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9" r:id="rId5"/>
    <p:sldId id="280" r:id="rId6"/>
    <p:sldId id="267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886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065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192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351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310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6342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5038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0230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644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072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817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868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736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125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87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508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594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A5F30F-D9EB-4E8D-A411-98BFE5089A8A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6192D13-5330-4BDF-A0B9-64C1DBF04BB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3233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98A4-DCD3-2252-CFA6-0B5FDECC2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56" y="1769540"/>
            <a:ext cx="11634107" cy="1828801"/>
          </a:xfrm>
        </p:spPr>
        <p:txBody>
          <a:bodyPr/>
          <a:lstStyle/>
          <a:p>
            <a:r>
              <a:rPr lang="en-US" dirty="0"/>
              <a:t>Lesson 8: HTML/</a:t>
            </a:r>
            <a:r>
              <a:rPr lang="en-US" dirty="0" err="1"/>
              <a:t>Javascript</a:t>
            </a:r>
            <a:r>
              <a:rPr lang="en-US" dirty="0"/>
              <a:t> Fund Me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E9036-0F6B-13FA-C79D-14C483C9A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41"/>
            <a:ext cx="9440034" cy="1049867"/>
          </a:xfrm>
        </p:spPr>
        <p:txBody>
          <a:bodyPr>
            <a:noAutofit/>
          </a:bodyPr>
          <a:lstStyle/>
          <a:p>
            <a:r>
              <a:rPr lang="en-US" sz="3600" dirty="0"/>
              <a:t>Reference: Patrick Collins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346070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2C9E-367C-456E-5CEB-C1BAF363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z="4000" dirty="0"/>
              <a:t>Introduction</a:t>
            </a:r>
            <a:br>
              <a:rPr lang="en-ID" sz="4000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EC92-ADAA-F3C0-D050-21821FF0D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57" y="1199049"/>
            <a:ext cx="11208038" cy="4058751"/>
          </a:xfrm>
        </p:spPr>
        <p:txBody>
          <a:bodyPr>
            <a:noAutofit/>
          </a:bodyPr>
          <a:lstStyle/>
          <a:p>
            <a:pPr marL="450000" lvl="1" indent="0">
              <a:buNone/>
            </a:pPr>
            <a:r>
              <a:rPr lang="en-US" dirty="0"/>
              <a:t>In order for web3 to be approachable to the masses, we need to have user-friendly frontends and websites. There are a few challenges that full stack software engineers run into when approaching this problem in the blockchain space.</a:t>
            </a:r>
          </a:p>
          <a:p>
            <a:pPr marL="450000" lvl="1" indent="0">
              <a:buNone/>
            </a:pPr>
            <a:r>
              <a:rPr lang="en-US" dirty="0"/>
              <a:t>How do I connect </a:t>
            </a:r>
            <a:r>
              <a:rPr lang="en-US" dirty="0" err="1"/>
              <a:t>Metamask</a:t>
            </a:r>
            <a:r>
              <a:rPr lang="en-US" dirty="0"/>
              <a:t> to my UI? (Or </a:t>
            </a:r>
            <a:r>
              <a:rPr lang="en-US" dirty="0" err="1"/>
              <a:t>Walletconnect</a:t>
            </a:r>
            <a:r>
              <a:rPr lang="en-US" dirty="0"/>
              <a:t>, Phantom, etc.)</a:t>
            </a:r>
          </a:p>
          <a:p>
            <a:pPr marL="450000" lvl="1" indent="0">
              <a:buNone/>
            </a:pPr>
            <a:r>
              <a:rPr lang="en-US" dirty="0"/>
              <a:t>How do I execute a transaction with my smart contract from a website?</a:t>
            </a:r>
          </a:p>
          <a:p>
            <a:pPr marL="450000" lvl="1" indent="0">
              <a:buNone/>
            </a:pPr>
            <a:r>
              <a:rPr lang="en-US" dirty="0"/>
              <a:t>What are the tools the best of the best are doing?</a:t>
            </a:r>
          </a:p>
          <a:p>
            <a:pPr marL="450000" lvl="1" indent="0">
              <a:buNone/>
            </a:pPr>
            <a:r>
              <a:rPr lang="en-US" dirty="0"/>
              <a:t>So, in asking myself this problem and trying to figure out what to recommend to developers, I ended up looking at nearly ALL the most popular solutions. So in this article, we are going to:</a:t>
            </a:r>
          </a:p>
          <a:p>
            <a:pPr marL="450000" lvl="1" indent="0">
              <a:buNone/>
            </a:pPr>
            <a:r>
              <a:rPr lang="en-US" dirty="0"/>
              <a:t>Understand what is going on in the browser when we want to interact with or send a transaction to a blockchain.</a:t>
            </a:r>
          </a:p>
          <a:p>
            <a:pPr marL="450000" lvl="1" indent="0">
              <a:buNone/>
            </a:pPr>
            <a:r>
              <a:rPr lang="en-US" dirty="0"/>
              <a:t>We look at six of the most popular methods to connect to our web3 applications</a:t>
            </a:r>
          </a:p>
          <a:p>
            <a:pPr marL="450000" lvl="1" indent="0">
              <a:buNone/>
            </a:pPr>
            <a:r>
              <a:rPr lang="en-US" dirty="0"/>
              <a:t>Give code examples and show what all the biggest players in the space use, so you can use the same tools!</a:t>
            </a:r>
          </a:p>
          <a:p>
            <a:pPr marL="450000" lvl="1" indent="0">
              <a:buNone/>
            </a:pPr>
            <a:r>
              <a:rPr lang="en-US" dirty="0"/>
              <a:t>If you’d like to see what some professional frontends look like right now, you can take a look at the </a:t>
            </a:r>
            <a:r>
              <a:rPr lang="en-US" dirty="0" err="1"/>
              <a:t>Aave</a:t>
            </a:r>
            <a:r>
              <a:rPr lang="en-US" dirty="0"/>
              <a:t> or </a:t>
            </a:r>
            <a:r>
              <a:rPr lang="en-US" dirty="0" err="1"/>
              <a:t>Uniswap</a:t>
            </a:r>
            <a:r>
              <a:rPr lang="en-US" dirty="0"/>
              <a:t> website.</a:t>
            </a:r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2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5C02-4A66-355E-6A8C-915E9A75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Connecting HTML to </a:t>
            </a:r>
            <a:r>
              <a:rPr lang="en-US" dirty="0" err="1"/>
              <a:t>Metamask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FB9453-0DCB-6192-1B68-5323AFC1A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574" y="2332632"/>
            <a:ext cx="7897327" cy="2857899"/>
          </a:xfrm>
        </p:spPr>
      </p:pic>
    </p:spTree>
    <p:extLst>
      <p:ext uri="{BB962C8B-B14F-4D97-AF65-F5344CB8AC3E}">
        <p14:creationId xmlns:p14="http://schemas.microsoft.com/office/powerpoint/2010/main" val="223651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5C02-4A66-355E-6A8C-915E9A75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Sending a transaction from a Website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9095-F85F-DA53-C07F-0B37B4AC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a recent update (Mobile v5.3.0), we added a feature that allows you to add one of several popular networks without having to input any details. </a:t>
            </a:r>
          </a:p>
          <a:p>
            <a:endParaRPr lang="en-US" dirty="0"/>
          </a:p>
          <a:p>
            <a:r>
              <a:rPr lang="en-US" dirty="0"/>
              <a:t>You can find this menu using the following steps:</a:t>
            </a:r>
          </a:p>
          <a:p>
            <a:pPr lvl="1"/>
            <a:r>
              <a:rPr lang="en-US" dirty="0"/>
              <a:t>Tap the hamburger icon in the top-left of the screen.</a:t>
            </a:r>
          </a:p>
          <a:p>
            <a:pPr lvl="1"/>
            <a:r>
              <a:rPr lang="en-US" dirty="0"/>
              <a:t>Go to 'Settings', and then to 'Networks'.</a:t>
            </a:r>
          </a:p>
          <a:p>
            <a:pPr lvl="1"/>
            <a:r>
              <a:rPr lang="en-US" dirty="0"/>
              <a:t>Tap the 'Add Network' button at the bottom of the screen.</a:t>
            </a:r>
          </a:p>
          <a:p>
            <a:pPr lvl="1"/>
            <a:r>
              <a:rPr lang="en-US" dirty="0"/>
              <a:t>You should now see a list of networks you can add under the 'Popular' tab. Tap one and follow the prompts to add it to </a:t>
            </a:r>
            <a:r>
              <a:rPr lang="en-US" dirty="0" err="1"/>
              <a:t>MetaMask</a:t>
            </a:r>
            <a:r>
              <a:rPr lang="en-US" dirty="0"/>
              <a:t>. All done!</a:t>
            </a:r>
          </a:p>
          <a:p>
            <a:r>
              <a:rPr lang="en-US" dirty="0"/>
              <a:t>This feature will also be added to Extension soon.</a:t>
            </a:r>
          </a:p>
        </p:txBody>
      </p:sp>
    </p:spTree>
    <p:extLst>
      <p:ext uri="{BB962C8B-B14F-4D97-AF65-F5344CB8AC3E}">
        <p14:creationId xmlns:p14="http://schemas.microsoft.com/office/powerpoint/2010/main" val="212035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5C02-4A66-355E-6A8C-915E9A75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Sending a transaction from a Website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CAE2B-2559-7DAE-86B4-808272B45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6548" y="2027789"/>
            <a:ext cx="6649378" cy="3467584"/>
          </a:xfrm>
        </p:spPr>
      </p:pic>
    </p:spTree>
    <p:extLst>
      <p:ext uri="{BB962C8B-B14F-4D97-AF65-F5344CB8AC3E}">
        <p14:creationId xmlns:p14="http://schemas.microsoft.com/office/powerpoint/2010/main" val="123777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4165-942F-CEFA-4674-46A7C7A5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Resetting an Account in </a:t>
            </a:r>
            <a:r>
              <a:rPr lang="en-US" b="1" i="0" dirty="0" err="1">
                <a:solidFill>
                  <a:srgbClr val="C9D1D9"/>
                </a:solidFill>
                <a:effectLst/>
                <a:latin typeface="-apple-system"/>
              </a:rPr>
              <a:t>Metamask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A8BB3-8DBD-80A6-8E9E-DB9590006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D" dirty="0" err="1"/>
              <a:t>MetaMask</a:t>
            </a:r>
            <a:r>
              <a:rPr lang="en-ID" dirty="0"/>
              <a:t> - RPC Error:</a:t>
            </a:r>
          </a:p>
          <a:p>
            <a:pPr marL="36900" indent="0">
              <a:buNone/>
            </a:pPr>
            <a:r>
              <a:rPr lang="en-ID" dirty="0"/>
              <a:t>[</a:t>
            </a:r>
            <a:r>
              <a:rPr lang="en-ID" dirty="0" err="1"/>
              <a:t>ethjs</a:t>
            </a:r>
            <a:r>
              <a:rPr lang="en-ID" dirty="0"/>
              <a:t>-query] while formatting </a:t>
            </a:r>
            <a:r>
              <a:rPr lang="en-ID" dirty="0" err="1"/>
              <a:t>ouputs</a:t>
            </a:r>
            <a:r>
              <a:rPr lang="en-ID" dirty="0"/>
              <a:t> from RPC '{"value":{"code":-32603,"data":{"code":-32000,"message":"Nonce too high. Expected nonce to be 2 but got 4. Note that transactions can't be queued when </a:t>
            </a:r>
            <a:r>
              <a:rPr lang="en-ID" dirty="0" err="1"/>
              <a:t>automining</a:t>
            </a:r>
            <a:r>
              <a:rPr lang="en-ID" dirty="0"/>
              <a:t>."}}}'</a:t>
            </a:r>
          </a:p>
        </p:txBody>
      </p:sp>
    </p:spTree>
    <p:extLst>
      <p:ext uri="{BB962C8B-B14F-4D97-AF65-F5344CB8AC3E}">
        <p14:creationId xmlns:p14="http://schemas.microsoft.com/office/powerpoint/2010/main" val="31578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B838-89A6-E998-7EE4-6B139E23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C9D1D9"/>
                </a:solidFill>
                <a:effectLst/>
                <a:latin typeface="-apple-system"/>
              </a:rPr>
              <a:t>Listening for Events and Completed Transactions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F70A8-FA45-D3F8-D30B-F4C69AF94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46" y="1607682"/>
            <a:ext cx="5591955" cy="22958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295171-450C-1DA3-5219-7753C1AA7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701" y="3548391"/>
            <a:ext cx="5249008" cy="1086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67F3D6-F553-40F3-93A2-4EB4827C3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187" y="1607682"/>
            <a:ext cx="6030167" cy="1971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ACE164-E7E9-4BB4-4087-EE189F9F8960}"/>
              </a:ext>
            </a:extLst>
          </p:cNvPr>
          <p:cNvSpPr txBox="1"/>
          <p:nvPr/>
        </p:nvSpPr>
        <p:spPr>
          <a:xfrm>
            <a:off x="5675178" y="24089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Abel" panose="02000506030000020004" pitchFamily="2" charset="0"/>
              </a:rPr>
              <a:t>→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D1D5A9-86FD-DFC8-E69C-CE2E37A3E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343" y="5004435"/>
            <a:ext cx="4777724" cy="18535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769690-5A53-31BF-00DD-047E304D021A}"/>
              </a:ext>
            </a:extLst>
          </p:cNvPr>
          <p:cNvSpPr txBox="1"/>
          <p:nvPr/>
        </p:nvSpPr>
        <p:spPr>
          <a:xfrm>
            <a:off x="9208164" y="46582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latin typeface="Abadi Extra Light" panose="020B0204020104020204" pitchFamily="34" charset="0"/>
              </a:rPr>
              <a:t>↓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4512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663</TotalTime>
  <Words>417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 Extra Light</vt:lpstr>
      <vt:lpstr>Abel</vt:lpstr>
      <vt:lpstr>-apple-system</vt:lpstr>
      <vt:lpstr>Calisto MT</vt:lpstr>
      <vt:lpstr>Wingdings 2</vt:lpstr>
      <vt:lpstr>Slate</vt:lpstr>
      <vt:lpstr>Lesson 8: HTML/Javascript Fund Me</vt:lpstr>
      <vt:lpstr>Introduction </vt:lpstr>
      <vt:lpstr>Connecting HTML to Metamask</vt:lpstr>
      <vt:lpstr>Sending a transaction from a Website</vt:lpstr>
      <vt:lpstr>Sending a transaction from a Website</vt:lpstr>
      <vt:lpstr>Resetting an Account in Metamask</vt:lpstr>
      <vt:lpstr>Listening for Events and Completed Transactions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7: Hardhat Fund Me</dc:title>
  <dc:creator>HANIF SHAFWAN MAHIB</dc:creator>
  <cp:lastModifiedBy>HANIF SHAFWAN MAHIB</cp:lastModifiedBy>
  <cp:revision>4</cp:revision>
  <dcterms:created xsi:type="dcterms:W3CDTF">2022-07-09T02:09:08Z</dcterms:created>
  <dcterms:modified xsi:type="dcterms:W3CDTF">2022-07-09T14:20:47Z</dcterms:modified>
</cp:coreProperties>
</file>