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6" r:id="rId9"/>
    <p:sldMasterId id="2147483668" r:id="rId10"/>
    <p:sldMasterId id="2147483670" r:id="rId11"/>
    <p:sldMasterId id="2147483672" r:id="rId12"/>
    <p:sldMasterId id="2147483674" r:id="rId13"/>
    <p:sldMasterId id="2147483676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48680D3-DA71-456E-88CE-4D8137AC9F4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6A4F6B7-8268-48AD-88F3-5A9BE6387B7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8E4E29A-FCC8-42A6-95A1-589DF99D090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89183E-9587-444F-A828-A4D8A75DA3A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E809A3-9204-4E7E-AADD-CFBC4D9F9867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6EFE91C-372C-478C-B839-E1FB350CBE2D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1BD2674-DF4D-4BB2-BAA6-3F878475E92C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ABFD106-921B-46BD-BB4E-EBF7399EEE3E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F25A6234-7A11-48C4-BD62-3B173A3FE09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2B9D00-BB14-40CC-BCA3-246F914325B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FB1E63-F783-4A66-8663-DBBBF787198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4D0455B-8837-4D17-89E5-3A8F526A777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0937AD-C00E-4173-8D84-FC378631567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4EA861-8C8E-4D2A-9EB4-7484F0B36C5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0145AD4-DB98-4F1E-93C2-D7E686F0283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9542A89-75B7-4C5E-A558-AB1AE642F7E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EC80D7A-2B36-449B-94EC-18D73D6C1CB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4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5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6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2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617ABA-E976-4459-9D96-2F561126F71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1AC80E-7DCC-4D9B-92C9-92AD8C2277E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639B8C-0B5E-48A5-AD1F-51DD147726A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1D72FA-D5B6-49DE-BB89-BC475FE901F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27FB63-15FF-4248-B577-15B20C2F854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663CA9-B230-4FE7-AC27-0E77E104774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6D838B-3F8A-4F44-A49E-9A253562EB3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73BFC1-C435-4089-984A-2FEF7505F1D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2705A3-9AAA-430C-ABFA-E7695A9369C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526030-889D-48F9-8A0E-190248C2A80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A01C26-284E-4DC9-AD44-6A08AB8DFF8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9D8F97-49BC-450A-8064-B51CAA3B23C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E16C07-3476-4457-9645-67BE1199923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0000" lnSpcReduction="1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Shem Nicholas Opiyo</a:t>
            </a:r>
            <a:br>
              <a:rPr sz="5200"/>
            </a:br>
            <a:r>
              <a:rPr b="0" lang="en" sz="5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SCT211-0509/2021</a:t>
            </a:r>
            <a:br>
              <a:rPr sz="5200"/>
            </a:br>
            <a:br>
              <a:rPr sz="5200"/>
            </a:br>
            <a:r>
              <a:rPr b="0" lang="en" sz="5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Chapter 4</a:t>
            </a:r>
            <a:endParaRPr b="0" lang="en-US" sz="5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Number Theory and Cryptography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8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Division Algorithm and Modular Exponentiation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Algorithm 4 (div/mod):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Repeated subtraction of </a:t>
            </a:r>
            <a:r>
              <a:rPr b="0" i="1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d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from ∣</a:t>
            </a:r>
            <a:r>
              <a:rPr b="0" i="1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∣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1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Complexity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: </a:t>
            </a:r>
            <a:r>
              <a:rPr b="0" i="1" lang="en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O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</a:t>
            </a:r>
            <a:r>
              <a:rPr b="0" i="1" lang="en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q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log</a:t>
            </a:r>
            <a:r>
              <a:rPr b="0" i="1" lang="en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Modular Exponentiation (Algorithm 5):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Compute </a:t>
            </a:r>
            <a:r>
              <a:rPr b="0" i="1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bn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mod</a:t>
            </a:r>
            <a:r>
              <a:rPr b="0" i="1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using binary expansion of </a:t>
            </a:r>
            <a:r>
              <a:rPr b="0" i="1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n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Steps: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371600" indent="-343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Compute </a:t>
            </a:r>
            <a:r>
              <a:rPr b="0" i="1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b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2</a:t>
            </a:r>
            <a:r>
              <a:rPr b="0" i="1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i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mod</a:t>
            </a:r>
            <a:r>
              <a:rPr b="0" i="1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371600" indent="-3430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Multiply terms where </a:t>
            </a:r>
            <a:r>
              <a:rPr b="0" i="1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ai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​=1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1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Example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: 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3644mod645=36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1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Efficiency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: </a:t>
            </a:r>
            <a:r>
              <a:rPr b="0" i="1" lang="en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O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((log</a:t>
            </a:r>
            <a:r>
              <a:rPr b="0" i="1" lang="en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)2log</a:t>
            </a:r>
            <a:r>
              <a:rPr b="0" i="1" lang="en" sz="1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8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Applications and Importance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808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" sz="2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Cryptography: Relies on efficient modular exponentiation.</a:t>
            </a:r>
            <a:endParaRPr b="0" lang="en-US" sz="2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Computer Arithmetic: Binary/hex for memory addressing.</a:t>
            </a:r>
            <a:endParaRPr b="0" lang="en-US" sz="2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Error Detection: Check digits via modular operations.</a:t>
            </a:r>
            <a:endParaRPr b="0" lang="en-US" sz="2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Key Takeaway: Base conversions and efficient algorithms underpin secure communications and computational integrity.</a:t>
            </a:r>
            <a:endParaRPr b="0" lang="en-US" sz="2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3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8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Primes and Greatest Common Divisors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556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Prime Numbers: Integers that are &gt;1 are divisible only by 1 and themselves.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Historical Significance: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Euclid’s proof (300 BCE): Infinitely many primes.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Fundamental Theorem of Arithmetic: Unique prime factorization.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Applications: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Cryptography (e.g., RSA encryption).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Modern algorithms depend on prime factorization complexity.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8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Definitions and Examples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7476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Prime: Integer </a:t>
            </a:r>
            <a:r>
              <a:rPr b="0" i="1" lang="en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&gt;1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with factors 1 and </a:t>
            </a:r>
            <a:r>
              <a:rPr b="0" i="1" lang="en" sz="24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747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2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Example: </a:t>
            </a:r>
            <a:r>
              <a:rPr b="0" lang="en" sz="2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7</a:t>
            </a:r>
            <a:r>
              <a:rPr b="0" lang="en" sz="2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, </a:t>
            </a:r>
            <a:r>
              <a:rPr b="0" lang="en" sz="2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11</a:t>
            </a:r>
            <a:r>
              <a:rPr b="0" lang="en" sz="2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, </a:t>
            </a:r>
            <a:r>
              <a:rPr b="0" lang="en" sz="2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101</a:t>
            </a:r>
            <a:r>
              <a:rPr b="0" lang="en" sz="2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74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Composite: Integer &gt;1 not prime.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747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2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Example: </a:t>
            </a:r>
            <a:r>
              <a:rPr b="0" lang="en" sz="2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9=3×3</a:t>
            </a:r>
            <a:r>
              <a:rPr b="0" lang="en" sz="2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, </a:t>
            </a:r>
            <a:r>
              <a:rPr b="0" lang="en" sz="2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100=22×52</a:t>
            </a:r>
            <a:r>
              <a:rPr b="0" lang="en" sz="2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7476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Fundamental Theorem of Arithmetic: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747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Every integer &gt;1 is a unique product of primes.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7476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2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Example: </a:t>
            </a:r>
            <a:r>
              <a:rPr b="0" lang="en" sz="2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100=22⋅52</a:t>
            </a:r>
            <a:r>
              <a:rPr b="0" lang="en" sz="2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8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48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Trial Division Method</a:t>
            </a:r>
            <a:endParaRPr b="0" lang="en-US" sz="248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9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92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Purpose: Factorize an integer into primes.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Steps: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Divide </a:t>
            </a:r>
            <a:r>
              <a:rPr b="0" i="1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n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by primes ≤</a:t>
            </a:r>
            <a:r>
              <a:rPr b="0" i="1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n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​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If a prime factor </a:t>
            </a:r>
            <a:r>
              <a:rPr b="0" i="1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p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is found, repeat for </a:t>
            </a:r>
            <a:r>
              <a:rPr b="0" i="1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n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/</a:t>
            </a:r>
            <a:r>
              <a:rPr b="0" i="1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p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Example: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7007÷7=1001→1001÷7=143→143÷11=13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Result: 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7007=72×11×13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8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6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Sieve of Eratosthenes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" sz="2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Algorithm: Lists primes ≤</a:t>
            </a:r>
            <a:r>
              <a:rPr b="0" i="1" lang="en" sz="23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</a:t>
            </a:r>
            <a:r>
              <a:rPr b="0" lang="en" sz="2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: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682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List integers 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2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to </a:t>
            </a:r>
            <a:r>
              <a:rPr b="0" i="1" lang="en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n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682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2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Remove multiples of each prime starting from 2.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Example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: Primes ≤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100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682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2,3,5,7,11,...,97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Efficiency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: </a:t>
            </a:r>
            <a:r>
              <a:rPr b="0" i="1" lang="en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O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</a:t>
            </a:r>
            <a:r>
              <a:rPr b="0" i="1" lang="en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loglog</a:t>
            </a:r>
            <a:r>
              <a:rPr b="0" i="1" lang="en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2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8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0" lang="en" sz="2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Infinitely Many Primes (Euclid’s Proof)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808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" sz="2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Proof by Contradiction:</a:t>
            </a:r>
            <a:endParaRPr b="0" lang="en-US" sz="2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808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Assume finite primes: </a:t>
            </a:r>
            <a:r>
              <a:rPr b="0" i="1" lang="en" sz="2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p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1​,</a:t>
            </a:r>
            <a:r>
              <a:rPr b="0" i="1" lang="en" sz="2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p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2​,...,</a:t>
            </a:r>
            <a:r>
              <a:rPr b="0" i="1" lang="en" sz="2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pn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​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808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Let </a:t>
            </a:r>
            <a:r>
              <a:rPr b="0" i="1" lang="en" sz="2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Q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=</a:t>
            </a:r>
            <a:r>
              <a:rPr b="0" i="1" lang="en" sz="2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p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1​</a:t>
            </a:r>
            <a:r>
              <a:rPr b="0" i="1" lang="en" sz="2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p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2​⋯</a:t>
            </a:r>
            <a:r>
              <a:rPr b="0" i="1" lang="en" sz="2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pn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​+1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808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i="1" lang="en" sz="2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Q</a:t>
            </a:r>
            <a:r>
              <a:rPr b="0" lang="en" sz="2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has no prime divisor in the list → contradiction.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3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Mersenne Primes</a:t>
            </a:r>
            <a:endParaRPr b="1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Form: 2</a:t>
            </a:r>
            <a:r>
              <a:rPr b="0" lang="en-US" sz="2000" strike="noStrike" u="none" baseline="33000">
                <a:solidFill>
                  <a:srgbClr val="000000"/>
                </a:solidFill>
                <a:uFillTx/>
                <a:latin typeface="Times New Roman"/>
              </a:rPr>
              <a:t>p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−1, where p is prime.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Examples: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3 (p=2), 7 (p=3), 8191 (p=13).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Significance: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Basis for largest known primes (e.g., 2</a:t>
            </a:r>
            <a:r>
              <a:rPr b="0" lang="en-US" sz="2000" strike="noStrike" u="none" baseline="33000">
                <a:solidFill>
                  <a:srgbClr val="000000"/>
                </a:solidFill>
                <a:uFillTx/>
                <a:latin typeface="Times New Roman"/>
              </a:rPr>
              <a:t>77,232,917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−1).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Used in primality testing and cryptography.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2100" strike="noStrike" u="none">
                <a:solidFill>
                  <a:srgbClr val="000000"/>
                </a:solidFill>
                <a:uFillTx/>
                <a:latin typeface="Times New Roman"/>
              </a:rPr>
              <a:t>Applications and Open Questions</a:t>
            </a:r>
            <a:endParaRPr b="1" lang="en-US" sz="2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Cryptography: RSA relies on prime factorization hardness.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Open Problems: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Twin Prime Conjecture: Infinitely many primes p where p+2 is prime.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Goldbach’s Conjecture: Every even integer &gt;2 is the sum of two primes.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Solving Congruences</a:t>
            </a:r>
            <a:endParaRPr b="1" lang="en-US" sz="2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Linear Congruence: Equation of the form ax≡b(mod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m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).</a:t>
            </a:r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Key Task: Find all integers 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x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 satisfying the congruence.</a:t>
            </a:r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Inverses Modulo mm:</a:t>
            </a:r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If a and m are coprime, an inverse a‾ exists such that aa‾≡1(mod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m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).</a:t>
            </a:r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Applications: Cryptography, number theory, and system solving.</a:t>
            </a:r>
            <a:endParaRPr b="0" lang="en-US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Divisibility and Modular Arithmetic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99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Key concepts in number theory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Foundation for cryptography and algorithms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800" strike="noStrike" u="sng">
                <a:solidFill>
                  <a:schemeClr val="dk2"/>
                </a:solidFill>
                <a:uFillTx/>
                <a:latin typeface="Lato"/>
                <a:ea typeface="Lato"/>
              </a:rPr>
              <a:t>Divisibility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8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a∣b if ∃c such that b = ac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8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For instance: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Lato"/>
              <a:buChar char="○"/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3∣12 (since 12 =3⋅4 ), 3∤7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8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Theorem 1: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Lato"/>
              <a:buChar char="○"/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If a∣b and a∣c, then a∣(b+c).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Lato"/>
              <a:buChar char="○"/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If a∣b, then a∣bc for all c.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Lato"/>
              <a:buChar char="○"/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Transitivity: a∣b and b∣c⇒a∣c.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Lato"/>
              <a:buChar char="●"/>
              <a:tabLst>
                <a:tab algn="l" pos="0"/>
              </a:tabLst>
            </a:pPr>
            <a:r>
              <a:rPr b="0" lang="en" sz="18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Corollary 1: a∣mb+nc for integers m,n.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 </a:t>
            </a:r>
            <a:r>
              <a:rPr b="1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Solving Linear Congruences</a:t>
            </a:r>
            <a:endParaRPr b="1" lang="en-US" sz="2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Theorem: If gcd⁡(a,m)=1, a</a:t>
            </a:r>
            <a:r>
              <a:rPr b="0" i="1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x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≡b(mod </a:t>
            </a:r>
            <a:r>
              <a:rPr b="0" i="1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m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) has a unique solution modulo </a:t>
            </a:r>
            <a:r>
              <a:rPr b="0" i="1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m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.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Method: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Find inverse a‾a of aa modulo mm.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Multiply both sides by a‾a: x≡ba‾(modm)x≡ba(modm).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Example: Solve 3x≡4(mod7)3x≡4(mod7):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Inverse of 3 mod 7 is 5 (since 3×5=15≡1(mod7)).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Solution: x≡4×5=20≡6(mod7).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2100" strike="noStrike" u="none">
                <a:solidFill>
                  <a:srgbClr val="000000"/>
                </a:solidFill>
                <a:uFillTx/>
                <a:latin typeface="Times New Roman"/>
              </a:rPr>
              <a:t>Applications of Congruences</a:t>
            </a:r>
            <a:endParaRPr b="1" lang="en-US" sz="2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Key Areas: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Hashing Functions: Memory allocation using modular arithmetic.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Pseudorandom Numbers: Generating sequences via congruences.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Check Digits: Error detection in identification numbers.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Cryptography </a:t>
            </a:r>
            <a:endParaRPr b="1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Role of Number Theory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: Foundation for classical and modern cryptographic systems.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Classical Ciphers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: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Shift/Affine Ciphers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: Encrypt by letter substitution (e.g., Caesar cipher).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Private Key Systems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: Shared secret key for encryption/decryption.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Public Key Cryptography: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Uses pairs: public key (encrypt) and private key (decrypt).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RSA Cryptosystem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: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Relies on difficulty of factoring large primes.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Enables secure communication without pre-shared keys.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r>
              <a:rPr b="0" lang="en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Division Algorithm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Theorem: For integers a,d (d&gt;0), ∃! integers q,r such that: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a=dq+r</a:t>
            </a:r>
            <a:r>
              <a:rPr b="0" lang="en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	</a:t>
            </a:r>
            <a:r>
              <a:rPr b="0" lang="en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	</a:t>
            </a:r>
            <a:r>
              <a:rPr b="0" lang="en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	</a:t>
            </a:r>
            <a:r>
              <a:rPr b="0" lang="en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;where 0≤r&lt;d.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Terms: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Quotient: q=a div d.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175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Remainder: r=a mod d.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Examples: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308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101÷11=9, 101 mod 11 =2.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17520">
              <a:lnSpc>
                <a:spcPct val="8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−</a:t>
            </a: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11÷3 = −4</a:t>
            </a:r>
            <a:r>
              <a:rPr b="0" lang="en" sz="16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, −</a:t>
            </a:r>
            <a:r>
              <a:rPr b="0" lang="en" sz="16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11 mod 3 =1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8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7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Modular Arithmetic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99960">
              <a:lnSpc>
                <a:spcPct val="8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</a:pPr>
            <a:r>
              <a:rPr b="0" i="1" lang="en" sz="21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</a:t>
            </a: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≡</a:t>
            </a:r>
            <a:r>
              <a:rPr b="0" i="1" lang="en" sz="21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b</a:t>
            </a: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(mod</a:t>
            </a:r>
            <a:r>
              <a:rPr b="0" i="1" lang="en" sz="21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</a:t>
            </a: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)⇔</a:t>
            </a:r>
            <a:r>
              <a:rPr b="0" i="1" lang="en" sz="21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</a:t>
            </a: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∣(</a:t>
            </a:r>
            <a:r>
              <a:rPr b="0" i="1" lang="en" sz="21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</a:t>
            </a: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−</a:t>
            </a:r>
            <a:r>
              <a:rPr b="0" i="1" lang="en" sz="21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b</a:t>
            </a: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</a:t>
            </a:r>
            <a:r>
              <a:rPr b="0" lang="en" sz="21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Key Results:</a:t>
            </a:r>
            <a:br>
              <a:rPr sz="2100"/>
            </a:br>
            <a:r>
              <a:rPr b="0" lang="en" sz="21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	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≡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b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(mod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)⇔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mod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=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b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mod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≡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b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(mod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)⇔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=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b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+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km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for some integer 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k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Theorem 5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: If 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≡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b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(mod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and 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≡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(mod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+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≡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b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+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d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(mod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ac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≡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bd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(mod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Corollary: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+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b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)mod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=[(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mod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)+(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b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mod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)]mod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8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Arithmetic Modulo </a:t>
            </a:r>
            <a:r>
              <a:rPr b="0" i="1" lang="en" sz="25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</a:t>
            </a:r>
            <a:endParaRPr b="0" lang="en-US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831520" cy="394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0000" lnSpcReduction="19999"/>
          </a:bodyPr>
          <a:p>
            <a:pPr marL="457200" indent="-3524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Set: 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Z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​={0,1,...,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−1}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6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524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Operations:</a:t>
            </a:r>
            <a:endParaRPr b="0" lang="en-US" sz="6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524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+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​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b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=(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+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b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)mod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6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524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⋅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​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b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=(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⋅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b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)mod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6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524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Properties:</a:t>
            </a:r>
            <a:endParaRPr b="0" lang="en-US" sz="6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524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Closure, associativity, commutativity.</a:t>
            </a:r>
            <a:endParaRPr b="0" lang="en-US" sz="6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524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Identity elements: 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0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(additive), 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1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(multiplicative).</a:t>
            </a:r>
            <a:endParaRPr b="0" lang="en-US" sz="6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524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Additive inverse: 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−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for 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=0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6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524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Distributivity: 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⋅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​(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b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+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​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)=(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⋅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​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b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)+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​(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⋅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​</a:t>
            </a:r>
            <a:r>
              <a:rPr b="0" i="1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6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524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Example:</a:t>
            </a:r>
            <a:endParaRPr b="0" lang="en-US" sz="6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5244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7+11​9=5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, 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7⋅11​9=8</a:t>
            </a:r>
            <a:r>
              <a:rPr b="0" lang="en" sz="6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6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239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68280">
              <a:lnSpc>
                <a:spcPct val="8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" sz="2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Modular arithmetic underpins cryptography and error 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8000"/>
              </a:lnSpc>
              <a:spcBef>
                <a:spcPts val="1199"/>
              </a:spcBef>
              <a:buNone/>
            </a:pPr>
            <a:r>
              <a:rPr b="0" lang="en" sz="2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detection.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Multiplicative inverses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in 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Z</a:t>
            </a:r>
            <a:r>
              <a:rPr b="0" i="1" lang="en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​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exist only for certain </a:t>
            </a:r>
            <a:r>
              <a:rPr b="0" i="1" lang="en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(to be discussed later).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Applications: Pseudorandom numbers, hashing, check digits.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92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Theorem 1: Every integer 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&gt;0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has a unique base 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b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expansion:</a:t>
            </a:r>
            <a:br>
              <a:rPr sz="2000"/>
            </a:br>
            <a:r>
              <a:rPr b="0" i="1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=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ak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​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bk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+⋯+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1​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b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+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0​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, where 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0≤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ai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​&lt;</a:t>
            </a:r>
            <a:r>
              <a:rPr b="0" i="1" lang="en" sz="20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b</a:t>
            </a: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Example: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Octal: 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(245)8​=2⋅82+4⋅8+5=16510​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Algorithm 1: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Divide </a:t>
            </a:r>
            <a:r>
              <a:rPr b="0" i="1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n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by </a:t>
            </a:r>
            <a:r>
              <a:rPr b="0" i="1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b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, record remainder.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Update </a:t>
            </a:r>
            <a:r>
              <a:rPr b="0" i="1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n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=quotient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Repeat until quotient = 0.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Remainders give digits (LSB to MSB).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Example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: 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1234510​→(30071)8​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955080" y="457200"/>
            <a:ext cx="7045920" cy="78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Integer Representations and Algorithms</a:t>
            </a:r>
            <a:endParaRPr b="1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8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5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Binary, Octal, Hexadecimal Conversions</a:t>
            </a:r>
            <a:endParaRPr b="0" lang="en-US" sz="2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267480" y="118584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" sz="2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Binary ↔ Octal: Group into 3 bits.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6828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(110010111)2​=(627)8​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23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Binary ↔ Hex: Group into 4 bits.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6828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(00111010)2​=(3</a:t>
            </a:r>
            <a:r>
              <a:rPr b="0" i="1" lang="en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)16​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2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8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Integer Operations - Addition &amp; Multiplication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92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Addition (Algorithm 2):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Carry-based bit addition.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1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Example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: 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(1110)2​+(1011)2​=(11001)2​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000000"/>
              </a:buClr>
              <a:buFont typeface="Arial"/>
              <a:buChar char="○"/>
            </a:pPr>
            <a:r>
              <a:rPr b="1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Complexity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: </a:t>
            </a:r>
            <a:r>
              <a:rPr b="0" i="1" lang="en" sz="19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O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</a:t>
            </a:r>
            <a:r>
              <a:rPr b="0" i="1" lang="en" sz="19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bit operations.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492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Multiplication (Algorithm 3):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20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Shift-and-add partial products.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1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Example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: 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(110)2​×(101)2​=(11110)2​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.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000000"/>
              </a:buClr>
              <a:buFont typeface="Arial"/>
              <a:buChar char="○"/>
              <a:tabLst>
                <a:tab algn="l" pos="0"/>
              </a:tabLst>
            </a:pPr>
            <a:r>
              <a:rPr b="1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Complexity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: </a:t>
            </a:r>
            <a:r>
              <a:rPr b="0" i="1" lang="en" sz="19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O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</a:t>
            </a:r>
            <a:r>
              <a:rPr b="0" i="1" lang="en" sz="19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n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2)</a:t>
            </a:r>
            <a:r>
              <a:rPr b="0" lang="en" sz="1900" strike="noStrike" u="none">
                <a:solidFill>
                  <a:schemeClr val="dk1"/>
                </a:solidFill>
                <a:uFillTx/>
                <a:latin typeface="Roboto"/>
                <a:ea typeface="Roboto"/>
              </a:rPr>
              <a:t> bit operations.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LibreOffice/24.8.4.2$Linux_X86_64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2025-03-27T14:49:27Z</dcterms:modified>
  <cp:revision>25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