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318" r:id="rId2"/>
    <p:sldId id="329" r:id="rId3"/>
    <p:sldId id="339" r:id="rId4"/>
    <p:sldId id="330" r:id="rId5"/>
    <p:sldId id="332" r:id="rId6"/>
    <p:sldId id="333" r:id="rId7"/>
    <p:sldId id="334" r:id="rId8"/>
    <p:sldId id="335" r:id="rId9"/>
    <p:sldId id="347" r:id="rId10"/>
    <p:sldId id="340" r:id="rId11"/>
    <p:sldId id="336" r:id="rId12"/>
    <p:sldId id="337" r:id="rId13"/>
    <p:sldId id="342" r:id="rId14"/>
    <p:sldId id="346" r:id="rId15"/>
    <p:sldId id="345" r:id="rId16"/>
    <p:sldId id="344" r:id="rId17"/>
  </p:sldIdLst>
  <p:sldSz cx="12188825"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6E90FE"/>
    <a:srgbClr val="8086FC"/>
    <a:srgbClr val="6D6DFB"/>
    <a:srgbClr val="4E78F0"/>
    <a:srgbClr val="F0932C"/>
    <a:srgbClr val="92C610"/>
    <a:srgbClr val="9FD812"/>
    <a:srgbClr val="E05F2C"/>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87" d="100"/>
          <a:sy n="87" d="100"/>
        </p:scale>
        <p:origin x="686" y="70"/>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BA91F1-7E8C-41C9-A838-D658A98417D5}" type="doc">
      <dgm:prSet loTypeId="urn:microsoft.com/office/officeart/2005/8/layout/list1" loCatId="list" qsTypeId="urn:microsoft.com/office/officeart/2005/8/quickstyle/simple1" qsCatId="simple" csTypeId="urn:microsoft.com/office/officeart/2005/8/colors/accent6_2" csCatId="accent6" phldr="1"/>
      <dgm:spPr/>
      <dgm:t>
        <a:bodyPr/>
        <a:lstStyle/>
        <a:p>
          <a:endParaRPr lang="en-US"/>
        </a:p>
      </dgm:t>
    </dgm:pt>
    <dgm:pt modelId="{9A97DD9A-212E-426A-9594-7FEEEC4E1E2E}">
      <dgm:prSet phldrT="[Text]"/>
      <dgm:spPr/>
      <dgm:t>
        <a:bodyPr/>
        <a:lstStyle/>
        <a:p>
          <a:r>
            <a:rPr lang="en-US" dirty="0"/>
            <a:t>Step 1 description</a:t>
          </a:r>
        </a:p>
      </dgm:t>
      <dgm:extLst>
        <a:ext uri="{E40237B7-FDA0-4F09-8148-C483321AD2D9}">
          <dgm14:cNvPr xmlns:dgm14="http://schemas.microsoft.com/office/drawing/2010/diagram" id="0" name="" title="Step 1 title"/>
        </a:ext>
      </dgm:extLst>
    </dgm:pt>
    <dgm:pt modelId="{CFB8B198-74C4-4710-BA7C-5F16A52BB9D3}" type="parTrans" cxnId="{6EE1A5DD-79E9-4FC2-BFBE-DA7B4C71D980}">
      <dgm:prSet/>
      <dgm:spPr/>
      <dgm:t>
        <a:bodyPr/>
        <a:lstStyle/>
        <a:p>
          <a:endParaRPr lang="en-US"/>
        </a:p>
      </dgm:t>
    </dgm:pt>
    <dgm:pt modelId="{A822033B-D112-4812-B9AC-0AEDBC4B3389}" type="sibTrans" cxnId="{6EE1A5DD-79E9-4FC2-BFBE-DA7B4C71D980}">
      <dgm:prSet/>
      <dgm:spPr/>
      <dgm:t>
        <a:bodyPr/>
        <a:lstStyle/>
        <a:p>
          <a:endParaRPr lang="en-US"/>
        </a:p>
      </dgm:t>
    </dgm:pt>
    <dgm:pt modelId="{B7F093E9-7C2E-44B4-8B3B-6CBE0FE3E35E}">
      <dgm:prSet phldrT="[Text]"/>
      <dgm:spPr/>
      <dgm:t>
        <a:bodyPr/>
        <a:lstStyle/>
        <a:p>
          <a:r>
            <a:rPr lang="en-US" dirty="0"/>
            <a:t>Step 2 description</a:t>
          </a:r>
        </a:p>
      </dgm:t>
      <dgm:extLst>
        <a:ext uri="{E40237B7-FDA0-4F09-8148-C483321AD2D9}">
          <dgm14:cNvPr xmlns:dgm14="http://schemas.microsoft.com/office/drawing/2010/diagram" id="0" name="" title="Step 2 title"/>
        </a:ext>
      </dgm:extLst>
    </dgm:pt>
    <dgm:pt modelId="{975EB889-7FE2-4B31-A57C-D6644EDC0C5B}" type="parTrans" cxnId="{05382DB0-93E0-41A2-9F05-DBE0C57CD836}">
      <dgm:prSet/>
      <dgm:spPr/>
      <dgm:t>
        <a:bodyPr/>
        <a:lstStyle/>
        <a:p>
          <a:endParaRPr lang="en-US"/>
        </a:p>
      </dgm:t>
    </dgm:pt>
    <dgm:pt modelId="{A2D02C68-2709-4715-A187-1730828C882F}" type="sibTrans" cxnId="{05382DB0-93E0-41A2-9F05-DBE0C57CD836}">
      <dgm:prSet/>
      <dgm:spPr/>
      <dgm:t>
        <a:bodyPr/>
        <a:lstStyle/>
        <a:p>
          <a:endParaRPr lang="en-US"/>
        </a:p>
      </dgm:t>
    </dgm:pt>
    <dgm:pt modelId="{9767D06C-E342-4313-B844-7CBE4BE72372}">
      <dgm:prSet phldrT="[Text]"/>
      <dgm:spPr/>
      <dgm:t>
        <a:bodyPr/>
        <a:lstStyle/>
        <a:p>
          <a:r>
            <a:rPr lang="en-US" dirty="0"/>
            <a:t>Step 3 description</a:t>
          </a:r>
        </a:p>
      </dgm:t>
      <dgm:extLst>
        <a:ext uri="{E40237B7-FDA0-4F09-8148-C483321AD2D9}">
          <dgm14:cNvPr xmlns:dgm14="http://schemas.microsoft.com/office/drawing/2010/diagram" id="0" name="" title="Step 3 title"/>
        </a:ext>
      </dgm:extLst>
    </dgm:pt>
    <dgm:pt modelId="{07642ABB-36AA-4345-A138-3BA34143FF70}" type="parTrans" cxnId="{1F9E31E8-2B2E-4F8E-AA9B-B5366FE84796}">
      <dgm:prSet/>
      <dgm:spPr/>
      <dgm:t>
        <a:bodyPr/>
        <a:lstStyle/>
        <a:p>
          <a:endParaRPr lang="en-US"/>
        </a:p>
      </dgm:t>
    </dgm:pt>
    <dgm:pt modelId="{5B3210CA-F7F6-43EC-9250-21702872AB7F}" type="sibTrans" cxnId="{1F9E31E8-2B2E-4F8E-AA9B-B5366FE84796}">
      <dgm:prSet/>
      <dgm:spPr/>
      <dgm:t>
        <a:bodyPr/>
        <a:lstStyle/>
        <a:p>
          <a:endParaRPr lang="en-US"/>
        </a:p>
      </dgm:t>
    </dgm:pt>
    <dgm:pt modelId="{3D6FB82D-8702-4FD5-B446-B15492C8E8D3}">
      <dgm:prSet phldrT="[Text]"/>
      <dgm:spPr/>
      <dgm:t>
        <a:bodyPr/>
        <a:lstStyle/>
        <a:p>
          <a:r>
            <a:rPr lang="en-US" dirty="0"/>
            <a:t>Fill the null cells by :</a:t>
          </a:r>
        </a:p>
      </dgm:t>
      <dgm:extLst>
        <a:ext uri="{E40237B7-FDA0-4F09-8148-C483321AD2D9}">
          <dgm14:cNvPr xmlns:dgm14="http://schemas.microsoft.com/office/drawing/2010/diagram" id="0" name="" title="Step 2 task"/>
        </a:ext>
      </dgm:extLst>
    </dgm:pt>
    <dgm:pt modelId="{01064A5F-A089-4040-BEA5-E691D4390BDE}" type="parTrans" cxnId="{8C4DF61B-AB41-4B3C-AC5A-E6632D6E5366}">
      <dgm:prSet/>
      <dgm:spPr/>
      <dgm:t>
        <a:bodyPr/>
        <a:lstStyle/>
        <a:p>
          <a:endParaRPr lang="en-US"/>
        </a:p>
      </dgm:t>
    </dgm:pt>
    <dgm:pt modelId="{C0A9B8D0-1A45-4904-98C0-4C9491006681}" type="sibTrans" cxnId="{8C4DF61B-AB41-4B3C-AC5A-E6632D6E5366}">
      <dgm:prSet/>
      <dgm:spPr/>
      <dgm:t>
        <a:bodyPr/>
        <a:lstStyle/>
        <a:p>
          <a:endParaRPr lang="en-US"/>
        </a:p>
      </dgm:t>
    </dgm:pt>
    <dgm:pt modelId="{4AD13E16-C8EF-4219-ADEC-3EFA367F63FB}">
      <dgm:prSet phldrT="[Text]"/>
      <dgm:spPr/>
      <dgm:t>
        <a:bodyPr/>
        <a:lstStyle/>
        <a:p>
          <a:r>
            <a:rPr lang="en-US" dirty="0"/>
            <a:t>Drop not required columns </a:t>
          </a:r>
        </a:p>
      </dgm:t>
      <dgm:extLst>
        <a:ext uri="{E40237B7-FDA0-4F09-8148-C483321AD2D9}">
          <dgm14:cNvPr xmlns:dgm14="http://schemas.microsoft.com/office/drawing/2010/diagram" id="0" name="" title="Step 3 task"/>
        </a:ext>
      </dgm:extLst>
    </dgm:pt>
    <dgm:pt modelId="{C2D82D0B-71BA-449B-9321-1F02F63BBED8}" type="parTrans" cxnId="{359D3EBF-2FA2-42B9-BDAA-062B1B914EC4}">
      <dgm:prSet/>
      <dgm:spPr/>
      <dgm:t>
        <a:bodyPr/>
        <a:lstStyle/>
        <a:p>
          <a:endParaRPr lang="en-US"/>
        </a:p>
      </dgm:t>
    </dgm:pt>
    <dgm:pt modelId="{7C9354BF-915D-40A9-977F-DCD4C79AE9A4}" type="sibTrans" cxnId="{359D3EBF-2FA2-42B9-BDAA-062B1B914EC4}">
      <dgm:prSet/>
      <dgm:spPr/>
      <dgm:t>
        <a:bodyPr/>
        <a:lstStyle/>
        <a:p>
          <a:endParaRPr lang="en-US"/>
        </a:p>
      </dgm:t>
    </dgm:pt>
    <dgm:pt modelId="{0823BCB7-2B16-4629-993E-178C7E328277}">
      <dgm:prSet phldrT="[Text]"/>
      <dgm:spPr/>
      <dgm:t>
        <a:bodyPr/>
        <a:lstStyle/>
        <a:p>
          <a:r>
            <a:rPr lang="en-US" dirty="0"/>
            <a:t>Mode  -&gt; object</a:t>
          </a:r>
        </a:p>
      </dgm:t>
    </dgm:pt>
    <dgm:pt modelId="{B64D9D4A-3E7A-401A-8CB1-8A2C8CC50DAB}" type="parTrans" cxnId="{91D7AF85-0B47-4FA2-9860-58921E137B50}">
      <dgm:prSet/>
      <dgm:spPr/>
      <dgm:t>
        <a:bodyPr/>
        <a:lstStyle/>
        <a:p>
          <a:endParaRPr lang="en-US"/>
        </a:p>
      </dgm:t>
    </dgm:pt>
    <dgm:pt modelId="{B8696029-1A6B-4074-936F-A1C10081AAA6}" type="sibTrans" cxnId="{91D7AF85-0B47-4FA2-9860-58921E137B50}">
      <dgm:prSet/>
      <dgm:spPr/>
      <dgm:t>
        <a:bodyPr/>
        <a:lstStyle/>
        <a:p>
          <a:endParaRPr lang="en-US"/>
        </a:p>
      </dgm:t>
    </dgm:pt>
    <dgm:pt modelId="{CD2DC385-1E57-479B-9541-C6DBEA237AB1}">
      <dgm:prSet phldrT="[Text]"/>
      <dgm:spPr/>
      <dgm:t>
        <a:bodyPr/>
        <a:lstStyle/>
        <a:p>
          <a:r>
            <a:rPr lang="en-US" dirty="0"/>
            <a:t>Mean -&gt; numeric</a:t>
          </a:r>
        </a:p>
      </dgm:t>
    </dgm:pt>
    <dgm:pt modelId="{680C50BC-5295-48A0-AD86-906BA6F91C2F}" type="parTrans" cxnId="{ABF654E6-C6EB-4754-B058-7073A25D4B21}">
      <dgm:prSet/>
      <dgm:spPr/>
      <dgm:t>
        <a:bodyPr/>
        <a:lstStyle/>
        <a:p>
          <a:endParaRPr lang="en-US"/>
        </a:p>
      </dgm:t>
    </dgm:pt>
    <dgm:pt modelId="{E2BA444A-D915-4A22-B23C-4E635592A535}" type="sibTrans" cxnId="{ABF654E6-C6EB-4754-B058-7073A25D4B21}">
      <dgm:prSet/>
      <dgm:spPr/>
      <dgm:t>
        <a:bodyPr/>
        <a:lstStyle/>
        <a:p>
          <a:endParaRPr lang="en-US"/>
        </a:p>
      </dgm:t>
    </dgm:pt>
    <dgm:pt modelId="{23A2098B-CF6A-4855-8B6D-E723A4C3C378}">
      <dgm:prSet phldrT="[Text]"/>
      <dgm:spPr/>
      <dgm:t>
        <a:bodyPr/>
        <a:lstStyle/>
        <a:p>
          <a:r>
            <a:rPr lang="en-US" dirty="0"/>
            <a:t>Assign the output (y) to new variable</a:t>
          </a:r>
        </a:p>
      </dgm:t>
    </dgm:pt>
    <dgm:pt modelId="{5248DFDB-D40D-4DC2-8D4E-9EB215DDCF98}" type="parTrans" cxnId="{0D8202EC-CA93-48D9-A72D-A9E9A15B243D}">
      <dgm:prSet/>
      <dgm:spPr/>
      <dgm:t>
        <a:bodyPr/>
        <a:lstStyle/>
        <a:p>
          <a:endParaRPr lang="en-US"/>
        </a:p>
      </dgm:t>
    </dgm:pt>
    <dgm:pt modelId="{F68A3175-B69F-4FC1-8AC8-174A0B4EBDEA}" type="sibTrans" cxnId="{0D8202EC-CA93-48D9-A72D-A9E9A15B243D}">
      <dgm:prSet/>
      <dgm:spPr/>
      <dgm:t>
        <a:bodyPr/>
        <a:lstStyle/>
        <a:p>
          <a:endParaRPr lang="en-US"/>
        </a:p>
      </dgm:t>
    </dgm:pt>
    <dgm:pt modelId="{45D65E2E-57FB-46B9-A23E-155578272902}">
      <dgm:prSet phldrT="[Text]"/>
      <dgm:spPr/>
      <dgm:t>
        <a:bodyPr/>
        <a:lstStyle/>
        <a:p>
          <a:r>
            <a:rPr lang="en-US" dirty="0"/>
            <a:t>Calculate the number of null cells in each column</a:t>
          </a:r>
        </a:p>
      </dgm:t>
      <dgm:extLst>
        <a:ext uri="{E40237B7-FDA0-4F09-8148-C483321AD2D9}">
          <dgm14:cNvPr xmlns:dgm14="http://schemas.microsoft.com/office/drawing/2010/diagram" id="0" name="" title="Step 1 task"/>
        </a:ext>
      </dgm:extLst>
    </dgm:pt>
    <dgm:pt modelId="{C35F0E74-D801-4FFD-B331-4EF428DDF3B5}" type="sibTrans" cxnId="{FE68F8E0-776A-49A3-8850-D44015EFEFE4}">
      <dgm:prSet/>
      <dgm:spPr/>
      <dgm:t>
        <a:bodyPr/>
        <a:lstStyle/>
        <a:p>
          <a:endParaRPr lang="en-US"/>
        </a:p>
      </dgm:t>
    </dgm:pt>
    <dgm:pt modelId="{D504A610-38C8-4BDE-BB8B-E71AB9A63BD2}" type="parTrans" cxnId="{FE68F8E0-776A-49A3-8850-D44015EFEFE4}">
      <dgm:prSet/>
      <dgm:spPr/>
      <dgm:t>
        <a:bodyPr/>
        <a:lstStyle/>
        <a:p>
          <a:endParaRPr lang="en-US"/>
        </a:p>
      </dgm:t>
    </dgm:pt>
    <dgm:pt modelId="{BF2881D7-900F-4C8E-9F09-9C05371A57B2}" type="pres">
      <dgm:prSet presAssocID="{1DBA91F1-7E8C-41C9-A838-D658A98417D5}" presName="linear" presStyleCnt="0">
        <dgm:presLayoutVars>
          <dgm:dir/>
          <dgm:animLvl val="lvl"/>
          <dgm:resizeHandles val="exact"/>
        </dgm:presLayoutVars>
      </dgm:prSet>
      <dgm:spPr/>
    </dgm:pt>
    <dgm:pt modelId="{9FB0A25D-1E70-42A1-9576-9E02D777FD4E}" type="pres">
      <dgm:prSet presAssocID="{9A97DD9A-212E-426A-9594-7FEEEC4E1E2E}" presName="parentLin" presStyleCnt="0"/>
      <dgm:spPr/>
    </dgm:pt>
    <dgm:pt modelId="{BE73E007-796D-4489-903F-12724FB5CC09}" type="pres">
      <dgm:prSet presAssocID="{9A97DD9A-212E-426A-9594-7FEEEC4E1E2E}" presName="parentLeftMargin" presStyleLbl="node1" presStyleIdx="0" presStyleCnt="3"/>
      <dgm:spPr/>
    </dgm:pt>
    <dgm:pt modelId="{31FF8910-63AB-4043-A89B-AB8E707B7A48}" type="pres">
      <dgm:prSet presAssocID="{9A97DD9A-212E-426A-9594-7FEEEC4E1E2E}" presName="parentText" presStyleLbl="node1" presStyleIdx="0" presStyleCnt="3">
        <dgm:presLayoutVars>
          <dgm:chMax val="0"/>
          <dgm:bulletEnabled val="1"/>
        </dgm:presLayoutVars>
      </dgm:prSet>
      <dgm:spPr/>
    </dgm:pt>
    <dgm:pt modelId="{7EB05BDB-5555-4796-8535-314A88387643}" type="pres">
      <dgm:prSet presAssocID="{9A97DD9A-212E-426A-9594-7FEEEC4E1E2E}" presName="negativeSpace" presStyleCnt="0"/>
      <dgm:spPr/>
    </dgm:pt>
    <dgm:pt modelId="{A3E10D09-1C38-4A24-82EE-5A6C623231D5}" type="pres">
      <dgm:prSet presAssocID="{9A97DD9A-212E-426A-9594-7FEEEC4E1E2E}" presName="childText" presStyleLbl="conFgAcc1" presStyleIdx="0" presStyleCnt="3">
        <dgm:presLayoutVars>
          <dgm:bulletEnabled val="1"/>
        </dgm:presLayoutVars>
      </dgm:prSet>
      <dgm:spPr/>
    </dgm:pt>
    <dgm:pt modelId="{4ADA33E3-F576-4BEE-8839-FD6C876D98B5}" type="pres">
      <dgm:prSet presAssocID="{A822033B-D112-4812-B9AC-0AEDBC4B3389}" presName="spaceBetweenRectangles" presStyleCnt="0"/>
      <dgm:spPr/>
    </dgm:pt>
    <dgm:pt modelId="{90673E8C-1446-4013-AA38-FC1EE3BD6C54}" type="pres">
      <dgm:prSet presAssocID="{B7F093E9-7C2E-44B4-8B3B-6CBE0FE3E35E}" presName="parentLin" presStyleCnt="0"/>
      <dgm:spPr/>
    </dgm:pt>
    <dgm:pt modelId="{1012288B-580C-4D8E-A1DB-5619E6992D98}" type="pres">
      <dgm:prSet presAssocID="{B7F093E9-7C2E-44B4-8B3B-6CBE0FE3E35E}" presName="parentLeftMargin" presStyleLbl="node1" presStyleIdx="0" presStyleCnt="3"/>
      <dgm:spPr/>
    </dgm:pt>
    <dgm:pt modelId="{E828DDC4-0756-415A-B957-94B602877A4A}" type="pres">
      <dgm:prSet presAssocID="{B7F093E9-7C2E-44B4-8B3B-6CBE0FE3E35E}" presName="parentText" presStyleLbl="node1" presStyleIdx="1" presStyleCnt="3">
        <dgm:presLayoutVars>
          <dgm:chMax val="0"/>
          <dgm:bulletEnabled val="1"/>
        </dgm:presLayoutVars>
      </dgm:prSet>
      <dgm:spPr/>
    </dgm:pt>
    <dgm:pt modelId="{60EE3688-F309-4931-8F7F-576379D488AD}" type="pres">
      <dgm:prSet presAssocID="{B7F093E9-7C2E-44B4-8B3B-6CBE0FE3E35E}" presName="negativeSpace" presStyleCnt="0"/>
      <dgm:spPr/>
    </dgm:pt>
    <dgm:pt modelId="{3ABBBA71-EF6A-41E4-B9DB-7884A5F441C0}" type="pres">
      <dgm:prSet presAssocID="{B7F093E9-7C2E-44B4-8B3B-6CBE0FE3E35E}" presName="childText" presStyleLbl="conFgAcc1" presStyleIdx="1" presStyleCnt="3">
        <dgm:presLayoutVars>
          <dgm:bulletEnabled val="1"/>
        </dgm:presLayoutVars>
      </dgm:prSet>
      <dgm:spPr/>
    </dgm:pt>
    <dgm:pt modelId="{EAABDE5D-D995-413D-932A-DBC14797A88A}" type="pres">
      <dgm:prSet presAssocID="{A2D02C68-2709-4715-A187-1730828C882F}" presName="spaceBetweenRectangles" presStyleCnt="0"/>
      <dgm:spPr/>
    </dgm:pt>
    <dgm:pt modelId="{2B213EDA-1352-4685-938D-F449494E5371}" type="pres">
      <dgm:prSet presAssocID="{9767D06C-E342-4313-B844-7CBE4BE72372}" presName="parentLin" presStyleCnt="0"/>
      <dgm:spPr/>
    </dgm:pt>
    <dgm:pt modelId="{A2108333-CFBA-4258-B92F-D7C0B72566DB}" type="pres">
      <dgm:prSet presAssocID="{9767D06C-E342-4313-B844-7CBE4BE72372}" presName="parentLeftMargin" presStyleLbl="node1" presStyleIdx="1" presStyleCnt="3"/>
      <dgm:spPr/>
    </dgm:pt>
    <dgm:pt modelId="{86A43697-948B-4853-B9AD-64B1F9243917}" type="pres">
      <dgm:prSet presAssocID="{9767D06C-E342-4313-B844-7CBE4BE72372}" presName="parentText" presStyleLbl="node1" presStyleIdx="2" presStyleCnt="3">
        <dgm:presLayoutVars>
          <dgm:chMax val="0"/>
          <dgm:bulletEnabled val="1"/>
        </dgm:presLayoutVars>
      </dgm:prSet>
      <dgm:spPr/>
    </dgm:pt>
    <dgm:pt modelId="{13918582-54C1-47CF-9745-315ABFF27B9E}" type="pres">
      <dgm:prSet presAssocID="{9767D06C-E342-4313-B844-7CBE4BE72372}" presName="negativeSpace" presStyleCnt="0"/>
      <dgm:spPr/>
    </dgm:pt>
    <dgm:pt modelId="{85F6E77F-A9DB-46BF-B56B-A5918C2B269D}" type="pres">
      <dgm:prSet presAssocID="{9767D06C-E342-4313-B844-7CBE4BE72372}" presName="childText" presStyleLbl="conFgAcc1" presStyleIdx="2" presStyleCnt="3" custLinFactNeighborX="0" custLinFactNeighborY="13001">
        <dgm:presLayoutVars>
          <dgm:bulletEnabled val="1"/>
        </dgm:presLayoutVars>
      </dgm:prSet>
      <dgm:spPr/>
    </dgm:pt>
  </dgm:ptLst>
  <dgm:cxnLst>
    <dgm:cxn modelId="{EC7A0D05-CFB1-4D2F-95F9-A7D98773A372}" type="presOf" srcId="{23A2098B-CF6A-4855-8B6D-E723A4C3C378}" destId="{85F6E77F-A9DB-46BF-B56B-A5918C2B269D}" srcOrd="0" destOrd="1" presId="urn:microsoft.com/office/officeart/2005/8/layout/list1"/>
    <dgm:cxn modelId="{DD33160A-812B-4609-9999-1AEB54494921}" type="presOf" srcId="{9A97DD9A-212E-426A-9594-7FEEEC4E1E2E}" destId="{BE73E007-796D-4489-903F-12724FB5CC09}" srcOrd="0" destOrd="0" presId="urn:microsoft.com/office/officeart/2005/8/layout/list1"/>
    <dgm:cxn modelId="{47EDC61A-E1F3-4F30-8C89-1EB721C18D6D}" type="presOf" srcId="{0823BCB7-2B16-4629-993E-178C7E328277}" destId="{3ABBBA71-EF6A-41E4-B9DB-7884A5F441C0}" srcOrd="0" destOrd="1" presId="urn:microsoft.com/office/officeart/2005/8/layout/list1"/>
    <dgm:cxn modelId="{8C4DF61B-AB41-4B3C-AC5A-E6632D6E5366}" srcId="{B7F093E9-7C2E-44B4-8B3B-6CBE0FE3E35E}" destId="{3D6FB82D-8702-4FD5-B446-B15492C8E8D3}" srcOrd="0" destOrd="0" parTransId="{01064A5F-A089-4040-BEA5-E691D4390BDE}" sibTransId="{C0A9B8D0-1A45-4904-98C0-4C9491006681}"/>
    <dgm:cxn modelId="{7558A321-7F10-4B33-8223-A5906C85654F}" type="presOf" srcId="{9767D06C-E342-4313-B844-7CBE4BE72372}" destId="{86A43697-948B-4853-B9AD-64B1F9243917}" srcOrd="1" destOrd="0" presId="urn:microsoft.com/office/officeart/2005/8/layout/list1"/>
    <dgm:cxn modelId="{A1F48E39-912F-4B4A-8122-1BAD089080B4}" type="presOf" srcId="{3D6FB82D-8702-4FD5-B446-B15492C8E8D3}" destId="{3ABBBA71-EF6A-41E4-B9DB-7884A5F441C0}" srcOrd="0" destOrd="0" presId="urn:microsoft.com/office/officeart/2005/8/layout/list1"/>
    <dgm:cxn modelId="{E453B345-C006-46EC-85A5-9285C0C1E650}" type="presOf" srcId="{CD2DC385-1E57-479B-9541-C6DBEA237AB1}" destId="{3ABBBA71-EF6A-41E4-B9DB-7884A5F441C0}" srcOrd="0" destOrd="2" presId="urn:microsoft.com/office/officeart/2005/8/layout/list1"/>
    <dgm:cxn modelId="{351EB658-99D6-4CF7-A800-5395F3035ECC}" type="presOf" srcId="{4AD13E16-C8EF-4219-ADEC-3EFA367F63FB}" destId="{85F6E77F-A9DB-46BF-B56B-A5918C2B269D}" srcOrd="0" destOrd="0" presId="urn:microsoft.com/office/officeart/2005/8/layout/list1"/>
    <dgm:cxn modelId="{E5CAFD82-66A9-45EC-9A06-C6501841BCB5}" type="presOf" srcId="{45D65E2E-57FB-46B9-A23E-155578272902}" destId="{A3E10D09-1C38-4A24-82EE-5A6C623231D5}" srcOrd="0" destOrd="0" presId="urn:microsoft.com/office/officeart/2005/8/layout/list1"/>
    <dgm:cxn modelId="{97F54785-09DC-41A6-A3BE-E40425E3AE7B}" type="presOf" srcId="{1DBA91F1-7E8C-41C9-A838-D658A98417D5}" destId="{BF2881D7-900F-4C8E-9F09-9C05371A57B2}" srcOrd="0" destOrd="0" presId="urn:microsoft.com/office/officeart/2005/8/layout/list1"/>
    <dgm:cxn modelId="{91D7AF85-0B47-4FA2-9860-58921E137B50}" srcId="{3D6FB82D-8702-4FD5-B446-B15492C8E8D3}" destId="{0823BCB7-2B16-4629-993E-178C7E328277}" srcOrd="0" destOrd="0" parTransId="{B64D9D4A-3E7A-401A-8CB1-8A2C8CC50DAB}" sibTransId="{B8696029-1A6B-4074-936F-A1C10081AAA6}"/>
    <dgm:cxn modelId="{EB873A8C-8EA6-4733-8546-BA5A4DB16745}" type="presOf" srcId="{9A97DD9A-212E-426A-9594-7FEEEC4E1E2E}" destId="{31FF8910-63AB-4043-A89B-AB8E707B7A48}" srcOrd="1" destOrd="0" presId="urn:microsoft.com/office/officeart/2005/8/layout/list1"/>
    <dgm:cxn modelId="{05382DB0-93E0-41A2-9F05-DBE0C57CD836}" srcId="{1DBA91F1-7E8C-41C9-A838-D658A98417D5}" destId="{B7F093E9-7C2E-44B4-8B3B-6CBE0FE3E35E}" srcOrd="1" destOrd="0" parTransId="{975EB889-7FE2-4B31-A57C-D6644EDC0C5B}" sibTransId="{A2D02C68-2709-4715-A187-1730828C882F}"/>
    <dgm:cxn modelId="{359D3EBF-2FA2-42B9-BDAA-062B1B914EC4}" srcId="{9767D06C-E342-4313-B844-7CBE4BE72372}" destId="{4AD13E16-C8EF-4219-ADEC-3EFA367F63FB}" srcOrd="0" destOrd="0" parTransId="{C2D82D0B-71BA-449B-9321-1F02F63BBED8}" sibTransId="{7C9354BF-915D-40A9-977F-DCD4C79AE9A4}"/>
    <dgm:cxn modelId="{8F5AFDC3-F9D2-4A39-8886-25F589A19EC9}" type="presOf" srcId="{B7F093E9-7C2E-44B4-8B3B-6CBE0FE3E35E}" destId="{E828DDC4-0756-415A-B957-94B602877A4A}" srcOrd="1" destOrd="0" presId="urn:microsoft.com/office/officeart/2005/8/layout/list1"/>
    <dgm:cxn modelId="{B81CB0C5-AA1E-4155-88E7-A19EC27EBDB1}" type="presOf" srcId="{B7F093E9-7C2E-44B4-8B3B-6CBE0FE3E35E}" destId="{1012288B-580C-4D8E-A1DB-5619E6992D98}" srcOrd="0" destOrd="0" presId="urn:microsoft.com/office/officeart/2005/8/layout/list1"/>
    <dgm:cxn modelId="{6EE1A5DD-79E9-4FC2-BFBE-DA7B4C71D980}" srcId="{1DBA91F1-7E8C-41C9-A838-D658A98417D5}" destId="{9A97DD9A-212E-426A-9594-7FEEEC4E1E2E}" srcOrd="0" destOrd="0" parTransId="{CFB8B198-74C4-4710-BA7C-5F16A52BB9D3}" sibTransId="{A822033B-D112-4812-B9AC-0AEDBC4B3389}"/>
    <dgm:cxn modelId="{FE68F8E0-776A-49A3-8850-D44015EFEFE4}" srcId="{9A97DD9A-212E-426A-9594-7FEEEC4E1E2E}" destId="{45D65E2E-57FB-46B9-A23E-155578272902}" srcOrd="0" destOrd="0" parTransId="{D504A610-38C8-4BDE-BB8B-E71AB9A63BD2}" sibTransId="{C35F0E74-D801-4FFD-B331-4EF428DDF3B5}"/>
    <dgm:cxn modelId="{ABF654E6-C6EB-4754-B058-7073A25D4B21}" srcId="{3D6FB82D-8702-4FD5-B446-B15492C8E8D3}" destId="{CD2DC385-1E57-479B-9541-C6DBEA237AB1}" srcOrd="1" destOrd="0" parTransId="{680C50BC-5295-48A0-AD86-906BA6F91C2F}" sibTransId="{E2BA444A-D915-4A22-B23C-4E635592A535}"/>
    <dgm:cxn modelId="{1F9E31E8-2B2E-4F8E-AA9B-B5366FE84796}" srcId="{1DBA91F1-7E8C-41C9-A838-D658A98417D5}" destId="{9767D06C-E342-4313-B844-7CBE4BE72372}" srcOrd="2" destOrd="0" parTransId="{07642ABB-36AA-4345-A138-3BA34143FF70}" sibTransId="{5B3210CA-F7F6-43EC-9250-21702872AB7F}"/>
    <dgm:cxn modelId="{0D8202EC-CA93-48D9-A72D-A9E9A15B243D}" srcId="{9767D06C-E342-4313-B844-7CBE4BE72372}" destId="{23A2098B-CF6A-4855-8B6D-E723A4C3C378}" srcOrd="1" destOrd="0" parTransId="{5248DFDB-D40D-4DC2-8D4E-9EB215DDCF98}" sibTransId="{F68A3175-B69F-4FC1-8AC8-174A0B4EBDEA}"/>
    <dgm:cxn modelId="{03078BEE-90A0-48A0-AE5D-F090127FEF8F}" type="presOf" srcId="{9767D06C-E342-4313-B844-7CBE4BE72372}" destId="{A2108333-CFBA-4258-B92F-D7C0B72566DB}" srcOrd="0" destOrd="0" presId="urn:microsoft.com/office/officeart/2005/8/layout/list1"/>
    <dgm:cxn modelId="{75CF6746-D341-48CC-AC7A-8E28A3A34903}" type="presParOf" srcId="{BF2881D7-900F-4C8E-9F09-9C05371A57B2}" destId="{9FB0A25D-1E70-42A1-9576-9E02D777FD4E}" srcOrd="0" destOrd="0" presId="urn:microsoft.com/office/officeart/2005/8/layout/list1"/>
    <dgm:cxn modelId="{6008D119-B2B8-4210-90F1-3231FCCB360E}" type="presParOf" srcId="{9FB0A25D-1E70-42A1-9576-9E02D777FD4E}" destId="{BE73E007-796D-4489-903F-12724FB5CC09}" srcOrd="0" destOrd="0" presId="urn:microsoft.com/office/officeart/2005/8/layout/list1"/>
    <dgm:cxn modelId="{0D930E14-E5E7-4C18-993D-6C4629C49FFE}" type="presParOf" srcId="{9FB0A25D-1E70-42A1-9576-9E02D777FD4E}" destId="{31FF8910-63AB-4043-A89B-AB8E707B7A48}" srcOrd="1" destOrd="0" presId="urn:microsoft.com/office/officeart/2005/8/layout/list1"/>
    <dgm:cxn modelId="{2B48FCFF-0983-40D5-9E49-FBDD9260800D}" type="presParOf" srcId="{BF2881D7-900F-4C8E-9F09-9C05371A57B2}" destId="{7EB05BDB-5555-4796-8535-314A88387643}" srcOrd="1" destOrd="0" presId="urn:microsoft.com/office/officeart/2005/8/layout/list1"/>
    <dgm:cxn modelId="{CAC5FDEF-616A-43F2-AC6D-BE154E15F6A3}" type="presParOf" srcId="{BF2881D7-900F-4C8E-9F09-9C05371A57B2}" destId="{A3E10D09-1C38-4A24-82EE-5A6C623231D5}" srcOrd="2" destOrd="0" presId="urn:microsoft.com/office/officeart/2005/8/layout/list1"/>
    <dgm:cxn modelId="{2AFDE3E6-B3DC-4E29-B9EE-959DF16B49A0}" type="presParOf" srcId="{BF2881D7-900F-4C8E-9F09-9C05371A57B2}" destId="{4ADA33E3-F576-4BEE-8839-FD6C876D98B5}" srcOrd="3" destOrd="0" presId="urn:microsoft.com/office/officeart/2005/8/layout/list1"/>
    <dgm:cxn modelId="{AAB6C715-034C-4ABB-A74F-E133A1CC10B5}" type="presParOf" srcId="{BF2881D7-900F-4C8E-9F09-9C05371A57B2}" destId="{90673E8C-1446-4013-AA38-FC1EE3BD6C54}" srcOrd="4" destOrd="0" presId="urn:microsoft.com/office/officeart/2005/8/layout/list1"/>
    <dgm:cxn modelId="{C39AED7D-A80F-4E84-B472-D1D555C56C04}" type="presParOf" srcId="{90673E8C-1446-4013-AA38-FC1EE3BD6C54}" destId="{1012288B-580C-4D8E-A1DB-5619E6992D98}" srcOrd="0" destOrd="0" presId="urn:microsoft.com/office/officeart/2005/8/layout/list1"/>
    <dgm:cxn modelId="{29ECFFA8-798D-4B86-BB13-F40133521FFC}" type="presParOf" srcId="{90673E8C-1446-4013-AA38-FC1EE3BD6C54}" destId="{E828DDC4-0756-415A-B957-94B602877A4A}" srcOrd="1" destOrd="0" presId="urn:microsoft.com/office/officeart/2005/8/layout/list1"/>
    <dgm:cxn modelId="{3F26CCE7-2DEA-4038-8F9A-0CC3254B1EAA}" type="presParOf" srcId="{BF2881D7-900F-4C8E-9F09-9C05371A57B2}" destId="{60EE3688-F309-4931-8F7F-576379D488AD}" srcOrd="5" destOrd="0" presId="urn:microsoft.com/office/officeart/2005/8/layout/list1"/>
    <dgm:cxn modelId="{C9C8EBE6-E1E8-489B-8F4B-A149BBF5E280}" type="presParOf" srcId="{BF2881D7-900F-4C8E-9F09-9C05371A57B2}" destId="{3ABBBA71-EF6A-41E4-B9DB-7884A5F441C0}" srcOrd="6" destOrd="0" presId="urn:microsoft.com/office/officeart/2005/8/layout/list1"/>
    <dgm:cxn modelId="{79D87A0F-D6EE-4D74-88BF-EEC44347C829}" type="presParOf" srcId="{BF2881D7-900F-4C8E-9F09-9C05371A57B2}" destId="{EAABDE5D-D995-413D-932A-DBC14797A88A}" srcOrd="7" destOrd="0" presId="urn:microsoft.com/office/officeart/2005/8/layout/list1"/>
    <dgm:cxn modelId="{231C6D46-F37E-4676-9644-78FA196ACCCB}" type="presParOf" srcId="{BF2881D7-900F-4C8E-9F09-9C05371A57B2}" destId="{2B213EDA-1352-4685-938D-F449494E5371}" srcOrd="8" destOrd="0" presId="urn:microsoft.com/office/officeart/2005/8/layout/list1"/>
    <dgm:cxn modelId="{ABC8809B-5C47-4D82-8E79-6772CC4589F0}" type="presParOf" srcId="{2B213EDA-1352-4685-938D-F449494E5371}" destId="{A2108333-CFBA-4258-B92F-D7C0B72566DB}" srcOrd="0" destOrd="0" presId="urn:microsoft.com/office/officeart/2005/8/layout/list1"/>
    <dgm:cxn modelId="{96C36C92-76D8-440A-9D08-051B6489E2AA}" type="presParOf" srcId="{2B213EDA-1352-4685-938D-F449494E5371}" destId="{86A43697-948B-4853-B9AD-64B1F9243917}" srcOrd="1" destOrd="0" presId="urn:microsoft.com/office/officeart/2005/8/layout/list1"/>
    <dgm:cxn modelId="{DFC2FC7A-FA5E-4F68-9196-2D3573E405DD}" type="presParOf" srcId="{BF2881D7-900F-4C8E-9F09-9C05371A57B2}" destId="{13918582-54C1-47CF-9745-315ABFF27B9E}" srcOrd="9" destOrd="0" presId="urn:microsoft.com/office/officeart/2005/8/layout/list1"/>
    <dgm:cxn modelId="{2DD21AC6-C0AC-4EE2-A5E0-0841215D271A}" type="presParOf" srcId="{BF2881D7-900F-4C8E-9F09-9C05371A57B2}" destId="{85F6E77F-A9DB-46BF-B56B-A5918C2B269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BA91F1-7E8C-41C9-A838-D658A98417D5}" type="doc">
      <dgm:prSet loTypeId="urn:microsoft.com/office/officeart/2005/8/layout/list1" loCatId="list" qsTypeId="urn:microsoft.com/office/officeart/2005/8/quickstyle/simple1" qsCatId="simple" csTypeId="urn:microsoft.com/office/officeart/2005/8/colors/accent6_2" csCatId="accent6" phldr="1"/>
      <dgm:spPr/>
      <dgm:t>
        <a:bodyPr/>
        <a:lstStyle/>
        <a:p>
          <a:endParaRPr lang="en-US"/>
        </a:p>
      </dgm:t>
    </dgm:pt>
    <dgm:pt modelId="{9A97DD9A-212E-426A-9594-7FEEEC4E1E2E}">
      <dgm:prSet phldrT="[Text]"/>
      <dgm:spPr/>
      <dgm:t>
        <a:bodyPr/>
        <a:lstStyle/>
        <a:p>
          <a:r>
            <a:rPr lang="en-US" dirty="0"/>
            <a:t>Step 1 method</a:t>
          </a:r>
        </a:p>
      </dgm:t>
      <dgm:extLst>
        <a:ext uri="{E40237B7-FDA0-4F09-8148-C483321AD2D9}">
          <dgm14:cNvPr xmlns:dgm14="http://schemas.microsoft.com/office/drawing/2010/diagram" id="0" name="" title="Step 1 title"/>
        </a:ext>
      </dgm:extLst>
    </dgm:pt>
    <dgm:pt modelId="{CFB8B198-74C4-4710-BA7C-5F16A52BB9D3}" type="parTrans" cxnId="{6EE1A5DD-79E9-4FC2-BFBE-DA7B4C71D980}">
      <dgm:prSet/>
      <dgm:spPr/>
      <dgm:t>
        <a:bodyPr/>
        <a:lstStyle/>
        <a:p>
          <a:endParaRPr lang="en-US"/>
        </a:p>
      </dgm:t>
    </dgm:pt>
    <dgm:pt modelId="{A822033B-D112-4812-B9AC-0AEDBC4B3389}" type="sibTrans" cxnId="{6EE1A5DD-79E9-4FC2-BFBE-DA7B4C71D980}">
      <dgm:prSet/>
      <dgm:spPr/>
      <dgm:t>
        <a:bodyPr/>
        <a:lstStyle/>
        <a:p>
          <a:endParaRPr lang="en-US"/>
        </a:p>
      </dgm:t>
    </dgm:pt>
    <dgm:pt modelId="{B7F093E9-7C2E-44B4-8B3B-6CBE0FE3E35E}">
      <dgm:prSet phldrT="[Text]"/>
      <dgm:spPr/>
      <dgm:t>
        <a:bodyPr/>
        <a:lstStyle/>
        <a:p>
          <a:r>
            <a:rPr lang="en-US" dirty="0"/>
            <a:t>Step 2 method </a:t>
          </a:r>
        </a:p>
      </dgm:t>
      <dgm:extLst>
        <a:ext uri="{E40237B7-FDA0-4F09-8148-C483321AD2D9}">
          <dgm14:cNvPr xmlns:dgm14="http://schemas.microsoft.com/office/drawing/2010/diagram" id="0" name="" title="Step 2 title"/>
        </a:ext>
      </dgm:extLst>
    </dgm:pt>
    <dgm:pt modelId="{975EB889-7FE2-4B31-A57C-D6644EDC0C5B}" type="parTrans" cxnId="{05382DB0-93E0-41A2-9F05-DBE0C57CD836}">
      <dgm:prSet/>
      <dgm:spPr/>
      <dgm:t>
        <a:bodyPr/>
        <a:lstStyle/>
        <a:p>
          <a:endParaRPr lang="en-US"/>
        </a:p>
      </dgm:t>
    </dgm:pt>
    <dgm:pt modelId="{A2D02C68-2709-4715-A187-1730828C882F}" type="sibTrans" cxnId="{05382DB0-93E0-41A2-9F05-DBE0C57CD836}">
      <dgm:prSet/>
      <dgm:spPr/>
      <dgm:t>
        <a:bodyPr/>
        <a:lstStyle/>
        <a:p>
          <a:endParaRPr lang="en-US"/>
        </a:p>
      </dgm:t>
    </dgm:pt>
    <dgm:pt modelId="{9767D06C-E342-4313-B844-7CBE4BE72372}">
      <dgm:prSet phldrT="[Text]"/>
      <dgm:spPr/>
      <dgm:t>
        <a:bodyPr/>
        <a:lstStyle/>
        <a:p>
          <a:r>
            <a:rPr lang="en-US" dirty="0"/>
            <a:t>Step 3 methods</a:t>
          </a:r>
        </a:p>
      </dgm:t>
      <dgm:extLst>
        <a:ext uri="{E40237B7-FDA0-4F09-8148-C483321AD2D9}">
          <dgm14:cNvPr xmlns:dgm14="http://schemas.microsoft.com/office/drawing/2010/diagram" id="0" name="" title="Step 3 title"/>
        </a:ext>
      </dgm:extLst>
    </dgm:pt>
    <dgm:pt modelId="{07642ABB-36AA-4345-A138-3BA34143FF70}" type="parTrans" cxnId="{1F9E31E8-2B2E-4F8E-AA9B-B5366FE84796}">
      <dgm:prSet/>
      <dgm:spPr/>
      <dgm:t>
        <a:bodyPr/>
        <a:lstStyle/>
        <a:p>
          <a:endParaRPr lang="en-US"/>
        </a:p>
      </dgm:t>
    </dgm:pt>
    <dgm:pt modelId="{5B3210CA-F7F6-43EC-9250-21702872AB7F}" type="sibTrans" cxnId="{1F9E31E8-2B2E-4F8E-AA9B-B5366FE84796}">
      <dgm:prSet/>
      <dgm:spPr/>
      <dgm:t>
        <a:bodyPr/>
        <a:lstStyle/>
        <a:p>
          <a:endParaRPr lang="en-US"/>
        </a:p>
      </dgm:t>
    </dgm:pt>
    <dgm:pt modelId="{45D65E2E-57FB-46B9-A23E-155578272902}">
      <dgm:prSet phldrT="[Text]"/>
      <dgm:spPr/>
      <dgm:t>
        <a:bodyPr/>
        <a:lstStyle/>
        <a:p>
          <a:r>
            <a:rPr lang="en-US" dirty="0" err="1"/>
            <a:t>train_test_split</a:t>
          </a:r>
          <a:r>
            <a:rPr lang="en-US" dirty="0"/>
            <a:t>()</a:t>
          </a:r>
        </a:p>
      </dgm:t>
      <dgm:extLst>
        <a:ext uri="{E40237B7-FDA0-4F09-8148-C483321AD2D9}">
          <dgm14:cNvPr xmlns:dgm14="http://schemas.microsoft.com/office/drawing/2010/diagram" id="0" name="" title="Step 1 task"/>
        </a:ext>
      </dgm:extLst>
    </dgm:pt>
    <dgm:pt modelId="{D504A610-38C8-4BDE-BB8B-E71AB9A63BD2}" type="parTrans" cxnId="{FE68F8E0-776A-49A3-8850-D44015EFEFE4}">
      <dgm:prSet/>
      <dgm:spPr/>
      <dgm:t>
        <a:bodyPr/>
        <a:lstStyle/>
        <a:p>
          <a:endParaRPr lang="en-US"/>
        </a:p>
      </dgm:t>
    </dgm:pt>
    <dgm:pt modelId="{C35F0E74-D801-4FFD-B331-4EF428DDF3B5}" type="sibTrans" cxnId="{FE68F8E0-776A-49A3-8850-D44015EFEFE4}">
      <dgm:prSet/>
      <dgm:spPr/>
      <dgm:t>
        <a:bodyPr/>
        <a:lstStyle/>
        <a:p>
          <a:endParaRPr lang="en-US"/>
        </a:p>
      </dgm:t>
    </dgm:pt>
    <dgm:pt modelId="{3D6FB82D-8702-4FD5-B446-B15492C8E8D3}">
      <dgm:prSet phldrT="[Text]"/>
      <dgm:spPr/>
      <dgm:t>
        <a:bodyPr/>
        <a:lstStyle/>
        <a:p>
          <a:r>
            <a:rPr lang="en-US" dirty="0" err="1"/>
            <a:t>RandomForestClassifier</a:t>
          </a:r>
          <a:r>
            <a:rPr lang="en-US" dirty="0"/>
            <a:t>(</a:t>
          </a:r>
          <a:r>
            <a:rPr lang="en-US" dirty="0" err="1"/>
            <a:t>n_estimators</a:t>
          </a:r>
          <a:r>
            <a:rPr lang="en-US"/>
            <a:t>=150</a:t>
          </a:r>
          <a:r>
            <a:rPr lang="en-US" dirty="0"/>
            <a:t>, </a:t>
          </a:r>
          <a:r>
            <a:rPr lang="en-US" dirty="0" err="1"/>
            <a:t>random_state</a:t>
          </a:r>
          <a:r>
            <a:rPr lang="en-US" dirty="0"/>
            <a:t>=43)</a:t>
          </a:r>
        </a:p>
      </dgm:t>
      <dgm:extLst>
        <a:ext uri="{E40237B7-FDA0-4F09-8148-C483321AD2D9}">
          <dgm14:cNvPr xmlns:dgm14="http://schemas.microsoft.com/office/drawing/2010/diagram" id="0" name="" title="Step 2 task"/>
        </a:ext>
      </dgm:extLst>
    </dgm:pt>
    <dgm:pt modelId="{01064A5F-A089-4040-BEA5-E691D4390BDE}" type="parTrans" cxnId="{8C4DF61B-AB41-4B3C-AC5A-E6632D6E5366}">
      <dgm:prSet/>
      <dgm:spPr/>
      <dgm:t>
        <a:bodyPr/>
        <a:lstStyle/>
        <a:p>
          <a:endParaRPr lang="en-US"/>
        </a:p>
      </dgm:t>
    </dgm:pt>
    <dgm:pt modelId="{C0A9B8D0-1A45-4904-98C0-4C9491006681}" type="sibTrans" cxnId="{8C4DF61B-AB41-4B3C-AC5A-E6632D6E5366}">
      <dgm:prSet/>
      <dgm:spPr/>
      <dgm:t>
        <a:bodyPr/>
        <a:lstStyle/>
        <a:p>
          <a:endParaRPr lang="en-US"/>
        </a:p>
      </dgm:t>
    </dgm:pt>
    <dgm:pt modelId="{4AD13E16-C8EF-4219-ADEC-3EFA367F63FB}">
      <dgm:prSet phldrT="[Text]"/>
      <dgm:spPr/>
      <dgm:t>
        <a:bodyPr/>
        <a:lstStyle/>
        <a:p>
          <a:r>
            <a:rPr lang="fr-FR" dirty="0" err="1"/>
            <a:t>clf.fit</a:t>
          </a:r>
          <a:r>
            <a:rPr lang="fr-FR" dirty="0"/>
            <a:t>(</a:t>
          </a:r>
          <a:r>
            <a:rPr lang="fr-FR" dirty="0" err="1"/>
            <a:t>X_train</a:t>
          </a:r>
          <a:r>
            <a:rPr lang="fr-FR" dirty="0"/>
            <a:t>, </a:t>
          </a:r>
          <a:r>
            <a:rPr lang="fr-FR" dirty="0" err="1"/>
            <a:t>y_train</a:t>
          </a:r>
          <a:r>
            <a:rPr lang="fr-FR" dirty="0"/>
            <a:t>)</a:t>
          </a:r>
          <a:endParaRPr lang="en-US" dirty="0"/>
        </a:p>
      </dgm:t>
      <dgm:extLst>
        <a:ext uri="{E40237B7-FDA0-4F09-8148-C483321AD2D9}">
          <dgm14:cNvPr xmlns:dgm14="http://schemas.microsoft.com/office/drawing/2010/diagram" id="0" name="" title="Step 3 task"/>
        </a:ext>
      </dgm:extLst>
    </dgm:pt>
    <dgm:pt modelId="{C2D82D0B-71BA-449B-9321-1F02F63BBED8}" type="parTrans" cxnId="{359D3EBF-2FA2-42B9-BDAA-062B1B914EC4}">
      <dgm:prSet/>
      <dgm:spPr/>
      <dgm:t>
        <a:bodyPr/>
        <a:lstStyle/>
        <a:p>
          <a:endParaRPr lang="en-US"/>
        </a:p>
      </dgm:t>
    </dgm:pt>
    <dgm:pt modelId="{7C9354BF-915D-40A9-977F-DCD4C79AE9A4}" type="sibTrans" cxnId="{359D3EBF-2FA2-42B9-BDAA-062B1B914EC4}">
      <dgm:prSet/>
      <dgm:spPr/>
      <dgm:t>
        <a:bodyPr/>
        <a:lstStyle/>
        <a:p>
          <a:endParaRPr lang="en-US"/>
        </a:p>
      </dgm:t>
    </dgm:pt>
    <dgm:pt modelId="{23A2098B-CF6A-4855-8B6D-E723A4C3C378}">
      <dgm:prSet phldrT="[Text]"/>
      <dgm:spPr/>
      <dgm:t>
        <a:bodyPr/>
        <a:lstStyle/>
        <a:p>
          <a:r>
            <a:rPr lang="en-US" dirty="0" err="1"/>
            <a:t>y_pred</a:t>
          </a:r>
          <a:r>
            <a:rPr lang="en-US" dirty="0"/>
            <a:t> = </a:t>
          </a:r>
          <a:r>
            <a:rPr lang="en-US" dirty="0" err="1"/>
            <a:t>clf.predict</a:t>
          </a:r>
          <a:r>
            <a:rPr lang="en-US" dirty="0"/>
            <a:t>(</a:t>
          </a:r>
          <a:r>
            <a:rPr lang="en-US" dirty="0" err="1"/>
            <a:t>X_test</a:t>
          </a:r>
          <a:r>
            <a:rPr lang="en-US" dirty="0"/>
            <a:t>)</a:t>
          </a:r>
        </a:p>
      </dgm:t>
    </dgm:pt>
    <dgm:pt modelId="{5248DFDB-D40D-4DC2-8D4E-9EB215DDCF98}" type="parTrans" cxnId="{0D8202EC-CA93-48D9-A72D-A9E9A15B243D}">
      <dgm:prSet/>
      <dgm:spPr/>
      <dgm:t>
        <a:bodyPr/>
        <a:lstStyle/>
        <a:p>
          <a:endParaRPr lang="en-US"/>
        </a:p>
      </dgm:t>
    </dgm:pt>
    <dgm:pt modelId="{F68A3175-B69F-4FC1-8AC8-174A0B4EBDEA}" type="sibTrans" cxnId="{0D8202EC-CA93-48D9-A72D-A9E9A15B243D}">
      <dgm:prSet/>
      <dgm:spPr/>
      <dgm:t>
        <a:bodyPr/>
        <a:lstStyle/>
        <a:p>
          <a:endParaRPr lang="en-US"/>
        </a:p>
      </dgm:t>
    </dgm:pt>
    <dgm:pt modelId="{BF2881D7-900F-4C8E-9F09-9C05371A57B2}" type="pres">
      <dgm:prSet presAssocID="{1DBA91F1-7E8C-41C9-A838-D658A98417D5}" presName="linear" presStyleCnt="0">
        <dgm:presLayoutVars>
          <dgm:dir/>
          <dgm:animLvl val="lvl"/>
          <dgm:resizeHandles val="exact"/>
        </dgm:presLayoutVars>
      </dgm:prSet>
      <dgm:spPr/>
    </dgm:pt>
    <dgm:pt modelId="{9FB0A25D-1E70-42A1-9576-9E02D777FD4E}" type="pres">
      <dgm:prSet presAssocID="{9A97DD9A-212E-426A-9594-7FEEEC4E1E2E}" presName="parentLin" presStyleCnt="0"/>
      <dgm:spPr/>
    </dgm:pt>
    <dgm:pt modelId="{BE73E007-796D-4489-903F-12724FB5CC09}" type="pres">
      <dgm:prSet presAssocID="{9A97DD9A-212E-426A-9594-7FEEEC4E1E2E}" presName="parentLeftMargin" presStyleLbl="node1" presStyleIdx="0" presStyleCnt="3"/>
      <dgm:spPr/>
    </dgm:pt>
    <dgm:pt modelId="{31FF8910-63AB-4043-A89B-AB8E707B7A48}" type="pres">
      <dgm:prSet presAssocID="{9A97DD9A-212E-426A-9594-7FEEEC4E1E2E}" presName="parentText" presStyleLbl="node1" presStyleIdx="0" presStyleCnt="3">
        <dgm:presLayoutVars>
          <dgm:chMax val="0"/>
          <dgm:bulletEnabled val="1"/>
        </dgm:presLayoutVars>
      </dgm:prSet>
      <dgm:spPr/>
    </dgm:pt>
    <dgm:pt modelId="{7EB05BDB-5555-4796-8535-314A88387643}" type="pres">
      <dgm:prSet presAssocID="{9A97DD9A-212E-426A-9594-7FEEEC4E1E2E}" presName="negativeSpace" presStyleCnt="0"/>
      <dgm:spPr/>
    </dgm:pt>
    <dgm:pt modelId="{A3E10D09-1C38-4A24-82EE-5A6C623231D5}" type="pres">
      <dgm:prSet presAssocID="{9A97DD9A-212E-426A-9594-7FEEEC4E1E2E}" presName="childText" presStyleLbl="conFgAcc1" presStyleIdx="0" presStyleCnt="3">
        <dgm:presLayoutVars>
          <dgm:bulletEnabled val="1"/>
        </dgm:presLayoutVars>
      </dgm:prSet>
      <dgm:spPr/>
    </dgm:pt>
    <dgm:pt modelId="{4ADA33E3-F576-4BEE-8839-FD6C876D98B5}" type="pres">
      <dgm:prSet presAssocID="{A822033B-D112-4812-B9AC-0AEDBC4B3389}" presName="spaceBetweenRectangles" presStyleCnt="0"/>
      <dgm:spPr/>
    </dgm:pt>
    <dgm:pt modelId="{90673E8C-1446-4013-AA38-FC1EE3BD6C54}" type="pres">
      <dgm:prSet presAssocID="{B7F093E9-7C2E-44B4-8B3B-6CBE0FE3E35E}" presName="parentLin" presStyleCnt="0"/>
      <dgm:spPr/>
    </dgm:pt>
    <dgm:pt modelId="{1012288B-580C-4D8E-A1DB-5619E6992D98}" type="pres">
      <dgm:prSet presAssocID="{B7F093E9-7C2E-44B4-8B3B-6CBE0FE3E35E}" presName="parentLeftMargin" presStyleLbl="node1" presStyleIdx="0" presStyleCnt="3"/>
      <dgm:spPr/>
    </dgm:pt>
    <dgm:pt modelId="{E828DDC4-0756-415A-B957-94B602877A4A}" type="pres">
      <dgm:prSet presAssocID="{B7F093E9-7C2E-44B4-8B3B-6CBE0FE3E35E}" presName="parentText" presStyleLbl="node1" presStyleIdx="1" presStyleCnt="3">
        <dgm:presLayoutVars>
          <dgm:chMax val="0"/>
          <dgm:bulletEnabled val="1"/>
        </dgm:presLayoutVars>
      </dgm:prSet>
      <dgm:spPr/>
    </dgm:pt>
    <dgm:pt modelId="{60EE3688-F309-4931-8F7F-576379D488AD}" type="pres">
      <dgm:prSet presAssocID="{B7F093E9-7C2E-44B4-8B3B-6CBE0FE3E35E}" presName="negativeSpace" presStyleCnt="0"/>
      <dgm:spPr/>
    </dgm:pt>
    <dgm:pt modelId="{3ABBBA71-EF6A-41E4-B9DB-7884A5F441C0}" type="pres">
      <dgm:prSet presAssocID="{B7F093E9-7C2E-44B4-8B3B-6CBE0FE3E35E}" presName="childText" presStyleLbl="conFgAcc1" presStyleIdx="1" presStyleCnt="3">
        <dgm:presLayoutVars>
          <dgm:bulletEnabled val="1"/>
        </dgm:presLayoutVars>
      </dgm:prSet>
      <dgm:spPr/>
    </dgm:pt>
    <dgm:pt modelId="{EAABDE5D-D995-413D-932A-DBC14797A88A}" type="pres">
      <dgm:prSet presAssocID="{A2D02C68-2709-4715-A187-1730828C882F}" presName="spaceBetweenRectangles" presStyleCnt="0"/>
      <dgm:spPr/>
    </dgm:pt>
    <dgm:pt modelId="{2B213EDA-1352-4685-938D-F449494E5371}" type="pres">
      <dgm:prSet presAssocID="{9767D06C-E342-4313-B844-7CBE4BE72372}" presName="parentLin" presStyleCnt="0"/>
      <dgm:spPr/>
    </dgm:pt>
    <dgm:pt modelId="{A2108333-CFBA-4258-B92F-D7C0B72566DB}" type="pres">
      <dgm:prSet presAssocID="{9767D06C-E342-4313-B844-7CBE4BE72372}" presName="parentLeftMargin" presStyleLbl="node1" presStyleIdx="1" presStyleCnt="3"/>
      <dgm:spPr/>
    </dgm:pt>
    <dgm:pt modelId="{86A43697-948B-4853-B9AD-64B1F9243917}" type="pres">
      <dgm:prSet presAssocID="{9767D06C-E342-4313-B844-7CBE4BE72372}" presName="parentText" presStyleLbl="node1" presStyleIdx="2" presStyleCnt="3">
        <dgm:presLayoutVars>
          <dgm:chMax val="0"/>
          <dgm:bulletEnabled val="1"/>
        </dgm:presLayoutVars>
      </dgm:prSet>
      <dgm:spPr/>
    </dgm:pt>
    <dgm:pt modelId="{13918582-54C1-47CF-9745-315ABFF27B9E}" type="pres">
      <dgm:prSet presAssocID="{9767D06C-E342-4313-B844-7CBE4BE72372}" presName="negativeSpace" presStyleCnt="0"/>
      <dgm:spPr/>
    </dgm:pt>
    <dgm:pt modelId="{85F6E77F-A9DB-46BF-B56B-A5918C2B269D}" type="pres">
      <dgm:prSet presAssocID="{9767D06C-E342-4313-B844-7CBE4BE72372}" presName="childText" presStyleLbl="conFgAcc1" presStyleIdx="2" presStyleCnt="3" custLinFactNeighborX="0" custLinFactNeighborY="13001">
        <dgm:presLayoutVars>
          <dgm:bulletEnabled val="1"/>
        </dgm:presLayoutVars>
      </dgm:prSet>
      <dgm:spPr/>
    </dgm:pt>
  </dgm:ptLst>
  <dgm:cxnLst>
    <dgm:cxn modelId="{EC7A0D05-CFB1-4D2F-95F9-A7D98773A372}" type="presOf" srcId="{23A2098B-CF6A-4855-8B6D-E723A4C3C378}" destId="{85F6E77F-A9DB-46BF-B56B-A5918C2B269D}" srcOrd="0" destOrd="1" presId="urn:microsoft.com/office/officeart/2005/8/layout/list1"/>
    <dgm:cxn modelId="{DD33160A-812B-4609-9999-1AEB54494921}" type="presOf" srcId="{9A97DD9A-212E-426A-9594-7FEEEC4E1E2E}" destId="{BE73E007-796D-4489-903F-12724FB5CC09}" srcOrd="0" destOrd="0" presId="urn:microsoft.com/office/officeart/2005/8/layout/list1"/>
    <dgm:cxn modelId="{8C4DF61B-AB41-4B3C-AC5A-E6632D6E5366}" srcId="{B7F093E9-7C2E-44B4-8B3B-6CBE0FE3E35E}" destId="{3D6FB82D-8702-4FD5-B446-B15492C8E8D3}" srcOrd="0" destOrd="0" parTransId="{01064A5F-A089-4040-BEA5-E691D4390BDE}" sibTransId="{C0A9B8D0-1A45-4904-98C0-4C9491006681}"/>
    <dgm:cxn modelId="{7558A321-7F10-4B33-8223-A5906C85654F}" type="presOf" srcId="{9767D06C-E342-4313-B844-7CBE4BE72372}" destId="{86A43697-948B-4853-B9AD-64B1F9243917}" srcOrd="1" destOrd="0" presId="urn:microsoft.com/office/officeart/2005/8/layout/list1"/>
    <dgm:cxn modelId="{A1F48E39-912F-4B4A-8122-1BAD089080B4}" type="presOf" srcId="{3D6FB82D-8702-4FD5-B446-B15492C8E8D3}" destId="{3ABBBA71-EF6A-41E4-B9DB-7884A5F441C0}" srcOrd="0" destOrd="0" presId="urn:microsoft.com/office/officeart/2005/8/layout/list1"/>
    <dgm:cxn modelId="{351EB658-99D6-4CF7-A800-5395F3035ECC}" type="presOf" srcId="{4AD13E16-C8EF-4219-ADEC-3EFA367F63FB}" destId="{85F6E77F-A9DB-46BF-B56B-A5918C2B269D}" srcOrd="0" destOrd="0" presId="urn:microsoft.com/office/officeart/2005/8/layout/list1"/>
    <dgm:cxn modelId="{E5CAFD82-66A9-45EC-9A06-C6501841BCB5}" type="presOf" srcId="{45D65E2E-57FB-46B9-A23E-155578272902}" destId="{A3E10D09-1C38-4A24-82EE-5A6C623231D5}" srcOrd="0" destOrd="0" presId="urn:microsoft.com/office/officeart/2005/8/layout/list1"/>
    <dgm:cxn modelId="{97F54785-09DC-41A6-A3BE-E40425E3AE7B}" type="presOf" srcId="{1DBA91F1-7E8C-41C9-A838-D658A98417D5}" destId="{BF2881D7-900F-4C8E-9F09-9C05371A57B2}" srcOrd="0" destOrd="0" presId="urn:microsoft.com/office/officeart/2005/8/layout/list1"/>
    <dgm:cxn modelId="{EB873A8C-8EA6-4733-8546-BA5A4DB16745}" type="presOf" srcId="{9A97DD9A-212E-426A-9594-7FEEEC4E1E2E}" destId="{31FF8910-63AB-4043-A89B-AB8E707B7A48}" srcOrd="1" destOrd="0" presId="urn:microsoft.com/office/officeart/2005/8/layout/list1"/>
    <dgm:cxn modelId="{05382DB0-93E0-41A2-9F05-DBE0C57CD836}" srcId="{1DBA91F1-7E8C-41C9-A838-D658A98417D5}" destId="{B7F093E9-7C2E-44B4-8B3B-6CBE0FE3E35E}" srcOrd="1" destOrd="0" parTransId="{975EB889-7FE2-4B31-A57C-D6644EDC0C5B}" sibTransId="{A2D02C68-2709-4715-A187-1730828C882F}"/>
    <dgm:cxn modelId="{359D3EBF-2FA2-42B9-BDAA-062B1B914EC4}" srcId="{9767D06C-E342-4313-B844-7CBE4BE72372}" destId="{4AD13E16-C8EF-4219-ADEC-3EFA367F63FB}" srcOrd="0" destOrd="0" parTransId="{C2D82D0B-71BA-449B-9321-1F02F63BBED8}" sibTransId="{7C9354BF-915D-40A9-977F-DCD4C79AE9A4}"/>
    <dgm:cxn modelId="{8F5AFDC3-F9D2-4A39-8886-25F589A19EC9}" type="presOf" srcId="{B7F093E9-7C2E-44B4-8B3B-6CBE0FE3E35E}" destId="{E828DDC4-0756-415A-B957-94B602877A4A}" srcOrd="1" destOrd="0" presId="urn:microsoft.com/office/officeart/2005/8/layout/list1"/>
    <dgm:cxn modelId="{B81CB0C5-AA1E-4155-88E7-A19EC27EBDB1}" type="presOf" srcId="{B7F093E9-7C2E-44B4-8B3B-6CBE0FE3E35E}" destId="{1012288B-580C-4D8E-A1DB-5619E6992D98}" srcOrd="0" destOrd="0" presId="urn:microsoft.com/office/officeart/2005/8/layout/list1"/>
    <dgm:cxn modelId="{6EE1A5DD-79E9-4FC2-BFBE-DA7B4C71D980}" srcId="{1DBA91F1-7E8C-41C9-A838-D658A98417D5}" destId="{9A97DD9A-212E-426A-9594-7FEEEC4E1E2E}" srcOrd="0" destOrd="0" parTransId="{CFB8B198-74C4-4710-BA7C-5F16A52BB9D3}" sibTransId="{A822033B-D112-4812-B9AC-0AEDBC4B3389}"/>
    <dgm:cxn modelId="{FE68F8E0-776A-49A3-8850-D44015EFEFE4}" srcId="{9A97DD9A-212E-426A-9594-7FEEEC4E1E2E}" destId="{45D65E2E-57FB-46B9-A23E-155578272902}" srcOrd="0" destOrd="0" parTransId="{D504A610-38C8-4BDE-BB8B-E71AB9A63BD2}" sibTransId="{C35F0E74-D801-4FFD-B331-4EF428DDF3B5}"/>
    <dgm:cxn modelId="{1F9E31E8-2B2E-4F8E-AA9B-B5366FE84796}" srcId="{1DBA91F1-7E8C-41C9-A838-D658A98417D5}" destId="{9767D06C-E342-4313-B844-7CBE4BE72372}" srcOrd="2" destOrd="0" parTransId="{07642ABB-36AA-4345-A138-3BA34143FF70}" sibTransId="{5B3210CA-F7F6-43EC-9250-21702872AB7F}"/>
    <dgm:cxn modelId="{0D8202EC-CA93-48D9-A72D-A9E9A15B243D}" srcId="{9767D06C-E342-4313-B844-7CBE4BE72372}" destId="{23A2098B-CF6A-4855-8B6D-E723A4C3C378}" srcOrd="1" destOrd="0" parTransId="{5248DFDB-D40D-4DC2-8D4E-9EB215DDCF98}" sibTransId="{F68A3175-B69F-4FC1-8AC8-174A0B4EBDEA}"/>
    <dgm:cxn modelId="{03078BEE-90A0-48A0-AE5D-F090127FEF8F}" type="presOf" srcId="{9767D06C-E342-4313-B844-7CBE4BE72372}" destId="{A2108333-CFBA-4258-B92F-D7C0B72566DB}" srcOrd="0" destOrd="0" presId="urn:microsoft.com/office/officeart/2005/8/layout/list1"/>
    <dgm:cxn modelId="{75CF6746-D341-48CC-AC7A-8E28A3A34903}" type="presParOf" srcId="{BF2881D7-900F-4C8E-9F09-9C05371A57B2}" destId="{9FB0A25D-1E70-42A1-9576-9E02D777FD4E}" srcOrd="0" destOrd="0" presId="urn:microsoft.com/office/officeart/2005/8/layout/list1"/>
    <dgm:cxn modelId="{6008D119-B2B8-4210-90F1-3231FCCB360E}" type="presParOf" srcId="{9FB0A25D-1E70-42A1-9576-9E02D777FD4E}" destId="{BE73E007-796D-4489-903F-12724FB5CC09}" srcOrd="0" destOrd="0" presId="urn:microsoft.com/office/officeart/2005/8/layout/list1"/>
    <dgm:cxn modelId="{0D930E14-E5E7-4C18-993D-6C4629C49FFE}" type="presParOf" srcId="{9FB0A25D-1E70-42A1-9576-9E02D777FD4E}" destId="{31FF8910-63AB-4043-A89B-AB8E707B7A48}" srcOrd="1" destOrd="0" presId="urn:microsoft.com/office/officeart/2005/8/layout/list1"/>
    <dgm:cxn modelId="{2B48FCFF-0983-40D5-9E49-FBDD9260800D}" type="presParOf" srcId="{BF2881D7-900F-4C8E-9F09-9C05371A57B2}" destId="{7EB05BDB-5555-4796-8535-314A88387643}" srcOrd="1" destOrd="0" presId="urn:microsoft.com/office/officeart/2005/8/layout/list1"/>
    <dgm:cxn modelId="{CAC5FDEF-616A-43F2-AC6D-BE154E15F6A3}" type="presParOf" srcId="{BF2881D7-900F-4C8E-9F09-9C05371A57B2}" destId="{A3E10D09-1C38-4A24-82EE-5A6C623231D5}" srcOrd="2" destOrd="0" presId="urn:microsoft.com/office/officeart/2005/8/layout/list1"/>
    <dgm:cxn modelId="{2AFDE3E6-B3DC-4E29-B9EE-959DF16B49A0}" type="presParOf" srcId="{BF2881D7-900F-4C8E-9F09-9C05371A57B2}" destId="{4ADA33E3-F576-4BEE-8839-FD6C876D98B5}" srcOrd="3" destOrd="0" presId="urn:microsoft.com/office/officeart/2005/8/layout/list1"/>
    <dgm:cxn modelId="{AAB6C715-034C-4ABB-A74F-E133A1CC10B5}" type="presParOf" srcId="{BF2881D7-900F-4C8E-9F09-9C05371A57B2}" destId="{90673E8C-1446-4013-AA38-FC1EE3BD6C54}" srcOrd="4" destOrd="0" presId="urn:microsoft.com/office/officeart/2005/8/layout/list1"/>
    <dgm:cxn modelId="{C39AED7D-A80F-4E84-B472-D1D555C56C04}" type="presParOf" srcId="{90673E8C-1446-4013-AA38-FC1EE3BD6C54}" destId="{1012288B-580C-4D8E-A1DB-5619E6992D98}" srcOrd="0" destOrd="0" presId="urn:microsoft.com/office/officeart/2005/8/layout/list1"/>
    <dgm:cxn modelId="{29ECFFA8-798D-4B86-BB13-F40133521FFC}" type="presParOf" srcId="{90673E8C-1446-4013-AA38-FC1EE3BD6C54}" destId="{E828DDC4-0756-415A-B957-94B602877A4A}" srcOrd="1" destOrd="0" presId="urn:microsoft.com/office/officeart/2005/8/layout/list1"/>
    <dgm:cxn modelId="{3F26CCE7-2DEA-4038-8F9A-0CC3254B1EAA}" type="presParOf" srcId="{BF2881D7-900F-4C8E-9F09-9C05371A57B2}" destId="{60EE3688-F309-4931-8F7F-576379D488AD}" srcOrd="5" destOrd="0" presId="urn:microsoft.com/office/officeart/2005/8/layout/list1"/>
    <dgm:cxn modelId="{C9C8EBE6-E1E8-489B-8F4B-A149BBF5E280}" type="presParOf" srcId="{BF2881D7-900F-4C8E-9F09-9C05371A57B2}" destId="{3ABBBA71-EF6A-41E4-B9DB-7884A5F441C0}" srcOrd="6" destOrd="0" presId="urn:microsoft.com/office/officeart/2005/8/layout/list1"/>
    <dgm:cxn modelId="{79D87A0F-D6EE-4D74-88BF-EEC44347C829}" type="presParOf" srcId="{BF2881D7-900F-4C8E-9F09-9C05371A57B2}" destId="{EAABDE5D-D995-413D-932A-DBC14797A88A}" srcOrd="7" destOrd="0" presId="urn:microsoft.com/office/officeart/2005/8/layout/list1"/>
    <dgm:cxn modelId="{231C6D46-F37E-4676-9644-78FA196ACCCB}" type="presParOf" srcId="{BF2881D7-900F-4C8E-9F09-9C05371A57B2}" destId="{2B213EDA-1352-4685-938D-F449494E5371}" srcOrd="8" destOrd="0" presId="urn:microsoft.com/office/officeart/2005/8/layout/list1"/>
    <dgm:cxn modelId="{ABC8809B-5C47-4D82-8E79-6772CC4589F0}" type="presParOf" srcId="{2B213EDA-1352-4685-938D-F449494E5371}" destId="{A2108333-CFBA-4258-B92F-D7C0B72566DB}" srcOrd="0" destOrd="0" presId="urn:microsoft.com/office/officeart/2005/8/layout/list1"/>
    <dgm:cxn modelId="{96C36C92-76D8-440A-9D08-051B6489E2AA}" type="presParOf" srcId="{2B213EDA-1352-4685-938D-F449494E5371}" destId="{86A43697-948B-4853-B9AD-64B1F9243917}" srcOrd="1" destOrd="0" presId="urn:microsoft.com/office/officeart/2005/8/layout/list1"/>
    <dgm:cxn modelId="{DFC2FC7A-FA5E-4F68-9196-2D3573E405DD}" type="presParOf" srcId="{BF2881D7-900F-4C8E-9F09-9C05371A57B2}" destId="{13918582-54C1-47CF-9745-315ABFF27B9E}" srcOrd="9" destOrd="0" presId="urn:microsoft.com/office/officeart/2005/8/layout/list1"/>
    <dgm:cxn modelId="{2DD21AC6-C0AC-4EE2-A5E0-0841215D271A}" type="presParOf" srcId="{BF2881D7-900F-4C8E-9F09-9C05371A57B2}" destId="{85F6E77F-A9DB-46BF-B56B-A5918C2B269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E10D09-1C38-4A24-82EE-5A6C623231D5}">
      <dsp:nvSpPr>
        <dsp:cNvPr id="0" name=""/>
        <dsp:cNvSpPr/>
      </dsp:nvSpPr>
      <dsp:spPr>
        <a:xfrm>
          <a:off x="0" y="283540"/>
          <a:ext cx="4800600" cy="937125"/>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72580" tIns="354076" rIns="37258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Calculate the number of null cells in each column</a:t>
          </a:r>
        </a:p>
      </dsp:txBody>
      <dsp:txXfrm>
        <a:off x="0" y="283540"/>
        <a:ext cx="4800600" cy="937125"/>
      </dsp:txXfrm>
    </dsp:sp>
    <dsp:sp modelId="{31FF8910-63AB-4043-A89B-AB8E707B7A48}">
      <dsp:nvSpPr>
        <dsp:cNvPr id="0" name=""/>
        <dsp:cNvSpPr/>
      </dsp:nvSpPr>
      <dsp:spPr>
        <a:xfrm>
          <a:off x="240030" y="32620"/>
          <a:ext cx="3360420" cy="5018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16" tIns="0" rIns="127016" bIns="0" numCol="1" spcCol="1270" anchor="ctr" anchorCtr="0">
          <a:noAutofit/>
        </a:bodyPr>
        <a:lstStyle/>
        <a:p>
          <a:pPr marL="0" lvl="0" indent="0" algn="l" defTabSz="755650">
            <a:lnSpc>
              <a:spcPct val="90000"/>
            </a:lnSpc>
            <a:spcBef>
              <a:spcPct val="0"/>
            </a:spcBef>
            <a:spcAft>
              <a:spcPct val="35000"/>
            </a:spcAft>
            <a:buNone/>
          </a:pPr>
          <a:r>
            <a:rPr lang="en-US" sz="1700" kern="1200" dirty="0"/>
            <a:t>Step 1 description</a:t>
          </a:r>
        </a:p>
      </dsp:txBody>
      <dsp:txXfrm>
        <a:off x="264528" y="57118"/>
        <a:ext cx="3311424" cy="452844"/>
      </dsp:txXfrm>
    </dsp:sp>
    <dsp:sp modelId="{3ABBBA71-EF6A-41E4-B9DB-7884A5F441C0}">
      <dsp:nvSpPr>
        <dsp:cNvPr id="0" name=""/>
        <dsp:cNvSpPr/>
      </dsp:nvSpPr>
      <dsp:spPr>
        <a:xfrm>
          <a:off x="0" y="1563385"/>
          <a:ext cx="4800600" cy="125842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72580" tIns="354076" rIns="37258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Fill the null cells by :</a:t>
          </a:r>
        </a:p>
        <a:p>
          <a:pPr marL="342900" lvl="2" indent="-171450" algn="l" defTabSz="755650">
            <a:lnSpc>
              <a:spcPct val="90000"/>
            </a:lnSpc>
            <a:spcBef>
              <a:spcPct val="0"/>
            </a:spcBef>
            <a:spcAft>
              <a:spcPct val="15000"/>
            </a:spcAft>
            <a:buChar char="•"/>
          </a:pPr>
          <a:r>
            <a:rPr lang="en-US" sz="1700" kern="1200" dirty="0"/>
            <a:t>Mode  -&gt; object</a:t>
          </a:r>
        </a:p>
        <a:p>
          <a:pPr marL="342900" lvl="2" indent="-171450" algn="l" defTabSz="755650">
            <a:lnSpc>
              <a:spcPct val="90000"/>
            </a:lnSpc>
            <a:spcBef>
              <a:spcPct val="0"/>
            </a:spcBef>
            <a:spcAft>
              <a:spcPct val="15000"/>
            </a:spcAft>
            <a:buChar char="•"/>
          </a:pPr>
          <a:r>
            <a:rPr lang="en-US" sz="1700" kern="1200" dirty="0"/>
            <a:t>Mean -&gt; numeric</a:t>
          </a:r>
        </a:p>
      </dsp:txBody>
      <dsp:txXfrm>
        <a:off x="0" y="1563385"/>
        <a:ext cx="4800600" cy="1258424"/>
      </dsp:txXfrm>
    </dsp:sp>
    <dsp:sp modelId="{E828DDC4-0756-415A-B957-94B602877A4A}">
      <dsp:nvSpPr>
        <dsp:cNvPr id="0" name=""/>
        <dsp:cNvSpPr/>
      </dsp:nvSpPr>
      <dsp:spPr>
        <a:xfrm>
          <a:off x="240030" y="1312465"/>
          <a:ext cx="3360420" cy="5018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16" tIns="0" rIns="127016" bIns="0" numCol="1" spcCol="1270" anchor="ctr" anchorCtr="0">
          <a:noAutofit/>
        </a:bodyPr>
        <a:lstStyle/>
        <a:p>
          <a:pPr marL="0" lvl="0" indent="0" algn="l" defTabSz="755650">
            <a:lnSpc>
              <a:spcPct val="90000"/>
            </a:lnSpc>
            <a:spcBef>
              <a:spcPct val="0"/>
            </a:spcBef>
            <a:spcAft>
              <a:spcPct val="35000"/>
            </a:spcAft>
            <a:buNone/>
          </a:pPr>
          <a:r>
            <a:rPr lang="en-US" sz="1700" kern="1200" dirty="0"/>
            <a:t>Step 2 description</a:t>
          </a:r>
        </a:p>
      </dsp:txBody>
      <dsp:txXfrm>
        <a:off x="264528" y="1336963"/>
        <a:ext cx="3311424" cy="452844"/>
      </dsp:txXfrm>
    </dsp:sp>
    <dsp:sp modelId="{85F6E77F-A9DB-46BF-B56B-A5918C2B269D}">
      <dsp:nvSpPr>
        <dsp:cNvPr id="0" name=""/>
        <dsp:cNvSpPr/>
      </dsp:nvSpPr>
      <dsp:spPr>
        <a:xfrm>
          <a:off x="0" y="3197149"/>
          <a:ext cx="4800600" cy="990675"/>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72580" tIns="354076" rIns="37258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Drop not required columns </a:t>
          </a:r>
        </a:p>
        <a:p>
          <a:pPr marL="171450" lvl="1" indent="-171450" algn="l" defTabSz="755650">
            <a:lnSpc>
              <a:spcPct val="90000"/>
            </a:lnSpc>
            <a:spcBef>
              <a:spcPct val="0"/>
            </a:spcBef>
            <a:spcAft>
              <a:spcPct val="15000"/>
            </a:spcAft>
            <a:buChar char="•"/>
          </a:pPr>
          <a:r>
            <a:rPr lang="en-US" sz="1700" kern="1200" dirty="0"/>
            <a:t>Assign the output (y) to new variable</a:t>
          </a:r>
        </a:p>
      </dsp:txBody>
      <dsp:txXfrm>
        <a:off x="0" y="3197149"/>
        <a:ext cx="4800600" cy="990675"/>
      </dsp:txXfrm>
    </dsp:sp>
    <dsp:sp modelId="{86A43697-948B-4853-B9AD-64B1F9243917}">
      <dsp:nvSpPr>
        <dsp:cNvPr id="0" name=""/>
        <dsp:cNvSpPr/>
      </dsp:nvSpPr>
      <dsp:spPr>
        <a:xfrm>
          <a:off x="240030" y="2913609"/>
          <a:ext cx="3360420" cy="5018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16" tIns="0" rIns="127016" bIns="0" numCol="1" spcCol="1270" anchor="ctr" anchorCtr="0">
          <a:noAutofit/>
        </a:bodyPr>
        <a:lstStyle/>
        <a:p>
          <a:pPr marL="0" lvl="0" indent="0" algn="l" defTabSz="755650">
            <a:lnSpc>
              <a:spcPct val="90000"/>
            </a:lnSpc>
            <a:spcBef>
              <a:spcPct val="0"/>
            </a:spcBef>
            <a:spcAft>
              <a:spcPct val="35000"/>
            </a:spcAft>
            <a:buNone/>
          </a:pPr>
          <a:r>
            <a:rPr lang="en-US" sz="1700" kern="1200" dirty="0"/>
            <a:t>Step 3 description</a:t>
          </a:r>
        </a:p>
      </dsp:txBody>
      <dsp:txXfrm>
        <a:off x="264528" y="2938107"/>
        <a:ext cx="3311424"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E10D09-1C38-4A24-82EE-5A6C623231D5}">
      <dsp:nvSpPr>
        <dsp:cNvPr id="0" name=""/>
        <dsp:cNvSpPr/>
      </dsp:nvSpPr>
      <dsp:spPr>
        <a:xfrm>
          <a:off x="0" y="648332"/>
          <a:ext cx="4800600" cy="6678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72580" tIns="333248" rIns="372580"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err="1"/>
            <a:t>train_test_split</a:t>
          </a:r>
          <a:r>
            <a:rPr lang="en-US" sz="1600" kern="1200" dirty="0"/>
            <a:t>()</a:t>
          </a:r>
        </a:p>
      </dsp:txBody>
      <dsp:txXfrm>
        <a:off x="0" y="648332"/>
        <a:ext cx="4800600" cy="667800"/>
      </dsp:txXfrm>
    </dsp:sp>
    <dsp:sp modelId="{31FF8910-63AB-4043-A89B-AB8E707B7A48}">
      <dsp:nvSpPr>
        <dsp:cNvPr id="0" name=""/>
        <dsp:cNvSpPr/>
      </dsp:nvSpPr>
      <dsp:spPr>
        <a:xfrm>
          <a:off x="240030" y="412172"/>
          <a:ext cx="3360420" cy="47232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16" tIns="0" rIns="127016" bIns="0" numCol="1" spcCol="1270" anchor="ctr" anchorCtr="0">
          <a:noAutofit/>
        </a:bodyPr>
        <a:lstStyle/>
        <a:p>
          <a:pPr marL="0" lvl="0" indent="0" algn="l" defTabSz="711200">
            <a:lnSpc>
              <a:spcPct val="90000"/>
            </a:lnSpc>
            <a:spcBef>
              <a:spcPct val="0"/>
            </a:spcBef>
            <a:spcAft>
              <a:spcPct val="35000"/>
            </a:spcAft>
            <a:buNone/>
          </a:pPr>
          <a:r>
            <a:rPr lang="en-US" sz="1600" kern="1200" dirty="0"/>
            <a:t>Step 1 method</a:t>
          </a:r>
        </a:p>
      </dsp:txBody>
      <dsp:txXfrm>
        <a:off x="263087" y="435229"/>
        <a:ext cx="3314306" cy="426206"/>
      </dsp:txXfrm>
    </dsp:sp>
    <dsp:sp modelId="{3ABBBA71-EF6A-41E4-B9DB-7884A5F441C0}">
      <dsp:nvSpPr>
        <dsp:cNvPr id="0" name=""/>
        <dsp:cNvSpPr/>
      </dsp:nvSpPr>
      <dsp:spPr>
        <a:xfrm>
          <a:off x="0" y="1638692"/>
          <a:ext cx="4800600" cy="8820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72580" tIns="333248" rIns="372580"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err="1"/>
            <a:t>RandomForestClassifier</a:t>
          </a:r>
          <a:r>
            <a:rPr lang="en-US" sz="1600" kern="1200" dirty="0"/>
            <a:t>(</a:t>
          </a:r>
          <a:r>
            <a:rPr lang="en-US" sz="1600" kern="1200" dirty="0" err="1"/>
            <a:t>n_estimators</a:t>
          </a:r>
          <a:r>
            <a:rPr lang="en-US" sz="1600" kern="1200"/>
            <a:t>=150</a:t>
          </a:r>
          <a:r>
            <a:rPr lang="en-US" sz="1600" kern="1200" dirty="0"/>
            <a:t>, </a:t>
          </a:r>
          <a:r>
            <a:rPr lang="en-US" sz="1600" kern="1200" dirty="0" err="1"/>
            <a:t>random_state</a:t>
          </a:r>
          <a:r>
            <a:rPr lang="en-US" sz="1600" kern="1200" dirty="0"/>
            <a:t>=43)</a:t>
          </a:r>
        </a:p>
      </dsp:txBody>
      <dsp:txXfrm>
        <a:off x="0" y="1638692"/>
        <a:ext cx="4800600" cy="882000"/>
      </dsp:txXfrm>
    </dsp:sp>
    <dsp:sp modelId="{E828DDC4-0756-415A-B957-94B602877A4A}">
      <dsp:nvSpPr>
        <dsp:cNvPr id="0" name=""/>
        <dsp:cNvSpPr/>
      </dsp:nvSpPr>
      <dsp:spPr>
        <a:xfrm>
          <a:off x="240030" y="1402532"/>
          <a:ext cx="3360420" cy="47232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16" tIns="0" rIns="127016" bIns="0" numCol="1" spcCol="1270" anchor="ctr" anchorCtr="0">
          <a:noAutofit/>
        </a:bodyPr>
        <a:lstStyle/>
        <a:p>
          <a:pPr marL="0" lvl="0" indent="0" algn="l" defTabSz="711200">
            <a:lnSpc>
              <a:spcPct val="90000"/>
            </a:lnSpc>
            <a:spcBef>
              <a:spcPct val="0"/>
            </a:spcBef>
            <a:spcAft>
              <a:spcPct val="35000"/>
            </a:spcAft>
            <a:buNone/>
          </a:pPr>
          <a:r>
            <a:rPr lang="en-US" sz="1600" kern="1200" dirty="0"/>
            <a:t>Step 2 method </a:t>
          </a:r>
        </a:p>
      </dsp:txBody>
      <dsp:txXfrm>
        <a:off x="263087" y="1425589"/>
        <a:ext cx="3314306" cy="426206"/>
      </dsp:txXfrm>
    </dsp:sp>
    <dsp:sp modelId="{85F6E77F-A9DB-46BF-B56B-A5918C2B269D}">
      <dsp:nvSpPr>
        <dsp:cNvPr id="0" name=""/>
        <dsp:cNvSpPr/>
      </dsp:nvSpPr>
      <dsp:spPr>
        <a:xfrm>
          <a:off x="0" y="2873955"/>
          <a:ext cx="4800600" cy="9324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72580" tIns="333248" rIns="372580" bIns="113792" numCol="1" spcCol="1270" anchor="t" anchorCtr="0">
          <a:noAutofit/>
        </a:bodyPr>
        <a:lstStyle/>
        <a:p>
          <a:pPr marL="171450" lvl="1" indent="-171450" algn="l" defTabSz="711200">
            <a:lnSpc>
              <a:spcPct val="90000"/>
            </a:lnSpc>
            <a:spcBef>
              <a:spcPct val="0"/>
            </a:spcBef>
            <a:spcAft>
              <a:spcPct val="15000"/>
            </a:spcAft>
            <a:buChar char="•"/>
          </a:pPr>
          <a:r>
            <a:rPr lang="fr-FR" sz="1600" kern="1200" dirty="0" err="1"/>
            <a:t>clf.fit</a:t>
          </a:r>
          <a:r>
            <a:rPr lang="fr-FR" sz="1600" kern="1200" dirty="0"/>
            <a:t>(</a:t>
          </a:r>
          <a:r>
            <a:rPr lang="fr-FR" sz="1600" kern="1200" dirty="0" err="1"/>
            <a:t>X_train</a:t>
          </a:r>
          <a:r>
            <a:rPr lang="fr-FR" sz="1600" kern="1200" dirty="0"/>
            <a:t>, </a:t>
          </a:r>
          <a:r>
            <a:rPr lang="fr-FR" sz="1600" kern="1200" dirty="0" err="1"/>
            <a:t>y_train</a:t>
          </a:r>
          <a:r>
            <a:rPr lang="fr-FR" sz="1600" kern="1200" dirty="0"/>
            <a:t>)</a:t>
          </a:r>
          <a:endParaRPr lang="en-US" sz="1600" kern="1200" dirty="0"/>
        </a:p>
        <a:p>
          <a:pPr marL="171450" lvl="1" indent="-171450" algn="l" defTabSz="711200">
            <a:lnSpc>
              <a:spcPct val="90000"/>
            </a:lnSpc>
            <a:spcBef>
              <a:spcPct val="0"/>
            </a:spcBef>
            <a:spcAft>
              <a:spcPct val="15000"/>
            </a:spcAft>
            <a:buChar char="•"/>
          </a:pPr>
          <a:r>
            <a:rPr lang="en-US" sz="1600" kern="1200" dirty="0" err="1"/>
            <a:t>y_pred</a:t>
          </a:r>
          <a:r>
            <a:rPr lang="en-US" sz="1600" kern="1200" dirty="0"/>
            <a:t> = </a:t>
          </a:r>
          <a:r>
            <a:rPr lang="en-US" sz="1600" kern="1200" dirty="0" err="1"/>
            <a:t>clf.predict</a:t>
          </a:r>
          <a:r>
            <a:rPr lang="en-US" sz="1600" kern="1200" dirty="0"/>
            <a:t>(</a:t>
          </a:r>
          <a:r>
            <a:rPr lang="en-US" sz="1600" kern="1200" dirty="0" err="1"/>
            <a:t>X_test</a:t>
          </a:r>
          <a:r>
            <a:rPr lang="en-US" sz="1600" kern="1200" dirty="0"/>
            <a:t>)</a:t>
          </a:r>
        </a:p>
      </dsp:txBody>
      <dsp:txXfrm>
        <a:off x="0" y="2873955"/>
        <a:ext cx="4800600" cy="932400"/>
      </dsp:txXfrm>
    </dsp:sp>
    <dsp:sp modelId="{86A43697-948B-4853-B9AD-64B1F9243917}">
      <dsp:nvSpPr>
        <dsp:cNvPr id="0" name=""/>
        <dsp:cNvSpPr/>
      </dsp:nvSpPr>
      <dsp:spPr>
        <a:xfrm>
          <a:off x="240030" y="2607092"/>
          <a:ext cx="3360420" cy="47232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16" tIns="0" rIns="127016" bIns="0" numCol="1" spcCol="1270" anchor="ctr" anchorCtr="0">
          <a:noAutofit/>
        </a:bodyPr>
        <a:lstStyle/>
        <a:p>
          <a:pPr marL="0" lvl="0" indent="0" algn="l" defTabSz="711200">
            <a:lnSpc>
              <a:spcPct val="90000"/>
            </a:lnSpc>
            <a:spcBef>
              <a:spcPct val="0"/>
            </a:spcBef>
            <a:spcAft>
              <a:spcPct val="35000"/>
            </a:spcAft>
            <a:buNone/>
          </a:pPr>
          <a:r>
            <a:rPr lang="en-US" sz="1600" kern="1200" dirty="0"/>
            <a:t>Step 3 methods</a:t>
          </a:r>
        </a:p>
      </dsp:txBody>
      <dsp:txXfrm>
        <a:off x="263087" y="2630149"/>
        <a:ext cx="3314306"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7/29/2023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7/29/2023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824" y="1600200"/>
            <a:ext cx="5945188" cy="30480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hasCustomPrompt="1"/>
          </p:nvPr>
        </p:nvSpPr>
        <p:spPr>
          <a:xfrm>
            <a:off x="1520825" y="4898572"/>
            <a:ext cx="5945187" cy="1270453"/>
          </a:xfrm>
        </p:spPr>
        <p:txBody>
          <a:bodyPr>
            <a:noAutofit/>
          </a:bodyPr>
          <a:lstStyle>
            <a:lvl1pPr marL="0" indent="0" algn="l">
              <a:spcBef>
                <a:spcPts val="0"/>
              </a:spcBef>
              <a:buNone/>
              <a:defRPr sz="2800" cap="none" baseline="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a:t>
            </a:r>
            <a:r>
              <a:rPr dirty="0"/>
              <a:t>dit Master subtitle style</a:t>
            </a:r>
          </a:p>
        </p:txBody>
      </p:sp>
      <p:cxnSp>
        <p:nvCxnSpPr>
          <p:cNvPr id="6" name="Straight Connector 5"/>
          <p:cNvCxnSpPr/>
          <p:nvPr/>
        </p:nvCxnSpPr>
        <p:spPr>
          <a:xfrm>
            <a:off x="1658936" y="4782971"/>
            <a:ext cx="56546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5" name="Group 4"/>
          <p:cNvGrpSpPr/>
          <p:nvPr userDrawn="1"/>
        </p:nvGrpSpPr>
        <p:grpSpPr>
          <a:xfrm>
            <a:off x="7923213" y="0"/>
            <a:ext cx="4265612" cy="6858000"/>
            <a:chOff x="7923213" y="0"/>
            <a:chExt cx="4265612" cy="685800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ctangle 12"/>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7/29/2023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3412" y="646112"/>
            <a:ext cx="1828801" cy="5522913"/>
          </a:xfrm>
        </p:spPr>
        <p:txBody>
          <a:bodyPr vert="eaVert"/>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522412" y="646112"/>
            <a:ext cx="7620000" cy="5522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7/29/2023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9371012" y="762000"/>
            <a:ext cx="0" cy="533400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7/29/2023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0" y="2237096"/>
            <a:ext cx="8229601" cy="2411103"/>
          </a:xfrm>
        </p:spPr>
        <p:txBody>
          <a:bodyPr anchor="b">
            <a:normAutofit/>
          </a:bodyPr>
          <a:lstStyle>
            <a:lvl1pPr algn="l">
              <a:lnSpc>
                <a:spcPct val="80000"/>
              </a:lnSpc>
              <a:defRPr sz="4800" b="0" cap="none" baseline="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2" y="4876800"/>
            <a:ext cx="8229601" cy="1292225"/>
          </a:xfrm>
        </p:spPr>
        <p:txBody>
          <a:bodyPr anchor="t">
            <a:normAutofit/>
          </a:bodyPr>
          <a:lstStyle>
            <a:lvl1pPr marL="0" indent="0">
              <a:spcBef>
                <a:spcPts val="0"/>
              </a:spcBef>
              <a:buNone/>
              <a:defRPr sz="2800" cap="none" baseline="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7" name="Group 6"/>
          <p:cNvGrpSpPr/>
          <p:nvPr userDrawn="1"/>
        </p:nvGrpSpPr>
        <p:grpSpPr>
          <a:xfrm>
            <a:off x="11123611" y="0"/>
            <a:ext cx="1065214" cy="6868886"/>
            <a:chOff x="11123611" y="0"/>
            <a:chExt cx="1065214" cy="6868886"/>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ctangle 11"/>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7/29/2023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9" name="Straight Connector 8"/>
          <p:cNvCxnSpPr/>
          <p:nvPr/>
        </p:nvCxnSpPr>
        <p:spPr>
          <a:xfrm>
            <a:off x="1658936" y="4782971"/>
            <a:ext cx="80168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sz="half" idx="1"/>
          </p:nvPr>
        </p:nvSpPr>
        <p:spPr>
          <a:xfrm>
            <a:off x="1488168" y="1984248"/>
            <a:ext cx="4800600"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551612" y="1984248"/>
            <a:ext cx="4800601"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7/29/2023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5224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16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16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F41C87-7AD9-4845-A077-840E4A0F3F06}" type="datetimeFigureOut">
              <a:rPr lang="en-US"/>
              <a:t>7/29/2023</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cxnSp>
        <p:nvCxnSpPr>
          <p:cNvPr id="10" name="Straight Connector 9"/>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03F41C87-7AD9-4845-A077-840E4A0F3F06}" type="datetimeFigureOut">
              <a:rPr lang="en-US"/>
              <a:t>7/29/2023</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cxnSp>
        <p:nvCxnSpPr>
          <p:cNvPr id="6" name="Straight Connector 5"/>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F41C87-7AD9-4845-A077-840E4A0F3F06}" type="datetimeFigureOut">
              <a:rPr lang="en-US"/>
              <a:t>7/29/2023</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7"/>
          </a:xfrm>
        </p:spPr>
        <p:txBody>
          <a:bodyPr anchor="b">
            <a:noAutofit/>
          </a:bodyPr>
          <a:lstStyle>
            <a:lvl1pPr algn="l">
              <a:lnSpc>
                <a:spcPct val="80000"/>
              </a:lnSpc>
              <a:defRPr sz="4000" b="0">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idx="1"/>
          </p:nvPr>
        </p:nvSpPr>
        <p:spPr>
          <a:xfrm>
            <a:off x="6094414" y="685800"/>
            <a:ext cx="5257799"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7/29/2023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8"/>
          </a:xfrm>
        </p:spPr>
        <p:txBody>
          <a:bodyPr anchor="b">
            <a:normAutofit/>
          </a:bodyPr>
          <a:lstStyle>
            <a:lvl1pPr algn="l">
              <a:lnSpc>
                <a:spcPct val="80000"/>
              </a:lnSpc>
              <a:defRPr sz="4000" b="0" i="0" baseline="0">
                <a:solidFill>
                  <a:schemeClr val="accent1">
                    <a:lumMod val="50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6025925" y="-50118"/>
            <a:ext cx="6172198" cy="6857999"/>
          </a:xfrm>
          <a:solidFill>
            <a:schemeClr val="bg2"/>
          </a:solidFill>
          <a:effectLst>
            <a:outerShdw blurRad="152400" dist="50800" dir="10800000" algn="r" rotWithShape="0">
              <a:prstClr val="black">
                <a:alpha val="2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0" name="Straight Connector 9"/>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829799" cy="12192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81200"/>
            <a:ext cx="9829799" cy="41878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5954834" cy="276228"/>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solidFill>
              </a:defRPr>
            </a:lvl1pPr>
          </a:lstStyle>
          <a:p>
            <a:fld id="{03F41C87-7AD9-4845-A077-840E4A0F3F06}" type="datetimeFigureOut">
              <a:rPr lang="en-US" smtClean="0"/>
              <a:pPr/>
              <a:t>7/29/2023</a:t>
            </a:fld>
            <a:endParaRPr lang="en-US"/>
          </a:p>
        </p:txBody>
      </p:sp>
      <p:sp>
        <p:nvSpPr>
          <p:cNvPr id="6" name="Slide Number Placeholder 5"/>
          <p:cNvSpPr>
            <a:spLocks noGrp="1"/>
          </p:cNvSpPr>
          <p:nvPr>
            <p:ph type="sldNum" sz="quarter" idx="4"/>
          </p:nvPr>
        </p:nvSpPr>
        <p:spPr>
          <a:xfrm>
            <a:off x="10285411" y="6400800"/>
            <a:ext cx="1066802" cy="276228"/>
          </a:xfrm>
          <a:prstGeom prst="rect">
            <a:avLst/>
          </a:prstGeom>
        </p:spPr>
        <p:txBody>
          <a:bodyPr vert="horz" lIns="91440" tIns="45720" rIns="91440" bIns="45720" rtlCol="0" anchor="ctr"/>
          <a:lstStyle>
            <a:lvl1pPr algn="r">
              <a:defRPr sz="1100">
                <a:solidFill>
                  <a:schemeClr val="tx1"/>
                </a:solidFill>
              </a:defRPr>
            </a:lvl1pPr>
          </a:lstStyle>
          <a:p>
            <a:fld id="{2A013F82-EE5E-44EE-A61D-E31C6657F26F}" type="slidenum">
              <a:rPr lang="en-US" smtClean="0"/>
              <a:pPr/>
              <a:t>‹#›</a:t>
            </a:fld>
            <a:endParaRPr lang="en-US"/>
          </a:p>
        </p:txBody>
      </p:sp>
      <p:pic>
        <p:nvPicPr>
          <p:cNvPr id="9" name="Picture 8"/>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 y="0"/>
            <a:ext cx="1065213" cy="6858000"/>
          </a:xfrm>
          <a:prstGeom prst="rect">
            <a:avLst/>
          </a:prstGeom>
        </p:spPr>
      </p:pic>
      <p:sp>
        <p:nvSpPr>
          <p:cNvPr id="10" name="Rectangle 9"/>
          <p:cNvSpPr/>
          <p:nvPr/>
        </p:nvSpPr>
        <p:spPr>
          <a:xfrm>
            <a:off x="1" y="0"/>
            <a:ext cx="1065213" cy="6858000"/>
          </a:xfrm>
          <a:prstGeom prst="rect">
            <a:avLst/>
          </a:prstGeom>
          <a:gradFill flip="none" rotWithShape="1">
            <a:gsLst>
              <a:gs pos="75000">
                <a:schemeClr val="tx2">
                  <a:alpha val="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40305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www.publicdomainpictures.net/en/view-image.php?image=349538&amp;picture=thank-you-clipart" TargetMode="External"/><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6212" y="1066800"/>
            <a:ext cx="5945188" cy="3048000"/>
          </a:xfrm>
        </p:spPr>
        <p:txBody>
          <a:bodyPr/>
          <a:lstStyle/>
          <a:p>
            <a:pPr algn="ctr">
              <a:lnSpc>
                <a:spcPct val="100000"/>
              </a:lnSpc>
            </a:pPr>
            <a:r>
              <a:rPr lang="en-US" dirty="0"/>
              <a:t>loan eligibility</a:t>
            </a:r>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Model building</a:t>
            </a:r>
          </a:p>
        </p:txBody>
      </p:sp>
      <p:sp>
        <p:nvSpPr>
          <p:cNvPr id="3" name="Content Placeholder 2"/>
          <p:cNvSpPr>
            <a:spLocks noGrp="1"/>
          </p:cNvSpPr>
          <p:nvPr>
            <p:ph sz="half" idx="1"/>
          </p:nvPr>
        </p:nvSpPr>
        <p:spPr/>
        <p:txBody>
          <a:bodyPr/>
          <a:lstStyle/>
          <a:p>
            <a:pPr marL="285750" indent="-285750">
              <a:buFontTx/>
              <a:buChar char="-"/>
            </a:pPr>
            <a:r>
              <a:rPr lang="en-US" dirty="0"/>
              <a:t>Split the dataset into training and testing sets </a:t>
            </a:r>
          </a:p>
          <a:p>
            <a:pPr marL="285750" indent="-285750">
              <a:buFontTx/>
              <a:buChar char="-"/>
            </a:pPr>
            <a:r>
              <a:rPr lang="en-US" dirty="0"/>
              <a:t>Initialize the Random Forest Classifier</a:t>
            </a:r>
          </a:p>
          <a:p>
            <a:pPr marL="285750" indent="-285750">
              <a:buFontTx/>
              <a:buChar char="-"/>
            </a:pPr>
            <a:r>
              <a:rPr lang="en-US" dirty="0"/>
              <a:t>Train the model using the training data &amp; make predictions on the test data</a:t>
            </a:r>
          </a:p>
        </p:txBody>
      </p:sp>
      <p:graphicFrame>
        <p:nvGraphicFramePr>
          <p:cNvPr id="5" name="Content Placeholder 4" descr="Vertical Box List showing 3 groups arranged one below the other with bullet points for task descriptions under each group"/>
          <p:cNvGraphicFramePr>
            <a:graphicFrameLocks noGrp="1"/>
          </p:cNvGraphicFramePr>
          <p:nvPr>
            <p:ph sz="half" idx="2"/>
            <p:extLst>
              <p:ext uri="{D42A27DB-BD31-4B8C-83A1-F6EECF244321}">
                <p14:modId xmlns:p14="http://schemas.microsoft.com/office/powerpoint/2010/main" val="2774688625"/>
              </p:ext>
            </p:extLst>
          </p:nvPr>
        </p:nvGraphicFramePr>
        <p:xfrm>
          <a:off x="6551613" y="1984375"/>
          <a:ext cx="4800600" cy="4187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58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F9F30B-9BD1-4D54-8A5E-70D14C7789B2}"/>
              </a:ext>
            </a:extLst>
          </p:cNvPr>
          <p:cNvSpPr txBox="1"/>
          <p:nvPr/>
        </p:nvSpPr>
        <p:spPr>
          <a:xfrm>
            <a:off x="1217612" y="1143000"/>
            <a:ext cx="10820400" cy="4154984"/>
          </a:xfrm>
          <a:prstGeom prst="rect">
            <a:avLst/>
          </a:prstGeom>
          <a:noFill/>
        </p:spPr>
        <p:txBody>
          <a:bodyPr wrap="square" rtlCol="0">
            <a:spAutoFit/>
          </a:bodyPr>
          <a:lstStyle/>
          <a:p>
            <a:r>
              <a:rPr lang="en-US" sz="2400" dirty="0" err="1"/>
              <a:t>RandomForest</a:t>
            </a:r>
            <a:r>
              <a:rPr lang="en-US" sz="2200" dirty="0"/>
              <a:t>:</a:t>
            </a:r>
          </a:p>
          <a:p>
            <a:endParaRPr lang="en-US" sz="2200" dirty="0"/>
          </a:p>
          <a:p>
            <a:r>
              <a:rPr lang="en-US" sz="2200" dirty="0"/>
              <a:t>	</a:t>
            </a:r>
            <a:r>
              <a:rPr lang="en-US" sz="2200" b="0" i="0" dirty="0">
                <a:solidFill>
                  <a:srgbClr val="273239"/>
                </a:solidFill>
                <a:effectLst/>
                <a:latin typeface="Nunito" pitchFamily="2" charset="0"/>
              </a:rPr>
              <a:t>supervised Machine learning algorithm</a:t>
            </a:r>
          </a:p>
          <a:p>
            <a:r>
              <a:rPr lang="en-US" sz="2200" dirty="0">
                <a:solidFill>
                  <a:srgbClr val="273239"/>
                </a:solidFill>
                <a:latin typeface="Nunito" pitchFamily="2" charset="0"/>
              </a:rPr>
              <a:t>	Random forests can be used for solving regression and classification 	problems</a:t>
            </a:r>
            <a:endParaRPr lang="en-US" sz="2200" b="0" i="0" dirty="0">
              <a:solidFill>
                <a:srgbClr val="273239"/>
              </a:solidFill>
              <a:effectLst/>
              <a:latin typeface="Nunito" pitchFamily="2" charset="0"/>
            </a:endParaRPr>
          </a:p>
          <a:p>
            <a:r>
              <a:rPr lang="en-US" sz="2200" dirty="0">
                <a:solidFill>
                  <a:srgbClr val="273239"/>
                </a:solidFill>
                <a:latin typeface="Nunito" pitchFamily="2" charset="0"/>
              </a:rPr>
              <a:t>	</a:t>
            </a:r>
          </a:p>
          <a:p>
            <a:r>
              <a:rPr lang="en-US" sz="2200" b="0" i="0" dirty="0">
                <a:solidFill>
                  <a:srgbClr val="273239"/>
                </a:solidFill>
                <a:effectLst/>
                <a:latin typeface="Nunito" pitchFamily="2" charset="0"/>
              </a:rPr>
              <a:t>	creates a set of decision trees from a randomly selected subset of the training 	set</a:t>
            </a:r>
            <a:endParaRPr lang="en-US" sz="2200" dirty="0">
              <a:solidFill>
                <a:srgbClr val="273239"/>
              </a:solidFill>
              <a:latin typeface="Nunito" pitchFamily="2" charset="0"/>
            </a:endParaRPr>
          </a:p>
          <a:p>
            <a:r>
              <a:rPr lang="en-US" sz="2200" dirty="0">
                <a:solidFill>
                  <a:srgbClr val="273239"/>
                </a:solidFill>
                <a:latin typeface="Nunito" pitchFamily="2" charset="0"/>
              </a:rPr>
              <a:t>	Each decision tree is like an expert, providing its opinion on how to classify 	the data </a:t>
            </a:r>
          </a:p>
          <a:p>
            <a:r>
              <a:rPr lang="en-US" sz="2200" dirty="0">
                <a:solidFill>
                  <a:srgbClr val="273239"/>
                </a:solidFill>
                <a:latin typeface="Nunito" pitchFamily="2" charset="0"/>
              </a:rPr>
              <a:t>	Predictions are made by calculating the prediction for each decision tree</a:t>
            </a:r>
          </a:p>
          <a:p>
            <a:r>
              <a:rPr lang="en-US" sz="2200" dirty="0">
                <a:solidFill>
                  <a:srgbClr val="273239"/>
                </a:solidFill>
                <a:latin typeface="Nunito" pitchFamily="2" charset="0"/>
              </a:rPr>
              <a:t>	Take the most popular result</a:t>
            </a:r>
            <a:endParaRPr lang="en-US" sz="2200" dirty="0"/>
          </a:p>
        </p:txBody>
      </p:sp>
    </p:spTree>
    <p:extLst>
      <p:ext uri="{BB962C8B-B14F-4D97-AF65-F5344CB8AC3E}">
        <p14:creationId xmlns:p14="http://schemas.microsoft.com/office/powerpoint/2010/main" val="321625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a:t>
            </a:r>
            <a:br>
              <a:rPr lang="en-US" dirty="0"/>
            </a:br>
            <a:r>
              <a:rPr lang="en-US" dirty="0"/>
              <a:t>	</a:t>
            </a:r>
            <a:r>
              <a:rPr lang="en-US" sz="1800" dirty="0"/>
              <a:t>compare </a:t>
            </a:r>
            <a:r>
              <a:rPr lang="en-US" sz="1800" dirty="0" err="1"/>
              <a:t>y_true</a:t>
            </a:r>
            <a:r>
              <a:rPr lang="en-US" sz="1800" dirty="0"/>
              <a:t> and </a:t>
            </a:r>
            <a:r>
              <a:rPr lang="en-US" sz="1800" dirty="0" err="1"/>
              <a:t>y_predict</a:t>
            </a:r>
            <a:endParaRPr lang="en-US" sz="1800" dirty="0"/>
          </a:p>
        </p:txBody>
      </p:sp>
      <p:sp>
        <p:nvSpPr>
          <p:cNvPr id="5" name="Content Placeholder 4"/>
          <p:cNvSpPr>
            <a:spLocks noGrp="1"/>
          </p:cNvSpPr>
          <p:nvPr>
            <p:ph idx="1"/>
          </p:nvPr>
        </p:nvSpPr>
        <p:spPr/>
        <p:txBody>
          <a:bodyPr/>
          <a:lstStyle/>
          <a:p>
            <a:r>
              <a:rPr lang="en-US" dirty="0"/>
              <a:t>Model’s accuracy: </a:t>
            </a:r>
          </a:p>
          <a:p>
            <a:pPr marL="0" indent="0">
              <a:buNone/>
            </a:pPr>
            <a:r>
              <a:rPr lang="en-US" dirty="0"/>
              <a:t>          </a:t>
            </a:r>
            <a:r>
              <a:rPr lang="en-US" dirty="0" err="1"/>
              <a:t>accuracy_score</a:t>
            </a:r>
            <a:r>
              <a:rPr lang="en-US" dirty="0"/>
              <a:t>(</a:t>
            </a:r>
            <a:r>
              <a:rPr lang="en-US" dirty="0" err="1"/>
              <a:t>y_test</a:t>
            </a:r>
            <a:r>
              <a:rPr lang="en-US" dirty="0"/>
              <a:t>, </a:t>
            </a:r>
            <a:r>
              <a:rPr lang="en-US" dirty="0" err="1"/>
              <a:t>y_pred</a:t>
            </a:r>
            <a:r>
              <a:rPr lang="en-US" dirty="0"/>
              <a:t>)</a:t>
            </a:r>
          </a:p>
          <a:p>
            <a:pPr marL="0" indent="0">
              <a:buNone/>
            </a:pPr>
            <a:endParaRPr lang="en-US" dirty="0"/>
          </a:p>
          <a:p>
            <a:r>
              <a:rPr lang="en-US" dirty="0"/>
              <a:t>Quality of the output:</a:t>
            </a:r>
          </a:p>
          <a:p>
            <a:pPr marL="0" indent="0">
              <a:buNone/>
            </a:pPr>
            <a:r>
              <a:rPr lang="en-US" dirty="0"/>
              <a:t>             </a:t>
            </a:r>
            <a:r>
              <a:rPr lang="en-US" dirty="0" err="1"/>
              <a:t>confusion_matrix</a:t>
            </a:r>
            <a:r>
              <a:rPr lang="en-US" dirty="0"/>
              <a:t>(</a:t>
            </a:r>
            <a:r>
              <a:rPr lang="en-US" dirty="0" err="1"/>
              <a:t>y_test,y_pred</a:t>
            </a:r>
            <a:r>
              <a:rPr lang="en-US" dirty="0"/>
              <a:t>)</a:t>
            </a:r>
          </a:p>
        </p:txBody>
      </p:sp>
      <p:sp>
        <p:nvSpPr>
          <p:cNvPr id="6" name="Text Placeholder 5"/>
          <p:cNvSpPr>
            <a:spLocks noGrp="1"/>
          </p:cNvSpPr>
          <p:nvPr>
            <p:ph type="body" sz="half" idx="2"/>
          </p:nvPr>
        </p:nvSpPr>
        <p:spPr>
          <a:xfrm>
            <a:off x="4679115" y="4648200"/>
            <a:ext cx="4044198" cy="1820780"/>
          </a:xfrm>
        </p:spPr>
        <p:txBody>
          <a:bodyPr/>
          <a:lstStyle/>
          <a:p>
            <a:r>
              <a:rPr lang="en-US" b="1" i="0" dirty="0">
                <a:solidFill>
                  <a:srgbClr val="273239"/>
                </a:solidFill>
                <a:effectLst/>
                <a:latin typeface="Nunito" pitchFamily="2" charset="0"/>
              </a:rPr>
              <a:t>Heatmap</a:t>
            </a:r>
            <a:r>
              <a:rPr lang="en-US" b="0" i="0" dirty="0">
                <a:solidFill>
                  <a:srgbClr val="273239"/>
                </a:solidFill>
                <a:effectLst/>
                <a:latin typeface="Nunito" pitchFamily="2" charset="0"/>
              </a:rPr>
              <a:t> is a graphical representation of data using colors to visualize the value of the matrix</a:t>
            </a:r>
            <a:endParaRPr lang="en-US" dirty="0"/>
          </a:p>
        </p:txBody>
      </p:sp>
    </p:spTree>
    <p:extLst>
      <p:ext uri="{BB962C8B-B14F-4D97-AF65-F5344CB8AC3E}">
        <p14:creationId xmlns:p14="http://schemas.microsoft.com/office/powerpoint/2010/main" val="2551545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5979D-A551-44A7-80F2-A985BD518F99}"/>
              </a:ext>
            </a:extLst>
          </p:cNvPr>
          <p:cNvSpPr>
            <a:spLocks noGrp="1"/>
          </p:cNvSpPr>
          <p:nvPr>
            <p:ph type="title"/>
          </p:nvPr>
        </p:nvSpPr>
        <p:spPr/>
        <p:txBody>
          <a:bodyPr/>
          <a:lstStyle/>
          <a:p>
            <a:r>
              <a:rPr lang="en-US" dirty="0"/>
              <a:t>import </a:t>
            </a:r>
            <a:r>
              <a:rPr lang="en-US" dirty="0" err="1"/>
              <a:t>roc_curve</a:t>
            </a:r>
            <a:r>
              <a:rPr lang="en-US" dirty="0"/>
              <a:t>, </a:t>
            </a:r>
            <a:r>
              <a:rPr lang="en-US" dirty="0" err="1"/>
              <a:t>roc_auc_score</a:t>
            </a:r>
            <a:endParaRPr lang="en-US" dirty="0"/>
          </a:p>
        </p:txBody>
      </p:sp>
      <p:sp>
        <p:nvSpPr>
          <p:cNvPr id="3" name="Content Placeholder 2">
            <a:extLst>
              <a:ext uri="{FF2B5EF4-FFF2-40B4-BE49-F238E27FC236}">
                <a16:creationId xmlns:a16="http://schemas.microsoft.com/office/drawing/2014/main" id="{AF354410-3106-49D9-9EA1-28AD647AA08C}"/>
              </a:ext>
            </a:extLst>
          </p:cNvPr>
          <p:cNvSpPr>
            <a:spLocks noGrp="1"/>
          </p:cNvSpPr>
          <p:nvPr>
            <p:ph sz="half" idx="1"/>
          </p:nvPr>
        </p:nvSpPr>
        <p:spPr/>
        <p:txBody>
          <a:bodyPr>
            <a:normAutofit fontScale="92500" lnSpcReduction="20000"/>
          </a:bodyPr>
          <a:lstStyle/>
          <a:p>
            <a:r>
              <a:rPr lang="en-US" dirty="0" err="1"/>
              <a:t>Predict_proba</a:t>
            </a:r>
            <a:r>
              <a:rPr lang="en-US" dirty="0"/>
              <a:t> used to predict the probability of occurrence of a sample belonging to a particular class in a classification problem. </a:t>
            </a:r>
          </a:p>
          <a:p>
            <a:r>
              <a:rPr lang="en-US" dirty="0"/>
              <a:t>ROC Curve is a  graph displaying the performance of a classification model. It is a very popular method to measure the accuracy of a classification model.</a:t>
            </a:r>
          </a:p>
          <a:p>
            <a:r>
              <a:rPr lang="en-US" dirty="0" err="1"/>
              <a:t>Roc_auc</a:t>
            </a:r>
            <a:r>
              <a:rPr lang="en-US" dirty="0"/>
              <a:t>() is a metric that computes the area under the Roc curve,, range of the AUC ROC curve score is between 0 and 1 &amp; value of 1 is perfect prediction model</a:t>
            </a:r>
          </a:p>
          <a:p>
            <a:endParaRPr lang="en-US" dirty="0"/>
          </a:p>
          <a:p>
            <a:endParaRPr lang="en-US" dirty="0"/>
          </a:p>
        </p:txBody>
      </p:sp>
      <p:sp>
        <p:nvSpPr>
          <p:cNvPr id="4" name="Content Placeholder 3">
            <a:extLst>
              <a:ext uri="{FF2B5EF4-FFF2-40B4-BE49-F238E27FC236}">
                <a16:creationId xmlns:a16="http://schemas.microsoft.com/office/drawing/2014/main" id="{1A0DB47F-B8EE-4AC2-A438-DB6EDF6B8075}"/>
              </a:ext>
            </a:extLst>
          </p:cNvPr>
          <p:cNvSpPr>
            <a:spLocks noGrp="1"/>
          </p:cNvSpPr>
          <p:nvPr>
            <p:ph sz="half" idx="2"/>
          </p:nvPr>
        </p:nvSpPr>
        <p:spPr/>
        <p:txBody>
          <a:bodyPr>
            <a:normAutofit fontScale="92500" lnSpcReduction="20000"/>
          </a:bodyPr>
          <a:lstStyle/>
          <a:p>
            <a:r>
              <a:rPr lang="en-US" dirty="0"/>
              <a:t>True Positive Rate is the proportion of observations that are correctly predicted to be positive.</a:t>
            </a:r>
          </a:p>
          <a:p>
            <a:r>
              <a:rPr lang="en-US" dirty="0"/>
              <a:t> False Positive Rate is the proportion of observations that are incorrectly predicted to be positive</a:t>
            </a:r>
          </a:p>
        </p:txBody>
      </p:sp>
    </p:spTree>
    <p:extLst>
      <p:ext uri="{BB962C8B-B14F-4D97-AF65-F5344CB8AC3E}">
        <p14:creationId xmlns:p14="http://schemas.microsoft.com/office/powerpoint/2010/main" val="656196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407DA-E250-4543-A6AB-75D5DDC22D15}"/>
              </a:ext>
            </a:extLst>
          </p:cNvPr>
          <p:cNvSpPr>
            <a:spLocks noGrp="1"/>
          </p:cNvSpPr>
          <p:nvPr>
            <p:ph type="title"/>
          </p:nvPr>
        </p:nvSpPr>
        <p:spPr>
          <a:xfrm>
            <a:off x="1522410" y="568325"/>
            <a:ext cx="8229601" cy="3581400"/>
          </a:xfrm>
        </p:spPr>
        <p:txBody>
          <a:bodyPr>
            <a:noAutofit/>
          </a:bodyPr>
          <a:lstStyle/>
          <a:p>
            <a:r>
              <a:rPr lang="en-US" sz="2800" dirty="0"/>
              <a:t>--Import </a:t>
            </a:r>
            <a:r>
              <a:rPr lang="en-US" sz="2800" dirty="0" err="1"/>
              <a:t>learning_curve</a:t>
            </a:r>
            <a:br>
              <a:rPr lang="en-US" sz="2800" dirty="0"/>
            </a:br>
            <a:br>
              <a:rPr lang="en-US" sz="2800" dirty="0"/>
            </a:br>
            <a:r>
              <a:rPr lang="en-US" sz="2800" dirty="0"/>
              <a:t>learning curve is a plot that show changes in learning performance over time in terms of experience</a:t>
            </a:r>
            <a:br>
              <a:rPr lang="en-US" sz="2800" dirty="0"/>
            </a:br>
            <a:r>
              <a:rPr lang="en-US" sz="2800" dirty="0"/>
              <a:t>Learning curves of model performance on the train and validation datasets can be used to diagnose an underfit, overfit, or well-fit model</a:t>
            </a:r>
            <a:br>
              <a:rPr lang="en-US" sz="2800" dirty="0"/>
            </a:br>
            <a:endParaRPr lang="en-US" sz="2800" dirty="0"/>
          </a:p>
        </p:txBody>
      </p:sp>
      <p:sp>
        <p:nvSpPr>
          <p:cNvPr id="3" name="Text Placeholder 2">
            <a:extLst>
              <a:ext uri="{FF2B5EF4-FFF2-40B4-BE49-F238E27FC236}">
                <a16:creationId xmlns:a16="http://schemas.microsoft.com/office/drawing/2014/main" id="{37E99564-E55D-48A8-B102-6C6F8294C6BB}"/>
              </a:ext>
            </a:extLst>
          </p:cNvPr>
          <p:cNvSpPr>
            <a:spLocks noGrp="1"/>
          </p:cNvSpPr>
          <p:nvPr>
            <p:ph type="body" idx="1"/>
          </p:nvPr>
        </p:nvSpPr>
        <p:spPr/>
        <p:txBody>
          <a:bodyPr>
            <a:normAutofit fontScale="92500" lnSpcReduction="20000"/>
          </a:bodyPr>
          <a:lstStyle/>
          <a:p>
            <a:r>
              <a:rPr lang="en-US" sz="2800" dirty="0">
                <a:solidFill>
                  <a:schemeClr val="tx1"/>
                </a:solidFill>
              </a:rPr>
              <a:t>Calculate the mean and standard deviation of training and test scores:</a:t>
            </a:r>
            <a:br>
              <a:rPr lang="en-US" sz="2800" dirty="0">
                <a:solidFill>
                  <a:schemeClr val="tx1"/>
                </a:solidFill>
              </a:rPr>
            </a:br>
            <a:br>
              <a:rPr lang="en-US" sz="2800" dirty="0">
                <a:solidFill>
                  <a:schemeClr val="tx1"/>
                </a:solidFill>
              </a:rPr>
            </a:br>
            <a:r>
              <a:rPr lang="en-US" sz="2800" dirty="0" err="1">
                <a:solidFill>
                  <a:schemeClr val="tx1"/>
                </a:solidFill>
              </a:rPr>
              <a:t>np.mean</a:t>
            </a:r>
            <a:r>
              <a:rPr lang="en-US" sz="2800" dirty="0">
                <a:solidFill>
                  <a:schemeClr val="tx1"/>
                </a:solidFill>
              </a:rPr>
              <a:t>() &amp; </a:t>
            </a:r>
            <a:r>
              <a:rPr lang="en-US" sz="2800" dirty="0" err="1">
                <a:solidFill>
                  <a:schemeClr val="tx1"/>
                </a:solidFill>
              </a:rPr>
              <a:t>np.std</a:t>
            </a:r>
            <a:r>
              <a:rPr lang="en-US" sz="2800" dirty="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953386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01A74-2A5C-4ECF-840F-09A9AAD3C78F}"/>
              </a:ext>
            </a:extLst>
          </p:cNvPr>
          <p:cNvSpPr>
            <a:spLocks noGrp="1"/>
          </p:cNvSpPr>
          <p:nvPr>
            <p:ph type="title"/>
          </p:nvPr>
        </p:nvSpPr>
        <p:spPr/>
        <p:txBody>
          <a:bodyPr/>
          <a:lstStyle/>
          <a:p>
            <a:r>
              <a:rPr lang="en-US" dirty="0"/>
              <a:t>User input and make loan eligibility prediction using Random Forest</a:t>
            </a:r>
          </a:p>
        </p:txBody>
      </p:sp>
      <p:sp>
        <p:nvSpPr>
          <p:cNvPr id="3" name="Content Placeholder 2">
            <a:extLst>
              <a:ext uri="{FF2B5EF4-FFF2-40B4-BE49-F238E27FC236}">
                <a16:creationId xmlns:a16="http://schemas.microsoft.com/office/drawing/2014/main" id="{3DF7CF60-C11C-46B8-ADDC-31955749BF2E}"/>
              </a:ext>
            </a:extLst>
          </p:cNvPr>
          <p:cNvSpPr>
            <a:spLocks noGrp="1"/>
          </p:cNvSpPr>
          <p:nvPr>
            <p:ph sz="half" idx="1"/>
          </p:nvPr>
        </p:nvSpPr>
        <p:spPr>
          <a:xfrm>
            <a:off x="1522413" y="2286000"/>
            <a:ext cx="9829798" cy="3654552"/>
          </a:xfrm>
        </p:spPr>
        <p:txBody>
          <a:bodyPr/>
          <a:lstStyle/>
          <a:p>
            <a:pPr marL="0" indent="0">
              <a:buNone/>
            </a:pPr>
            <a:r>
              <a:rPr lang="en-US" dirty="0"/>
              <a:t>1- </a:t>
            </a:r>
            <a:r>
              <a:rPr lang="en-US" b="0" i="0" dirty="0">
                <a:solidFill>
                  <a:srgbClr val="040C28"/>
                </a:solidFill>
                <a:effectLst/>
                <a:latin typeface="Google Sans"/>
              </a:rPr>
              <a:t>take inputs from the user ,, convert needed ones to int or float</a:t>
            </a:r>
          </a:p>
          <a:p>
            <a:pPr marL="0" indent="0">
              <a:buNone/>
            </a:pPr>
            <a:r>
              <a:rPr lang="en-US" dirty="0">
                <a:solidFill>
                  <a:srgbClr val="040C28"/>
                </a:solidFill>
                <a:latin typeface="Google Sans"/>
              </a:rPr>
              <a:t>2- create </a:t>
            </a:r>
            <a:r>
              <a:rPr lang="en-US" dirty="0" err="1">
                <a:solidFill>
                  <a:srgbClr val="040C28"/>
                </a:solidFill>
                <a:latin typeface="Google Sans"/>
              </a:rPr>
              <a:t>dataframe</a:t>
            </a:r>
            <a:r>
              <a:rPr lang="en-US" dirty="0">
                <a:solidFill>
                  <a:srgbClr val="040C28"/>
                </a:solidFill>
                <a:latin typeface="Google Sans"/>
              </a:rPr>
              <a:t> and save the taken inputs in it</a:t>
            </a:r>
          </a:p>
          <a:p>
            <a:pPr marL="0" indent="0">
              <a:buNone/>
            </a:pPr>
            <a:r>
              <a:rPr lang="en-US" dirty="0">
                <a:solidFill>
                  <a:srgbClr val="040C28"/>
                </a:solidFill>
                <a:latin typeface="Google Sans"/>
              </a:rPr>
              <a:t>3-encode the object values using mapping and resave result in the </a:t>
            </a:r>
            <a:r>
              <a:rPr lang="en-US" dirty="0" err="1">
                <a:solidFill>
                  <a:srgbClr val="040C28"/>
                </a:solidFill>
                <a:latin typeface="Google Sans"/>
              </a:rPr>
              <a:t>dataframe</a:t>
            </a:r>
            <a:endParaRPr lang="en-US" dirty="0">
              <a:solidFill>
                <a:srgbClr val="040C28"/>
              </a:solidFill>
              <a:latin typeface="Google Sans"/>
            </a:endParaRPr>
          </a:p>
          <a:p>
            <a:pPr marL="0" indent="0">
              <a:buNone/>
            </a:pPr>
            <a:r>
              <a:rPr lang="en-US" dirty="0">
                <a:solidFill>
                  <a:srgbClr val="040C28"/>
                </a:solidFill>
                <a:latin typeface="Google Sans"/>
              </a:rPr>
              <a:t>4-make prediction on the user input data using predict()</a:t>
            </a:r>
          </a:p>
          <a:p>
            <a:pPr marL="0" indent="0">
              <a:buNone/>
            </a:pPr>
            <a:r>
              <a:rPr lang="en-US" dirty="0">
                <a:solidFill>
                  <a:srgbClr val="040C28"/>
                </a:solidFill>
                <a:latin typeface="Google Sans"/>
              </a:rPr>
              <a:t>5-Interpret the prediction : 	</a:t>
            </a:r>
          </a:p>
          <a:p>
            <a:pPr marL="0" indent="0">
              <a:buNone/>
            </a:pPr>
            <a:r>
              <a:rPr lang="en-US" dirty="0">
                <a:solidFill>
                  <a:srgbClr val="040C28"/>
                </a:solidFill>
                <a:latin typeface="Google Sans"/>
              </a:rPr>
              <a:t>	if prediction == 1 </a:t>
            </a:r>
            <a:r>
              <a:rPr lang="en-US" dirty="0">
                <a:solidFill>
                  <a:srgbClr val="040C28"/>
                </a:solidFill>
                <a:latin typeface="Google Sans"/>
                <a:sym typeface="Wingdings" panose="05000000000000000000" pitchFamily="2" charset="2"/>
              </a:rPr>
              <a:t> approved ,, else  rejection</a:t>
            </a:r>
            <a:endParaRPr lang="en-US" dirty="0">
              <a:solidFill>
                <a:srgbClr val="040C28"/>
              </a:solidFill>
              <a:latin typeface="Google Sans"/>
            </a:endParaRPr>
          </a:p>
          <a:p>
            <a:pPr marL="0" indent="0">
              <a:buNone/>
            </a:pPr>
            <a:endParaRPr lang="en-US" dirty="0"/>
          </a:p>
        </p:txBody>
      </p:sp>
    </p:spTree>
    <p:extLst>
      <p:ext uri="{BB962C8B-B14F-4D97-AF65-F5344CB8AC3E}">
        <p14:creationId xmlns:p14="http://schemas.microsoft.com/office/powerpoint/2010/main" val="889766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EB935D8-38E2-4F64-B30C-91ECCAEF994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65212" y="1257300"/>
            <a:ext cx="6879336" cy="4343400"/>
          </a:xfrm>
          <a:prstGeom prst="rect">
            <a:avLst/>
          </a:prstGeom>
        </p:spPr>
      </p:pic>
    </p:spTree>
    <p:extLst>
      <p:ext uri="{BB962C8B-B14F-4D97-AF65-F5344CB8AC3E}">
        <p14:creationId xmlns:p14="http://schemas.microsoft.com/office/powerpoint/2010/main" val="943291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Libraries imported/used</a:t>
            </a:r>
          </a:p>
        </p:txBody>
      </p:sp>
      <p:sp>
        <p:nvSpPr>
          <p:cNvPr id="14" name="Content Placeholder 13"/>
          <p:cNvSpPr>
            <a:spLocks noGrp="1"/>
          </p:cNvSpPr>
          <p:nvPr>
            <p:ph idx="1"/>
          </p:nvPr>
        </p:nvSpPr>
        <p:spPr>
          <a:xfrm>
            <a:off x="1522413" y="1981200"/>
            <a:ext cx="9829799" cy="4876800"/>
          </a:xfrm>
        </p:spPr>
        <p:txBody>
          <a:bodyPr/>
          <a:lstStyle/>
          <a:p>
            <a:r>
              <a:rPr lang="en-US" dirty="0"/>
              <a:t>Pandas </a:t>
            </a:r>
          </a:p>
          <a:p>
            <a:pPr lvl="1"/>
            <a:r>
              <a:rPr lang="en-US" dirty="0" err="1"/>
              <a:t>Read_csv</a:t>
            </a:r>
            <a:endParaRPr lang="en-US" dirty="0"/>
          </a:p>
          <a:p>
            <a:pPr lvl="1"/>
            <a:r>
              <a:rPr lang="en-US" dirty="0"/>
              <a:t>Profiling -&gt; </a:t>
            </a:r>
            <a:r>
              <a:rPr lang="en-US" dirty="0" err="1"/>
              <a:t>ProfileReport</a:t>
            </a:r>
            <a:r>
              <a:rPr lang="en-US" dirty="0"/>
              <a:t> : to create a report of the data</a:t>
            </a:r>
          </a:p>
          <a:p>
            <a:r>
              <a:rPr lang="en-US" dirty="0" err="1"/>
              <a:t>Numpy</a:t>
            </a:r>
            <a:endParaRPr lang="en-US" dirty="0"/>
          </a:p>
          <a:p>
            <a:r>
              <a:rPr lang="en-US" dirty="0" err="1"/>
              <a:t>Matplotib.pyplot</a:t>
            </a:r>
            <a:endParaRPr lang="en-US" dirty="0"/>
          </a:p>
          <a:p>
            <a:r>
              <a:rPr lang="en-US" dirty="0"/>
              <a:t>Seaborn</a:t>
            </a:r>
          </a:p>
          <a:p>
            <a:r>
              <a:rPr lang="en-US" dirty="0" err="1"/>
              <a:t>Plotly.express</a:t>
            </a:r>
            <a:endParaRPr lang="en-US" dirty="0"/>
          </a:p>
          <a:p>
            <a:r>
              <a:rPr lang="en-US" dirty="0" err="1"/>
              <a:t>Imblearn.over_sampling</a:t>
            </a:r>
            <a:r>
              <a:rPr lang="en-US" dirty="0"/>
              <a:t> </a:t>
            </a:r>
          </a:p>
          <a:p>
            <a:pPr lvl="1"/>
            <a:r>
              <a:rPr lang="en-US" dirty="0" err="1"/>
              <a:t>RandomOverSampler</a:t>
            </a:r>
            <a:r>
              <a:rPr lang="en-US" dirty="0"/>
              <a:t> : </a:t>
            </a:r>
          </a:p>
          <a:p>
            <a:endParaRPr lang="en-US" dirty="0"/>
          </a:p>
        </p:txBody>
      </p:sp>
    </p:spTree>
    <p:extLst>
      <p:ext uri="{BB962C8B-B14F-4D97-AF65-F5344CB8AC3E}">
        <p14:creationId xmlns:p14="http://schemas.microsoft.com/office/powerpoint/2010/main" val="271760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558395-53BD-48F5-829A-CF84ABC66C7C}"/>
              </a:ext>
            </a:extLst>
          </p:cNvPr>
          <p:cNvSpPr>
            <a:spLocks noGrp="1"/>
          </p:cNvSpPr>
          <p:nvPr>
            <p:ph idx="1"/>
          </p:nvPr>
        </p:nvSpPr>
        <p:spPr>
          <a:xfrm>
            <a:off x="1522413" y="838200"/>
            <a:ext cx="9829799" cy="6019800"/>
          </a:xfrm>
        </p:spPr>
        <p:txBody>
          <a:bodyPr>
            <a:normAutofit lnSpcReduction="10000"/>
          </a:bodyPr>
          <a:lstStyle/>
          <a:p>
            <a:r>
              <a:rPr lang="en-US" dirty="0" err="1"/>
              <a:t>Sklearn</a:t>
            </a:r>
            <a:r>
              <a:rPr lang="en-US" dirty="0"/>
              <a:t>:</a:t>
            </a:r>
          </a:p>
          <a:p>
            <a:endParaRPr lang="en-US" dirty="0"/>
          </a:p>
          <a:p>
            <a:pPr lvl="1"/>
            <a:r>
              <a:rPr lang="en-US" dirty="0"/>
              <a:t>Metrices:</a:t>
            </a:r>
          </a:p>
          <a:p>
            <a:pPr lvl="2"/>
            <a:r>
              <a:rPr lang="fr-FR" dirty="0" err="1"/>
              <a:t>accuracy_score</a:t>
            </a:r>
            <a:endParaRPr lang="fr-FR" dirty="0"/>
          </a:p>
          <a:p>
            <a:pPr lvl="2"/>
            <a:r>
              <a:rPr lang="fr-FR" dirty="0" err="1"/>
              <a:t>confusion_matrix</a:t>
            </a:r>
            <a:r>
              <a:rPr lang="fr-FR" dirty="0"/>
              <a:t>,</a:t>
            </a:r>
          </a:p>
          <a:p>
            <a:pPr lvl="2"/>
            <a:r>
              <a:rPr lang="fr-FR" dirty="0" err="1"/>
              <a:t>classification_report</a:t>
            </a:r>
            <a:endParaRPr lang="fr-FR" dirty="0"/>
          </a:p>
          <a:p>
            <a:pPr lvl="2"/>
            <a:r>
              <a:rPr lang="en-US" dirty="0"/>
              <a:t>r2_score</a:t>
            </a:r>
            <a:endParaRPr lang="fr-FR" dirty="0"/>
          </a:p>
          <a:p>
            <a:pPr lvl="2"/>
            <a:r>
              <a:rPr lang="en-US" dirty="0" err="1"/>
              <a:t>mean_absolute_error</a:t>
            </a:r>
            <a:endParaRPr lang="en-US" dirty="0"/>
          </a:p>
          <a:p>
            <a:pPr lvl="2"/>
            <a:r>
              <a:rPr lang="en-US" dirty="0" err="1"/>
              <a:t>mean_squared_error</a:t>
            </a:r>
            <a:endParaRPr lang="en-US" dirty="0"/>
          </a:p>
          <a:p>
            <a:pPr lvl="2"/>
            <a:r>
              <a:rPr lang="en-US" dirty="0" err="1"/>
              <a:t>roc_curve</a:t>
            </a:r>
            <a:endParaRPr lang="en-US" dirty="0"/>
          </a:p>
          <a:p>
            <a:pPr lvl="2"/>
            <a:r>
              <a:rPr lang="en-US" dirty="0"/>
              <a:t> </a:t>
            </a:r>
            <a:r>
              <a:rPr lang="en-US" dirty="0" err="1"/>
              <a:t>roc_auc_score</a:t>
            </a:r>
            <a:endParaRPr lang="en-US" dirty="0"/>
          </a:p>
          <a:p>
            <a:pPr lvl="1"/>
            <a:r>
              <a:rPr lang="en-US" dirty="0" err="1"/>
              <a:t>model_selection</a:t>
            </a:r>
            <a:endParaRPr lang="en-US" dirty="0"/>
          </a:p>
          <a:p>
            <a:pPr lvl="2"/>
            <a:r>
              <a:rPr lang="en-US" dirty="0" err="1"/>
              <a:t>train_test_split</a:t>
            </a:r>
            <a:endParaRPr lang="en-US" dirty="0"/>
          </a:p>
          <a:p>
            <a:pPr lvl="2"/>
            <a:r>
              <a:rPr lang="en-US" dirty="0"/>
              <a:t> GridSearchCV</a:t>
            </a:r>
          </a:p>
          <a:p>
            <a:pPr lvl="2"/>
            <a:r>
              <a:rPr lang="en-US" dirty="0" err="1"/>
              <a:t>learning_curve</a:t>
            </a:r>
            <a:endParaRPr lang="en-US" dirty="0"/>
          </a:p>
          <a:p>
            <a:pPr lvl="1"/>
            <a:r>
              <a:rPr lang="en-US" dirty="0"/>
              <a:t>Ensemble </a:t>
            </a:r>
          </a:p>
          <a:p>
            <a:pPr lvl="2"/>
            <a:r>
              <a:rPr lang="en-US" dirty="0" err="1"/>
              <a:t>RandomForestClassifier</a:t>
            </a:r>
            <a:endParaRPr lang="en-US" dirty="0"/>
          </a:p>
          <a:p>
            <a:pPr lvl="2"/>
            <a:endParaRPr lang="en-US" dirty="0"/>
          </a:p>
        </p:txBody>
      </p:sp>
    </p:spTree>
    <p:extLst>
      <p:ext uri="{BB962C8B-B14F-4D97-AF65-F5344CB8AC3E}">
        <p14:creationId xmlns:p14="http://schemas.microsoft.com/office/powerpoint/2010/main" val="661823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Correlations between variables</a:t>
            </a:r>
          </a:p>
        </p:txBody>
      </p:sp>
      <p:pic>
        <p:nvPicPr>
          <p:cNvPr id="5" name="Content Placeholder 4">
            <a:extLst>
              <a:ext uri="{FF2B5EF4-FFF2-40B4-BE49-F238E27FC236}">
                <a16:creationId xmlns:a16="http://schemas.microsoft.com/office/drawing/2014/main" id="{E39E358A-99EE-4E8D-96BC-C89C26EE0F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0612" y="1752600"/>
            <a:ext cx="8305800" cy="5105400"/>
          </a:xfrm>
        </p:spPr>
      </p:pic>
    </p:spTree>
    <p:extLst>
      <p:ext uri="{BB962C8B-B14F-4D97-AF65-F5344CB8AC3E}">
        <p14:creationId xmlns:p14="http://schemas.microsoft.com/office/powerpoint/2010/main" val="2193902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Preprocessing to the data</a:t>
            </a:r>
          </a:p>
        </p:txBody>
      </p:sp>
      <p:sp>
        <p:nvSpPr>
          <p:cNvPr id="3" name="Content Placeholder 2"/>
          <p:cNvSpPr>
            <a:spLocks noGrp="1"/>
          </p:cNvSpPr>
          <p:nvPr>
            <p:ph sz="half" idx="1"/>
          </p:nvPr>
        </p:nvSpPr>
        <p:spPr/>
        <p:txBody>
          <a:bodyPr/>
          <a:lstStyle/>
          <a:p>
            <a:r>
              <a:rPr lang="en-US" dirty="0"/>
              <a:t>Null values</a:t>
            </a:r>
          </a:p>
          <a:p>
            <a:r>
              <a:rPr lang="en-US" dirty="0"/>
              <a:t>Fill gaps</a:t>
            </a:r>
          </a:p>
          <a:p>
            <a:r>
              <a:rPr lang="en-US" dirty="0"/>
              <a:t>Separate the output column</a:t>
            </a:r>
          </a:p>
        </p:txBody>
      </p:sp>
      <p:graphicFrame>
        <p:nvGraphicFramePr>
          <p:cNvPr id="5" name="Content Placeholder 4" descr="Vertical Box List showing 3 groups arranged one below the other with bullet points for task descriptions under each group"/>
          <p:cNvGraphicFramePr>
            <a:graphicFrameLocks noGrp="1"/>
          </p:cNvGraphicFramePr>
          <p:nvPr>
            <p:ph sz="half" idx="2"/>
            <p:extLst>
              <p:ext uri="{D42A27DB-BD31-4B8C-83A1-F6EECF244321}">
                <p14:modId xmlns:p14="http://schemas.microsoft.com/office/powerpoint/2010/main" val="1310232694"/>
              </p:ext>
            </p:extLst>
          </p:nvPr>
        </p:nvGraphicFramePr>
        <p:xfrm>
          <a:off x="6551613" y="1984375"/>
          <a:ext cx="4800600" cy="4187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8328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4227" y="5165558"/>
            <a:ext cx="8680369" cy="835023"/>
          </a:xfrm>
        </p:spPr>
        <p:txBody>
          <a:bodyPr>
            <a:normAutofit/>
          </a:bodyPr>
          <a:lstStyle/>
          <a:p>
            <a:r>
              <a:rPr lang="en-US" sz="2400" dirty="0"/>
              <a:t>X, y = </a:t>
            </a:r>
            <a:r>
              <a:rPr lang="en-US" sz="2400" dirty="0" err="1"/>
              <a:t>RandomOverSampler</a:t>
            </a:r>
            <a:r>
              <a:rPr lang="en-US" sz="2400" dirty="0"/>
              <a:t>().</a:t>
            </a:r>
            <a:r>
              <a:rPr lang="en-US" sz="2400" dirty="0" err="1"/>
              <a:t>fit_resample</a:t>
            </a:r>
            <a:r>
              <a:rPr lang="en-US" sz="2400" dirty="0"/>
              <a:t>(X, y)</a:t>
            </a:r>
            <a:br>
              <a:rPr lang="en-US" sz="2400" dirty="0"/>
            </a:br>
            <a:r>
              <a:rPr lang="en-US" sz="2400" dirty="0"/>
              <a:t>ax = </a:t>
            </a:r>
            <a:r>
              <a:rPr lang="en-US" sz="2400" dirty="0" err="1"/>
              <a:t>sns.countplot</a:t>
            </a:r>
            <a:r>
              <a:rPr lang="en-US" sz="2400" dirty="0"/>
              <a:t>(x=y)</a:t>
            </a:r>
          </a:p>
        </p:txBody>
      </p:sp>
      <p:sp>
        <p:nvSpPr>
          <p:cNvPr id="4" name="Text Placeholder 3"/>
          <p:cNvSpPr>
            <a:spLocks noGrp="1"/>
          </p:cNvSpPr>
          <p:nvPr>
            <p:ph type="body" idx="1"/>
          </p:nvPr>
        </p:nvSpPr>
        <p:spPr>
          <a:xfrm>
            <a:off x="1528843" y="841377"/>
            <a:ext cx="8680369" cy="3654423"/>
          </a:xfrm>
        </p:spPr>
        <p:txBody>
          <a:bodyPr>
            <a:normAutofit/>
          </a:bodyPr>
          <a:lstStyle/>
          <a:p>
            <a:r>
              <a:rPr lang="en-US" sz="2400" dirty="0">
                <a:solidFill>
                  <a:schemeClr val="tx1"/>
                </a:solidFill>
              </a:rPr>
              <a:t>-The solution of </a:t>
            </a:r>
            <a:r>
              <a:rPr lang="en-US" sz="2000" dirty="0">
                <a:solidFill>
                  <a:schemeClr val="tx1"/>
                </a:solidFill>
                <a:latin typeface="Helvetica Neue"/>
              </a:rPr>
              <a:t>class imbalance problem is to randomly resample the training dataset </a:t>
            </a:r>
          </a:p>
          <a:p>
            <a:endParaRPr lang="en-US" sz="2000" dirty="0">
              <a:solidFill>
                <a:schemeClr val="tx1"/>
              </a:solidFill>
              <a:latin typeface="Helvetica Neue"/>
            </a:endParaRPr>
          </a:p>
          <a:p>
            <a:r>
              <a:rPr lang="en-US" sz="2000" dirty="0">
                <a:solidFill>
                  <a:schemeClr val="tx1"/>
                </a:solidFill>
                <a:latin typeface="Helvetica Neue"/>
              </a:rPr>
              <a:t>One of the main approaches to randomly resampling an imbalanced dataset is oversampling that duplicates examples from the minority class</a:t>
            </a:r>
          </a:p>
          <a:p>
            <a:endParaRPr lang="en-US" sz="2000" dirty="0">
              <a:solidFill>
                <a:schemeClr val="tx1"/>
              </a:solidFill>
              <a:latin typeface="Helvetica Neue"/>
            </a:endParaRPr>
          </a:p>
          <a:p>
            <a:r>
              <a:rPr lang="en-US" sz="2000" dirty="0">
                <a:solidFill>
                  <a:schemeClr val="tx1"/>
                </a:solidFill>
                <a:latin typeface="Helvetica Neue"/>
              </a:rPr>
              <a:t>1- import </a:t>
            </a:r>
            <a:r>
              <a:rPr lang="en-US" sz="2000" dirty="0" err="1">
                <a:solidFill>
                  <a:schemeClr val="tx1"/>
                </a:solidFill>
                <a:latin typeface="Helvetica Neue"/>
              </a:rPr>
              <a:t>imblearn</a:t>
            </a:r>
            <a:r>
              <a:rPr lang="en-US" sz="2000" dirty="0">
                <a:solidFill>
                  <a:schemeClr val="tx1"/>
                </a:solidFill>
                <a:latin typeface="Helvetica Neue"/>
              </a:rPr>
              <a:t> </a:t>
            </a:r>
          </a:p>
          <a:p>
            <a:r>
              <a:rPr lang="en-US" sz="2000" dirty="0">
                <a:solidFill>
                  <a:schemeClr val="tx1"/>
                </a:solidFill>
                <a:latin typeface="Helvetica Neue"/>
              </a:rPr>
              <a:t>2- </a:t>
            </a:r>
            <a:r>
              <a:rPr lang="en-US" sz="2000" dirty="0" err="1">
                <a:solidFill>
                  <a:schemeClr val="tx1"/>
                </a:solidFill>
                <a:latin typeface="Helvetica Neue"/>
              </a:rPr>
              <a:t>RandomOverSampler</a:t>
            </a:r>
            <a:r>
              <a:rPr lang="en-US" sz="2000" dirty="0">
                <a:solidFill>
                  <a:schemeClr val="tx1"/>
                </a:solidFill>
                <a:latin typeface="Helvetica Neue"/>
              </a:rPr>
              <a:t>() method</a:t>
            </a:r>
          </a:p>
          <a:p>
            <a:r>
              <a:rPr lang="en-US" sz="2000" dirty="0">
                <a:solidFill>
                  <a:schemeClr val="tx1"/>
                </a:solidFill>
                <a:latin typeface="Helvetica Neue"/>
              </a:rPr>
              <a:t>3- </a:t>
            </a:r>
            <a:r>
              <a:rPr lang="en-US" sz="2000" dirty="0" err="1">
                <a:solidFill>
                  <a:schemeClr val="tx1"/>
                </a:solidFill>
                <a:latin typeface="Helvetica Neue"/>
              </a:rPr>
              <a:t>fit.resample</a:t>
            </a:r>
            <a:r>
              <a:rPr lang="en-US" sz="2000" dirty="0">
                <a:solidFill>
                  <a:schemeClr val="tx1"/>
                </a:solidFill>
                <a:latin typeface="Helvetica Neue"/>
              </a:rPr>
              <a:t>() to fit the oversample and apply it to the database</a:t>
            </a:r>
          </a:p>
          <a:p>
            <a:endParaRPr lang="en-US" sz="2000" dirty="0">
              <a:solidFill>
                <a:schemeClr val="tx1"/>
              </a:solidFill>
              <a:latin typeface="Helvetica Neue"/>
            </a:endParaRPr>
          </a:p>
          <a:p>
            <a:r>
              <a:rPr lang="en-US" sz="2000" dirty="0" err="1">
                <a:solidFill>
                  <a:schemeClr val="tx1"/>
                </a:solidFill>
              </a:rPr>
              <a:t>seaborn.countplot</a:t>
            </a:r>
            <a:r>
              <a:rPr lang="en-US" sz="2000" dirty="0">
                <a:solidFill>
                  <a:schemeClr val="tx1"/>
                </a:solidFill>
              </a:rPr>
              <a:t>() :  Show the counts of cells in each categorical bin using bars ,, to make sure there is no unbalancing problem</a:t>
            </a:r>
          </a:p>
        </p:txBody>
      </p:sp>
    </p:spTree>
    <p:extLst>
      <p:ext uri="{BB962C8B-B14F-4D97-AF65-F5344CB8AC3E}">
        <p14:creationId xmlns:p14="http://schemas.microsoft.com/office/powerpoint/2010/main" val="344400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 = </a:t>
            </a:r>
            <a:r>
              <a:rPr lang="en-US" dirty="0" err="1"/>
              <a:t>LabelEncoder</a:t>
            </a:r>
            <a:r>
              <a:rPr lang="en-US" dirty="0"/>
              <a:t>().</a:t>
            </a:r>
            <a:r>
              <a:rPr lang="en-US" dirty="0" err="1"/>
              <a:t>fit_transform</a:t>
            </a:r>
            <a:r>
              <a:rPr lang="en-US" dirty="0"/>
              <a:t>(y)</a:t>
            </a:r>
          </a:p>
        </p:txBody>
      </p:sp>
      <p:sp>
        <p:nvSpPr>
          <p:cNvPr id="4" name="TextBox 3">
            <a:extLst>
              <a:ext uri="{FF2B5EF4-FFF2-40B4-BE49-F238E27FC236}">
                <a16:creationId xmlns:a16="http://schemas.microsoft.com/office/drawing/2014/main" id="{C93758BB-DA21-430E-96B9-FCB158CBC97B}"/>
              </a:ext>
            </a:extLst>
          </p:cNvPr>
          <p:cNvSpPr txBox="1"/>
          <p:nvPr/>
        </p:nvSpPr>
        <p:spPr>
          <a:xfrm>
            <a:off x="1522413" y="1981200"/>
            <a:ext cx="9829799" cy="3046988"/>
          </a:xfrm>
          <a:prstGeom prst="rect">
            <a:avLst/>
          </a:prstGeom>
          <a:noFill/>
        </p:spPr>
        <p:txBody>
          <a:bodyPr wrap="square" rtlCol="0">
            <a:spAutoFit/>
          </a:bodyPr>
          <a:lstStyle/>
          <a:p>
            <a:r>
              <a:rPr lang="en-US" sz="2400" dirty="0"/>
              <a:t>Import </a:t>
            </a:r>
            <a:r>
              <a:rPr lang="en-US" sz="2400" dirty="0" err="1"/>
              <a:t>preprocessing.LabelEncoder</a:t>
            </a:r>
            <a:r>
              <a:rPr lang="en-US" sz="2400" dirty="0"/>
              <a:t> from </a:t>
            </a:r>
            <a:r>
              <a:rPr lang="en-US" sz="2400" dirty="0" err="1"/>
              <a:t>sklearn</a:t>
            </a:r>
            <a:endParaRPr lang="en-US" sz="2400" dirty="0"/>
          </a:p>
          <a:p>
            <a:endParaRPr lang="en-US" sz="2400" dirty="0"/>
          </a:p>
          <a:p>
            <a:r>
              <a:rPr lang="en-US" sz="2400" dirty="0" err="1"/>
              <a:t>LabelEncoder</a:t>
            </a:r>
            <a:r>
              <a:rPr lang="en-US" sz="2400" dirty="0"/>
              <a:t> is used to convert categorical columns into numerical ones so that they can be fitted by machine learning models which only take numerical data   but it assigns a unique number(starting from 0) to each class of data. This may lead to the generation of priority issues during model training of data sets</a:t>
            </a:r>
          </a:p>
          <a:p>
            <a:endParaRPr lang="en-US" sz="2400" dirty="0"/>
          </a:p>
        </p:txBody>
      </p:sp>
    </p:spTree>
    <p:extLst>
      <p:ext uri="{BB962C8B-B14F-4D97-AF65-F5344CB8AC3E}">
        <p14:creationId xmlns:p14="http://schemas.microsoft.com/office/powerpoint/2010/main" val="381718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To object columns</a:t>
            </a:r>
          </a:p>
        </p:txBody>
      </p:sp>
      <p:sp>
        <p:nvSpPr>
          <p:cNvPr id="3" name="TextBox 2">
            <a:extLst>
              <a:ext uri="{FF2B5EF4-FFF2-40B4-BE49-F238E27FC236}">
                <a16:creationId xmlns:a16="http://schemas.microsoft.com/office/drawing/2014/main" id="{93918FC2-74E0-48F7-A0D7-054049A9EEBB}"/>
              </a:ext>
            </a:extLst>
          </p:cNvPr>
          <p:cNvSpPr txBox="1"/>
          <p:nvPr/>
        </p:nvSpPr>
        <p:spPr>
          <a:xfrm>
            <a:off x="1522413" y="2133600"/>
            <a:ext cx="9829799" cy="4247317"/>
          </a:xfrm>
          <a:prstGeom prst="rect">
            <a:avLst/>
          </a:prstGeom>
          <a:noFill/>
        </p:spPr>
        <p:txBody>
          <a:bodyPr wrap="square" rtlCol="0">
            <a:spAutoFit/>
          </a:bodyPr>
          <a:lstStyle/>
          <a:p>
            <a:r>
              <a:rPr lang="en-US" dirty="0"/>
              <a:t>(Assign each possible value in a column to a unique number starting from 0 ) in a dictionary where key=value of cell , value = number assigned </a:t>
            </a:r>
          </a:p>
          <a:p>
            <a:endParaRPr lang="en-US" dirty="0"/>
          </a:p>
          <a:p>
            <a:r>
              <a:rPr lang="en-US" dirty="0" err="1"/>
              <a:t>gender_mapping</a:t>
            </a:r>
            <a:r>
              <a:rPr lang="en-US" dirty="0"/>
              <a:t> = {'Male': 0, 'Female': 1}</a:t>
            </a:r>
          </a:p>
          <a:p>
            <a:r>
              <a:rPr lang="en-US" dirty="0"/>
              <a:t>…</a:t>
            </a:r>
          </a:p>
          <a:p>
            <a:r>
              <a:rPr lang="en-US" dirty="0"/>
              <a:t>…</a:t>
            </a:r>
          </a:p>
          <a:p>
            <a:endParaRPr lang="en-US" dirty="0"/>
          </a:p>
          <a:p>
            <a:endParaRPr lang="en-US" dirty="0"/>
          </a:p>
          <a:p>
            <a:r>
              <a:rPr lang="en-US" i="0" dirty="0" err="1">
                <a:effectLst/>
                <a:latin typeface="Poppins" panose="020B0502040204020203" pitchFamily="2" charset="0"/>
              </a:rPr>
              <a:t>np.vectorize</a:t>
            </a:r>
            <a:r>
              <a:rPr lang="en-US" i="0" dirty="0">
                <a:effectLst/>
                <a:latin typeface="Poppins" panose="020B0502040204020203" pitchFamily="2" charset="0"/>
              </a:rPr>
              <a:t>() </a:t>
            </a:r>
            <a:r>
              <a:rPr lang="en-US" b="0" i="0" dirty="0">
                <a:solidFill>
                  <a:srgbClr val="333333"/>
                </a:solidFill>
                <a:effectLst/>
                <a:latin typeface="Poppins" panose="020B0502040204020203" pitchFamily="2" charset="0"/>
              </a:rPr>
              <a:t>function is used to convert every element in the columns according to the dictionary </a:t>
            </a:r>
          </a:p>
          <a:p>
            <a:r>
              <a:rPr lang="en-US" dirty="0"/>
              <a:t>X[:, 0]</a:t>
            </a:r>
            <a:r>
              <a:rPr lang="en-US" dirty="0">
                <a:solidFill>
                  <a:srgbClr val="333333"/>
                </a:solidFill>
                <a:latin typeface="Poppins" panose="020B0502040204020203" pitchFamily="2" charset="0"/>
              </a:rPr>
              <a:t> </a:t>
            </a:r>
            <a:r>
              <a:rPr lang="en-US" dirty="0">
                <a:solidFill>
                  <a:srgbClr val="333333"/>
                </a:solidFill>
                <a:latin typeface="Poppins" panose="020B0502040204020203" pitchFamily="2" charset="0"/>
                <a:sym typeface="Wingdings" panose="05000000000000000000" pitchFamily="2" charset="2"/>
              </a:rPr>
              <a:t> 1</a:t>
            </a:r>
            <a:r>
              <a:rPr lang="en-US" baseline="30000" dirty="0">
                <a:solidFill>
                  <a:srgbClr val="333333"/>
                </a:solidFill>
                <a:latin typeface="Poppins" panose="020B0502040204020203" pitchFamily="2" charset="0"/>
                <a:sym typeface="Wingdings" panose="05000000000000000000" pitchFamily="2" charset="2"/>
              </a:rPr>
              <a:t>st</a:t>
            </a:r>
            <a:r>
              <a:rPr lang="en-US" dirty="0">
                <a:solidFill>
                  <a:srgbClr val="333333"/>
                </a:solidFill>
                <a:latin typeface="Poppins" panose="020B0502040204020203" pitchFamily="2" charset="0"/>
                <a:sym typeface="Wingdings" panose="05000000000000000000" pitchFamily="2" charset="2"/>
              </a:rPr>
              <a:t> column , all rows</a:t>
            </a:r>
          </a:p>
          <a:p>
            <a:endParaRPr lang="en-US" b="0" i="0" dirty="0">
              <a:solidFill>
                <a:srgbClr val="333333"/>
              </a:solidFill>
              <a:effectLst/>
              <a:latin typeface="Poppins" panose="020B0502040204020203" pitchFamily="2" charset="0"/>
            </a:endParaRPr>
          </a:p>
          <a:p>
            <a:r>
              <a:rPr lang="en-US" dirty="0"/>
              <a:t>X[:, 0] = </a:t>
            </a:r>
            <a:r>
              <a:rPr lang="en-US" dirty="0" err="1"/>
              <a:t>np.vectorize</a:t>
            </a:r>
            <a:r>
              <a:rPr lang="en-US" dirty="0"/>
              <a:t>(</a:t>
            </a:r>
            <a:r>
              <a:rPr lang="en-US" dirty="0" err="1"/>
              <a:t>gender_mapping.get</a:t>
            </a:r>
            <a:r>
              <a:rPr lang="en-US" dirty="0"/>
              <a:t>)(X[:,0])</a:t>
            </a:r>
          </a:p>
          <a:p>
            <a:endParaRPr lang="en-US" dirty="0"/>
          </a:p>
          <a:p>
            <a:endParaRPr lang="en-US" dirty="0"/>
          </a:p>
        </p:txBody>
      </p:sp>
    </p:spTree>
    <p:extLst>
      <p:ext uri="{BB962C8B-B14F-4D97-AF65-F5344CB8AC3E}">
        <p14:creationId xmlns:p14="http://schemas.microsoft.com/office/powerpoint/2010/main" val="102866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D3801-5D93-490E-B0B0-29979B2DE7F6}"/>
              </a:ext>
            </a:extLst>
          </p:cNvPr>
          <p:cNvSpPr>
            <a:spLocks noGrp="1"/>
          </p:cNvSpPr>
          <p:nvPr>
            <p:ph type="title"/>
          </p:nvPr>
        </p:nvSpPr>
        <p:spPr/>
        <p:txBody>
          <a:bodyPr/>
          <a:lstStyle/>
          <a:p>
            <a:r>
              <a:rPr lang="en-US" dirty="0"/>
              <a:t>GridSearchCV</a:t>
            </a:r>
          </a:p>
        </p:txBody>
      </p:sp>
      <p:sp>
        <p:nvSpPr>
          <p:cNvPr id="3" name="Content Placeholder 2">
            <a:extLst>
              <a:ext uri="{FF2B5EF4-FFF2-40B4-BE49-F238E27FC236}">
                <a16:creationId xmlns:a16="http://schemas.microsoft.com/office/drawing/2014/main" id="{7F88417D-E136-4206-B354-00D2B7121948}"/>
              </a:ext>
            </a:extLst>
          </p:cNvPr>
          <p:cNvSpPr>
            <a:spLocks noGrp="1"/>
          </p:cNvSpPr>
          <p:nvPr>
            <p:ph idx="1"/>
          </p:nvPr>
        </p:nvSpPr>
        <p:spPr/>
        <p:txBody>
          <a:bodyPr>
            <a:noAutofit/>
          </a:bodyPr>
          <a:lstStyle/>
          <a:p>
            <a:r>
              <a:rPr lang="en-US" sz="2200" dirty="0"/>
              <a:t>GridSearchCV is a technique for finding the optimal hyperparameter values from a given set of parameters in a grid to be suitable for the model</a:t>
            </a:r>
          </a:p>
          <a:p>
            <a:pPr marL="0" indent="0">
              <a:buNone/>
            </a:pPr>
            <a:r>
              <a:rPr lang="en-US" sz="2200" dirty="0"/>
              <a:t>estimator=</a:t>
            </a:r>
            <a:r>
              <a:rPr lang="en-US" sz="2200" dirty="0" err="1"/>
              <a:t>sklearn</a:t>
            </a:r>
            <a:r>
              <a:rPr lang="en-US" sz="2200" dirty="0"/>
              <a:t> model</a:t>
            </a:r>
          </a:p>
          <a:p>
            <a:pPr marL="0" indent="0">
              <a:buNone/>
            </a:pPr>
            <a:r>
              <a:rPr lang="en-US" sz="2200" dirty="0" err="1"/>
              <a:t>param_grid</a:t>
            </a:r>
            <a:r>
              <a:rPr lang="en-US" sz="2200" dirty="0"/>
              <a:t>= dictionary with parameter names as keys and lists of parameter values</a:t>
            </a:r>
          </a:p>
          <a:p>
            <a:pPr marL="0" indent="0">
              <a:buNone/>
            </a:pPr>
            <a:r>
              <a:rPr lang="en-US" sz="2200" dirty="0"/>
              <a:t>cv= integer that is the number of folds for K-fold cross-validation</a:t>
            </a:r>
          </a:p>
          <a:p>
            <a:pPr marL="0" indent="0">
              <a:buNone/>
            </a:pPr>
            <a:r>
              <a:rPr lang="en-US" sz="2200" dirty="0"/>
              <a:t>Scoring = </a:t>
            </a:r>
            <a:r>
              <a:rPr lang="en-US" sz="2200" b="0" i="0" dirty="0">
                <a:solidFill>
                  <a:srgbClr val="222222"/>
                </a:solidFill>
                <a:effectLst/>
                <a:latin typeface="Lato" panose="020B0604020202020204" pitchFamily="34" charset="0"/>
              </a:rPr>
              <a:t>performance measure</a:t>
            </a:r>
          </a:p>
          <a:p>
            <a:pPr marL="0" indent="0">
              <a:buNone/>
            </a:pPr>
            <a:r>
              <a:rPr lang="en-US" sz="2200" dirty="0" err="1"/>
              <a:t>Best_parmas</a:t>
            </a:r>
            <a:r>
              <a:rPr lang="en-US" sz="2200" dirty="0"/>
              <a:t>_ </a:t>
            </a:r>
            <a:r>
              <a:rPr lang="en-US" sz="2200" dirty="0">
                <a:sym typeface="Wingdings" panose="05000000000000000000" pitchFamily="2" charset="2"/>
              </a:rPr>
              <a:t> combination of hyperparameters along with values that give the best performance</a:t>
            </a:r>
          </a:p>
        </p:txBody>
      </p:sp>
    </p:spTree>
    <p:extLst>
      <p:ext uri="{BB962C8B-B14F-4D97-AF65-F5344CB8AC3E}">
        <p14:creationId xmlns:p14="http://schemas.microsoft.com/office/powerpoint/2010/main" val="2323720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Currency Symbols 16x9">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rrency symbols presentation (widescreen).potx" id="{0BEEB329-2C4D-4D02-9858-CA91ACE92AB1}" vid="{944DA297-E844-470D-A85C-00068074ACC2}"/>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Currency symbols presentation (widescreen)</Template>
  <TotalTime>251</TotalTime>
  <Words>991</Words>
  <Application>Microsoft Office PowerPoint</Application>
  <PresentationFormat>Custom</PresentationFormat>
  <Paragraphs>117</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Cambria</vt:lpstr>
      <vt:lpstr>Google Sans</vt:lpstr>
      <vt:lpstr>Helvetica Neue</vt:lpstr>
      <vt:lpstr>Lato</vt:lpstr>
      <vt:lpstr>Nunito</vt:lpstr>
      <vt:lpstr>Poppins</vt:lpstr>
      <vt:lpstr>Currency Symbols 16x9</vt:lpstr>
      <vt:lpstr>loan eligibility</vt:lpstr>
      <vt:lpstr>Libraries imported/used</vt:lpstr>
      <vt:lpstr>PowerPoint Presentation</vt:lpstr>
      <vt:lpstr>Correlations between variables</vt:lpstr>
      <vt:lpstr> Preprocessing to the data</vt:lpstr>
      <vt:lpstr>X, y = RandomOverSampler().fit_resample(X, y) ax = sns.countplot(x=y)</vt:lpstr>
      <vt:lpstr>y = LabelEncoder().fit_transform(y)</vt:lpstr>
      <vt:lpstr>Mapping To object columns</vt:lpstr>
      <vt:lpstr>GridSearchCV</vt:lpstr>
      <vt:lpstr> Model building</vt:lpstr>
      <vt:lpstr>PowerPoint Presentation</vt:lpstr>
      <vt:lpstr>Evaluation  compare y_true and y_predict</vt:lpstr>
      <vt:lpstr>import roc_curve, roc_auc_score</vt:lpstr>
      <vt:lpstr>--Import learning_curve  learning curve is a plot that show changes in learning performance over time in terms of experience Learning curves of model performance on the train and validation datasets can be used to diagnose an underfit, overfit, or well-fit model </vt:lpstr>
      <vt:lpstr>User input and make loan eligibility prediction using Random Forest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dc:title>
  <dc:creator>Nermeen Mohamed</dc:creator>
  <cp:lastModifiedBy>Shaima Mohamed</cp:lastModifiedBy>
  <cp:revision>25</cp:revision>
  <dcterms:created xsi:type="dcterms:W3CDTF">2023-07-28T19:06:13Z</dcterms:created>
  <dcterms:modified xsi:type="dcterms:W3CDTF">2023-07-29T09:47:43Z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