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Gill Sans MT" panose="020B0502020104020203"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23F82C-CBA2-494D-A0E0-774A58031C55}">
  <a:tblStyle styleId="{2623F82C-CBA2-494D-A0E0-774A58031C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f91993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f0e43cb4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f0e43cb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f0e43cb46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f0e43cb46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f0e43cb46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f0e43cb46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0e43cb46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f0e43cb46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826b2d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826b2d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b8cedd907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b8cedd907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Font typeface="Calibri"/>
              <a:buChar char="●"/>
            </a:pPr>
            <a:r>
              <a:rPr lang="en" sz="1050">
                <a:solidFill>
                  <a:schemeClr val="dk1"/>
                </a:solidFill>
              </a:rPr>
              <a:t>When doing a comparison of the salaries, Machine Learning Engineer is the top sought after job each year.</a:t>
            </a:r>
            <a:endParaRPr sz="1050">
              <a:solidFill>
                <a:schemeClr val="dk1"/>
              </a:solidFill>
            </a:endParaRPr>
          </a:p>
          <a:p>
            <a:pPr marL="457200" lvl="0" indent="-311150" algn="l" rtl="0">
              <a:spcBef>
                <a:spcPts val="0"/>
              </a:spcBef>
              <a:spcAft>
                <a:spcPts val="0"/>
              </a:spcAft>
              <a:buClr>
                <a:schemeClr val="dk1"/>
              </a:buClr>
              <a:buSzPts val="1300"/>
              <a:buFont typeface="Calibri"/>
              <a:buChar char="●"/>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‘Ggplot’ demonstrates rise in job quantity over time</a:t>
            </a:r>
            <a:endParaRPr sz="1300">
              <a:solidFill>
                <a:schemeClr val="dk1"/>
              </a:solidFill>
              <a:latin typeface="Calibri"/>
              <a:ea typeface="Calibri"/>
              <a:cs typeface="Calibri"/>
              <a:sym typeface="Calibri"/>
            </a:endParaRPr>
          </a:p>
          <a:p>
            <a:pPr marL="457200" lvl="0" indent="-3111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First started with understanding the number of jobs over time. This graph is broken down into 6 month intervals starting in 2020 and ending in 2023. </a:t>
            </a:r>
            <a:endParaRPr sz="1300">
              <a:solidFill>
                <a:schemeClr val="dk1"/>
              </a:solidFill>
              <a:latin typeface="Calibri"/>
              <a:ea typeface="Calibri"/>
              <a:cs typeface="Calibri"/>
              <a:sym typeface="Calibri"/>
            </a:endParaRPr>
          </a:p>
          <a:p>
            <a:pPr marL="457200" lvl="0" indent="-3111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rising trend allows us to assume there will be a continuing incline in the number of jobs. </a:t>
            </a:r>
            <a:endParaRPr sz="1300">
              <a:solidFill>
                <a:schemeClr val="dk1"/>
              </a:solidFill>
              <a:latin typeface="Calibri"/>
              <a:ea typeface="Calibri"/>
              <a:cs typeface="Calibri"/>
              <a:sym typeface="Calibri"/>
            </a:endParaRPr>
          </a:p>
          <a:p>
            <a:pPr marL="457200" lvl="0" indent="-311150" algn="l" rtl="0">
              <a:lnSpc>
                <a:spcPct val="100000"/>
              </a:lnSpc>
              <a:spcBef>
                <a:spcPts val="0"/>
              </a:spcBef>
              <a:spcAft>
                <a:spcPts val="0"/>
              </a:spcAft>
              <a:buClr>
                <a:schemeClr val="dk1"/>
              </a:buClr>
              <a:buSzPts val="1300"/>
              <a:buFont typeface="Roboto"/>
              <a:buChar char="●"/>
            </a:pPr>
            <a:r>
              <a:rPr lang="en" sz="1300">
                <a:solidFill>
                  <a:schemeClr val="dk1"/>
                </a:solidFill>
                <a:latin typeface="Calibri"/>
                <a:ea typeface="Calibri"/>
                <a:cs typeface="Calibri"/>
                <a:sym typeface="Calibri"/>
              </a:rPr>
              <a:t>According to the Bureau of Labor Statistics, Employment of data scientists is projected to grow 35 percent from 2022 to 2032, much faster than the average for all occupations.</a:t>
            </a:r>
            <a:endParaRPr sz="1300">
              <a:solidFill>
                <a:schemeClr val="dk1"/>
              </a:solidFill>
              <a:latin typeface="Calibri"/>
              <a:ea typeface="Calibri"/>
              <a:cs typeface="Calibri"/>
              <a:sym typeface="Calibri"/>
            </a:endParaRPr>
          </a:p>
          <a:p>
            <a:pPr marL="457200" lvl="0" indent="-3111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About 17,700 openings for data scientists are projected each year, on average, over the decade. Many of those openings are expected to result from the need to replace workers who transfer to different occupations or exit the labor force, such as to retire.</a:t>
            </a:r>
            <a:endParaRPr sz="1300">
              <a:solidFill>
                <a:schemeClr val="dk1"/>
              </a:solidFill>
              <a:latin typeface="Calibri"/>
              <a:ea typeface="Calibri"/>
              <a:cs typeface="Calibri"/>
              <a:sym typeface="Calibri"/>
            </a:endParaRPr>
          </a:p>
          <a:p>
            <a:pPr marL="457200" lvl="0" indent="-31115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https://www.bls.gov/ooh/math/data-scientists.htm</a:t>
            </a:r>
            <a:endParaRPr sz="13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b8cedd907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b8cedd907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b8cedd907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b8cedd907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rPr>
              <a:t>The top 5 top titles we deduced in our analysis are: Analytics Engineer, Data Analyst, Data Engineer, Data Scientist, Machine Learning Engineer. </a:t>
            </a:r>
            <a:endParaRPr sz="10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b8cedd907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b8cedd907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199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199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b8cedd907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b8cedd907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Same thing, different view which demonstrates the demand of jobs every year and how each job has grown interconnected.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91c966f5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91c966f5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decided to exclude 2024 from the raw data and evaluation because there hasn’t been enough data in the year so far which can cause the analysis to be skewed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8cedd9075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8cedd907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88d8fd4f6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88d8fd4f6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826b2d973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826b2d973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826b2d973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b826b2d973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8cedd907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8cedd907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b8cedd9075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b8cedd9075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98425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1860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16194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60154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5575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61066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062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6158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92090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08283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37111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0221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2384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312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2773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2/14/2024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9817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2/14/2024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00270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Ctrl+Alt+Defeat Project 1</a:t>
            </a:r>
            <a:endParaRPr/>
          </a:p>
        </p:txBody>
      </p:sp>
      <p:sp>
        <p:nvSpPr>
          <p:cNvPr id="68" name="Google Shape;68;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February  14,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Salary Difference in Work Environment </a:t>
            </a:r>
            <a:endParaRPr/>
          </a:p>
        </p:txBody>
      </p:sp>
      <p:sp>
        <p:nvSpPr>
          <p:cNvPr id="138" name="Google Shape;138;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 environment is important factor to consider when you are job searching.</a:t>
            </a:r>
            <a:endParaRPr/>
          </a:p>
          <a:p>
            <a:pPr marL="457200" lvl="0" indent="-317500" algn="l" rtl="0">
              <a:spcBef>
                <a:spcPts val="1600"/>
              </a:spcBef>
              <a:spcAft>
                <a:spcPts val="0"/>
              </a:spcAft>
              <a:buSzPts val="1400"/>
              <a:buAutoNum type="arabicPeriod"/>
            </a:pPr>
            <a:r>
              <a:rPr lang="en"/>
              <a:t>Hybrid</a:t>
            </a:r>
            <a:endParaRPr/>
          </a:p>
          <a:p>
            <a:pPr marL="457200" lvl="0" indent="-317500" algn="l" rtl="0">
              <a:spcBef>
                <a:spcPts val="0"/>
              </a:spcBef>
              <a:spcAft>
                <a:spcPts val="0"/>
              </a:spcAft>
              <a:buSzPts val="1400"/>
              <a:buAutoNum type="arabicPeriod"/>
            </a:pPr>
            <a:r>
              <a:rPr lang="en"/>
              <a:t>On-Site</a:t>
            </a:r>
            <a:endParaRPr/>
          </a:p>
          <a:p>
            <a:pPr marL="457200" lvl="0" indent="-317500" algn="l" rtl="0">
              <a:spcBef>
                <a:spcPts val="0"/>
              </a:spcBef>
              <a:spcAft>
                <a:spcPts val="0"/>
              </a:spcAft>
              <a:buSzPts val="1400"/>
              <a:buAutoNum type="arabicPeriod"/>
            </a:pPr>
            <a:r>
              <a:rPr lang="en"/>
              <a:t>Remote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39" name="Google Shape;139;p23"/>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How does salary differ when it comes to work environments?</a:t>
            </a:r>
            <a:endParaRPr/>
          </a:p>
        </p:txBody>
      </p:sp>
      <p:pic>
        <p:nvPicPr>
          <p:cNvPr id="140" name="Google Shape;140;p23"/>
          <p:cNvPicPr preferRelativeResize="0"/>
          <p:nvPr/>
        </p:nvPicPr>
        <p:blipFill rotWithShape="1">
          <a:blip r:embed="rId3">
            <a:alphaModFix/>
          </a:blip>
          <a:srcRect t="14360" r="35128" b="14016"/>
          <a:stretch/>
        </p:blipFill>
        <p:spPr>
          <a:xfrm>
            <a:off x="5090725" y="2530000"/>
            <a:ext cx="2877775" cy="2478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202175" y="-210575"/>
            <a:ext cx="4045200" cy="170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Data Engineer</a:t>
            </a:r>
            <a:endParaRPr sz="3200"/>
          </a:p>
        </p:txBody>
      </p:sp>
      <p:sp>
        <p:nvSpPr>
          <p:cNvPr id="146" name="Google Shape;146;p24"/>
          <p:cNvSpPr txBox="1">
            <a:spLocks noGrp="1"/>
          </p:cNvSpPr>
          <p:nvPr>
            <p:ph type="body" idx="2"/>
          </p:nvPr>
        </p:nvSpPr>
        <p:spPr>
          <a:xfrm>
            <a:off x="5012550" y="2146425"/>
            <a:ext cx="3837000" cy="23589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There is no statistical difference in relation of work models to salary for a data engineer.</a:t>
            </a:r>
            <a:endParaRPr/>
          </a:p>
          <a:p>
            <a:pPr marL="0" lvl="0" indent="0" algn="l" rtl="0">
              <a:spcBef>
                <a:spcPts val="1600"/>
              </a:spcBef>
              <a:spcAft>
                <a:spcPts val="1600"/>
              </a:spcAft>
              <a:buNone/>
            </a:pPr>
            <a:endParaRPr/>
          </a:p>
        </p:txBody>
      </p:sp>
      <p:pic>
        <p:nvPicPr>
          <p:cNvPr id="147" name="Google Shape;147;p24"/>
          <p:cNvPicPr preferRelativeResize="0"/>
          <p:nvPr/>
        </p:nvPicPr>
        <p:blipFill>
          <a:blip r:embed="rId3">
            <a:alphaModFix/>
          </a:blip>
          <a:stretch>
            <a:fillRect/>
          </a:stretch>
        </p:blipFill>
        <p:spPr>
          <a:xfrm>
            <a:off x="177288" y="1335703"/>
            <a:ext cx="4094974" cy="2882346"/>
          </a:xfrm>
          <a:prstGeom prst="rect">
            <a:avLst/>
          </a:prstGeom>
          <a:noFill/>
          <a:ln>
            <a:noFill/>
          </a:ln>
        </p:spPr>
      </p:pic>
      <p:pic>
        <p:nvPicPr>
          <p:cNvPr id="148" name="Google Shape;148;p24"/>
          <p:cNvPicPr preferRelativeResize="0"/>
          <p:nvPr/>
        </p:nvPicPr>
        <p:blipFill>
          <a:blip r:embed="rId4">
            <a:alphaModFix/>
          </a:blip>
          <a:stretch>
            <a:fillRect/>
          </a:stretch>
        </p:blipFill>
        <p:spPr>
          <a:xfrm>
            <a:off x="4833250" y="1182373"/>
            <a:ext cx="4094950" cy="7428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202175" y="-210575"/>
            <a:ext cx="4045200" cy="170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Data Analyst</a:t>
            </a:r>
            <a:endParaRPr sz="3200"/>
          </a:p>
        </p:txBody>
      </p:sp>
      <p:sp>
        <p:nvSpPr>
          <p:cNvPr id="154" name="Google Shape;154;p25"/>
          <p:cNvSpPr txBox="1">
            <a:spLocks noGrp="1"/>
          </p:cNvSpPr>
          <p:nvPr>
            <p:ph type="body" idx="2"/>
          </p:nvPr>
        </p:nvSpPr>
        <p:spPr>
          <a:xfrm>
            <a:off x="5012550" y="2146425"/>
            <a:ext cx="3837000" cy="23589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There is no statistical difference in relation of work models to salary for a data analyst.</a:t>
            </a:r>
            <a:endParaRPr/>
          </a:p>
          <a:p>
            <a:pPr marL="0" lvl="0" indent="0" algn="l" rtl="0">
              <a:spcBef>
                <a:spcPts val="1600"/>
              </a:spcBef>
              <a:spcAft>
                <a:spcPts val="1600"/>
              </a:spcAft>
              <a:buNone/>
            </a:pPr>
            <a:endParaRPr/>
          </a:p>
        </p:txBody>
      </p:sp>
      <p:pic>
        <p:nvPicPr>
          <p:cNvPr id="155" name="Google Shape;155;p25"/>
          <p:cNvPicPr preferRelativeResize="0"/>
          <p:nvPr/>
        </p:nvPicPr>
        <p:blipFill rotWithShape="1">
          <a:blip r:embed="rId3">
            <a:alphaModFix/>
          </a:blip>
          <a:srcRect t="1124" b="1133"/>
          <a:stretch/>
        </p:blipFill>
        <p:spPr>
          <a:xfrm>
            <a:off x="177288" y="1335703"/>
            <a:ext cx="4094975" cy="2882346"/>
          </a:xfrm>
          <a:prstGeom prst="rect">
            <a:avLst/>
          </a:prstGeom>
          <a:noFill/>
          <a:ln>
            <a:noFill/>
          </a:ln>
        </p:spPr>
      </p:pic>
      <p:pic>
        <p:nvPicPr>
          <p:cNvPr id="156" name="Google Shape;156;p25"/>
          <p:cNvPicPr preferRelativeResize="0"/>
          <p:nvPr/>
        </p:nvPicPr>
        <p:blipFill>
          <a:blip r:embed="rId4">
            <a:alphaModFix/>
          </a:blip>
          <a:stretch>
            <a:fillRect/>
          </a:stretch>
        </p:blipFill>
        <p:spPr>
          <a:xfrm>
            <a:off x="4704336" y="1118694"/>
            <a:ext cx="4313778" cy="85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202175" y="-210575"/>
            <a:ext cx="4045200" cy="170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Data Scientist</a:t>
            </a:r>
            <a:endParaRPr sz="3200"/>
          </a:p>
        </p:txBody>
      </p:sp>
      <p:sp>
        <p:nvSpPr>
          <p:cNvPr id="162" name="Google Shape;162;p26"/>
          <p:cNvSpPr txBox="1">
            <a:spLocks noGrp="1"/>
          </p:cNvSpPr>
          <p:nvPr>
            <p:ph type="body" idx="2"/>
          </p:nvPr>
        </p:nvSpPr>
        <p:spPr>
          <a:xfrm>
            <a:off x="5012550" y="2146425"/>
            <a:ext cx="3837000" cy="23589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There is no statistical difference in relation of work models to salary for a data scientist.</a:t>
            </a:r>
            <a:endParaRPr/>
          </a:p>
          <a:p>
            <a:pPr marL="0" lvl="0" indent="0" algn="l" rtl="0">
              <a:spcBef>
                <a:spcPts val="1600"/>
              </a:spcBef>
              <a:spcAft>
                <a:spcPts val="1600"/>
              </a:spcAft>
              <a:buNone/>
            </a:pPr>
            <a:endParaRPr/>
          </a:p>
        </p:txBody>
      </p:sp>
      <p:pic>
        <p:nvPicPr>
          <p:cNvPr id="163" name="Google Shape;163;p26"/>
          <p:cNvPicPr preferRelativeResize="0"/>
          <p:nvPr/>
        </p:nvPicPr>
        <p:blipFill rotWithShape="1">
          <a:blip r:embed="rId3">
            <a:alphaModFix/>
          </a:blip>
          <a:srcRect t="1409" b="1399"/>
          <a:stretch/>
        </p:blipFill>
        <p:spPr>
          <a:xfrm>
            <a:off x="177288" y="1335703"/>
            <a:ext cx="4094975" cy="2882346"/>
          </a:xfrm>
          <a:prstGeom prst="rect">
            <a:avLst/>
          </a:prstGeom>
          <a:noFill/>
          <a:ln>
            <a:noFill/>
          </a:ln>
        </p:spPr>
      </p:pic>
      <p:pic>
        <p:nvPicPr>
          <p:cNvPr id="164" name="Google Shape;164;p26"/>
          <p:cNvPicPr preferRelativeResize="0"/>
          <p:nvPr/>
        </p:nvPicPr>
        <p:blipFill>
          <a:blip r:embed="rId4">
            <a:alphaModFix/>
          </a:blip>
          <a:stretch>
            <a:fillRect/>
          </a:stretch>
        </p:blipFill>
        <p:spPr>
          <a:xfrm>
            <a:off x="4810625" y="1250100"/>
            <a:ext cx="4153151" cy="74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202175" y="-210575"/>
            <a:ext cx="4045200" cy="170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Analytics Engineer</a:t>
            </a:r>
            <a:endParaRPr sz="3200"/>
          </a:p>
        </p:txBody>
      </p:sp>
      <p:sp>
        <p:nvSpPr>
          <p:cNvPr id="170" name="Google Shape;170;p27"/>
          <p:cNvSpPr txBox="1">
            <a:spLocks noGrp="1"/>
          </p:cNvSpPr>
          <p:nvPr>
            <p:ph type="body" idx="2"/>
          </p:nvPr>
        </p:nvSpPr>
        <p:spPr>
          <a:xfrm>
            <a:off x="5012550" y="2146425"/>
            <a:ext cx="3837000" cy="23589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There is no statistical difference in relation of work models to salary for a analytic engineer.</a:t>
            </a:r>
            <a:endParaRPr/>
          </a:p>
          <a:p>
            <a:pPr marL="0" lvl="0" indent="0" algn="l" rtl="0">
              <a:spcBef>
                <a:spcPts val="1600"/>
              </a:spcBef>
              <a:spcAft>
                <a:spcPts val="1600"/>
              </a:spcAft>
              <a:buNone/>
            </a:pPr>
            <a:endParaRPr/>
          </a:p>
        </p:txBody>
      </p:sp>
      <p:pic>
        <p:nvPicPr>
          <p:cNvPr id="171" name="Google Shape;171;p27"/>
          <p:cNvPicPr preferRelativeResize="0"/>
          <p:nvPr/>
        </p:nvPicPr>
        <p:blipFill rotWithShape="1">
          <a:blip r:embed="rId3">
            <a:alphaModFix/>
          </a:blip>
          <a:srcRect t="1257" b="1257"/>
          <a:stretch/>
        </p:blipFill>
        <p:spPr>
          <a:xfrm>
            <a:off x="177288" y="1335703"/>
            <a:ext cx="4094976" cy="2882346"/>
          </a:xfrm>
          <a:prstGeom prst="rect">
            <a:avLst/>
          </a:prstGeom>
          <a:noFill/>
          <a:ln>
            <a:noFill/>
          </a:ln>
        </p:spPr>
      </p:pic>
      <p:pic>
        <p:nvPicPr>
          <p:cNvPr id="172" name="Google Shape;172;p27"/>
          <p:cNvPicPr preferRelativeResize="0"/>
          <p:nvPr/>
        </p:nvPicPr>
        <p:blipFill>
          <a:blip r:embed="rId4">
            <a:alphaModFix/>
          </a:blip>
          <a:stretch>
            <a:fillRect/>
          </a:stretch>
        </p:blipFill>
        <p:spPr>
          <a:xfrm>
            <a:off x="4768425" y="1214200"/>
            <a:ext cx="4257051" cy="79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202175" y="-210575"/>
            <a:ext cx="4045200" cy="170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Machine Learning Engineer</a:t>
            </a:r>
            <a:endParaRPr sz="3200"/>
          </a:p>
        </p:txBody>
      </p:sp>
      <p:sp>
        <p:nvSpPr>
          <p:cNvPr id="178" name="Google Shape;178;p28"/>
          <p:cNvSpPr txBox="1">
            <a:spLocks noGrp="1"/>
          </p:cNvSpPr>
          <p:nvPr>
            <p:ph type="body" idx="2"/>
          </p:nvPr>
        </p:nvSpPr>
        <p:spPr>
          <a:xfrm>
            <a:off x="5012550" y="2146425"/>
            <a:ext cx="3837000" cy="23589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There is no statistical difference in relation of work models to salary for a analytic engineer.</a:t>
            </a:r>
            <a:endParaRPr/>
          </a:p>
          <a:p>
            <a:pPr marL="0" lvl="0" indent="0" algn="l" rtl="0">
              <a:spcBef>
                <a:spcPts val="1600"/>
              </a:spcBef>
              <a:spcAft>
                <a:spcPts val="1600"/>
              </a:spcAft>
              <a:buNone/>
            </a:pPr>
            <a:endParaRPr/>
          </a:p>
        </p:txBody>
      </p:sp>
      <p:pic>
        <p:nvPicPr>
          <p:cNvPr id="179" name="Google Shape;179;p28"/>
          <p:cNvPicPr preferRelativeResize="0"/>
          <p:nvPr/>
        </p:nvPicPr>
        <p:blipFill rotWithShape="1">
          <a:blip r:embed="rId3">
            <a:alphaModFix/>
          </a:blip>
          <a:srcRect l="445" r="455"/>
          <a:stretch/>
        </p:blipFill>
        <p:spPr>
          <a:xfrm>
            <a:off x="177288" y="1335703"/>
            <a:ext cx="4094976" cy="2882346"/>
          </a:xfrm>
          <a:prstGeom prst="rect">
            <a:avLst/>
          </a:prstGeom>
          <a:noFill/>
          <a:ln>
            <a:noFill/>
          </a:ln>
        </p:spPr>
      </p:pic>
      <p:pic>
        <p:nvPicPr>
          <p:cNvPr id="180" name="Google Shape;180;p28"/>
          <p:cNvPicPr preferRelativeResize="0"/>
          <p:nvPr/>
        </p:nvPicPr>
        <p:blipFill>
          <a:blip r:embed="rId4">
            <a:alphaModFix/>
          </a:blip>
          <a:stretch>
            <a:fillRect/>
          </a:stretch>
        </p:blipFill>
        <p:spPr>
          <a:xfrm>
            <a:off x="4721375" y="1261425"/>
            <a:ext cx="4328449" cy="81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460950" y="214050"/>
            <a:ext cx="8222100" cy="7389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1800"/>
              <a:t>Trend of how a position has changes in demand over time and predicting their value for the future</a:t>
            </a:r>
            <a:endParaRPr/>
          </a:p>
        </p:txBody>
      </p:sp>
      <p:sp>
        <p:nvSpPr>
          <p:cNvPr id="186" name="Google Shape;186;p29"/>
          <p:cNvSpPr txBox="1">
            <a:spLocks noGrp="1"/>
          </p:cNvSpPr>
          <p:nvPr>
            <p:ph type="body" idx="1"/>
          </p:nvPr>
        </p:nvSpPr>
        <p:spPr>
          <a:xfrm>
            <a:off x="5175750" y="1783800"/>
            <a:ext cx="3507300" cy="29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Courier New"/>
                <a:ea typeface="Courier New"/>
                <a:cs typeface="Courier New"/>
                <a:sym typeface="Courier New"/>
              </a:rPr>
              <a:t> Work Year  Top Trending Job</a:t>
            </a:r>
            <a:endParaRPr sz="1100" b="1">
              <a:solidFill>
                <a:schemeClr val="dk2"/>
              </a:solidFill>
              <a:latin typeface="Courier New"/>
              <a:ea typeface="Courier New"/>
              <a:cs typeface="Courier New"/>
              <a:sym typeface="Courier New"/>
            </a:endParaRPr>
          </a:p>
          <a:p>
            <a:pPr marL="0" lvl="0" indent="0" algn="l" rtl="0">
              <a:spcBef>
                <a:spcPts val="1600"/>
              </a:spcBef>
              <a:spcAft>
                <a:spcPts val="0"/>
              </a:spcAft>
              <a:buNone/>
            </a:pPr>
            <a:r>
              <a:rPr lang="en" sz="1100" b="1">
                <a:solidFill>
                  <a:schemeClr val="dk2"/>
                </a:solidFill>
                <a:latin typeface="Courier New"/>
                <a:ea typeface="Courier New"/>
                <a:cs typeface="Courier New"/>
                <a:sym typeface="Courier New"/>
              </a:rPr>
              <a:t>-----------  -------------------------</a:t>
            </a:r>
            <a:endParaRPr sz="1100" b="1">
              <a:solidFill>
                <a:schemeClr val="dk2"/>
              </a:solidFill>
              <a:latin typeface="Courier New"/>
              <a:ea typeface="Courier New"/>
              <a:cs typeface="Courier New"/>
              <a:sym typeface="Courier New"/>
            </a:endParaRPr>
          </a:p>
          <a:p>
            <a:pPr marL="0" lvl="0" indent="0" algn="l" rtl="0">
              <a:spcBef>
                <a:spcPts val="1600"/>
              </a:spcBef>
              <a:spcAft>
                <a:spcPts val="0"/>
              </a:spcAft>
              <a:buNone/>
            </a:pPr>
            <a:r>
              <a:rPr lang="en" sz="1100" b="1">
                <a:solidFill>
                  <a:schemeClr val="dk2"/>
                </a:solidFill>
                <a:latin typeface="Courier New"/>
                <a:ea typeface="Courier New"/>
                <a:cs typeface="Courier New"/>
                <a:sym typeface="Courier New"/>
              </a:rPr>
              <a:t>       2020  Machine Learning Engineer</a:t>
            </a:r>
            <a:endParaRPr sz="1100" b="1">
              <a:solidFill>
                <a:schemeClr val="dk2"/>
              </a:solidFill>
              <a:latin typeface="Courier New"/>
              <a:ea typeface="Courier New"/>
              <a:cs typeface="Courier New"/>
              <a:sym typeface="Courier New"/>
            </a:endParaRPr>
          </a:p>
          <a:p>
            <a:pPr marL="0" lvl="0" indent="0" algn="l" rtl="0">
              <a:spcBef>
                <a:spcPts val="1600"/>
              </a:spcBef>
              <a:spcAft>
                <a:spcPts val="0"/>
              </a:spcAft>
              <a:buNone/>
            </a:pPr>
            <a:r>
              <a:rPr lang="en" sz="1100" b="1">
                <a:solidFill>
                  <a:schemeClr val="dk2"/>
                </a:solidFill>
                <a:latin typeface="Courier New"/>
                <a:ea typeface="Courier New"/>
                <a:cs typeface="Courier New"/>
                <a:sym typeface="Courier New"/>
              </a:rPr>
              <a:t>       2021  Machine Learning Engineer</a:t>
            </a:r>
            <a:endParaRPr sz="1100" b="1">
              <a:solidFill>
                <a:schemeClr val="dk2"/>
              </a:solidFill>
              <a:latin typeface="Courier New"/>
              <a:ea typeface="Courier New"/>
              <a:cs typeface="Courier New"/>
              <a:sym typeface="Courier New"/>
            </a:endParaRPr>
          </a:p>
          <a:p>
            <a:pPr marL="0" lvl="0" indent="0" algn="l" rtl="0">
              <a:spcBef>
                <a:spcPts val="1600"/>
              </a:spcBef>
              <a:spcAft>
                <a:spcPts val="0"/>
              </a:spcAft>
              <a:buNone/>
            </a:pPr>
            <a:r>
              <a:rPr lang="en" sz="1100" b="1">
                <a:solidFill>
                  <a:schemeClr val="dk2"/>
                </a:solidFill>
                <a:latin typeface="Courier New"/>
                <a:ea typeface="Courier New"/>
                <a:cs typeface="Courier New"/>
                <a:sym typeface="Courier New"/>
              </a:rPr>
              <a:t>       2022  Machine Learning Engineer</a:t>
            </a:r>
            <a:endParaRPr sz="1100" b="1">
              <a:solidFill>
                <a:schemeClr val="dk2"/>
              </a:solidFill>
              <a:latin typeface="Courier New"/>
              <a:ea typeface="Courier New"/>
              <a:cs typeface="Courier New"/>
              <a:sym typeface="Courier New"/>
            </a:endParaRPr>
          </a:p>
          <a:p>
            <a:pPr marL="0" lvl="0" indent="0" algn="l" rtl="0">
              <a:spcBef>
                <a:spcPts val="1600"/>
              </a:spcBef>
              <a:spcAft>
                <a:spcPts val="0"/>
              </a:spcAft>
              <a:buNone/>
            </a:pPr>
            <a:r>
              <a:rPr lang="en" sz="1100" b="1">
                <a:solidFill>
                  <a:schemeClr val="dk2"/>
                </a:solidFill>
                <a:latin typeface="Courier New"/>
                <a:ea typeface="Courier New"/>
                <a:cs typeface="Courier New"/>
                <a:sym typeface="Courier New"/>
              </a:rPr>
              <a:t>       2023  Machine Learning Engineer</a:t>
            </a:r>
            <a:endParaRPr sz="2000" b="1">
              <a:solidFill>
                <a:schemeClr val="dk2"/>
              </a:solidFill>
            </a:endParaRPr>
          </a:p>
          <a:p>
            <a:pPr marL="0" lvl="0" indent="0" algn="l" rtl="0">
              <a:spcBef>
                <a:spcPts val="1600"/>
              </a:spcBef>
              <a:spcAft>
                <a:spcPts val="0"/>
              </a:spcAft>
              <a:buNone/>
            </a:pPr>
            <a:endParaRPr sz="1300"/>
          </a:p>
          <a:p>
            <a:pPr marL="457200" lvl="0" indent="0" algn="l" rtl="0">
              <a:spcBef>
                <a:spcPts val="1600"/>
              </a:spcBef>
              <a:spcAft>
                <a:spcPts val="1600"/>
              </a:spcAft>
              <a:buNone/>
            </a:pPr>
            <a:endParaRPr/>
          </a:p>
        </p:txBody>
      </p:sp>
      <p:pic>
        <p:nvPicPr>
          <p:cNvPr id="187" name="Google Shape;187;p29"/>
          <p:cNvPicPr preferRelativeResize="0"/>
          <p:nvPr/>
        </p:nvPicPr>
        <p:blipFill>
          <a:blip r:embed="rId3">
            <a:alphaModFix/>
          </a:blip>
          <a:stretch>
            <a:fillRect/>
          </a:stretch>
        </p:blipFill>
        <p:spPr>
          <a:xfrm>
            <a:off x="296050" y="1122575"/>
            <a:ext cx="4595350" cy="3899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Top 5 Jobs and Salaries Per Year</a:t>
            </a:r>
            <a:endParaRPr/>
          </a:p>
        </p:txBody>
      </p:sp>
      <p:sp>
        <p:nvSpPr>
          <p:cNvPr id="193" name="Google Shape;193;p3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194" name="Google Shape;194;p30"/>
          <p:cNvGraphicFramePr/>
          <p:nvPr/>
        </p:nvGraphicFramePr>
        <p:xfrm>
          <a:off x="471900" y="2219725"/>
          <a:ext cx="8222100" cy="2535425"/>
        </p:xfrm>
        <a:graphic>
          <a:graphicData uri="http://schemas.openxmlformats.org/drawingml/2006/table">
            <a:tbl>
              <a:tblPr>
                <a:noFill/>
                <a:tableStyleId>{2623F82C-CBA2-494D-A0E0-774A58031C55}</a:tableStyleId>
              </a:tblPr>
              <a:tblGrid>
                <a:gridCol w="781925">
                  <a:extLst>
                    <a:ext uri="{9D8B030D-6E8A-4147-A177-3AD203B41FA5}">
                      <a16:colId xmlns:a16="http://schemas.microsoft.com/office/drawing/2014/main" val="20000"/>
                    </a:ext>
                  </a:extLst>
                </a:gridCol>
                <a:gridCol w="1528325">
                  <a:extLst>
                    <a:ext uri="{9D8B030D-6E8A-4147-A177-3AD203B41FA5}">
                      <a16:colId xmlns:a16="http://schemas.microsoft.com/office/drawing/2014/main" val="20001"/>
                    </a:ext>
                  </a:extLst>
                </a:gridCol>
                <a:gridCol w="1255825">
                  <a:extLst>
                    <a:ext uri="{9D8B030D-6E8A-4147-A177-3AD203B41FA5}">
                      <a16:colId xmlns:a16="http://schemas.microsoft.com/office/drawing/2014/main" val="20002"/>
                    </a:ext>
                  </a:extLst>
                </a:gridCol>
                <a:gridCol w="1267675">
                  <a:extLst>
                    <a:ext uri="{9D8B030D-6E8A-4147-A177-3AD203B41FA5}">
                      <a16:colId xmlns:a16="http://schemas.microsoft.com/office/drawing/2014/main" val="20003"/>
                    </a:ext>
                  </a:extLst>
                </a:gridCol>
                <a:gridCol w="1267675">
                  <a:extLst>
                    <a:ext uri="{9D8B030D-6E8A-4147-A177-3AD203B41FA5}">
                      <a16:colId xmlns:a16="http://schemas.microsoft.com/office/drawing/2014/main" val="20004"/>
                    </a:ext>
                  </a:extLst>
                </a:gridCol>
                <a:gridCol w="2120675">
                  <a:extLst>
                    <a:ext uri="{9D8B030D-6E8A-4147-A177-3AD203B41FA5}">
                      <a16:colId xmlns:a16="http://schemas.microsoft.com/office/drawing/2014/main" val="20005"/>
                    </a:ext>
                  </a:extLst>
                </a:gridCol>
              </a:tblGrid>
              <a:tr h="266525">
                <a:tc>
                  <a:txBody>
                    <a:bodyPr/>
                    <a:lstStyle/>
                    <a:p>
                      <a:pPr marL="0" lvl="0" indent="0" algn="r" rtl="0">
                        <a:lnSpc>
                          <a:spcPct val="115000"/>
                        </a:lnSpc>
                        <a:spcBef>
                          <a:spcPts val="0"/>
                        </a:spcBef>
                        <a:spcAft>
                          <a:spcPts val="0"/>
                        </a:spcAft>
                        <a:buNone/>
                      </a:pPr>
                      <a:r>
                        <a:rPr lang="en" sz="1000" b="1">
                          <a:solidFill>
                            <a:srgbClr val="1F2328"/>
                          </a:solidFill>
                        </a:rPr>
                        <a:t>job_title</a:t>
                      </a:r>
                      <a:endParaRPr sz="1000" b="1">
                        <a:solidFill>
                          <a:srgbClr val="1F2328"/>
                        </a:solidFill>
                      </a:endParaRPr>
                    </a:p>
                  </a:txBody>
                  <a:tcPr marL="76200" marR="76200" marT="38100" marB="38100" anchor="ctr"/>
                </a:tc>
                <a:tc>
                  <a:txBody>
                    <a:bodyPr/>
                    <a:lstStyle/>
                    <a:p>
                      <a:pPr marL="0" lvl="0" indent="0" algn="r" rtl="0">
                        <a:lnSpc>
                          <a:spcPct val="115000"/>
                        </a:lnSpc>
                        <a:spcBef>
                          <a:spcPts val="0"/>
                        </a:spcBef>
                        <a:spcAft>
                          <a:spcPts val="0"/>
                        </a:spcAft>
                        <a:buNone/>
                      </a:pPr>
                      <a:r>
                        <a:rPr lang="en" sz="1000" b="1">
                          <a:solidFill>
                            <a:srgbClr val="1F2328"/>
                          </a:solidFill>
                        </a:rPr>
                        <a:t>Analytics Engineer</a:t>
                      </a:r>
                      <a:endParaRPr sz="1000" b="1">
                        <a:solidFill>
                          <a:srgbClr val="1F2328"/>
                        </a:solidFill>
                      </a:endParaRPr>
                    </a:p>
                  </a:txBody>
                  <a:tcPr marL="76200" marR="76200" marT="38100" marB="38100" anchor="ctr"/>
                </a:tc>
                <a:tc>
                  <a:txBody>
                    <a:bodyPr/>
                    <a:lstStyle/>
                    <a:p>
                      <a:pPr marL="0" lvl="0" indent="0" algn="r" rtl="0">
                        <a:lnSpc>
                          <a:spcPct val="115000"/>
                        </a:lnSpc>
                        <a:spcBef>
                          <a:spcPts val="0"/>
                        </a:spcBef>
                        <a:spcAft>
                          <a:spcPts val="0"/>
                        </a:spcAft>
                        <a:buNone/>
                      </a:pPr>
                      <a:r>
                        <a:rPr lang="en" sz="1000" b="1">
                          <a:solidFill>
                            <a:srgbClr val="1F2328"/>
                          </a:solidFill>
                        </a:rPr>
                        <a:t>Data Analyst</a:t>
                      </a:r>
                      <a:endParaRPr sz="1000" b="1">
                        <a:solidFill>
                          <a:srgbClr val="1F2328"/>
                        </a:solidFill>
                      </a:endParaRPr>
                    </a:p>
                  </a:txBody>
                  <a:tcPr marL="76200" marR="76200" marT="38100" marB="38100" anchor="ctr"/>
                </a:tc>
                <a:tc>
                  <a:txBody>
                    <a:bodyPr/>
                    <a:lstStyle/>
                    <a:p>
                      <a:pPr marL="0" lvl="0" indent="0" algn="r" rtl="0">
                        <a:lnSpc>
                          <a:spcPct val="115000"/>
                        </a:lnSpc>
                        <a:spcBef>
                          <a:spcPts val="0"/>
                        </a:spcBef>
                        <a:spcAft>
                          <a:spcPts val="0"/>
                        </a:spcAft>
                        <a:buNone/>
                      </a:pPr>
                      <a:r>
                        <a:rPr lang="en" sz="1000" b="1">
                          <a:solidFill>
                            <a:srgbClr val="1F2328"/>
                          </a:solidFill>
                        </a:rPr>
                        <a:t>Data Engineer</a:t>
                      </a:r>
                      <a:endParaRPr sz="1000" b="1">
                        <a:solidFill>
                          <a:srgbClr val="1F2328"/>
                        </a:solidFill>
                      </a:endParaRPr>
                    </a:p>
                  </a:txBody>
                  <a:tcPr marL="76200" marR="76200" marT="38100" marB="38100" anchor="ctr"/>
                </a:tc>
                <a:tc>
                  <a:txBody>
                    <a:bodyPr/>
                    <a:lstStyle/>
                    <a:p>
                      <a:pPr marL="0" lvl="0" indent="0" algn="r" rtl="0">
                        <a:lnSpc>
                          <a:spcPct val="115000"/>
                        </a:lnSpc>
                        <a:spcBef>
                          <a:spcPts val="0"/>
                        </a:spcBef>
                        <a:spcAft>
                          <a:spcPts val="0"/>
                        </a:spcAft>
                        <a:buNone/>
                      </a:pPr>
                      <a:r>
                        <a:rPr lang="en" sz="1000" b="1">
                          <a:solidFill>
                            <a:srgbClr val="1F2328"/>
                          </a:solidFill>
                        </a:rPr>
                        <a:t>Data Scientist</a:t>
                      </a:r>
                      <a:endParaRPr sz="1000" b="1">
                        <a:solidFill>
                          <a:srgbClr val="1F2328"/>
                        </a:solidFill>
                      </a:endParaRPr>
                    </a:p>
                  </a:txBody>
                  <a:tcPr marL="76200" marR="76200" marT="38100" marB="38100" anchor="ctr"/>
                </a:tc>
                <a:tc>
                  <a:txBody>
                    <a:bodyPr/>
                    <a:lstStyle/>
                    <a:p>
                      <a:pPr marL="0" lvl="0" indent="0" algn="r" rtl="0">
                        <a:lnSpc>
                          <a:spcPct val="115000"/>
                        </a:lnSpc>
                        <a:spcBef>
                          <a:spcPts val="0"/>
                        </a:spcBef>
                        <a:spcAft>
                          <a:spcPts val="0"/>
                        </a:spcAft>
                        <a:buNone/>
                      </a:pPr>
                      <a:r>
                        <a:rPr lang="en" sz="1000" b="1">
                          <a:solidFill>
                            <a:srgbClr val="1F2328"/>
                          </a:solidFill>
                        </a:rPr>
                        <a:t>Machine Learning Engineer</a:t>
                      </a:r>
                      <a:endParaRPr sz="1000" b="1">
                        <a:solidFill>
                          <a:srgbClr val="1F2328"/>
                        </a:solidFill>
                      </a:endParaRPr>
                    </a:p>
                  </a:txBody>
                  <a:tcPr marL="76200" marR="76200" marT="38100" marB="38100" anchor="ctr"/>
                </a:tc>
                <a:extLst>
                  <a:ext uri="{0D108BD9-81ED-4DB2-BD59-A6C34878D82A}">
                    <a16:rowId xmlns:a16="http://schemas.microsoft.com/office/drawing/2014/main" val="10000"/>
                  </a:ext>
                </a:extLst>
              </a:tr>
              <a:tr h="567225">
                <a:tc>
                  <a:txBody>
                    <a:bodyPr/>
                    <a:lstStyle/>
                    <a:p>
                      <a:pPr marL="0" lvl="0" indent="0" algn="r" rtl="0">
                        <a:lnSpc>
                          <a:spcPct val="115000"/>
                        </a:lnSpc>
                        <a:spcBef>
                          <a:spcPts val="0"/>
                        </a:spcBef>
                        <a:spcAft>
                          <a:spcPts val="0"/>
                        </a:spcAft>
                        <a:buNone/>
                      </a:pPr>
                      <a:r>
                        <a:rPr lang="en" sz="1000">
                          <a:solidFill>
                            <a:srgbClr val="1F2328"/>
                          </a:solidFill>
                        </a:rPr>
                        <a:t>2020</a:t>
                      </a:r>
                      <a:endParaRPr sz="1000">
                        <a:solidFill>
                          <a:srgbClr val="1F2328"/>
                        </a:solidFill>
                      </a:endParaRPr>
                    </a:p>
                  </a:txBody>
                  <a:tcPr marL="76200" marR="76200" marT="38100" marB="38100" anchor="ctr"/>
                </a:tc>
                <a:tc>
                  <a:txBody>
                    <a:bodyPr/>
                    <a:lstStyle/>
                    <a:p>
                      <a:pPr marL="0" lvl="0" indent="0" algn="r" rtl="0">
                        <a:lnSpc>
                          <a:spcPct val="115000"/>
                        </a:lnSpc>
                        <a:spcBef>
                          <a:spcPts val="0"/>
                        </a:spcBef>
                        <a:spcAft>
                          <a:spcPts val="0"/>
                        </a:spcAft>
                        <a:buNone/>
                      </a:pPr>
                      <a:r>
                        <a:rPr lang="en" sz="1000">
                          <a:solidFill>
                            <a:srgbClr val="1F2328"/>
                          </a:solidFill>
                        </a:rPr>
                        <a:t>0.000000</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95000.000000</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110133.333333</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158831.000000</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179333.333333</a:t>
                      </a:r>
                      <a:endParaRPr sz="1000">
                        <a:solidFill>
                          <a:srgbClr val="1F2328"/>
                        </a:solidFill>
                      </a:endParaRPr>
                    </a:p>
                  </a:txBody>
                  <a:tcPr marL="76200" marR="76200" marT="38100" marB="38100"/>
                </a:tc>
                <a:extLst>
                  <a:ext uri="{0D108BD9-81ED-4DB2-BD59-A6C34878D82A}">
                    <a16:rowId xmlns:a16="http://schemas.microsoft.com/office/drawing/2014/main" val="10001"/>
                  </a:ext>
                </a:extLst>
              </a:tr>
              <a:tr h="567225">
                <a:tc>
                  <a:txBody>
                    <a:bodyPr/>
                    <a:lstStyle/>
                    <a:p>
                      <a:pPr marL="0" lvl="0" indent="0" algn="r" rtl="0">
                        <a:lnSpc>
                          <a:spcPct val="115000"/>
                        </a:lnSpc>
                        <a:spcBef>
                          <a:spcPts val="0"/>
                        </a:spcBef>
                        <a:spcAft>
                          <a:spcPts val="0"/>
                        </a:spcAft>
                        <a:buNone/>
                      </a:pPr>
                      <a:r>
                        <a:rPr lang="en" sz="1000">
                          <a:solidFill>
                            <a:srgbClr val="1F2328"/>
                          </a:solidFill>
                        </a:rPr>
                        <a:t>2021</a:t>
                      </a:r>
                      <a:endParaRPr sz="1000">
                        <a:solidFill>
                          <a:srgbClr val="1F2328"/>
                        </a:solidFill>
                      </a:endParaRPr>
                    </a:p>
                  </a:txBody>
                  <a:tcPr marL="76200" marR="76200" marT="38100" marB="38100" anchor="ctr"/>
                </a:tc>
                <a:tc>
                  <a:txBody>
                    <a:bodyPr/>
                    <a:lstStyle/>
                    <a:p>
                      <a:pPr marL="0" lvl="0" indent="0" algn="r" rtl="0">
                        <a:lnSpc>
                          <a:spcPct val="115000"/>
                        </a:lnSpc>
                        <a:spcBef>
                          <a:spcPts val="0"/>
                        </a:spcBef>
                        <a:spcAft>
                          <a:spcPts val="0"/>
                        </a:spcAft>
                        <a:buNone/>
                      </a:pPr>
                      <a:r>
                        <a:rPr lang="en" sz="1000">
                          <a:solidFill>
                            <a:srgbClr val="1F2328"/>
                          </a:solidFill>
                        </a:rPr>
                        <a:t>0.000000</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100375.000000</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140309.375000</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145395.833333</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161833.333333</a:t>
                      </a:r>
                      <a:endParaRPr sz="1000">
                        <a:solidFill>
                          <a:srgbClr val="1F2328"/>
                        </a:solidFill>
                      </a:endParaRPr>
                    </a:p>
                  </a:txBody>
                  <a:tcPr marL="76200" marR="76200" marT="38100" marB="38100"/>
                </a:tc>
                <a:extLst>
                  <a:ext uri="{0D108BD9-81ED-4DB2-BD59-A6C34878D82A}">
                    <a16:rowId xmlns:a16="http://schemas.microsoft.com/office/drawing/2014/main" val="10002"/>
                  </a:ext>
                </a:extLst>
              </a:tr>
              <a:tr h="567225">
                <a:tc>
                  <a:txBody>
                    <a:bodyPr/>
                    <a:lstStyle/>
                    <a:p>
                      <a:pPr marL="0" lvl="0" indent="0" algn="r" rtl="0">
                        <a:lnSpc>
                          <a:spcPct val="115000"/>
                        </a:lnSpc>
                        <a:spcBef>
                          <a:spcPts val="0"/>
                        </a:spcBef>
                        <a:spcAft>
                          <a:spcPts val="0"/>
                        </a:spcAft>
                        <a:buNone/>
                      </a:pPr>
                      <a:r>
                        <a:rPr lang="en" sz="1000">
                          <a:solidFill>
                            <a:srgbClr val="1F2328"/>
                          </a:solidFill>
                        </a:rPr>
                        <a:t>2022</a:t>
                      </a:r>
                      <a:endParaRPr sz="1000">
                        <a:solidFill>
                          <a:srgbClr val="1F2328"/>
                        </a:solidFill>
                      </a:endParaRPr>
                    </a:p>
                  </a:txBody>
                  <a:tcPr marL="76200" marR="76200" marT="38100" marB="38100" anchor="ctr"/>
                </a:tc>
                <a:tc>
                  <a:txBody>
                    <a:bodyPr/>
                    <a:lstStyle/>
                    <a:p>
                      <a:pPr marL="0" lvl="0" indent="0" algn="r" rtl="0">
                        <a:lnSpc>
                          <a:spcPct val="115000"/>
                        </a:lnSpc>
                        <a:spcBef>
                          <a:spcPts val="0"/>
                        </a:spcBef>
                        <a:spcAft>
                          <a:spcPts val="0"/>
                        </a:spcAft>
                        <a:buNone/>
                      </a:pPr>
                      <a:r>
                        <a:rPr lang="en" sz="1000">
                          <a:solidFill>
                            <a:srgbClr val="1F2328"/>
                          </a:solidFill>
                        </a:rPr>
                        <a:t>148310.975610</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112619.839161</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152188.520000</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156070.048673</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169167.518519</a:t>
                      </a:r>
                      <a:endParaRPr sz="1000">
                        <a:solidFill>
                          <a:srgbClr val="1F2328"/>
                        </a:solidFill>
                      </a:endParaRPr>
                    </a:p>
                  </a:txBody>
                  <a:tcPr marL="76200" marR="76200" marT="38100" marB="38100"/>
                </a:tc>
                <a:extLst>
                  <a:ext uri="{0D108BD9-81ED-4DB2-BD59-A6C34878D82A}">
                    <a16:rowId xmlns:a16="http://schemas.microsoft.com/office/drawing/2014/main" val="10003"/>
                  </a:ext>
                </a:extLst>
              </a:tr>
              <a:tr h="567225">
                <a:tc>
                  <a:txBody>
                    <a:bodyPr/>
                    <a:lstStyle/>
                    <a:p>
                      <a:pPr marL="0" lvl="0" indent="0" algn="r" rtl="0">
                        <a:lnSpc>
                          <a:spcPct val="115000"/>
                        </a:lnSpc>
                        <a:spcBef>
                          <a:spcPts val="0"/>
                        </a:spcBef>
                        <a:spcAft>
                          <a:spcPts val="0"/>
                        </a:spcAft>
                        <a:buNone/>
                      </a:pPr>
                      <a:r>
                        <a:rPr lang="en" sz="1000">
                          <a:solidFill>
                            <a:srgbClr val="1F2328"/>
                          </a:solidFill>
                        </a:rPr>
                        <a:t>2023</a:t>
                      </a:r>
                      <a:endParaRPr sz="1000">
                        <a:solidFill>
                          <a:srgbClr val="1F2328"/>
                        </a:solidFill>
                      </a:endParaRPr>
                    </a:p>
                  </a:txBody>
                  <a:tcPr marL="76200" marR="76200" marT="38100" marB="38100" anchor="ctr"/>
                </a:tc>
                <a:tc>
                  <a:txBody>
                    <a:bodyPr/>
                    <a:lstStyle/>
                    <a:p>
                      <a:pPr marL="0" lvl="0" indent="0" algn="r" rtl="0">
                        <a:lnSpc>
                          <a:spcPct val="115000"/>
                        </a:lnSpc>
                        <a:spcBef>
                          <a:spcPts val="0"/>
                        </a:spcBef>
                        <a:spcAft>
                          <a:spcPts val="0"/>
                        </a:spcAft>
                        <a:buNone/>
                      </a:pPr>
                      <a:r>
                        <a:rPr lang="en" sz="1000">
                          <a:solidFill>
                            <a:srgbClr val="1F2328"/>
                          </a:solidFill>
                        </a:rPr>
                        <a:t>165005.317881</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113529.419890</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159268.089947</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168992.584735</a:t>
                      </a:r>
                      <a:endParaRPr sz="1000">
                        <a:solidFill>
                          <a:srgbClr val="1F2328"/>
                        </a:solidFill>
                      </a:endParaRPr>
                    </a:p>
                  </a:txBody>
                  <a:tcPr marL="76200" marR="76200" marT="38100" marB="38100"/>
                </a:tc>
                <a:tc>
                  <a:txBody>
                    <a:bodyPr/>
                    <a:lstStyle/>
                    <a:p>
                      <a:pPr marL="0" lvl="0" indent="0" algn="r" rtl="0">
                        <a:lnSpc>
                          <a:spcPct val="115000"/>
                        </a:lnSpc>
                        <a:spcBef>
                          <a:spcPts val="0"/>
                        </a:spcBef>
                        <a:spcAft>
                          <a:spcPts val="0"/>
                        </a:spcAft>
                        <a:buNone/>
                      </a:pPr>
                      <a:r>
                        <a:rPr lang="en" sz="1000">
                          <a:solidFill>
                            <a:srgbClr val="1F2328"/>
                          </a:solidFill>
                        </a:rPr>
                        <a:t>192506.762019</a:t>
                      </a:r>
                      <a:endParaRPr sz="1000">
                        <a:solidFill>
                          <a:srgbClr val="1F2328"/>
                        </a:solidFill>
                      </a:endParaRPr>
                    </a:p>
                  </a:txBody>
                  <a:tcPr marL="76200" marR="76200" marT="38100" marB="38100"/>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210250" y="1228250"/>
            <a:ext cx="2808000" cy="179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Different views of Distribution of Top 5 Job and Salaries Per Year</a:t>
            </a:r>
            <a:endParaRPr/>
          </a:p>
        </p:txBody>
      </p:sp>
      <p:pic>
        <p:nvPicPr>
          <p:cNvPr id="200" name="Google Shape;200;p31"/>
          <p:cNvPicPr preferRelativeResize="0"/>
          <p:nvPr/>
        </p:nvPicPr>
        <p:blipFill>
          <a:blip r:embed="rId3">
            <a:alphaModFix/>
          </a:blip>
          <a:stretch>
            <a:fillRect/>
          </a:stretch>
        </p:blipFill>
        <p:spPr>
          <a:xfrm>
            <a:off x="3186478" y="537425"/>
            <a:ext cx="5805122" cy="40686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32"/>
          <p:cNvPicPr preferRelativeResize="0"/>
          <p:nvPr/>
        </p:nvPicPr>
        <p:blipFill>
          <a:blip r:embed="rId3">
            <a:alphaModFix/>
          </a:blip>
          <a:stretch>
            <a:fillRect/>
          </a:stretch>
        </p:blipFill>
        <p:spPr>
          <a:xfrm>
            <a:off x="1351388" y="165163"/>
            <a:ext cx="6441225" cy="4736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65500" y="1718250"/>
            <a:ext cx="4045200" cy="170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Group members</a:t>
            </a:r>
            <a:endParaRPr/>
          </a:p>
        </p:txBody>
      </p:sp>
      <p:sp>
        <p:nvSpPr>
          <p:cNvPr id="74" name="Google Shape;74;p14"/>
          <p:cNvSpPr txBox="1">
            <a:spLocks noGrp="1"/>
          </p:cNvSpPr>
          <p:nvPr>
            <p:ph type="body" idx="2"/>
          </p:nvPr>
        </p:nvSpPr>
        <p:spPr>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solidFill>
                  <a:schemeClr val="accent5"/>
                </a:solidFill>
              </a:rPr>
              <a:t>Chuchu Wang</a:t>
            </a:r>
            <a:endParaRPr dirty="0">
              <a:solidFill>
                <a:schemeClr val="accent5"/>
              </a:solidFill>
            </a:endParaRPr>
          </a:p>
          <a:p>
            <a:pPr marL="457200" lvl="0" indent="-342900" algn="l" rtl="0">
              <a:spcBef>
                <a:spcPts val="1600"/>
              </a:spcBef>
              <a:spcAft>
                <a:spcPts val="0"/>
              </a:spcAft>
              <a:buSzPts val="1800"/>
              <a:buChar char="●"/>
            </a:pPr>
            <a:r>
              <a:rPr lang="en" dirty="0">
                <a:solidFill>
                  <a:schemeClr val="accent5"/>
                </a:solidFill>
              </a:rPr>
              <a:t>Brian Quintero</a:t>
            </a:r>
            <a:endParaRPr dirty="0">
              <a:solidFill>
                <a:schemeClr val="accent5"/>
              </a:solidFill>
            </a:endParaRPr>
          </a:p>
          <a:p>
            <a:pPr marL="457200" lvl="0" indent="-342900" algn="l" rtl="0">
              <a:spcBef>
                <a:spcPts val="1600"/>
              </a:spcBef>
              <a:spcAft>
                <a:spcPts val="0"/>
              </a:spcAft>
              <a:buSzPts val="1800"/>
              <a:buChar char="●"/>
            </a:pPr>
            <a:r>
              <a:rPr lang="en" dirty="0">
                <a:solidFill>
                  <a:schemeClr val="accent5"/>
                </a:solidFill>
              </a:rPr>
              <a:t>Jennifer Tran</a:t>
            </a:r>
            <a:endParaRPr dirty="0">
              <a:solidFill>
                <a:schemeClr val="accent5"/>
              </a:solidFill>
            </a:endParaRPr>
          </a:p>
          <a:p>
            <a:pPr marL="457200" lvl="0" indent="-342900" algn="l" rtl="0">
              <a:spcBef>
                <a:spcPts val="1600"/>
              </a:spcBef>
              <a:spcAft>
                <a:spcPts val="1600"/>
              </a:spcAft>
              <a:buSzPts val="1800"/>
              <a:buChar char="●"/>
            </a:pPr>
            <a:r>
              <a:rPr lang="en" dirty="0">
                <a:solidFill>
                  <a:schemeClr val="accent5"/>
                </a:solidFill>
              </a:rPr>
              <a:t>Sumain Hemani</a:t>
            </a:r>
            <a:endParaRPr dirty="0">
              <a:solidFill>
                <a:schemeClr val="accent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23995" y="391268"/>
            <a:ext cx="1424700" cy="301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t>Growth and Prediction</a:t>
            </a:r>
            <a:endParaRPr sz="1800" b="1" dirty="0"/>
          </a:p>
        </p:txBody>
      </p:sp>
      <p:pic>
        <p:nvPicPr>
          <p:cNvPr id="212" name="Google Shape;212;p33"/>
          <p:cNvPicPr preferRelativeResize="0"/>
          <p:nvPr/>
        </p:nvPicPr>
        <p:blipFill>
          <a:blip r:embed="rId3">
            <a:alphaModFix/>
          </a:blip>
          <a:stretch>
            <a:fillRect/>
          </a:stretch>
        </p:blipFill>
        <p:spPr>
          <a:xfrm>
            <a:off x="1914950" y="89075"/>
            <a:ext cx="7120526" cy="4965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12955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a:t>Evaluation of Data Science Salaries from 2020-2023</a:t>
            </a:r>
            <a:endParaRPr sz="4200"/>
          </a:p>
          <a:p>
            <a:pPr marL="0" lvl="0" indent="0" algn="l" rtl="0">
              <a:spcBef>
                <a:spcPts val="0"/>
              </a:spcBef>
              <a:spcAft>
                <a:spcPts val="0"/>
              </a:spcAft>
              <a:buNone/>
            </a:pPr>
            <a:endParaRPr/>
          </a:p>
        </p:txBody>
      </p:sp>
      <p:sp>
        <p:nvSpPr>
          <p:cNvPr id="80" name="Google Shape;80;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 of Presentation:</a:t>
            </a:r>
            <a:endParaRPr/>
          </a:p>
          <a:p>
            <a:pPr marL="457200" lvl="0" indent="-342900" algn="l" rtl="0">
              <a:spcBef>
                <a:spcPts val="1600"/>
              </a:spcBef>
              <a:spcAft>
                <a:spcPts val="0"/>
              </a:spcAft>
              <a:buSzPts val="1800"/>
              <a:buChar char="●"/>
            </a:pPr>
            <a:r>
              <a:rPr lang="en"/>
              <a:t>Data cleaning process, job experience analysis</a:t>
            </a:r>
            <a:endParaRPr/>
          </a:p>
          <a:p>
            <a:pPr marL="457200" lvl="0" indent="-342900" algn="l" rtl="0">
              <a:spcBef>
                <a:spcPts val="0"/>
              </a:spcBef>
              <a:spcAft>
                <a:spcPts val="0"/>
              </a:spcAft>
              <a:buSzPts val="1800"/>
              <a:buChar char="●"/>
            </a:pPr>
            <a:r>
              <a:rPr lang="en"/>
              <a:t>Salary Distribution across Jobs and Experience levels</a:t>
            </a:r>
            <a:endParaRPr/>
          </a:p>
          <a:p>
            <a:pPr marL="457200" lvl="0" indent="-342900" algn="l" rtl="0">
              <a:spcBef>
                <a:spcPts val="0"/>
              </a:spcBef>
              <a:spcAft>
                <a:spcPts val="0"/>
              </a:spcAft>
              <a:buSzPts val="1800"/>
              <a:buChar char="●"/>
            </a:pPr>
            <a:r>
              <a:rPr lang="en"/>
              <a:t>Work Environment Analysis</a:t>
            </a:r>
            <a:endParaRPr/>
          </a:p>
          <a:p>
            <a:pPr marL="457200" lvl="0" indent="-342900" algn="l" rtl="0">
              <a:spcBef>
                <a:spcPts val="0"/>
              </a:spcBef>
              <a:spcAft>
                <a:spcPts val="0"/>
              </a:spcAft>
              <a:buSzPts val="1800"/>
              <a:buChar char="●"/>
            </a:pPr>
            <a:r>
              <a:rPr lang="en"/>
              <a:t>Future Outlook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cleaning process 	</a:t>
            </a:r>
            <a:endParaRPr dirty="0"/>
          </a:p>
        </p:txBody>
      </p:sp>
      <p:sp>
        <p:nvSpPr>
          <p:cNvPr id="86" name="Google Shape;86;p16"/>
          <p:cNvSpPr txBox="1">
            <a:spLocks noGrp="1"/>
          </p:cNvSpPr>
          <p:nvPr>
            <p:ph type="body" idx="1"/>
          </p:nvPr>
        </p:nvSpPr>
        <p:spPr>
          <a:xfrm rot="-249" flipH="1">
            <a:off x="625735" y="1697977"/>
            <a:ext cx="4146300" cy="139851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600" dirty="0">
                <a:solidFill>
                  <a:srgbClr val="202124"/>
                </a:solidFill>
              </a:rPr>
              <a:t>Remove irrelevant observations</a:t>
            </a:r>
            <a:endParaRPr sz="1600" dirty="0">
              <a:solidFill>
                <a:srgbClr val="202124"/>
              </a:solidFill>
            </a:endParaRPr>
          </a:p>
          <a:p>
            <a:pPr marL="914400" lvl="1" indent="-317500" algn="l" rtl="0">
              <a:spcBef>
                <a:spcPts val="0"/>
              </a:spcBef>
              <a:spcAft>
                <a:spcPts val="0"/>
              </a:spcAft>
              <a:buClr>
                <a:srgbClr val="202124"/>
              </a:buClr>
              <a:buSzPts val="1400"/>
              <a:buChar char="○"/>
            </a:pPr>
            <a:r>
              <a:rPr lang="en" sz="1600" dirty="0">
                <a:solidFill>
                  <a:srgbClr val="202124"/>
                </a:solidFill>
              </a:rPr>
              <a:t>Salary currency: USD only </a:t>
            </a:r>
            <a:endParaRPr sz="1600" dirty="0">
              <a:solidFill>
                <a:srgbClr val="202124"/>
              </a:solidFill>
            </a:endParaRPr>
          </a:p>
          <a:p>
            <a:pPr marL="914400" lvl="1" indent="-317500" algn="l" rtl="0">
              <a:spcBef>
                <a:spcPts val="0"/>
              </a:spcBef>
              <a:spcAft>
                <a:spcPts val="0"/>
              </a:spcAft>
              <a:buClr>
                <a:srgbClr val="202124"/>
              </a:buClr>
              <a:buSzPts val="1400"/>
              <a:buChar char="○"/>
            </a:pPr>
            <a:r>
              <a:rPr lang="en" sz="1600" dirty="0">
                <a:solidFill>
                  <a:srgbClr val="202124"/>
                </a:solidFill>
              </a:rPr>
              <a:t>Company location: United States </a:t>
            </a:r>
            <a:endParaRPr sz="1600" dirty="0">
              <a:solidFill>
                <a:srgbClr val="202124"/>
              </a:solidFill>
            </a:endParaRPr>
          </a:p>
          <a:p>
            <a:pPr marL="914400" lvl="1" indent="-317500" algn="l" rtl="0">
              <a:spcBef>
                <a:spcPts val="0"/>
              </a:spcBef>
              <a:spcAft>
                <a:spcPts val="0"/>
              </a:spcAft>
              <a:buClr>
                <a:srgbClr val="202124"/>
              </a:buClr>
              <a:buSzPts val="1400"/>
              <a:buChar char="○"/>
            </a:pPr>
            <a:r>
              <a:rPr lang="en" sz="1600" dirty="0">
                <a:solidFill>
                  <a:srgbClr val="202124"/>
                </a:solidFill>
              </a:rPr>
              <a:t>Remove year 2024 data </a:t>
            </a:r>
            <a:endParaRPr sz="1600" dirty="0">
              <a:solidFill>
                <a:srgbClr val="202124"/>
              </a:solidFill>
            </a:endParaRPr>
          </a:p>
          <a:p>
            <a:pPr marL="457200" lvl="0" indent="-317500" algn="l" rtl="0">
              <a:spcBef>
                <a:spcPts val="0"/>
              </a:spcBef>
              <a:spcAft>
                <a:spcPts val="0"/>
              </a:spcAft>
              <a:buClr>
                <a:srgbClr val="202124"/>
              </a:buClr>
              <a:buSzPts val="1400"/>
              <a:buChar char="●"/>
            </a:pPr>
            <a:r>
              <a:rPr lang="en" sz="1600" dirty="0">
                <a:solidFill>
                  <a:srgbClr val="202124"/>
                </a:solidFill>
              </a:rPr>
              <a:t>Replace and rename similar job title </a:t>
            </a:r>
            <a:endParaRPr sz="1600" dirty="0">
              <a:solidFill>
                <a:srgbClr val="202124"/>
              </a:solidFill>
            </a:endParaRPr>
          </a:p>
        </p:txBody>
      </p:sp>
      <p:pic>
        <p:nvPicPr>
          <p:cNvPr id="87" name="Google Shape;87;p16"/>
          <p:cNvPicPr preferRelativeResize="0"/>
          <p:nvPr/>
        </p:nvPicPr>
        <p:blipFill>
          <a:blip r:embed="rId3">
            <a:alphaModFix/>
          </a:blip>
          <a:stretch>
            <a:fillRect/>
          </a:stretch>
        </p:blipFill>
        <p:spPr>
          <a:xfrm>
            <a:off x="163350" y="3632475"/>
            <a:ext cx="8839204" cy="1031528"/>
          </a:xfrm>
          <a:prstGeom prst="rect">
            <a:avLst/>
          </a:prstGeom>
          <a:noFill/>
          <a:ln>
            <a:noFill/>
          </a:ln>
        </p:spPr>
      </p:pic>
      <p:sp>
        <p:nvSpPr>
          <p:cNvPr id="88" name="Google Shape;88;p16"/>
          <p:cNvSpPr txBox="1"/>
          <p:nvPr/>
        </p:nvSpPr>
        <p:spPr>
          <a:xfrm>
            <a:off x="5028034" y="1628552"/>
            <a:ext cx="35457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02124"/>
                </a:solidFill>
                <a:latin typeface="Roboto"/>
                <a:ea typeface="Roboto"/>
                <a:cs typeface="Roboto"/>
                <a:sym typeface="Roboto"/>
              </a:rPr>
              <a:t>Top 5 jobs </a:t>
            </a:r>
            <a:endParaRPr sz="1600" dirty="0">
              <a:solidFill>
                <a:srgbClr val="202124"/>
              </a:solidFill>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sz="1600" dirty="0">
                <a:solidFill>
                  <a:srgbClr val="202124"/>
                </a:solidFill>
                <a:latin typeface="Roboto"/>
                <a:ea typeface="Roboto"/>
                <a:cs typeface="Roboto"/>
                <a:sym typeface="Roboto"/>
              </a:rPr>
              <a:t>Data Scientist                   </a:t>
            </a:r>
            <a:endParaRPr sz="1600" dirty="0">
              <a:solidFill>
                <a:srgbClr val="202124"/>
              </a:solidFill>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sz="1600" dirty="0">
                <a:solidFill>
                  <a:srgbClr val="202124"/>
                </a:solidFill>
                <a:latin typeface="Roboto"/>
                <a:ea typeface="Roboto"/>
                <a:cs typeface="Roboto"/>
                <a:sym typeface="Roboto"/>
              </a:rPr>
              <a:t>Data Engineer              </a:t>
            </a:r>
            <a:endParaRPr sz="1600" dirty="0">
              <a:solidFill>
                <a:srgbClr val="202124"/>
              </a:solidFill>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sz="1600" dirty="0">
                <a:solidFill>
                  <a:srgbClr val="202124"/>
                </a:solidFill>
                <a:latin typeface="Roboto"/>
                <a:ea typeface="Roboto"/>
                <a:cs typeface="Roboto"/>
                <a:sym typeface="Roboto"/>
              </a:rPr>
              <a:t>Data Analyst                     </a:t>
            </a:r>
            <a:endParaRPr sz="1600" dirty="0">
              <a:solidFill>
                <a:srgbClr val="202124"/>
              </a:solidFill>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sz="1600" dirty="0">
                <a:solidFill>
                  <a:srgbClr val="202124"/>
                </a:solidFill>
                <a:latin typeface="Roboto"/>
                <a:ea typeface="Roboto"/>
                <a:cs typeface="Roboto"/>
                <a:sym typeface="Roboto"/>
              </a:rPr>
              <a:t>Machine Learning Engineer        </a:t>
            </a:r>
            <a:endParaRPr sz="1600" dirty="0">
              <a:solidFill>
                <a:srgbClr val="202124"/>
              </a:solidFill>
              <a:latin typeface="Roboto"/>
              <a:ea typeface="Roboto"/>
              <a:cs typeface="Roboto"/>
              <a:sym typeface="Roboto"/>
            </a:endParaRPr>
          </a:p>
          <a:p>
            <a:pPr marL="457200" lvl="0" indent="-317500" algn="l" rtl="0">
              <a:spcBef>
                <a:spcPts val="0"/>
              </a:spcBef>
              <a:spcAft>
                <a:spcPts val="0"/>
              </a:spcAft>
              <a:buClr>
                <a:srgbClr val="202124"/>
              </a:buClr>
              <a:buSzPts val="1400"/>
              <a:buFont typeface="Roboto"/>
              <a:buChar char="●"/>
            </a:pPr>
            <a:r>
              <a:rPr lang="en" sz="1600" dirty="0">
                <a:solidFill>
                  <a:srgbClr val="202124"/>
                </a:solidFill>
                <a:latin typeface="Roboto"/>
                <a:ea typeface="Roboto"/>
                <a:cs typeface="Roboto"/>
                <a:sym typeface="Roboto"/>
              </a:rPr>
              <a:t>Analytics Engineer</a:t>
            </a:r>
            <a:endParaRPr sz="1600" dirty="0">
              <a:solidFill>
                <a:srgbClr val="202124"/>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Experience Level vs Average Salary</a:t>
            </a:r>
            <a:endParaRPr/>
          </a:p>
        </p:txBody>
      </p:sp>
      <p:sp>
        <p:nvSpPr>
          <p:cNvPr id="94" name="Google Shape;94;p17"/>
          <p:cNvSpPr txBox="1">
            <a:spLocks noGrp="1"/>
          </p:cNvSpPr>
          <p:nvPr>
            <p:ph type="body" idx="1"/>
          </p:nvPr>
        </p:nvSpPr>
        <p:spPr>
          <a:xfrm>
            <a:off x="471900" y="1897076"/>
            <a:ext cx="3642900" cy="17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Prediction: expecting to see salary increase with work experience level goes up </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95" name="Google Shape;95;p17"/>
          <p:cNvSpPr txBox="1">
            <a:spLocks noGrp="1"/>
          </p:cNvSpPr>
          <p:nvPr>
            <p:ph type="body" idx="2"/>
          </p:nvPr>
        </p:nvSpPr>
        <p:spPr>
          <a:xfrm>
            <a:off x="4519150" y="1973800"/>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 </a:t>
            </a:r>
            <a:endParaRPr dirty="0"/>
          </a:p>
          <a:p>
            <a:pPr marL="457200" lvl="0" indent="-317500" algn="l" rtl="0">
              <a:spcBef>
                <a:spcPts val="1600"/>
              </a:spcBef>
              <a:spcAft>
                <a:spcPts val="0"/>
              </a:spcAft>
              <a:buSzPts val="1400"/>
              <a:buChar char="●"/>
            </a:pPr>
            <a:r>
              <a:rPr lang="en" dirty="0"/>
              <a:t>Compare the average salary of the four work experience levels for top 5 jobs </a:t>
            </a:r>
            <a:endParaRPr dirty="0"/>
          </a:p>
          <a:p>
            <a:pPr marL="457200" lvl="0" indent="-317500" algn="l" rtl="0">
              <a:spcBef>
                <a:spcPts val="0"/>
              </a:spcBef>
              <a:spcAft>
                <a:spcPts val="0"/>
              </a:spcAft>
              <a:buSzPts val="1400"/>
              <a:buChar char="●"/>
            </a:pPr>
            <a:r>
              <a:rPr lang="en" dirty="0"/>
              <a:t>Look details on the boxplot visually to compare each job title average salary on the experience level </a:t>
            </a:r>
            <a:endParaRPr dirty="0"/>
          </a:p>
        </p:txBody>
      </p:sp>
      <p:pic>
        <p:nvPicPr>
          <p:cNvPr id="96" name="Google Shape;96;p17"/>
          <p:cNvPicPr preferRelativeResize="0"/>
          <p:nvPr/>
        </p:nvPicPr>
        <p:blipFill>
          <a:blip r:embed="rId3">
            <a:alphaModFix/>
          </a:blip>
          <a:stretch>
            <a:fillRect/>
          </a:stretch>
        </p:blipFill>
        <p:spPr>
          <a:xfrm>
            <a:off x="624950" y="2597600"/>
            <a:ext cx="2865300" cy="1807175"/>
          </a:xfrm>
          <a:prstGeom prst="rect">
            <a:avLst/>
          </a:prstGeom>
          <a:noFill/>
          <a:ln>
            <a:noFill/>
          </a:ln>
          <a:effectLst>
            <a:outerShdw blurRad="57150" dist="19050" dir="5400000" algn="bl" rotWithShape="0">
              <a:srgbClr val="000000">
                <a:alpha val="48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460950" y="1393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Experience Level vs Average Salary </a:t>
            </a:r>
            <a:endParaRPr dirty="0"/>
          </a:p>
        </p:txBody>
      </p:sp>
      <p:sp>
        <p:nvSpPr>
          <p:cNvPr id="102" name="Google Shape;102;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3" name="Google Shape;103;p18"/>
          <p:cNvSpPr txBox="1">
            <a:spLocks noGrp="1"/>
          </p:cNvSpPr>
          <p:nvPr>
            <p:ph type="body" idx="2"/>
          </p:nvPr>
        </p:nvSpPr>
        <p:spPr>
          <a:xfrm>
            <a:off x="6167550" y="1814150"/>
            <a:ext cx="2976600" cy="2421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Positive Salary increase over experience level </a:t>
            </a:r>
            <a:endParaRPr/>
          </a:p>
          <a:p>
            <a:pPr marL="457200" lvl="0" indent="-317500" algn="l" rtl="0">
              <a:spcBef>
                <a:spcPts val="0"/>
              </a:spcBef>
              <a:spcAft>
                <a:spcPts val="0"/>
              </a:spcAft>
              <a:buSzPts val="1400"/>
              <a:buChar char="●"/>
            </a:pPr>
            <a:r>
              <a:rPr lang="en"/>
              <a:t>Data Scientist: doubled salary from Entry level to Executive level </a:t>
            </a:r>
            <a:endParaRPr/>
          </a:p>
          <a:p>
            <a:pPr marL="457200" lvl="0" indent="0" algn="l" rtl="0">
              <a:spcBef>
                <a:spcPts val="1600"/>
              </a:spcBef>
              <a:spcAft>
                <a:spcPts val="1600"/>
              </a:spcAft>
              <a:buNone/>
            </a:pPr>
            <a:endParaRPr/>
          </a:p>
        </p:txBody>
      </p:sp>
      <p:pic>
        <p:nvPicPr>
          <p:cNvPr id="104" name="Google Shape;104;p18"/>
          <p:cNvPicPr preferRelativeResize="0"/>
          <p:nvPr/>
        </p:nvPicPr>
        <p:blipFill>
          <a:blip r:embed="rId3">
            <a:alphaModFix/>
          </a:blip>
          <a:stretch>
            <a:fillRect/>
          </a:stretch>
        </p:blipFill>
        <p:spPr>
          <a:xfrm>
            <a:off x="0" y="1329475"/>
            <a:ext cx="6099650" cy="381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0" name="Google Shape;110;p19"/>
          <p:cNvSpPr txBox="1">
            <a:spLocks noGrp="1"/>
          </p:cNvSpPr>
          <p:nvPr>
            <p:ph type="body" idx="2"/>
          </p:nvPr>
        </p:nvSpPr>
        <p:spPr>
          <a:xfrm>
            <a:off x="6150705" y="1412937"/>
            <a:ext cx="2935500" cy="3060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Senior level: larger spread of data</a:t>
            </a:r>
            <a:endParaRPr dirty="0"/>
          </a:p>
          <a:p>
            <a:pPr marL="457200" lvl="0" indent="-317500" algn="l" rtl="0">
              <a:spcBef>
                <a:spcPts val="1600"/>
              </a:spcBef>
              <a:spcAft>
                <a:spcPts val="0"/>
              </a:spcAft>
              <a:buSzPts val="1400"/>
              <a:buChar char="●"/>
            </a:pPr>
            <a:r>
              <a:rPr lang="en" dirty="0"/>
              <a:t>Analytics Engineer: smaller spread of data </a:t>
            </a:r>
            <a:endParaRPr dirty="0"/>
          </a:p>
          <a:p>
            <a:pPr marL="457200" lvl="0" indent="-317500" algn="l" rtl="0">
              <a:spcBef>
                <a:spcPts val="1600"/>
              </a:spcBef>
              <a:spcAft>
                <a:spcPts val="0"/>
              </a:spcAft>
              <a:buSzPts val="1400"/>
              <a:buChar char="●"/>
            </a:pPr>
            <a:r>
              <a:rPr lang="en" dirty="0"/>
              <a:t>Data Analyst: lower average salary </a:t>
            </a:r>
            <a:endParaRPr dirty="0"/>
          </a:p>
          <a:p>
            <a:pPr marL="0" lvl="0" indent="0" algn="l" rtl="0">
              <a:spcBef>
                <a:spcPts val="1600"/>
              </a:spcBef>
              <a:spcAft>
                <a:spcPts val="1600"/>
              </a:spcAft>
              <a:buNone/>
            </a:pPr>
            <a:endParaRPr dirty="0"/>
          </a:p>
        </p:txBody>
      </p:sp>
      <p:pic>
        <p:nvPicPr>
          <p:cNvPr id="111" name="Google Shape;111;p19"/>
          <p:cNvPicPr preferRelativeResize="0"/>
          <p:nvPr/>
        </p:nvPicPr>
        <p:blipFill>
          <a:blip r:embed="rId3">
            <a:alphaModFix/>
          </a:blip>
          <a:stretch>
            <a:fillRect/>
          </a:stretch>
        </p:blipFill>
        <p:spPr>
          <a:xfrm>
            <a:off x="0" y="1049649"/>
            <a:ext cx="6064824" cy="3787476"/>
          </a:xfrm>
          <a:prstGeom prst="rect">
            <a:avLst/>
          </a:prstGeom>
          <a:noFill/>
          <a:ln>
            <a:noFill/>
          </a:ln>
        </p:spPr>
      </p:pic>
      <p:sp>
        <p:nvSpPr>
          <p:cNvPr id="112" name="Google Shape;112;p19"/>
          <p:cNvSpPr txBox="1"/>
          <p:nvPr/>
        </p:nvSpPr>
        <p:spPr>
          <a:xfrm>
            <a:off x="383293" y="306375"/>
            <a:ext cx="8493900" cy="90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Experience Level vs Average Salary </a:t>
            </a:r>
            <a:endParaRPr sz="1800" dirty="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460950" y="614900"/>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100"/>
              <a:t>Salary Distribution by Job Title and Experience Level </a:t>
            </a:r>
            <a:endParaRPr sz="3100"/>
          </a:p>
        </p:txBody>
      </p:sp>
      <p:sp>
        <p:nvSpPr>
          <p:cNvPr id="118" name="Google Shape;118;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Deeper dive into Salary distribution among different job titles for four experience levels:</a:t>
            </a:r>
            <a:endParaRPr/>
          </a:p>
          <a:p>
            <a:pPr marL="457200" lvl="0" indent="-317500" algn="l" rtl="0">
              <a:spcBef>
                <a:spcPts val="1600"/>
              </a:spcBef>
              <a:spcAft>
                <a:spcPts val="0"/>
              </a:spcAft>
              <a:buSzPts val="1400"/>
              <a:buAutoNum type="arabicPeriod"/>
            </a:pPr>
            <a:r>
              <a:rPr lang="en"/>
              <a:t>Entry-level</a:t>
            </a:r>
            <a:endParaRPr/>
          </a:p>
          <a:p>
            <a:pPr marL="457200" lvl="0" indent="-317500" algn="l" rtl="0">
              <a:spcBef>
                <a:spcPts val="0"/>
              </a:spcBef>
              <a:spcAft>
                <a:spcPts val="0"/>
              </a:spcAft>
              <a:buSzPts val="1400"/>
              <a:buAutoNum type="arabicPeriod"/>
            </a:pPr>
            <a:r>
              <a:rPr lang="en"/>
              <a:t>Mid-level</a:t>
            </a:r>
            <a:endParaRPr/>
          </a:p>
          <a:p>
            <a:pPr marL="457200" lvl="0" indent="-317500" algn="l" rtl="0">
              <a:spcBef>
                <a:spcPts val="0"/>
              </a:spcBef>
              <a:spcAft>
                <a:spcPts val="0"/>
              </a:spcAft>
              <a:buSzPts val="1400"/>
              <a:buAutoNum type="arabicPeriod"/>
            </a:pPr>
            <a:r>
              <a:rPr lang="en"/>
              <a:t>Senior-level</a:t>
            </a:r>
            <a:endParaRPr/>
          </a:p>
          <a:p>
            <a:pPr marL="457200" lvl="0" indent="-317500" algn="l" rtl="0">
              <a:spcBef>
                <a:spcPts val="0"/>
              </a:spcBef>
              <a:spcAft>
                <a:spcPts val="0"/>
              </a:spcAft>
              <a:buSzPts val="1400"/>
              <a:buAutoNum type="arabicPeriod"/>
            </a:pPr>
            <a:r>
              <a:rPr lang="en"/>
              <a:t>Executive-level</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9" name="Google Shape;119;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salary distribution for each Job Title as you move from Entry-level experience to Executive Level?</a:t>
            </a:r>
            <a:endParaRPr/>
          </a:p>
          <a:p>
            <a:pPr marL="0" lvl="0" indent="0" algn="l" rtl="0">
              <a:spcBef>
                <a:spcPts val="1600"/>
              </a:spcBef>
              <a:spcAft>
                <a:spcPts val="1600"/>
              </a:spcAft>
              <a:buNone/>
            </a:pPr>
            <a:r>
              <a:rPr lang="en"/>
              <a:t>Which Job Titles show the most potential for increasing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750450" y="315382"/>
            <a:ext cx="7033500" cy="61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Salary Distribution based on Data for 2020 - 2024</a:t>
            </a:r>
            <a:endParaRPr sz="2400" dirty="0"/>
          </a:p>
        </p:txBody>
      </p:sp>
      <p:sp>
        <p:nvSpPr>
          <p:cNvPr id="125" name="Google Shape;125;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6" name="Google Shape;126;p21"/>
          <p:cNvPicPr preferRelativeResize="0"/>
          <p:nvPr/>
        </p:nvPicPr>
        <p:blipFill>
          <a:blip r:embed="rId3">
            <a:alphaModFix/>
          </a:blip>
          <a:stretch>
            <a:fillRect/>
          </a:stretch>
        </p:blipFill>
        <p:spPr>
          <a:xfrm>
            <a:off x="939600" y="935182"/>
            <a:ext cx="6528000" cy="4110768"/>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738</Words>
  <Application>Microsoft Office PowerPoint</Application>
  <PresentationFormat>On-screen Show (16:9)</PresentationFormat>
  <Paragraphs>113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Courier New</vt:lpstr>
      <vt:lpstr>Gill Sans MT</vt:lpstr>
      <vt:lpstr>Roboto</vt:lpstr>
      <vt:lpstr>Arial</vt:lpstr>
      <vt:lpstr>Gallery</vt:lpstr>
      <vt:lpstr>Ctrl+Alt+Defeat Project 1</vt:lpstr>
      <vt:lpstr>Group members</vt:lpstr>
      <vt:lpstr>Evaluation of Data Science Salaries from 2020-2023 </vt:lpstr>
      <vt:lpstr>Data cleaning process  </vt:lpstr>
      <vt:lpstr>Experience Level vs Average Salary</vt:lpstr>
      <vt:lpstr>Experience Level vs Average Salary </vt:lpstr>
      <vt:lpstr>PowerPoint Presentation</vt:lpstr>
      <vt:lpstr>Salary Distribution by Job Title and Experience Level </vt:lpstr>
      <vt:lpstr>Salary Distribution based on Data for 2020 - 2024</vt:lpstr>
      <vt:lpstr>Salary Difference in Work Environment </vt:lpstr>
      <vt:lpstr>Data Engineer</vt:lpstr>
      <vt:lpstr>Data Analyst</vt:lpstr>
      <vt:lpstr>Data Scientist</vt:lpstr>
      <vt:lpstr>Analytics Engineer</vt:lpstr>
      <vt:lpstr>Machine Learning Engineer</vt:lpstr>
      <vt:lpstr>Trend of how a position has changes in demand over time and predicting their value for the future</vt:lpstr>
      <vt:lpstr>Top 5 Jobs and Salaries Per Year</vt:lpstr>
      <vt:lpstr>Different views of Distribution of Top 5 Job and Salaries Per Year</vt:lpstr>
      <vt:lpstr>PowerPoint Presentation</vt:lpstr>
      <vt:lpstr>Growth and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Ctrl+Alt+Defeat Project 1</dc:title>
  <dc:creator>Chuchu Wang</dc:creator>
  <cp:lastModifiedBy>Chuchu Wang</cp:lastModifiedBy>
  <cp:revision>2</cp:revision>
  <dcterms:modified xsi:type="dcterms:W3CDTF">2024-02-15T00:24:56Z</dcterms:modified>
</cp:coreProperties>
</file>