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564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38351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76022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54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4F9A9-CB77-4A94-AEE0-C37C94C95FF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7146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897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4F9A9-CB77-4A94-AEE0-C37C94C95FFF}"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7251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F9A9-CB77-4A94-AEE0-C37C94C95FFF}"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9802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5977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437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634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t>‹#›</a:t>
            </a:fld>
            <a:endParaRPr lang="en-US"/>
          </a:p>
        </p:txBody>
      </p:sp>
    </p:spTree>
    <p:extLst>
      <p:ext uri="{BB962C8B-B14F-4D97-AF65-F5344CB8AC3E}">
        <p14:creationId xmlns:p14="http://schemas.microsoft.com/office/powerpoint/2010/main" val="4777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2.jpeg"/><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2.png"/><Relationship Id="rId11" Type="http://schemas.openxmlformats.org/officeDocument/2006/relationships/image" Target="../media/image9.wmf"/><Relationship Id="rId5" Type="http://schemas.openxmlformats.org/officeDocument/2006/relationships/image" Target="../media/image11.png"/><Relationship Id="rId10" Type="http://schemas.openxmlformats.org/officeDocument/2006/relationships/oleObject" Target="../embeddings/oleObject4.bin"/><Relationship Id="rId4" Type="http://schemas.openxmlformats.org/officeDocument/2006/relationships/image" Target="../media/image2.jpeg"/><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495910" y="1068570"/>
            <a:ext cx="8789322" cy="1323439"/>
          </a:xfrm>
          <a:prstGeom prst="rect">
            <a:avLst/>
          </a:prstGeom>
        </p:spPr>
        <p:txBody>
          <a:bodyPr wrap="square">
            <a:spAutoFit/>
          </a:bodyPr>
          <a:lstStyle/>
          <a:p>
            <a:r>
              <a:rPr lang="en-US" sz="2000" dirty="0"/>
              <a:t>Supervised learning is the types of machine learning in which machines are trained using well "labelled" training data, and on basis of that data, machines predict the output. The labelled data means some input data is already tagged with the correct output.</a:t>
            </a:r>
          </a:p>
        </p:txBody>
      </p:sp>
      <p:sp>
        <p:nvSpPr>
          <p:cNvPr id="6" name="Rectangle 5"/>
          <p:cNvSpPr/>
          <p:nvPr/>
        </p:nvSpPr>
        <p:spPr>
          <a:xfrm>
            <a:off x="2495910" y="699238"/>
            <a:ext cx="2548133" cy="400110"/>
          </a:xfrm>
          <a:prstGeom prst="rect">
            <a:avLst/>
          </a:prstGeom>
        </p:spPr>
        <p:txBody>
          <a:bodyPr wrap="none">
            <a:spAutoFit/>
          </a:bodyPr>
          <a:lstStyle/>
          <a:p>
            <a:r>
              <a:rPr lang="en-US" sz="2000" b="1" dirty="0"/>
              <a:t>Supervised </a:t>
            </a:r>
            <a:r>
              <a:rPr lang="en-US" sz="2000" b="1" dirty="0" smtClean="0"/>
              <a:t>Learning </a:t>
            </a:r>
            <a:r>
              <a:rPr lang="en-US" sz="2000" b="1" dirty="0" smtClean="0">
                <a:solidFill>
                  <a:srgbClr val="202124"/>
                </a:solidFill>
                <a:latin typeface="arial" panose="020B0604020202020204" pitchFamily="34" charset="0"/>
              </a:rPr>
              <a:t>: </a:t>
            </a:r>
            <a:endParaRPr lang="en-US" sz="2000" b="1" dirty="0"/>
          </a:p>
        </p:txBody>
      </p:sp>
      <p:sp>
        <p:nvSpPr>
          <p:cNvPr id="7" name="Rectangle 6"/>
          <p:cNvSpPr/>
          <p:nvPr/>
        </p:nvSpPr>
        <p:spPr>
          <a:xfrm>
            <a:off x="2495910" y="2453565"/>
            <a:ext cx="911340" cy="369332"/>
          </a:xfrm>
          <a:prstGeom prst="rect">
            <a:avLst/>
          </a:prstGeom>
        </p:spPr>
        <p:txBody>
          <a:bodyPr wrap="none">
            <a:spAutoFit/>
          </a:bodyPr>
          <a:lstStyle/>
          <a:p>
            <a:r>
              <a:rPr lang="en-US" b="1" dirty="0" smtClean="0">
                <a:solidFill>
                  <a:srgbClr val="202124"/>
                </a:solidFill>
                <a:latin typeface="arial" panose="020B0604020202020204" pitchFamily="34" charset="0"/>
              </a:rPr>
              <a:t>Types:</a:t>
            </a:r>
            <a:endParaRPr lang="en-US" b="1" dirty="0"/>
          </a:p>
        </p:txBody>
      </p:sp>
      <p:sp>
        <p:nvSpPr>
          <p:cNvPr id="2" name="Rectangle 1"/>
          <p:cNvSpPr/>
          <p:nvPr/>
        </p:nvSpPr>
        <p:spPr>
          <a:xfrm>
            <a:off x="3298166" y="2453565"/>
            <a:ext cx="6096000" cy="646331"/>
          </a:xfrm>
          <a:prstGeom prst="rect">
            <a:avLst/>
          </a:prstGeom>
        </p:spPr>
        <p:txBody>
          <a:bodyPr>
            <a:spAutoFit/>
          </a:bodyPr>
          <a:lstStyle/>
          <a:p>
            <a:r>
              <a:rPr lang="en-US" dirty="0">
                <a:solidFill>
                  <a:srgbClr val="333333"/>
                </a:solidFill>
                <a:latin typeface="inter-regular"/>
              </a:rPr>
              <a:t>Supervised learning can be further divided into two types of problems:</a:t>
            </a:r>
            <a:endParaRPr lang="en-US" dirty="0"/>
          </a:p>
        </p:txBody>
      </p:sp>
      <p:pic>
        <p:nvPicPr>
          <p:cNvPr id="3" name="Picture 2"/>
          <p:cNvPicPr>
            <a:picLocks noChangeAspect="1"/>
          </p:cNvPicPr>
          <p:nvPr/>
        </p:nvPicPr>
        <p:blipFill>
          <a:blip r:embed="rId3"/>
          <a:stretch>
            <a:fillRect/>
          </a:stretch>
        </p:blipFill>
        <p:spPr>
          <a:xfrm>
            <a:off x="4002027" y="3380206"/>
            <a:ext cx="4981575" cy="2771775"/>
          </a:xfrm>
          <a:prstGeom prst="rect">
            <a:avLst/>
          </a:prstGeom>
        </p:spPr>
      </p:pic>
    </p:spTree>
    <p:extLst>
      <p:ext uri="{BB962C8B-B14F-4D97-AF65-F5344CB8AC3E}">
        <p14:creationId xmlns:p14="http://schemas.microsoft.com/office/powerpoint/2010/main" val="4265384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495910" y="1068570"/>
            <a:ext cx="8789322" cy="1200329"/>
          </a:xfrm>
          <a:prstGeom prst="rect">
            <a:avLst/>
          </a:prstGeom>
        </p:spPr>
        <p:txBody>
          <a:bodyPr wrap="square">
            <a:spAutoFit/>
          </a:bodyPr>
          <a:lstStyle/>
          <a:p>
            <a:r>
              <a:rPr lang="en-US" dirty="0">
                <a:solidFill>
                  <a:srgbClr val="202124"/>
                </a:solidFill>
                <a:latin typeface="arial" panose="020B0604020202020204" pitchFamily="34" charset="0"/>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lang="en-US" dirty="0"/>
          </a:p>
        </p:txBody>
      </p:sp>
      <p:pic>
        <p:nvPicPr>
          <p:cNvPr id="1026" name="Picture 2" descr="Regression Analysi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737" y="2529731"/>
            <a:ext cx="5000625" cy="41529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95910" y="699238"/>
            <a:ext cx="1582484" cy="369332"/>
          </a:xfrm>
          <a:prstGeom prst="rect">
            <a:avLst/>
          </a:prstGeom>
        </p:spPr>
        <p:txBody>
          <a:bodyPr wrap="none">
            <a:spAutoFit/>
          </a:bodyPr>
          <a:lstStyle/>
          <a:p>
            <a:r>
              <a:rPr lang="en-US" b="1" dirty="0" smtClean="0">
                <a:solidFill>
                  <a:srgbClr val="202124"/>
                </a:solidFill>
                <a:latin typeface="arial" panose="020B0604020202020204" pitchFamily="34" charset="0"/>
              </a:rPr>
              <a:t>Regression: </a:t>
            </a:r>
            <a:endParaRPr lang="en-US" b="1" dirty="0"/>
          </a:p>
        </p:txBody>
      </p:sp>
      <p:sp>
        <p:nvSpPr>
          <p:cNvPr id="7" name="Rectangle 6"/>
          <p:cNvSpPr/>
          <p:nvPr/>
        </p:nvSpPr>
        <p:spPr>
          <a:xfrm>
            <a:off x="2495910" y="2453565"/>
            <a:ext cx="911340" cy="369332"/>
          </a:xfrm>
          <a:prstGeom prst="rect">
            <a:avLst/>
          </a:prstGeom>
        </p:spPr>
        <p:txBody>
          <a:bodyPr wrap="none">
            <a:spAutoFit/>
          </a:bodyPr>
          <a:lstStyle/>
          <a:p>
            <a:r>
              <a:rPr lang="en-US" b="1" dirty="0" smtClean="0">
                <a:solidFill>
                  <a:srgbClr val="202124"/>
                </a:solidFill>
                <a:latin typeface="arial" panose="020B0604020202020204" pitchFamily="34" charset="0"/>
              </a:rPr>
              <a:t>Types:</a:t>
            </a:r>
            <a:endParaRPr lang="en-US" b="1" dirty="0"/>
          </a:p>
        </p:txBody>
      </p:sp>
    </p:spTree>
    <p:extLst>
      <p:ext uri="{BB962C8B-B14F-4D97-AF65-F5344CB8AC3E}">
        <p14:creationId xmlns:p14="http://schemas.microsoft.com/office/powerpoint/2010/main" val="3702711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6" name="Rectangle 5"/>
          <p:cNvSpPr/>
          <p:nvPr/>
        </p:nvSpPr>
        <p:spPr>
          <a:xfrm>
            <a:off x="2495910" y="699238"/>
            <a:ext cx="3159839" cy="369332"/>
          </a:xfrm>
          <a:prstGeom prst="rect">
            <a:avLst/>
          </a:prstGeom>
        </p:spPr>
        <p:txBody>
          <a:bodyPr wrap="none">
            <a:spAutoFit/>
          </a:bodyPr>
          <a:lstStyle/>
          <a:p>
            <a:r>
              <a:rPr lang="en-US" b="1" dirty="0" smtClean="0">
                <a:solidFill>
                  <a:srgbClr val="202124"/>
                </a:solidFill>
                <a:latin typeface="arial" panose="020B0604020202020204" pitchFamily="34" charset="0"/>
              </a:rPr>
              <a:t>Simple Linear Regression: </a:t>
            </a:r>
            <a:endParaRPr lang="en-US" b="1" dirty="0"/>
          </a:p>
        </p:txBody>
      </p:sp>
      <p:sp>
        <p:nvSpPr>
          <p:cNvPr id="2" name="Rectangle 1"/>
          <p:cNvSpPr/>
          <p:nvPr/>
        </p:nvSpPr>
        <p:spPr>
          <a:xfrm>
            <a:off x="2495910" y="1062003"/>
            <a:ext cx="8890958" cy="923330"/>
          </a:xfrm>
          <a:prstGeom prst="rect">
            <a:avLst/>
          </a:prstGeom>
        </p:spPr>
        <p:txBody>
          <a:bodyPr wrap="square">
            <a:spAutoFit/>
          </a:bodyPr>
          <a:lstStyle/>
          <a:p>
            <a:r>
              <a:rPr lang="en-US" dirty="0">
                <a:solidFill>
                  <a:srgbClr val="202124"/>
                </a:solidFill>
                <a:latin typeface="arial" panose="020B0604020202020204" pitchFamily="34" charset="0"/>
              </a:rPr>
              <a:t>Simple linear regression is </a:t>
            </a:r>
            <a:r>
              <a:rPr lang="en-US" b="1" dirty="0">
                <a:solidFill>
                  <a:srgbClr val="202124"/>
                </a:solidFill>
                <a:latin typeface="arial" panose="020B0604020202020204" pitchFamily="34" charset="0"/>
              </a:rPr>
              <a:t>a regression model that estimates the relationship between one independent variable and one dependent variable using a straight line</a:t>
            </a:r>
            <a:r>
              <a:rPr lang="en-US" dirty="0">
                <a:solidFill>
                  <a:srgbClr val="202124"/>
                </a:solidFill>
                <a:latin typeface="arial" panose="020B0604020202020204" pitchFamily="34" charset="0"/>
              </a:rPr>
              <a:t>. Both variables should be quantitative.</a:t>
            </a:r>
            <a:endParaRPr lang="en-US" dirty="0"/>
          </a:p>
        </p:txBody>
      </p:sp>
      <p:sp>
        <p:nvSpPr>
          <p:cNvPr id="3" name="Rectangle 2"/>
          <p:cNvSpPr/>
          <p:nvPr/>
        </p:nvSpPr>
        <p:spPr>
          <a:xfrm>
            <a:off x="2495910" y="2503583"/>
            <a:ext cx="3405291"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example data in </a:t>
            </a:r>
            <a:r>
              <a:rPr lang="en-US"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91411533"/>
              </p:ext>
            </p:extLst>
          </p:nvPr>
        </p:nvGraphicFramePr>
        <p:xfrm>
          <a:off x="5632745" y="3055672"/>
          <a:ext cx="2329436" cy="2183892"/>
        </p:xfrm>
        <a:graphic>
          <a:graphicData uri="http://schemas.openxmlformats.org/drawingml/2006/table">
            <a:tbl>
              <a:tblPr firstRow="1" firstCol="1" bandRow="1"/>
              <a:tblGrid>
                <a:gridCol w="1164718"/>
                <a:gridCol w="1164718"/>
              </a:tblGrid>
              <a:tr h="330359">
                <a:tc>
                  <a:txBody>
                    <a:bodyPr/>
                    <a:lstStyle/>
                    <a:p>
                      <a:pPr marL="0" marR="0" algn="ctr">
                        <a:lnSpc>
                          <a:spcPct val="115000"/>
                        </a:lnSpc>
                        <a:spcBef>
                          <a:spcPts val="0"/>
                        </a:spcBef>
                        <a:spcAft>
                          <a:spcPts val="0"/>
                        </a:spcAft>
                      </a:pPr>
                      <a:r>
                        <a:rPr lang="en-US" sz="1000" b="1" dirty="0" smtClean="0">
                          <a:effectLst/>
                          <a:latin typeface="Times New Roman" panose="02020603050405020304" pitchFamily="18" charset="0"/>
                          <a:ea typeface="Times New Roman" panose="02020603050405020304" pitchFamily="18" charset="0"/>
                          <a:cs typeface="Times New Roman" panose="02020603050405020304" pitchFamily="18" charset="0"/>
                        </a:rPr>
                        <a:t>X (I</a:t>
                      </a:r>
                      <a:r>
                        <a:rPr lang="en-US" sz="1100" b="1" dirty="0" smtClean="0">
                          <a:solidFill>
                            <a:srgbClr val="202124"/>
                          </a:solidFill>
                          <a:latin typeface="arial" panose="020B0604020202020204" pitchFamily="34" charset="0"/>
                        </a:rPr>
                        <a:t>ndependent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000" b="1" dirty="0" smtClean="0">
                          <a:effectLst/>
                          <a:latin typeface="Times New Roman" panose="02020603050405020304" pitchFamily="18" charset="0"/>
                          <a:ea typeface="Times New Roman" panose="02020603050405020304" pitchFamily="18" charset="0"/>
                          <a:cs typeface="Times New Roman" panose="02020603050405020304" pitchFamily="18" charset="0"/>
                        </a:rPr>
                        <a:t>Y (</a:t>
                      </a:r>
                      <a:r>
                        <a:rPr lang="en-US" sz="1100" b="1" dirty="0" smtClean="0">
                          <a:solidFill>
                            <a:srgbClr val="202124"/>
                          </a:solidFill>
                          <a:effectLst/>
                          <a:latin typeface="arial" panose="020B0604020202020204" pitchFamily="34" charset="0"/>
                          <a:ea typeface="+mn-ea"/>
                          <a:cs typeface="+mn-cs"/>
                        </a:rPr>
                        <a:t>D</a:t>
                      </a:r>
                      <a:r>
                        <a:rPr lang="en-US" sz="1100" b="1" dirty="0" smtClean="0">
                          <a:solidFill>
                            <a:srgbClr val="202124"/>
                          </a:solidFill>
                          <a:latin typeface="arial" panose="020B0604020202020204" pitchFamily="34" charset="0"/>
                        </a:rPr>
                        <a:t>ependent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330359">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1.00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3.00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1.30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4.00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3.75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5.00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2.25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3" name="Rectangle 12"/>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583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2" name="Picture 11" descr="http://onlinestatbook.com/2/regression/graphics/reg_error.gif"/>
          <p:cNvPicPr/>
          <p:nvPr/>
        </p:nvPicPr>
        <p:blipFill>
          <a:blip r:embed="rId4">
            <a:extLst>
              <a:ext uri="{28A0092B-C50C-407E-A947-70E740481C1C}">
                <a14:useLocalDpi xmlns:a14="http://schemas.microsoft.com/office/drawing/2010/main" val="0"/>
              </a:ext>
            </a:extLst>
          </a:blip>
          <a:srcRect/>
          <a:stretch>
            <a:fillRect/>
          </a:stretch>
        </p:blipFill>
        <p:spPr bwMode="auto">
          <a:xfrm>
            <a:off x="7246189" y="3267862"/>
            <a:ext cx="2786332" cy="2912853"/>
          </a:xfrm>
          <a:prstGeom prst="rect">
            <a:avLst/>
          </a:prstGeom>
          <a:noFill/>
          <a:ln>
            <a:noFill/>
          </a:ln>
        </p:spPr>
      </p:pic>
      <p:sp>
        <p:nvSpPr>
          <p:cNvPr id="6" name="Rectangle 5"/>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068723166"/>
              </p:ext>
            </p:extLst>
          </p:nvPr>
        </p:nvGraphicFramePr>
        <p:xfrm>
          <a:off x="1506248" y="3255033"/>
          <a:ext cx="2789708" cy="2925682"/>
        </p:xfrm>
        <a:graphic>
          <a:graphicData uri="http://schemas.openxmlformats.org/presentationml/2006/ole">
            <mc:AlternateContent xmlns:mc="http://schemas.openxmlformats.org/markup-compatibility/2006">
              <mc:Choice xmlns:v="urn:schemas-microsoft-com:vml" Requires="v">
                <p:oleObj spid="_x0000_s7182" name="Bitmap Image" r:id="rId5" imgW="2964240" imgH="3108960" progId="Paint.Picture">
                  <p:embed/>
                </p:oleObj>
              </mc:Choice>
              <mc:Fallback>
                <p:oleObj name="Bitmap Image" r:id="rId5" imgW="2964240" imgH="3108960" progId="Paint.Picture">
                  <p:embed/>
                  <p:pic>
                    <p:nvPicPr>
                      <p:cNvPr id="0" name=""/>
                      <p:cNvPicPr/>
                      <p:nvPr/>
                    </p:nvPicPr>
                    <p:blipFill>
                      <a:blip r:embed="rId6"/>
                      <a:stretch>
                        <a:fillRect/>
                      </a:stretch>
                    </p:blipFill>
                    <p:spPr>
                      <a:xfrm>
                        <a:off x="1506248" y="3255033"/>
                        <a:ext cx="2789708" cy="2925682"/>
                      </a:xfrm>
                      <a:prstGeom prst="rect">
                        <a:avLst/>
                      </a:prstGeom>
                    </p:spPr>
                  </p:pic>
                </p:oleObj>
              </mc:Fallback>
            </mc:AlternateContent>
          </a:graphicData>
        </a:graphic>
      </p:graphicFrame>
      <p:sp>
        <p:nvSpPr>
          <p:cNvPr id="8" name="Rectangle 7"/>
          <p:cNvSpPr/>
          <p:nvPr/>
        </p:nvSpPr>
        <p:spPr>
          <a:xfrm>
            <a:off x="2323380" y="1388493"/>
            <a:ext cx="7942053" cy="646331"/>
          </a:xfrm>
          <a:prstGeom prst="rect">
            <a:avLst/>
          </a:prstGeom>
        </p:spPr>
        <p:txBody>
          <a:bodyPr wrap="squar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Linear regression consists of finding the best-fitting straight line through the points. The best-fitting line is called a </a:t>
            </a:r>
            <a:r>
              <a:rPr lang="en-US" i="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regression line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62492784"/>
              </p:ext>
            </p:extLst>
          </p:nvPr>
        </p:nvGraphicFramePr>
        <p:xfrm>
          <a:off x="4069180" y="3068787"/>
          <a:ext cx="2969975" cy="3198789"/>
        </p:xfrm>
        <a:graphic>
          <a:graphicData uri="http://schemas.openxmlformats.org/presentationml/2006/ole">
            <mc:AlternateContent xmlns:mc="http://schemas.openxmlformats.org/markup-compatibility/2006">
              <mc:Choice xmlns:v="urn:schemas-microsoft-com:vml" Requires="v">
                <p:oleObj spid="_x0000_s7183" name="Bitmap Image" r:id="rId7" imgW="3070800" imgH="3306960" progId="Paint.Picture">
                  <p:embed/>
                </p:oleObj>
              </mc:Choice>
              <mc:Fallback>
                <p:oleObj name="Bitmap Image" r:id="rId7" imgW="3070800" imgH="3306960" progId="Paint.Picture">
                  <p:embed/>
                  <p:pic>
                    <p:nvPicPr>
                      <p:cNvPr id="0" name=""/>
                      <p:cNvPicPr/>
                      <p:nvPr/>
                    </p:nvPicPr>
                    <p:blipFill>
                      <a:blip r:embed="rId8"/>
                      <a:stretch>
                        <a:fillRect/>
                      </a:stretch>
                    </p:blipFill>
                    <p:spPr>
                      <a:xfrm>
                        <a:off x="4069180" y="3068787"/>
                        <a:ext cx="2969975" cy="3198789"/>
                      </a:xfrm>
                      <a:prstGeom prst="rect">
                        <a:avLst/>
                      </a:prstGeom>
                    </p:spPr>
                  </p:pic>
                </p:oleObj>
              </mc:Fallback>
            </mc:AlternateContent>
          </a:graphicData>
        </a:graphic>
      </p:graphicFrame>
    </p:spTree>
    <p:extLst>
      <p:ext uri="{BB962C8B-B14F-4D97-AF65-F5344CB8AC3E}">
        <p14:creationId xmlns:p14="http://schemas.microsoft.com/office/powerpoint/2010/main" val="2147637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19521" y="660700"/>
            <a:ext cx="4791075" cy="234315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3" name="Rectangle 2"/>
          <p:cNvSpPr/>
          <p:nvPr/>
        </p:nvSpPr>
        <p:spPr>
          <a:xfrm>
            <a:off x="1547003" y="3073636"/>
            <a:ext cx="10644997" cy="1053109"/>
          </a:xfrm>
          <a:prstGeom prst="rect">
            <a:avLst/>
          </a:prstGeom>
        </p:spPr>
        <p:txBody>
          <a:bodyPr wrap="square">
            <a:spAutoFit/>
          </a:bodyPr>
          <a:lstStyle/>
          <a:p>
            <a:pPr indent="304800">
              <a:lnSpc>
                <a:spcPts val="1800"/>
              </a:lnSpc>
            </a:pP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formula for a regression line is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1000"/>
              </a:spcAf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 = </a:t>
            </a:r>
            <a:r>
              <a:rPr lang="en-US" sz="20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bX</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a:t>
            </a:r>
            <a:endParaRPr lang="en-US" sz="2000"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476250" marR="0">
              <a:lnSpc>
                <a:spcPct val="115000"/>
              </a:lnSpc>
              <a:spcBef>
                <a:spcPts val="0"/>
              </a:spcBef>
              <a:spcAft>
                <a:spcPts val="1000"/>
              </a:spcAft>
            </a:pPr>
            <a:r>
              <a:rPr lang="en-US" sz="1400" dirty="0"/>
              <a:t>where Y' is the predicted score, b is the slope of the line, and A is the Y intercept.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5996594" y="816073"/>
            <a:ext cx="507723" cy="257692"/>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6379942" y="5033718"/>
                <a:ext cx="2770310" cy="618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0" smtClean="0">
                              <a:latin typeface="Cambria Math" panose="02040503050406030204" pitchFamily="18" charset="0"/>
                            </a:rPr>
                            <m:t>10.3</m:t>
                          </m:r>
                          <m:r>
                            <a:rPr lang="en-US" i="0">
                              <a:latin typeface="Cambria Math" panose="02040503050406030204" pitchFamily="18" charset="0"/>
                            </a:rPr>
                            <m:t> ∗</m:t>
                          </m:r>
                          <m:r>
                            <a:rPr lang="en-US" b="0" i="0" smtClean="0">
                              <a:latin typeface="Cambria Math" panose="02040503050406030204" pitchFamily="18" charset="0"/>
                            </a:rPr>
                            <m:t>55</m:t>
                          </m:r>
                          <m:r>
                            <a:rPr lang="en-US" i="0">
                              <a:latin typeface="Cambria Math" panose="02040503050406030204" pitchFamily="18" charset="0"/>
                            </a:rPr>
                            <m:t> – 15 ∗</m:t>
                          </m:r>
                          <m:r>
                            <a:rPr lang="en-US" b="0" i="1" smtClean="0">
                              <a:latin typeface="Cambria Math" panose="02040503050406030204" pitchFamily="18" charset="0"/>
                            </a:rPr>
                            <m:t>35.15</m:t>
                          </m:r>
                        </m:num>
                        <m:den>
                          <m:r>
                            <a:rPr lang="en-US" i="0">
                              <a:latin typeface="Cambria Math" panose="02040503050406030204" pitchFamily="18" charset="0"/>
                            </a:rPr>
                            <m:t>5 ∗ 55 – 15 ∗ 15    </m:t>
                          </m:r>
                        </m:den>
                      </m:f>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379942" y="5033718"/>
                <a:ext cx="2770310" cy="618374"/>
              </a:xfrm>
              <a:prstGeom prst="rect">
                <a:avLst/>
              </a:prstGeom>
              <a:blipFill rotWithShape="0">
                <a:blip r:embed="rId6"/>
                <a:stretch>
                  <a:fillRect/>
                </a:stretch>
              </a:blipFill>
            </p:spPr>
            <p:txBody>
              <a:bodyPr/>
              <a:lstStyle/>
              <a:p>
                <a:r>
                  <a:rPr lang="en-US">
                    <a:noFill/>
                  </a:rPr>
                  <a:t> </a:t>
                </a:r>
              </a:p>
            </p:txBody>
          </p:sp>
        </mc:Fallback>
      </mc:AlternateContent>
      <p:pic>
        <p:nvPicPr>
          <p:cNvPr id="2" name="Picture 1"/>
          <p:cNvPicPr>
            <a:picLocks noChangeAspect="1"/>
          </p:cNvPicPr>
          <p:nvPr/>
        </p:nvPicPr>
        <p:blipFill>
          <a:blip r:embed="rId7"/>
          <a:stretch>
            <a:fillRect/>
          </a:stretch>
        </p:blipFill>
        <p:spPr>
          <a:xfrm>
            <a:off x="6087015" y="4252799"/>
            <a:ext cx="2462542" cy="731793"/>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221085029"/>
              </p:ext>
            </p:extLst>
          </p:nvPr>
        </p:nvGraphicFramePr>
        <p:xfrm>
          <a:off x="6461792" y="5853804"/>
          <a:ext cx="1112201" cy="556101"/>
        </p:xfrm>
        <a:graphic>
          <a:graphicData uri="http://schemas.openxmlformats.org/presentationml/2006/ole">
            <mc:AlternateContent xmlns:mc="http://schemas.openxmlformats.org/markup-compatibility/2006">
              <mc:Choice xmlns:v="urn:schemas-microsoft-com:vml" Requires="v">
                <p:oleObj spid="_x0000_s4128" name="Bitmap Image" r:id="rId8" imgW="822960" imgH="411480" progId="Paint.Picture">
                  <p:embed/>
                </p:oleObj>
              </mc:Choice>
              <mc:Fallback>
                <p:oleObj name="Bitmap Image" r:id="rId8" imgW="822960" imgH="411480" progId="Paint.Picture">
                  <p:embed/>
                  <p:pic>
                    <p:nvPicPr>
                      <p:cNvPr id="0" name=""/>
                      <p:cNvPicPr/>
                      <p:nvPr/>
                    </p:nvPicPr>
                    <p:blipFill>
                      <a:blip r:embed="rId9"/>
                      <a:stretch>
                        <a:fillRect/>
                      </a:stretch>
                    </p:blipFill>
                    <p:spPr>
                      <a:xfrm>
                        <a:off x="6461792" y="5853804"/>
                        <a:ext cx="1112201" cy="556101"/>
                      </a:xfrm>
                      <a:prstGeom prst="rect">
                        <a:avLst/>
                      </a:prstGeom>
                    </p:spPr>
                  </p:pic>
                </p:oleObj>
              </mc:Fallback>
            </mc:AlternateContent>
          </a:graphicData>
        </a:graphic>
      </p:graphicFrame>
      <p:sp>
        <p:nvSpPr>
          <p:cNvPr id="10" name="Rectangle 9"/>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019976349"/>
              </p:ext>
            </p:extLst>
          </p:nvPr>
        </p:nvGraphicFramePr>
        <p:xfrm>
          <a:off x="1880102" y="4197833"/>
          <a:ext cx="3118179" cy="1268079"/>
        </p:xfrm>
        <a:graphic>
          <a:graphicData uri="http://schemas.openxmlformats.org/presentationml/2006/ole">
            <mc:AlternateContent xmlns:mc="http://schemas.openxmlformats.org/markup-compatibility/2006">
              <mc:Choice xmlns:v="urn:schemas-microsoft-com:vml" Requires="v">
                <p:oleObj spid="_x0000_s4129" name="Bitmap Image" r:id="rId10" imgW="1760400" imgH="716400" progId="Paint.Picture">
                  <p:embed/>
                </p:oleObj>
              </mc:Choice>
              <mc:Fallback>
                <p:oleObj name="Bitmap Image" r:id="rId10" imgW="1760400" imgH="716400" progId="Paint.Picture">
                  <p:embed/>
                  <p:pic>
                    <p:nvPicPr>
                      <p:cNvPr id="0" name=""/>
                      <p:cNvPicPr/>
                      <p:nvPr/>
                    </p:nvPicPr>
                    <p:blipFill>
                      <a:blip r:embed="rId11"/>
                      <a:stretch>
                        <a:fillRect/>
                      </a:stretch>
                    </p:blipFill>
                    <p:spPr>
                      <a:xfrm>
                        <a:off x="1880102" y="4197833"/>
                        <a:ext cx="3118179" cy="126807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Rectangle 11"/>
              <p:cNvSpPr/>
              <p:nvPr/>
            </p:nvSpPr>
            <p:spPr>
              <a:xfrm>
                <a:off x="2562027" y="5182207"/>
                <a:ext cx="2744662" cy="618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5 ∗ 35.15 – 15 ∗ 10.3</m:t>
                          </m:r>
                        </m:num>
                        <m:den>
                          <m:r>
                            <a:rPr lang="en-US" i="0">
                              <a:latin typeface="Cambria Math" panose="02040503050406030204" pitchFamily="18" charset="0"/>
                            </a:rPr>
                            <m:t>5 ∗ 55 – 15 ∗ 15    </m:t>
                          </m:r>
                        </m:den>
                      </m:f>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562027" y="5182207"/>
                <a:ext cx="2744662" cy="618374"/>
              </a:xfrm>
              <a:prstGeom prst="rect">
                <a:avLst/>
              </a:prstGeom>
              <a:blipFill rotWithShape="0">
                <a:blip r:embed="rId12"/>
                <a:stretch>
                  <a:fillRect/>
                </a:stretch>
              </a:blipFill>
            </p:spPr>
            <p:txBody>
              <a:bodyPr/>
              <a:lstStyle/>
              <a:p>
                <a:r>
                  <a:rPr lang="en-US">
                    <a:noFill/>
                  </a:rPr>
                  <a:t> </a:t>
                </a:r>
              </a:p>
            </p:txBody>
          </p:sp>
        </mc:Fallback>
      </mc:AlternateContent>
      <p:pic>
        <p:nvPicPr>
          <p:cNvPr id="14" name="Picture 13"/>
          <p:cNvPicPr>
            <a:picLocks noChangeAspect="1"/>
          </p:cNvPicPr>
          <p:nvPr/>
        </p:nvPicPr>
        <p:blipFill>
          <a:blip r:embed="rId13"/>
          <a:stretch>
            <a:fillRect/>
          </a:stretch>
        </p:blipFill>
        <p:spPr>
          <a:xfrm>
            <a:off x="2562027" y="5849707"/>
            <a:ext cx="1019805" cy="475064"/>
          </a:xfrm>
          <a:prstGeom prst="rect">
            <a:avLst/>
          </a:prstGeom>
        </p:spPr>
      </p:pic>
    </p:spTree>
    <p:extLst>
      <p:ext uri="{BB962C8B-B14F-4D97-AF65-F5344CB8AC3E}">
        <p14:creationId xmlns:p14="http://schemas.microsoft.com/office/powerpoint/2010/main" val="1855607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6" name="Table 5"/>
          <p:cNvGraphicFramePr>
            <a:graphicFrameLocks noGrp="1"/>
          </p:cNvGraphicFramePr>
          <p:nvPr>
            <p:extLst>
              <p:ext uri="{D42A27DB-BD31-4B8C-83A1-F6EECF244321}">
                <p14:modId xmlns:p14="http://schemas.microsoft.com/office/powerpoint/2010/main" val="2051153712"/>
              </p:ext>
            </p:extLst>
          </p:nvPr>
        </p:nvGraphicFramePr>
        <p:xfrm>
          <a:off x="4433422" y="836761"/>
          <a:ext cx="3314700" cy="2043684"/>
        </p:xfrm>
        <a:graphic>
          <a:graphicData uri="http://schemas.openxmlformats.org/drawingml/2006/table">
            <a:tbl>
              <a:tblPr firstRow="1" firstCol="1" bandRow="1"/>
              <a:tblGrid>
                <a:gridCol w="1104900"/>
                <a:gridCol w="1104900"/>
                <a:gridCol w="1104900"/>
              </a:tblGrid>
              <a:tr h="251247">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1.210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1.635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2.485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dirty="0" smtClean="0">
                          <a:effectLst/>
                          <a:latin typeface="Courier"/>
                          <a:ea typeface="Times New Roman" panose="02020603050405020304" pitchFamily="18" charset="0"/>
                          <a:cs typeface="Times New Roman" panose="02020603050405020304" pitchFamily="18" charset="0"/>
                        </a:rPr>
                        <a:t>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2.910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1" name="Picture 10" descr="http://onlinestatbook.com/2/regression/graphics/reg_error.gif"/>
          <p:cNvPicPr/>
          <p:nvPr/>
        </p:nvPicPr>
        <p:blipFill>
          <a:blip r:embed="rId3">
            <a:extLst>
              <a:ext uri="{28A0092B-C50C-407E-A947-70E740481C1C}">
                <a14:useLocalDpi xmlns:a14="http://schemas.microsoft.com/office/drawing/2010/main" val="0"/>
              </a:ext>
            </a:extLst>
          </a:blip>
          <a:srcRect/>
          <a:stretch>
            <a:fillRect/>
          </a:stretch>
        </p:blipFill>
        <p:spPr bwMode="auto">
          <a:xfrm>
            <a:off x="3606992" y="3306621"/>
            <a:ext cx="4622607" cy="3108592"/>
          </a:xfrm>
          <a:prstGeom prst="rect">
            <a:avLst/>
          </a:prstGeom>
          <a:noFill/>
          <a:ln>
            <a:noFill/>
          </a:ln>
        </p:spPr>
      </p:pic>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8113862" y="1142844"/>
            <a:ext cx="3217547" cy="2322174"/>
          </a:xfrm>
          <a:prstGeom prst="rect">
            <a:avLst/>
          </a:prstGeom>
        </p:spPr>
        <p:txBody>
          <a:bodyPr wrap="none">
            <a:spAutoFit/>
          </a:bodyPr>
          <a:lstStyle/>
          <a:p>
            <a:pPr>
              <a:lnSpc>
                <a:spcPct val="115000"/>
              </a:lnSpc>
            </a:pPr>
            <a:r>
              <a:rPr lang="en-US" b="1" dirty="0" smtClean="0">
                <a:latin typeface="Courier"/>
                <a:ea typeface="Times New Roman" panose="02020603050405020304" pitchFamily="18" charset="0"/>
                <a:cs typeface="Times New Roman" panose="02020603050405020304" pitchFamily="18" charset="0"/>
              </a:rPr>
              <a:t>Side Note:</a:t>
            </a:r>
          </a:p>
          <a:p>
            <a:pPr>
              <a:lnSpc>
                <a:spcPct val="115000"/>
              </a:lnSpc>
            </a:pPr>
            <a:r>
              <a:rPr lang="en-US" dirty="0" smtClean="0">
                <a:latin typeface="Courier"/>
                <a:ea typeface="Times New Roman" panose="02020603050405020304" pitchFamily="18" charset="0"/>
                <a:cs typeface="Times New Roman" panose="02020603050405020304" pitchFamily="18" charset="0"/>
              </a:rPr>
              <a:t>Y’=0.425*1+0.785=1.210</a:t>
            </a: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0.425*2+0.785=1.635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0.425*3+0.785=2.060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0.425*4+0.785=2.485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0.425*5+0.785=2.910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467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9077642"/>
              </p:ext>
            </p:extLst>
          </p:nvPr>
        </p:nvGraphicFramePr>
        <p:xfrm>
          <a:off x="4361013" y="817499"/>
          <a:ext cx="3314700" cy="1833372"/>
        </p:xfrm>
        <a:graphic>
          <a:graphicData uri="http://schemas.openxmlformats.org/drawingml/2006/table">
            <a:tbl>
              <a:tblPr firstRow="1" firstCol="1" bandRow="1"/>
              <a:tblGrid>
                <a:gridCol w="662940"/>
                <a:gridCol w="662940"/>
                <a:gridCol w="662940"/>
                <a:gridCol w="662940"/>
                <a:gridCol w="662940"/>
              </a:tblGrid>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(Y-Y')</a:t>
                      </a:r>
                      <a:r>
                        <a:rPr lang="en-US" sz="1200" b="1" baseline="300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0.044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1.635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0.133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3.00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-0.760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0.578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4.00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3.75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2.485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1.265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1.600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2.910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-0.660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dirty="0">
                          <a:effectLst/>
                          <a:latin typeface="Courier"/>
                          <a:ea typeface="Times New Roman" panose="02020603050405020304" pitchFamily="18" charset="0"/>
                          <a:cs typeface="Times New Roman" panose="02020603050405020304" pitchFamily="18" charset="0"/>
                        </a:rPr>
                        <a:t>0.436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Rectangle 3"/>
          <p:cNvSpPr/>
          <p:nvPr/>
        </p:nvSpPr>
        <p:spPr>
          <a:xfrm>
            <a:off x="1026543" y="2690336"/>
            <a:ext cx="11283351" cy="923330"/>
          </a:xfrm>
          <a:prstGeom prst="rect">
            <a:avLst/>
          </a:prstGeom>
        </p:spPr>
        <p:txBody>
          <a:bodyPr wrap="square">
            <a:spAutoFit/>
          </a:bodyPr>
          <a:lstStyle/>
          <a:p>
            <a:r>
              <a:rPr lang="en-US" dirty="0"/>
              <a:t>The error of prediction for a point is the value of the point minus the predicted value (the value on the line). </a:t>
            </a:r>
            <a:r>
              <a:rPr lang="en-US" dirty="0" smtClean="0"/>
              <a:t>Table </a:t>
            </a:r>
            <a:r>
              <a:rPr lang="en-US" dirty="0"/>
              <a:t>shows the predicted values (Y') and the errors of prediction (Y-Y'). For example, the first point has a Y of 1.00 and a predicted Y (called Y') of 1.21. Therefore, its error of prediction is -0.21.</a:t>
            </a:r>
          </a:p>
        </p:txBody>
      </p:sp>
      <p:sp>
        <p:nvSpPr>
          <p:cNvPr id="5" name="Rectangle 4"/>
          <p:cNvSpPr/>
          <p:nvPr/>
        </p:nvSpPr>
        <p:spPr>
          <a:xfrm>
            <a:off x="3787194" y="3747922"/>
            <a:ext cx="4455130" cy="369332"/>
          </a:xfrm>
          <a:prstGeom prst="rect">
            <a:avLst/>
          </a:prstGeom>
        </p:spPr>
        <p:txBody>
          <a:bodyPr wrap="none">
            <a:spAutoFit/>
          </a:bodyPr>
          <a:lstStyle/>
          <a:p>
            <a:r>
              <a:rPr lang="en-US" dirty="0" smtClean="0">
                <a:latin typeface="-apple-system"/>
              </a:rPr>
              <a:t>Total Error = Sum </a:t>
            </a:r>
            <a:r>
              <a:rPr lang="en-US" dirty="0">
                <a:latin typeface="-apple-system"/>
              </a:rPr>
              <a:t>of Squares </a:t>
            </a:r>
            <a:r>
              <a:rPr lang="en-US" dirty="0" smtClean="0">
                <a:latin typeface="-apple-system"/>
              </a:rPr>
              <a:t>Error=2.791</a:t>
            </a:r>
            <a:endParaRPr lang="en-US" dirty="0"/>
          </a:p>
        </p:txBody>
      </p:sp>
      <p:sp>
        <p:nvSpPr>
          <p:cNvPr id="8" name="Rectangle 7"/>
          <p:cNvSpPr/>
          <p:nvPr/>
        </p:nvSpPr>
        <p:spPr>
          <a:xfrm>
            <a:off x="1026543" y="4451347"/>
            <a:ext cx="9221638" cy="646331"/>
          </a:xfrm>
          <a:prstGeom prst="rect">
            <a:avLst/>
          </a:prstGeom>
        </p:spPr>
        <p:txBody>
          <a:bodyPr wrap="square">
            <a:spAutoFit/>
          </a:bodyPr>
          <a:lstStyle/>
          <a:p>
            <a:r>
              <a:rPr lang="en-US" dirty="0"/>
              <a:t>The sum of the squared errors of prediction shown in </a:t>
            </a:r>
            <a:r>
              <a:rPr lang="en-US" dirty="0" smtClean="0"/>
              <a:t>Table </a:t>
            </a:r>
            <a:r>
              <a:rPr lang="en-US" dirty="0"/>
              <a:t>is lower than it would be for any other regression line.</a:t>
            </a:r>
          </a:p>
        </p:txBody>
      </p:sp>
    </p:spTree>
    <p:extLst>
      <p:ext uri="{BB962C8B-B14F-4D97-AF65-F5344CB8AC3E}">
        <p14:creationId xmlns:p14="http://schemas.microsoft.com/office/powerpoint/2010/main" val="3197773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6" name="Table 5"/>
          <p:cNvGraphicFramePr>
            <a:graphicFrameLocks noGrp="1"/>
          </p:cNvGraphicFramePr>
          <p:nvPr>
            <p:extLst>
              <p:ext uri="{D42A27DB-BD31-4B8C-83A1-F6EECF244321}">
                <p14:modId xmlns:p14="http://schemas.microsoft.com/office/powerpoint/2010/main" val="2051153712"/>
              </p:ext>
            </p:extLst>
          </p:nvPr>
        </p:nvGraphicFramePr>
        <p:xfrm>
          <a:off x="4433422" y="836761"/>
          <a:ext cx="3314700" cy="2043684"/>
        </p:xfrm>
        <a:graphic>
          <a:graphicData uri="http://schemas.openxmlformats.org/drawingml/2006/table">
            <a:tbl>
              <a:tblPr firstRow="1" firstCol="1" bandRow="1"/>
              <a:tblGrid>
                <a:gridCol w="1104900"/>
                <a:gridCol w="1104900"/>
                <a:gridCol w="1104900"/>
              </a:tblGrid>
              <a:tr h="251247">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1.210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1.635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2.485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dirty="0" smtClean="0">
                          <a:effectLst/>
                          <a:latin typeface="Courier"/>
                          <a:ea typeface="Times New Roman" panose="02020603050405020304" pitchFamily="18" charset="0"/>
                          <a:cs typeface="Times New Roman" panose="02020603050405020304" pitchFamily="18" charset="0"/>
                        </a:rPr>
                        <a:t>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2.910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Rectangle 7"/>
          <p:cNvSpPr/>
          <p:nvPr/>
        </p:nvSpPr>
        <p:spPr>
          <a:xfrm>
            <a:off x="8113862" y="1142844"/>
            <a:ext cx="3232744" cy="2322174"/>
          </a:xfrm>
          <a:prstGeom prst="rect">
            <a:avLst/>
          </a:prstGeom>
        </p:spPr>
        <p:txBody>
          <a:bodyPr wrap="none">
            <a:spAutoFit/>
          </a:bodyPr>
          <a:lstStyle/>
          <a:p>
            <a:pPr>
              <a:lnSpc>
                <a:spcPct val="115000"/>
              </a:lnSpc>
            </a:pPr>
            <a:r>
              <a:rPr lang="en-US" b="1" dirty="0" smtClean="0">
                <a:latin typeface="Courier"/>
                <a:ea typeface="Times New Roman" panose="02020603050405020304" pitchFamily="18" charset="0"/>
                <a:cs typeface="Times New Roman" panose="02020603050405020304" pitchFamily="18" charset="0"/>
              </a:rPr>
              <a:t>Side Note:</a:t>
            </a:r>
          </a:p>
          <a:p>
            <a:pPr>
              <a:lnSpc>
                <a:spcPct val="115000"/>
              </a:lnSpc>
            </a:pPr>
            <a:r>
              <a:rPr lang="en-US" dirty="0" smtClean="0">
                <a:latin typeface="Courier"/>
                <a:ea typeface="Times New Roman" panose="02020603050405020304" pitchFamily="18" charset="0"/>
                <a:cs typeface="Times New Roman" panose="02020603050405020304" pitchFamily="18" charset="0"/>
              </a:rPr>
              <a:t>Y’=0.425*1+0.785=1.210</a:t>
            </a: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0.425*2+0.785=1.635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0.425*3+0.785=2.060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0.425*4+0.785=2.485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0.425*5+0.785=2.910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r>
              <a:rPr lang="en-US" b="1" dirty="0">
                <a:solidFill>
                  <a:srgbClr val="00B050"/>
                </a:solidFill>
                <a:latin typeface="Courier"/>
                <a:ea typeface="Times New Roman" panose="02020603050405020304" pitchFamily="18" charset="0"/>
                <a:cs typeface="Times New Roman" panose="02020603050405020304" pitchFamily="18" charset="0"/>
              </a:rPr>
              <a:t>Y’=</a:t>
            </a:r>
            <a:r>
              <a:rPr lang="en-US" b="1" dirty="0" smtClean="0">
                <a:solidFill>
                  <a:srgbClr val="00B050"/>
                </a:solidFill>
                <a:latin typeface="Courier"/>
                <a:ea typeface="Times New Roman" panose="02020603050405020304" pitchFamily="18" charset="0"/>
                <a:cs typeface="Times New Roman" panose="02020603050405020304" pitchFamily="18" charset="0"/>
              </a:rPr>
              <a:t>0.425*6+0.785=3.335</a:t>
            </a:r>
            <a:endPar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27378822"/>
              </p:ext>
            </p:extLst>
          </p:nvPr>
        </p:nvGraphicFramePr>
        <p:xfrm>
          <a:off x="3821473" y="3339680"/>
          <a:ext cx="4359275" cy="2987675"/>
        </p:xfrm>
        <a:graphic>
          <a:graphicData uri="http://schemas.openxmlformats.org/presentationml/2006/ole">
            <mc:AlternateContent xmlns:mc="http://schemas.openxmlformats.org/markup-compatibility/2006">
              <mc:Choice xmlns:v="urn:schemas-microsoft-com:vml" Requires="v">
                <p:oleObj spid="_x0000_s6158" name="Bitmap Image" r:id="rId4" imgW="4358520" imgH="2986920" progId="Paint.Picture">
                  <p:embed/>
                </p:oleObj>
              </mc:Choice>
              <mc:Fallback>
                <p:oleObj name="Bitmap Image" r:id="rId4" imgW="4358520" imgH="2986920" progId="Paint.Picture">
                  <p:embed/>
                  <p:pic>
                    <p:nvPicPr>
                      <p:cNvPr id="0" name=""/>
                      <p:cNvPicPr/>
                      <p:nvPr/>
                    </p:nvPicPr>
                    <p:blipFill>
                      <a:blip r:embed="rId5"/>
                      <a:stretch>
                        <a:fillRect/>
                      </a:stretch>
                    </p:blipFill>
                    <p:spPr>
                      <a:xfrm>
                        <a:off x="3821473" y="3339680"/>
                        <a:ext cx="4359275" cy="2987675"/>
                      </a:xfrm>
                      <a:prstGeom prst="rect">
                        <a:avLst/>
                      </a:prstGeom>
                    </p:spPr>
                  </p:pic>
                </p:oleObj>
              </mc:Fallback>
            </mc:AlternateContent>
          </a:graphicData>
        </a:graphic>
      </p:graphicFrame>
    </p:spTree>
    <p:extLst>
      <p:ext uri="{BB962C8B-B14F-4D97-AF65-F5344CB8AC3E}">
        <p14:creationId xmlns:p14="http://schemas.microsoft.com/office/powerpoint/2010/main" val="1423808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2741</TotalTime>
  <Words>463</Words>
  <Application>Microsoft Office PowerPoint</Application>
  <PresentationFormat>Widescreen</PresentationFormat>
  <Paragraphs>118</Paragraphs>
  <Slides>8</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3" baseType="lpstr">
      <vt:lpstr>-apple-system</vt:lpstr>
      <vt:lpstr>Arial</vt:lpstr>
      <vt:lpstr>Arial</vt:lpstr>
      <vt:lpstr>Bookman Old Style</vt:lpstr>
      <vt:lpstr>Calibri</vt:lpstr>
      <vt:lpstr>Calibri Light</vt:lpstr>
      <vt:lpstr>Cambria</vt:lpstr>
      <vt:lpstr>Cambria Math</vt:lpstr>
      <vt:lpstr>Courier</vt:lpstr>
      <vt:lpstr>Courier New</vt:lpstr>
      <vt:lpstr>inter-regular</vt:lpstr>
      <vt:lpstr>Times New Roman</vt:lpstr>
      <vt:lpstr>Verdana</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Microsoft account</cp:lastModifiedBy>
  <cp:revision>108</cp:revision>
  <dcterms:created xsi:type="dcterms:W3CDTF">2021-08-10T15:37:54Z</dcterms:created>
  <dcterms:modified xsi:type="dcterms:W3CDTF">2023-01-28T05:59:47Z</dcterms:modified>
</cp:coreProperties>
</file>