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22824" y="2224326"/>
            <a:ext cx="10272364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5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</a:t>
            </a:r>
            <a:r>
              <a:rPr lang="en-US" sz="3200" b="1" dirty="0" smtClean="0">
                <a:latin typeface="Roboto"/>
              </a:rPr>
              <a:t>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308353" y="2579815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(Wind) = 0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308353" y="1515593"/>
            <a:ext cx="24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(Weather)  = 0.6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08353" y="2047704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(Humidity)  = 0.124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308353" y="1082889"/>
            <a:ext cx="691215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2426"/>
              </p:ext>
            </p:extLst>
          </p:nvPr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/>
              <a:tblGrid>
                <a:gridCol w="1081690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064788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04788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716" y="2740913"/>
            <a:ext cx="986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trees can be faster, however, KNN tends to be slower with large datasets because it scans the whole dataset to predict as it doesn’t generalize the data in </a:t>
            </a:r>
            <a:r>
              <a:rPr lang="en-US" sz="2400" dirty="0" smtClean="0"/>
              <a:t>advance.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8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1037298"/>
            <a:ext cx="4705350" cy="4117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1949" y="5301734"/>
            <a:ext cx="2394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Ross Quinlan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4898" y="23895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55023" y="1227995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</a:t>
            </a:r>
            <a:r>
              <a:rPr lang="en-US" dirty="0" smtClean="0">
                <a:solidFill>
                  <a:srgbClr val="000000"/>
                </a:solidFill>
                <a:latin typeface="inter-regular"/>
              </a:rPr>
              <a:t>classification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problems.</a:t>
            </a:r>
            <a:endParaRPr lang="en-US" dirty="0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08484"/>
              </p:ext>
            </p:extLst>
          </p:nvPr>
        </p:nvGraphicFramePr>
        <p:xfrm>
          <a:off x="3147646" y="1867879"/>
          <a:ext cx="6481263" cy="4227684"/>
        </p:xfrm>
        <a:graphic>
          <a:graphicData uri="http://schemas.openxmlformats.org/drawingml/2006/table">
            <a:tbl>
              <a:tblPr/>
              <a:tblGrid>
                <a:gridCol w="1688684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705833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67875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407989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49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1026315"/>
            <a:ext cx="1525610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Exercise: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3" y="1428857"/>
            <a:ext cx="5205271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Make a decision tree based on following training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to Follow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Choose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target attribute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Calculate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I.G (Information Gain) of that target attribute using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following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 smtClean="0"/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Calculate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Entropy of other attributes using following formula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E(A)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Pi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PiNi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Subtract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E(A) from I.G of </a:t>
                </a: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target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attribute for find out the gain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blipFill>
                <a:blip r:embed="rId4"/>
                <a:stretch>
                  <a:fillRect l="-766" t="-549" b="-82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121495"/>
            <a:ext cx="1194558" cy="48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 smtClean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</a:t>
            </a:r>
            <a:endParaRPr lang="en-US" sz="24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03419" y="1412867"/>
            <a:ext cx="265329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Gain for Play: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871388"/>
            <a:ext cx="151913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know that,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796720"/>
            <a:ext cx="486030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log</a:t>
                </a:r>
                <a:r>
                  <a:rPr lang="en-US" sz="2400" i="1" baseline="-25000" dirty="0" smtClean="0"/>
                  <a:t>2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)</a:t>
                </a:r>
                <a:r>
                  <a:rPr lang="en-US" sz="2400" i="1" dirty="0" smtClean="0"/>
                  <a:t> </a:t>
                </a:r>
                <a:r>
                  <a:rPr lang="en-US" sz="2400" i="1" dirty="0"/>
                  <a:t>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  <a:blipFill>
                <a:blip r:embed="rId5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log</a:t>
                </a:r>
                <a:r>
                  <a:rPr lang="en-US" sz="2400" i="1" baseline="-25000" dirty="0" smtClean="0"/>
                  <a:t>2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  <a:r>
                  <a:rPr lang="en-US" sz="2400" i="1" dirty="0" smtClean="0"/>
                  <a:t> </a:t>
                </a:r>
                <a:r>
                  <a:rPr lang="en-US" sz="2400" i="1" dirty="0"/>
                  <a:t>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log</a:t>
                </a:r>
                <a:r>
                  <a:rPr lang="en-US" sz="2400" i="1" baseline="-25000" dirty="0" smtClean="0"/>
                  <a:t>2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  <a:blipFill>
                <a:blip r:embed="rId6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 smtClean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4497" y="6001189"/>
            <a:ext cx="102463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</a:pPr>
            <a:r>
              <a:rPr lang="en-US" sz="2400" dirty="0" smtClean="0"/>
              <a:t>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(Sunny)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  <a:blipFill>
                <a:blip r:embed="rId3"/>
                <a:stretch>
                  <a:fillRect r="-388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99475"/>
              </p:ext>
            </p:extLst>
          </p:nvPr>
        </p:nvGraphicFramePr>
        <p:xfrm>
          <a:off x="3293951" y="1291543"/>
          <a:ext cx="2788195" cy="1477512"/>
        </p:xfrm>
        <a:graphic>
          <a:graphicData uri="http://schemas.openxmlformats.org/drawingml/2006/table">
            <a:tbl>
              <a:tblPr/>
              <a:tblGrid>
                <a:gridCol w="1249881">
                  <a:extLst>
                    <a:ext uri="{9D8B030D-6E8A-4147-A177-3AD203B41FA5}">
                      <a16:colId xmlns:a16="http://schemas.microsoft.com/office/drawing/2014/main" val="1948383434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23715195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92757988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2248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70987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7876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74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(Cloudy)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</a:t>
                </a:r>
                <a:r>
                  <a:rPr lang="en-US" sz="2000" dirty="0" smtClean="0"/>
                  <a:t>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  <a:blipFill>
                <a:blip r:embed="rId4"/>
                <a:stretch>
                  <a:fillRect r="-381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(Rainy)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  <a:blipFill>
                <a:blip r:embed="rId5"/>
                <a:stretch>
                  <a:fillRect r="-393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E(Sunny)=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 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  <a:blipFill>
                <a:blip r:embed="rId6"/>
                <a:stretch>
                  <a:fillRect l="-2571" r="-179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E(Cloudy)=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0.4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  <a:blipFill>
                <a:blip r:embed="rId7"/>
                <a:stretch>
                  <a:fillRect l="-2304" r="-1613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E(Rainy)=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 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  <a:blipFill>
                <a:blip r:embed="rId8"/>
                <a:stretch>
                  <a:fillRect l="-2646" r="-185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03419" y="4990174"/>
            <a:ext cx="3313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 (Weather)= 0 + 0.4 + 0 = 0.4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103419" y="5505100"/>
            <a:ext cx="335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(Weather)= 1 - 0.4  = 0.6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 smtClean="0"/>
                  <a:t>I.G (High)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/>
                  <a:t>)  = 0.8113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  <a:blipFill>
                <a:blip r:embed="rId3"/>
                <a:stretch>
                  <a:fillRect r="-237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 smtClean="0"/>
                  <a:t>I.G (Normal)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</a:t>
                </a:r>
                <a:r>
                  <a:rPr lang="en-US" dirty="0" smtClean="0"/>
                  <a:t>0.9183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  <a:blipFill>
                <a:blip r:embed="rId4"/>
                <a:stretch>
                  <a:fillRect r="-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E(High)= 0.8113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0.325 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  <a:blipFill>
                <a:blip r:embed="rId5"/>
                <a:stretch>
                  <a:fillRect l="-1876" r="-93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E(Normal)= 0.9183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0.551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  <a:blipFill>
                <a:blip r:embed="rId6"/>
                <a:stretch>
                  <a:fillRect l="-1715" r="-85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 (Humidity)= 0.325 + 0.551 = 0.876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(Humidity)= 1 - 0.876  = 0.124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22080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 smtClean="0"/>
                  <a:t>I.G (Week)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  <a:blipFill>
                <a:blip r:embed="rId3"/>
                <a:stretch>
                  <a:fillRect r="-28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 smtClean="0"/>
                  <a:t>I.G (Strong)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  <a:blipFill>
                <a:blip r:embed="rId4"/>
                <a:stretch>
                  <a:fillRect r="-2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</a:t>
                </a:r>
                <a:r>
                  <a:rPr lang="en-US" sz="2000" dirty="0"/>
                  <a:t>Week</a:t>
                </a:r>
                <a:r>
                  <a:rPr lang="en-US" sz="2000" dirty="0" smtClean="0"/>
                  <a:t>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0.6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  <a:blipFill>
                <a:blip r:embed="rId5"/>
                <a:stretch>
                  <a:fillRect l="-2469" r="-172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E(Strong)=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/>
                  <a:t>  = 0.4 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  <a:blipFill>
                <a:blip r:embed="rId6"/>
                <a:stretch>
                  <a:fillRect l="-2331" r="-139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 (Wind)= 0.6 + 0.4 = 1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Gain (Wind)= 1 - 1  = 0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3214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949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Cambria</vt:lpstr>
      <vt:lpstr>Cambria Math</vt:lpstr>
      <vt:lpstr>inter-bold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HP</cp:lastModifiedBy>
  <cp:revision>89</cp:revision>
  <dcterms:created xsi:type="dcterms:W3CDTF">2021-08-10T15:37:54Z</dcterms:created>
  <dcterms:modified xsi:type="dcterms:W3CDTF">2023-08-15T09:29:01Z</dcterms:modified>
</cp:coreProperties>
</file>