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4" r:id="rId4"/>
    <p:sldId id="260" r:id="rId5"/>
    <p:sldId id="263" r:id="rId6"/>
    <p:sldId id="261" r:id="rId7"/>
    <p:sldId id="258" r:id="rId8"/>
    <p:sldId id="259"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8/15/2023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7" name="Rectangle 6"/>
          <p:cNvSpPr/>
          <p:nvPr/>
        </p:nvSpPr>
        <p:spPr>
          <a:xfrm>
            <a:off x="448408" y="2172156"/>
            <a:ext cx="10990384" cy="2954655"/>
          </a:xfrm>
          <a:prstGeom prst="rect">
            <a:avLst/>
          </a:prstGeom>
        </p:spPr>
        <p:txBody>
          <a:bodyPr wrap="square">
            <a:spAutoFit/>
          </a:bodyPr>
          <a:lstStyle/>
          <a:p>
            <a:pPr lvl="0" algn="ctr">
              <a:lnSpc>
                <a:spcPct val="115000"/>
              </a:lnSpc>
            </a:pPr>
            <a:r>
              <a:rPr lang="en-US" sz="60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a:t>
            </a:r>
            <a:r>
              <a:rPr lang="en-US" sz="60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Machine (SVM</a:t>
            </a:r>
            <a:r>
              <a:rPr lang="en-US" sz="60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a:t>
            </a:r>
            <a:endParaRPr lang="en-US" sz="6000" b="1" kern="0" dirty="0">
              <a:solidFill>
                <a:prstClr val="black"/>
              </a:solidFill>
              <a:latin typeface="Cambria" panose="02040503050406030204" pitchFamily="18" charset="0"/>
              <a:ea typeface="Times New Roman" panose="02020603050405020304" pitchFamily="18" charset="0"/>
              <a:cs typeface="Times New Roman" panose="02020603050405020304" pitchFamily="18" charset="0"/>
            </a:endParaRPr>
          </a:p>
          <a:p>
            <a:pPr lvl="0" algn="ctr"/>
            <a:r>
              <a:rPr lang="en-US" sz="3200" b="1" dirty="0">
                <a:solidFill>
                  <a:prstClr val="black"/>
                </a:solidFill>
                <a:latin typeface="Roboto"/>
              </a:rPr>
              <a:t>Aksadur Rahman</a:t>
            </a:r>
          </a:p>
          <a:p>
            <a:pPr lvl="0" algn="ctr"/>
            <a:r>
              <a:rPr lang="en-US" sz="1600" b="1" dirty="0">
                <a:solidFill>
                  <a:srgbClr val="5B9BD5"/>
                </a:solidFill>
                <a:latin typeface="Roboto"/>
              </a:rPr>
              <a:t>aksadur@yahoo.com</a:t>
            </a:r>
            <a:endParaRPr lang="en-US" sz="1600" b="1" dirty="0">
              <a:solidFill>
                <a:srgbClr val="5B9BD5"/>
              </a:solidFill>
              <a:latin typeface="Roboto"/>
            </a:endParaRPr>
          </a:p>
        </p:txBody>
      </p:sp>
    </p:spTree>
    <p:extLst>
      <p:ext uri="{BB962C8B-B14F-4D97-AF65-F5344CB8AC3E}">
        <p14:creationId xmlns:p14="http://schemas.microsoft.com/office/powerpoint/2010/main" val="4022494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2290" name="Picture 2" descr="Vladimir Vapnik - The Data Science Institute at Columbi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59" y="1714500"/>
            <a:ext cx="2857500" cy="3810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2667502" y="5605978"/>
            <a:ext cx="3355214" cy="584775"/>
          </a:xfrm>
          <a:prstGeom prst="rect">
            <a:avLst/>
          </a:prstGeom>
        </p:spPr>
        <p:txBody>
          <a:bodyPr wrap="none">
            <a:spAutoFit/>
          </a:bodyPr>
          <a:lstStyle/>
          <a:p>
            <a:r>
              <a:rPr lang="en-US" sz="3200" b="1" dirty="0" smtClean="0">
                <a:solidFill>
                  <a:srgbClr val="00B0F0"/>
                </a:solidFill>
              </a:rPr>
              <a:t>Vladimir N. </a:t>
            </a:r>
            <a:r>
              <a:rPr lang="en-US" sz="3200" b="1" dirty="0" err="1" smtClean="0">
                <a:solidFill>
                  <a:srgbClr val="00B0F0"/>
                </a:solidFill>
              </a:rPr>
              <a:t>Vapnik</a:t>
            </a:r>
            <a:endParaRPr lang="en-US" sz="3200" b="1" dirty="0">
              <a:solidFill>
                <a:srgbClr val="00B0F0"/>
              </a:solidFill>
            </a:endParaRPr>
          </a:p>
        </p:txBody>
      </p:sp>
      <p:pic>
        <p:nvPicPr>
          <p:cNvPr id="3" name="Picture 2"/>
          <p:cNvPicPr>
            <a:picLocks noChangeAspect="1"/>
          </p:cNvPicPr>
          <p:nvPr/>
        </p:nvPicPr>
        <p:blipFill>
          <a:blip r:embed="rId4"/>
          <a:stretch>
            <a:fillRect/>
          </a:stretch>
        </p:blipFill>
        <p:spPr>
          <a:xfrm>
            <a:off x="6604144" y="1714500"/>
            <a:ext cx="2801471" cy="3810000"/>
          </a:xfrm>
          <a:prstGeom prst="rect">
            <a:avLst/>
          </a:prstGeom>
          <a:ln>
            <a:solidFill>
              <a:schemeClr val="tx1"/>
            </a:solidFill>
          </a:ln>
        </p:spPr>
      </p:pic>
      <p:sp>
        <p:nvSpPr>
          <p:cNvPr id="4" name="Rectangle 3"/>
          <p:cNvSpPr/>
          <p:nvPr/>
        </p:nvSpPr>
        <p:spPr>
          <a:xfrm>
            <a:off x="6253574" y="5605978"/>
            <a:ext cx="3809697" cy="584775"/>
          </a:xfrm>
          <a:prstGeom prst="rect">
            <a:avLst/>
          </a:prstGeom>
        </p:spPr>
        <p:txBody>
          <a:bodyPr wrap="none">
            <a:spAutoFit/>
          </a:bodyPr>
          <a:lstStyle/>
          <a:p>
            <a:r>
              <a:rPr lang="en-US" sz="3200" b="1" dirty="0" smtClean="0">
                <a:solidFill>
                  <a:srgbClr val="00B0F0"/>
                </a:solidFill>
              </a:rPr>
              <a:t>Alexey </a:t>
            </a:r>
            <a:r>
              <a:rPr lang="en-US" sz="3200" b="1" dirty="0" err="1" smtClean="0">
                <a:solidFill>
                  <a:srgbClr val="00B0F0"/>
                </a:solidFill>
              </a:rPr>
              <a:t>Chervonenkis</a:t>
            </a:r>
            <a:endParaRPr lang="en-US" sz="3200" b="1" dirty="0">
              <a:solidFill>
                <a:srgbClr val="00B0F0"/>
              </a:solidFill>
            </a:endParaRPr>
          </a:p>
        </p:txBody>
      </p:sp>
      <p:sp>
        <p:nvSpPr>
          <p:cNvPr id="8" name="Rectangle 7"/>
          <p:cNvSpPr/>
          <p:nvPr/>
        </p:nvSpPr>
        <p:spPr>
          <a:xfrm>
            <a:off x="3130459" y="321572"/>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3578025" y="936443"/>
            <a:ext cx="3223959" cy="646331"/>
          </a:xfrm>
          <a:prstGeom prst="rect">
            <a:avLst/>
          </a:prstGeom>
        </p:spPr>
        <p:txBody>
          <a:bodyPr wrap="none">
            <a:spAutoFit/>
          </a:bodyPr>
          <a:lstStyle/>
          <a:p>
            <a:r>
              <a:rPr lang="en-US" dirty="0">
                <a:solidFill>
                  <a:srgbClr val="202124"/>
                </a:solidFill>
                <a:latin typeface="Google Sans"/>
              </a:rPr>
              <a:t>When was SVM introduced</a:t>
            </a:r>
            <a:r>
              <a:rPr lang="en-US" dirty="0" smtClean="0">
                <a:solidFill>
                  <a:srgbClr val="202124"/>
                </a:solidFill>
                <a:latin typeface="Google Sans"/>
              </a:rPr>
              <a:t>?  </a:t>
            </a:r>
          </a:p>
          <a:p>
            <a:r>
              <a:rPr lang="en-US" dirty="0" err="1" smtClean="0">
                <a:solidFill>
                  <a:srgbClr val="202124"/>
                </a:solidFill>
                <a:latin typeface="Google Sans"/>
              </a:rPr>
              <a:t>Ans</a:t>
            </a:r>
            <a:r>
              <a:rPr lang="en-US" dirty="0" smtClean="0">
                <a:solidFill>
                  <a:srgbClr val="202124"/>
                </a:solidFill>
                <a:latin typeface="Google Sans"/>
              </a:rPr>
              <a:t>: 1992</a:t>
            </a:r>
            <a:endParaRPr lang="en-US" dirty="0"/>
          </a:p>
        </p:txBody>
      </p:sp>
    </p:spTree>
    <p:extLst>
      <p:ext uri="{BB962C8B-B14F-4D97-AF65-F5344CB8AC3E}">
        <p14:creationId xmlns:p14="http://schemas.microsoft.com/office/powerpoint/2010/main" val="3400079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280249" y="595081"/>
            <a:ext cx="9721970" cy="1938992"/>
          </a:xfrm>
          <a:prstGeom prst="rect">
            <a:avLst/>
          </a:prstGeom>
        </p:spPr>
        <p:txBody>
          <a:bodyPr wrap="square">
            <a:spAutoFit/>
          </a:bodyPr>
          <a:lstStyle/>
          <a:p>
            <a:pPr algn="just"/>
            <a:r>
              <a:rPr lang="en-US" sz="2000" dirty="0"/>
              <a:t>Support Vector Machine or SVM is one of the most popular Supervised Learning algorithms, which is used for Classification as well as Regression problems. However, primarily, it is used for Classification problems in Machine Learning.</a:t>
            </a:r>
          </a:p>
          <a:p>
            <a:pPr algn="just"/>
            <a:r>
              <a:rPr lang="en-US" sz="2000"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dirty="0" err="1"/>
              <a:t>hyperplane</a:t>
            </a:r>
            <a:r>
              <a:rPr lang="en-US" sz="2000" dirty="0"/>
              <a:t>.</a:t>
            </a:r>
          </a:p>
        </p:txBody>
      </p:sp>
      <p:graphicFrame>
        <p:nvGraphicFramePr>
          <p:cNvPr id="2" name="Object 1"/>
          <p:cNvGraphicFramePr>
            <a:graphicFrameLocks noChangeAspect="1"/>
          </p:cNvGraphicFramePr>
          <p:nvPr>
            <p:extLst>
              <p:ext uri="{D42A27DB-BD31-4B8C-83A1-F6EECF244321}">
                <p14:modId xmlns:p14="http://schemas.microsoft.com/office/powerpoint/2010/main" val="2013794128"/>
              </p:ext>
            </p:extLst>
          </p:nvPr>
        </p:nvGraphicFramePr>
        <p:xfrm>
          <a:off x="4705192" y="2879850"/>
          <a:ext cx="4321175" cy="3535363"/>
        </p:xfrm>
        <a:graphic>
          <a:graphicData uri="http://schemas.openxmlformats.org/presentationml/2006/ole">
            <mc:AlternateContent xmlns:mc="http://schemas.openxmlformats.org/markup-compatibility/2006">
              <mc:Choice xmlns:v="urn:schemas-microsoft-com:vml" Requires="v">
                <p:oleObj spid="_x0000_s11268" name="Bitmap Image" r:id="rId4" imgW="4320720" imgH="3535560" progId="Paint.Picture">
                  <p:embed/>
                </p:oleObj>
              </mc:Choice>
              <mc:Fallback>
                <p:oleObj name="Bitmap Image" r:id="rId4" imgW="4320720" imgH="3535560" progId="Paint.Picture">
                  <p:embed/>
                  <p:pic>
                    <p:nvPicPr>
                      <p:cNvPr id="2" name="Object 1"/>
                      <p:cNvPicPr/>
                      <p:nvPr/>
                    </p:nvPicPr>
                    <p:blipFill>
                      <a:blip r:embed="rId5"/>
                      <a:stretch>
                        <a:fillRect/>
                      </a:stretch>
                    </p:blipFill>
                    <p:spPr>
                      <a:xfrm>
                        <a:off x="4705192" y="2879850"/>
                        <a:ext cx="4321175" cy="3535363"/>
                      </a:xfrm>
                      <a:prstGeom prst="rect">
                        <a:avLst/>
                      </a:prstGeom>
                    </p:spPr>
                  </p:pic>
                </p:oleObj>
              </mc:Fallback>
            </mc:AlternateContent>
          </a:graphicData>
        </a:graphic>
      </p:graphicFrame>
    </p:spTree>
    <p:extLst>
      <p:ext uri="{BB962C8B-B14F-4D97-AF65-F5344CB8AC3E}">
        <p14:creationId xmlns:p14="http://schemas.microsoft.com/office/powerpoint/2010/main" val="3640132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6" name="Picture 5"/>
          <p:cNvPicPr>
            <a:picLocks noChangeAspect="1"/>
          </p:cNvPicPr>
          <p:nvPr/>
        </p:nvPicPr>
        <p:blipFill>
          <a:blip r:embed="rId3"/>
          <a:stretch>
            <a:fillRect/>
          </a:stretch>
        </p:blipFill>
        <p:spPr>
          <a:xfrm>
            <a:off x="981619" y="1244993"/>
            <a:ext cx="9201150" cy="4457700"/>
          </a:xfrm>
          <a:prstGeom prst="rect">
            <a:avLst/>
          </a:prstGeom>
        </p:spPr>
      </p:pic>
    </p:spTree>
    <p:extLst>
      <p:ext uri="{BB962C8B-B14F-4D97-AF65-F5344CB8AC3E}">
        <p14:creationId xmlns:p14="http://schemas.microsoft.com/office/powerpoint/2010/main" val="1035978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7" name="Picture 6"/>
          <p:cNvPicPr>
            <a:picLocks noChangeAspect="1"/>
          </p:cNvPicPr>
          <p:nvPr/>
        </p:nvPicPr>
        <p:blipFill>
          <a:blip r:embed="rId3"/>
          <a:stretch>
            <a:fillRect/>
          </a:stretch>
        </p:blipFill>
        <p:spPr>
          <a:xfrm>
            <a:off x="4224591" y="1739190"/>
            <a:ext cx="3646097" cy="3963503"/>
          </a:xfrm>
          <a:prstGeom prst="rect">
            <a:avLst/>
          </a:prstGeom>
        </p:spPr>
      </p:pic>
    </p:spTree>
    <p:extLst>
      <p:ext uri="{BB962C8B-B14F-4D97-AF65-F5344CB8AC3E}">
        <p14:creationId xmlns:p14="http://schemas.microsoft.com/office/powerpoint/2010/main" val="2017315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 name="Picture 1"/>
          <p:cNvPicPr>
            <a:picLocks noChangeAspect="1"/>
          </p:cNvPicPr>
          <p:nvPr/>
        </p:nvPicPr>
        <p:blipFill>
          <a:blip r:embed="rId3"/>
          <a:stretch>
            <a:fillRect/>
          </a:stretch>
        </p:blipFill>
        <p:spPr>
          <a:xfrm>
            <a:off x="3890423" y="1068597"/>
            <a:ext cx="4710113" cy="5207586"/>
          </a:xfrm>
          <a:prstGeom prst="rect">
            <a:avLst/>
          </a:prstGeom>
        </p:spPr>
      </p:pic>
    </p:spTree>
    <p:extLst>
      <p:ext uri="{BB962C8B-B14F-4D97-AF65-F5344CB8AC3E}">
        <p14:creationId xmlns:p14="http://schemas.microsoft.com/office/powerpoint/2010/main" val="1593155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Object 1"/>
          <p:cNvGraphicFramePr>
            <a:graphicFrameLocks noChangeAspect="1"/>
          </p:cNvGraphicFramePr>
          <p:nvPr>
            <p:extLst>
              <p:ext uri="{D42A27DB-BD31-4B8C-83A1-F6EECF244321}">
                <p14:modId xmlns:p14="http://schemas.microsoft.com/office/powerpoint/2010/main" val="1248468918"/>
              </p:ext>
            </p:extLst>
          </p:nvPr>
        </p:nvGraphicFramePr>
        <p:xfrm>
          <a:off x="3571148" y="1445229"/>
          <a:ext cx="5455219" cy="4969984"/>
        </p:xfrm>
        <a:graphic>
          <a:graphicData uri="http://schemas.openxmlformats.org/presentationml/2006/ole">
            <mc:AlternateContent xmlns:mc="http://schemas.openxmlformats.org/markup-compatibility/2006">
              <mc:Choice xmlns:v="urn:schemas-microsoft-com:vml" Requires="v">
                <p:oleObj spid="_x0000_s10247" name="Bitmap Image" r:id="rId4" imgW="4122360" imgH="3756600" progId="Paint.Picture">
                  <p:embed/>
                </p:oleObj>
              </mc:Choice>
              <mc:Fallback>
                <p:oleObj name="Bitmap Image" r:id="rId4" imgW="4122360" imgH="3756600" progId="Paint.Picture">
                  <p:embed/>
                  <p:pic>
                    <p:nvPicPr>
                      <p:cNvPr id="0" name=""/>
                      <p:cNvPicPr/>
                      <p:nvPr/>
                    </p:nvPicPr>
                    <p:blipFill>
                      <a:blip r:embed="rId5"/>
                      <a:stretch>
                        <a:fillRect/>
                      </a:stretch>
                    </p:blipFill>
                    <p:spPr>
                      <a:xfrm>
                        <a:off x="3571148" y="1445229"/>
                        <a:ext cx="5455219" cy="4969984"/>
                      </a:xfrm>
                      <a:prstGeom prst="rect">
                        <a:avLst/>
                      </a:prstGeom>
                    </p:spPr>
                  </p:pic>
                </p:oleObj>
              </mc:Fallback>
            </mc:AlternateContent>
          </a:graphicData>
        </a:graphic>
      </p:graphicFrame>
    </p:spTree>
    <p:extLst>
      <p:ext uri="{BB962C8B-B14F-4D97-AF65-F5344CB8AC3E}">
        <p14:creationId xmlns:p14="http://schemas.microsoft.com/office/powerpoint/2010/main" val="16153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0242" name="Picture 2" descr="Support Vector Machine — Introduction to Machine Learning Algorithms | by  Rohith Gandhi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05" y="1719562"/>
            <a:ext cx="719137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8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9218" name="Picture 2" descr="Basic Tenets of Classification Algorithms K-Nearest-Neighbor, Support  Vector Machine, Random Forest and Neural Network: A 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816" y="1162438"/>
            <a:ext cx="6554697" cy="462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18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TotalTime>
  <Words>160</Words>
  <Application>Microsoft Office PowerPoint</Application>
  <PresentationFormat>Widescreen</PresentationFormat>
  <Paragraphs>17</Paragraphs>
  <Slides>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Bookman Old Style</vt:lpstr>
      <vt:lpstr>Calibri</vt:lpstr>
      <vt:lpstr>Calibri Light</vt:lpstr>
      <vt:lpstr>Cambria</vt:lpstr>
      <vt:lpstr>Google Sans</vt:lpstr>
      <vt:lpstr>Roboto</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HP</cp:lastModifiedBy>
  <cp:revision>112</cp:revision>
  <dcterms:created xsi:type="dcterms:W3CDTF">2021-08-10T15:37:54Z</dcterms:created>
  <dcterms:modified xsi:type="dcterms:W3CDTF">2023-08-15T09:39:39Z</dcterms:modified>
</cp:coreProperties>
</file>