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67" r:id="rId3"/>
    <p:sldId id="258" r:id="rId4"/>
    <p:sldId id="260" r:id="rId5"/>
    <p:sldId id="263" r:id="rId6"/>
    <p:sldId id="269" r:id="rId7"/>
    <p:sldId id="268" r:id="rId8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182" autoAdjust="0"/>
  </p:normalViewPr>
  <p:slideViewPr>
    <p:cSldViewPr snapToGrid="0">
      <p:cViewPr varScale="1">
        <p:scale>
          <a:sx n="107" d="100"/>
          <a:sy n="107" d="100"/>
        </p:scale>
        <p:origin x="11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7779418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0748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49242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217782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91151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標題投影片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標題及直排文字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直排標題及文字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物件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章節標題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兩項物件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對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只有標題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含標題的內容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含標題的圖片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7" Type="http://schemas.openxmlformats.org/officeDocument/2006/relationships/image" Target="../media/image14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ctrTitle"/>
          </p:nvPr>
        </p:nvSpPr>
        <p:spPr>
          <a:xfrm>
            <a:off x="854475" y="1664286"/>
            <a:ext cx="7772400" cy="235757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lvl="0" indent="-279400"/>
            <a:r>
              <a:rPr lang="en-US" sz="4000" dirty="0"/>
              <a:t>Multi-style Image Morphing System based on GANs and </a:t>
            </a:r>
            <a:r>
              <a:rPr lang="en-US" sz="4000" dirty="0" err="1"/>
              <a:t>XDoG</a:t>
            </a:r>
            <a:endParaRPr lang="en-US" sz="4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Shape 8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03200" rtl="0">
              <a:spcBef>
                <a:spcPts val="0"/>
              </a:spcBef>
              <a:buClr>
                <a:srgbClr val="888888"/>
              </a:buClr>
              <a:buSzPts val="3200"/>
              <a:buFont typeface="Arial"/>
              <a:buNone/>
            </a:pPr>
            <a:endParaRPr sz="1800" b="1" dirty="0">
              <a:solidFill>
                <a:srgbClr val="000000"/>
              </a:solidFill>
            </a:endParaRPr>
          </a:p>
          <a:p>
            <a:pPr marL="0" marR="0" lvl="0" indent="-203200" rtl="0">
              <a:spcBef>
                <a:spcPts val="0"/>
              </a:spcBef>
              <a:buClr>
                <a:srgbClr val="888888"/>
              </a:buClr>
              <a:buSzPts val="3200"/>
              <a:buFont typeface="Arial"/>
              <a:buNone/>
            </a:pPr>
            <a:endParaRPr sz="1800" b="1" dirty="0">
              <a:solidFill>
                <a:srgbClr val="000000"/>
              </a:solidFill>
            </a:endParaRPr>
          </a:p>
          <a:p>
            <a:pPr marL="0" marR="0" lvl="0" indent="-203200" rtl="0">
              <a:lnSpc>
                <a:spcPct val="120000"/>
              </a:lnSpc>
              <a:spcBef>
                <a:spcPts val="0"/>
              </a:spcBef>
              <a:buClr>
                <a:srgbClr val="888888"/>
              </a:buClr>
              <a:buSzPts val="3200"/>
              <a:buFont typeface="Arial"/>
              <a:buNone/>
            </a:pPr>
            <a:endParaRPr sz="1800" b="1" dirty="0">
              <a:solidFill>
                <a:srgbClr val="000000"/>
              </a:solidFill>
            </a:endParaRPr>
          </a:p>
          <a:p>
            <a:pPr marL="0" marR="0" lvl="0" indent="-203200" rtl="0">
              <a:lnSpc>
                <a:spcPct val="120000"/>
              </a:lnSpc>
              <a:spcBef>
                <a:spcPts val="0"/>
              </a:spcBef>
              <a:buClr>
                <a:srgbClr val="888888"/>
              </a:buClr>
              <a:buSzPts val="3200"/>
              <a:buFont typeface="Arial"/>
              <a:buNone/>
            </a:pPr>
            <a:r>
              <a:rPr lang="en-US" sz="1500" b="1" dirty="0">
                <a:solidFill>
                  <a:srgbClr val="000000"/>
                </a:solidFill>
              </a:rPr>
              <a:t>魏嘉威106061537     卓言9861811       王泓崴106061621 </a:t>
            </a:r>
          </a:p>
          <a:p>
            <a:pPr marL="0" marR="0" lvl="0" indent="-203200" rtl="0">
              <a:lnSpc>
                <a:spcPct val="120000"/>
              </a:lnSpc>
              <a:spcBef>
                <a:spcPts val="0"/>
              </a:spcBef>
              <a:buClr>
                <a:srgbClr val="888888"/>
              </a:buClr>
              <a:buSzPts val="3200"/>
              <a:buFont typeface="Arial"/>
              <a:buNone/>
            </a:pPr>
            <a:r>
              <a:rPr lang="en-US" sz="1500" b="1" dirty="0">
                <a:solidFill>
                  <a:srgbClr val="000000"/>
                </a:solidFill>
              </a:rPr>
              <a:t>許凱碩105061578  林鉉博105061592 郭韋良105061521</a:t>
            </a:r>
            <a:br>
              <a:rPr lang="en-US" sz="1500" b="1" dirty="0">
                <a:solidFill>
                  <a:srgbClr val="000000"/>
                </a:solidFill>
              </a:rPr>
            </a:br>
            <a:endParaRPr lang="en-US" sz="1500" b="1" dirty="0">
              <a:solidFill>
                <a:srgbClr val="000000"/>
              </a:solidFill>
            </a:endParaRPr>
          </a:p>
        </p:txBody>
      </p:sp>
      <p:sp>
        <p:nvSpPr>
          <p:cNvPr id="4" name="Shape 84"/>
          <p:cNvSpPr txBox="1">
            <a:spLocks/>
          </p:cNvSpPr>
          <p:nvPr/>
        </p:nvSpPr>
        <p:spPr>
          <a:xfrm>
            <a:off x="685800" y="329247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pPr indent="-279400"/>
            <a:r>
              <a:rPr lang="en-US" sz="2400" dirty="0"/>
              <a:t>Project Presentation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4">
            <a:extLst>
              <a:ext uri="{FF2B5EF4-FFF2-40B4-BE49-F238E27FC236}">
                <a16:creationId xmlns="" xmlns:a16="http://schemas.microsoft.com/office/drawing/2014/main" id="{93D95BF7-7EF4-4ACB-A609-DE6650C3602E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buClr>
                <a:srgbClr val="000000"/>
              </a:buClr>
              <a:buFont typeface="Calibri" panose="020F0502020204030204" pitchFamily="34" charset="0"/>
              <a:buNone/>
            </a:pPr>
            <a:r>
              <a:rPr lang="en-US" altLang="zh-TW" dirty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  <a:sym typeface="Calibri" panose="020F0502020204030204" pitchFamily="34" charset="0"/>
              </a:rPr>
              <a:t>Introduction / Motivation</a:t>
            </a:r>
          </a:p>
        </p:txBody>
      </p:sp>
      <p:sp>
        <p:nvSpPr>
          <p:cNvPr id="2053" name="Text Box 5">
            <a:extLst>
              <a:ext uri="{FF2B5EF4-FFF2-40B4-BE49-F238E27FC236}">
                <a16:creationId xmlns="" xmlns:a16="http://schemas.microsoft.com/office/drawing/2014/main" id="{4D9C492F-AEFE-41BE-A86C-FE87BCABE5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274763"/>
            <a:ext cx="9144000" cy="27717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marL="342900" indent="-3429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TW" sz="2200" b="1" dirty="0">
                <a:solidFill>
                  <a:schemeClr val="tx1"/>
                </a:solidFill>
              </a:rPr>
              <a:t>* </a:t>
            </a:r>
            <a:r>
              <a:rPr lang="en-US" altLang="zh-TW" sz="2200" b="1" dirty="0" err="1">
                <a:solidFill>
                  <a:srgbClr val="FF0000"/>
                </a:solidFill>
              </a:rPr>
              <a:t>CycleGAN</a:t>
            </a:r>
            <a:r>
              <a:rPr lang="en-US" altLang="zh-TW" sz="2200" dirty="0">
                <a:solidFill>
                  <a:schemeClr val="tx1"/>
                </a:solidFill>
              </a:rPr>
              <a:t> is promising to transfer style from one image to another...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TW" sz="2200" dirty="0"/>
              <a:t>* But, how about such style transfer on '</a:t>
            </a:r>
            <a:r>
              <a:rPr lang="en-US" altLang="zh-TW" sz="2200" b="1" dirty="0">
                <a:solidFill>
                  <a:srgbClr val="0033CC"/>
                </a:solidFill>
              </a:rPr>
              <a:t>video</a:t>
            </a:r>
            <a:r>
              <a:rPr lang="en-US" altLang="zh-TW" sz="2200" dirty="0"/>
              <a:t>' ???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TW" sz="2200" dirty="0"/>
              <a:t>* Cameras are everywhere, to plan style ahead that matters.  </a:t>
            </a:r>
          </a:p>
          <a:p>
            <a:endParaRPr lang="en-US" altLang="zh-TW" sz="2200" dirty="0"/>
          </a:p>
          <a:p>
            <a:pPr>
              <a:buFont typeface="Arial" panose="020B0604020202020204" pitchFamily="34" charset="0"/>
              <a:buNone/>
            </a:pPr>
            <a:r>
              <a:rPr lang="en-US" altLang="zh-TW" sz="2200" dirty="0"/>
              <a:t>* We have </a:t>
            </a:r>
            <a:r>
              <a:rPr lang="en-US" altLang="zh-TW" sz="2200" b="1" dirty="0">
                <a:solidFill>
                  <a:srgbClr val="FF0000"/>
                </a:solidFill>
              </a:rPr>
              <a:t>morphing</a:t>
            </a:r>
            <a:r>
              <a:rPr lang="en-US" altLang="zh-TW" sz="2200" dirty="0"/>
              <a:t> to check transfer details, and</a:t>
            </a:r>
          </a:p>
          <a:p>
            <a:r>
              <a:rPr lang="en-US" altLang="zh-TW" sz="2200" dirty="0"/>
              <a:t>* We also include </a:t>
            </a:r>
            <a:r>
              <a:rPr lang="en-US" altLang="zh-TW" sz="2200" b="1" dirty="0" err="1">
                <a:solidFill>
                  <a:srgbClr val="FF0000"/>
                </a:solidFill>
              </a:rPr>
              <a:t>XDoG</a:t>
            </a:r>
            <a:r>
              <a:rPr lang="en-US" altLang="zh-TW" sz="2200" dirty="0"/>
              <a:t> to compare </a:t>
            </a:r>
            <a:r>
              <a:rPr lang="en-US" altLang="zh-TW" sz="2200" u="sng" dirty="0"/>
              <a:t>pros &amp; cons</a:t>
            </a:r>
            <a:r>
              <a:rPr lang="en-US" altLang="zh-TW" sz="2200" dirty="0"/>
              <a:t> of </a:t>
            </a:r>
            <a:r>
              <a:rPr lang="en-US" altLang="zh-TW" sz="2200" b="1" dirty="0" err="1">
                <a:solidFill>
                  <a:srgbClr val="FF0000"/>
                </a:solidFill>
              </a:rPr>
              <a:t>cycleGAN</a:t>
            </a:r>
            <a:r>
              <a:rPr lang="en-US" altLang="zh-TW" sz="2200" dirty="0"/>
              <a:t>   </a:t>
            </a:r>
          </a:p>
          <a:p>
            <a:endParaRPr lang="en-US" altLang="zh-TW" sz="2200" dirty="0"/>
          </a:p>
          <a:p>
            <a:pPr>
              <a:buFont typeface="Arial" panose="020B0604020202020204" pitchFamily="34" charset="0"/>
              <a:buNone/>
            </a:pPr>
            <a:r>
              <a:rPr lang="en-US" altLang="zh-TW" sz="2200" dirty="0"/>
              <a:t>* Let's kick-off the journey of GREAT MOVIE DIRECTOR !!!</a:t>
            </a:r>
          </a:p>
        </p:txBody>
      </p:sp>
      <p:pic>
        <p:nvPicPr>
          <p:cNvPr id="16388" name="Picture 4" descr="horse">
            <a:extLst>
              <a:ext uri="{FF2B5EF4-FFF2-40B4-BE49-F238E27FC236}">
                <a16:creationId xmlns="" xmlns:a16="http://schemas.microsoft.com/office/drawing/2014/main" id="{5DD7ED14-6981-436F-A73A-1750E84A13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0" y="4252913"/>
            <a:ext cx="2811463" cy="2554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9" name="Picture 5">
            <a:extLst>
              <a:ext uri="{FF2B5EF4-FFF2-40B4-BE49-F238E27FC236}">
                <a16:creationId xmlns="" xmlns:a16="http://schemas.microsoft.com/office/drawing/2014/main" id="{8BF32872-042F-4767-8189-0C21E08E1D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736"/>
          <a:stretch>
            <a:fillRect/>
          </a:stretch>
        </p:blipFill>
        <p:spPr bwMode="auto">
          <a:xfrm>
            <a:off x="5327650" y="4395788"/>
            <a:ext cx="1897063" cy="2360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90" name="Picture 6">
            <a:extLst>
              <a:ext uri="{FF2B5EF4-FFF2-40B4-BE49-F238E27FC236}">
                <a16:creationId xmlns="" xmlns:a16="http://schemas.microsoft.com/office/drawing/2014/main" id="{404BC9D3-BBE0-4ABA-8BF4-9CF41AA1D4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93" r="25012"/>
          <a:stretch>
            <a:fillRect/>
          </a:stretch>
        </p:blipFill>
        <p:spPr bwMode="auto">
          <a:xfrm>
            <a:off x="7259638" y="4408488"/>
            <a:ext cx="1884362" cy="2360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91" name="Picture 4" descr="C:\Users\gorden\Desktop\25414907_1782465211777549_7876339858967363584_n.gif">
            <a:extLst>
              <a:ext uri="{FF2B5EF4-FFF2-40B4-BE49-F238E27FC236}">
                <a16:creationId xmlns="" xmlns:a16="http://schemas.microsoft.com/office/drawing/2014/main" id="{215BC26A-89E4-409C-8BB4-4D49F56BD4A4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763" y="4359275"/>
            <a:ext cx="2055812" cy="247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2574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lvl="0" indent="-279400" algn="l"/>
            <a:r>
              <a:rPr lang="en-US" dirty="0" err="1"/>
              <a:t>CycleGAN</a:t>
            </a:r>
            <a:endParaRPr lang="en-US"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2013" y="269875"/>
            <a:ext cx="4829175" cy="115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Shape 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375" y="1600200"/>
            <a:ext cx="8047249" cy="478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lvl="0" indent="-279400"/>
            <a:r>
              <a:rPr lang="en-US" altLang="zh-TW" dirty="0" err="1"/>
              <a:t>XDoG</a:t>
            </a:r>
            <a:r>
              <a:rPr lang="en-US" altLang="zh-TW" dirty="0"/>
              <a:t> / Image Morphing </a:t>
            </a:r>
            <a:endParaRPr lang="en-US"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" name="Picture 4" descr="C:\Users\gorden\Desktop\25414907_1782465211777549_7876339858967363584_n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347420"/>
            <a:ext cx="2139633" cy="2574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>
            <a:extLst>
              <a:ext uri="{FF2B5EF4-FFF2-40B4-BE49-F238E27FC236}">
                <a16:creationId xmlns="" xmlns:a16="http://schemas.microsoft.com/office/drawing/2014/main" id="{F7EBCE6E-0A0B-4B8C-84A6-15B7641CB6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0" b="2466"/>
          <a:stretch/>
        </p:blipFill>
        <p:spPr bwMode="auto">
          <a:xfrm>
            <a:off x="1183025" y="2495005"/>
            <a:ext cx="2505075" cy="321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Shape 106" descr="C:\Users\gorden\Desktop\py\新增資料夾 (2)\debug\cat2.png">
            <a:extLst>
              <a:ext uri="{FF2B5EF4-FFF2-40B4-BE49-F238E27FC236}">
                <a16:creationId xmlns="" xmlns:a16="http://schemas.microsoft.com/office/drawing/2014/main" id="{4880CF68-0E5F-4A8A-A23D-1C57E3463D42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726553" y="1471836"/>
            <a:ext cx="1418017" cy="9689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Shape 107" descr="C:\Users\gorden\Desktop\cat2.png">
            <a:extLst>
              <a:ext uri="{FF2B5EF4-FFF2-40B4-BE49-F238E27FC236}">
                <a16:creationId xmlns="" xmlns:a16="http://schemas.microsoft.com/office/drawing/2014/main" id="{EEE85505-CED6-4304-BA74-495D144B393D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726553" y="5708468"/>
            <a:ext cx="1322994" cy="10123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Experiment Steps </a:t>
            </a: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175611" y="2313819"/>
            <a:ext cx="8851900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2000" dirty="0"/>
              <a:t>1. Take few </a:t>
            </a:r>
            <a:r>
              <a:rPr lang="en-US" altLang="zh-TW" sz="2000" b="1" dirty="0">
                <a:solidFill>
                  <a:srgbClr val="0070C0"/>
                </a:solidFill>
              </a:rPr>
              <a:t>videos</a:t>
            </a:r>
            <a:r>
              <a:rPr lang="en-US" altLang="zh-TW" sz="2000" dirty="0"/>
              <a:t> with different scenes.</a:t>
            </a:r>
            <a:r>
              <a:rPr lang="zh-TW" altLang="en-US" sz="2000" dirty="0"/>
              <a:t>  </a:t>
            </a:r>
            <a:r>
              <a:rPr lang="en-US" altLang="zh-TW" sz="2000" dirty="0"/>
              <a:t>Ex:30</a:t>
            </a:r>
            <a:r>
              <a:rPr lang="zh-TW" altLang="en-US" sz="2000" dirty="0"/>
              <a:t> </a:t>
            </a:r>
            <a:r>
              <a:rPr lang="en-US" altLang="zh-TW" sz="2000" dirty="0"/>
              <a:t>fps</a:t>
            </a:r>
          </a:p>
          <a:p>
            <a:endParaRPr lang="en-US" altLang="zh-TW" sz="2000" dirty="0"/>
          </a:p>
          <a:p>
            <a:r>
              <a:rPr lang="en-US" altLang="zh-TW" sz="2000" dirty="0"/>
              <a:t>2. Slice each </a:t>
            </a:r>
            <a:r>
              <a:rPr lang="en-US" altLang="zh-TW" sz="2000" b="1" dirty="0">
                <a:solidFill>
                  <a:srgbClr val="0070C0"/>
                </a:solidFill>
              </a:rPr>
              <a:t>video</a:t>
            </a:r>
            <a:r>
              <a:rPr lang="en-US" altLang="zh-TW" sz="2000" dirty="0"/>
              <a:t> into several continuous still images. </a:t>
            </a:r>
          </a:p>
          <a:p>
            <a:endParaRPr lang="en-US" altLang="zh-TW" sz="2000" dirty="0"/>
          </a:p>
          <a:p>
            <a:r>
              <a:rPr lang="en-US" altLang="zh-TW" sz="2000" dirty="0"/>
              <a:t>3. Optimize parameters of </a:t>
            </a:r>
            <a:r>
              <a:rPr lang="en-US" altLang="zh-TW" sz="2000" b="1" dirty="0" err="1">
                <a:solidFill>
                  <a:srgbClr val="FF0000"/>
                </a:solidFill>
              </a:rPr>
              <a:t>CycleGAN</a:t>
            </a:r>
            <a:r>
              <a:rPr lang="en-US" altLang="zh-TW" sz="2000" dirty="0"/>
              <a:t> or </a:t>
            </a:r>
            <a:r>
              <a:rPr lang="en-US" altLang="zh-TW" sz="2000" b="1" dirty="0" err="1">
                <a:solidFill>
                  <a:srgbClr val="FF0000"/>
                </a:solidFill>
              </a:rPr>
              <a:t>XDoG</a:t>
            </a:r>
            <a:r>
              <a:rPr lang="en-US" altLang="zh-TW" sz="2000" dirty="0"/>
              <a:t> for each sliced still image, and transform then. </a:t>
            </a:r>
          </a:p>
          <a:p>
            <a:endParaRPr lang="en-US" altLang="zh-TW" sz="2000" dirty="0"/>
          </a:p>
          <a:p>
            <a:r>
              <a:rPr lang="en-US" altLang="zh-TW" sz="2000" dirty="0"/>
              <a:t>4. Set several </a:t>
            </a:r>
            <a:r>
              <a:rPr lang="en-US" altLang="zh-TW" sz="2000" b="1" dirty="0">
                <a:solidFill>
                  <a:srgbClr val="FF0000"/>
                </a:solidFill>
              </a:rPr>
              <a:t>morphing</a:t>
            </a:r>
            <a:r>
              <a:rPr lang="en-US" altLang="zh-TW" sz="2000" dirty="0"/>
              <a:t> degree from original image to transformed image. Ex:30x10=300 images </a:t>
            </a:r>
          </a:p>
          <a:p>
            <a:endParaRPr lang="en-US" altLang="zh-TW" sz="2000" dirty="0"/>
          </a:p>
          <a:p>
            <a:r>
              <a:rPr lang="en-US" altLang="zh-TW" sz="2000" dirty="0"/>
              <a:t>5. Along time axis, pick up each still image with proper </a:t>
            </a:r>
            <a:r>
              <a:rPr lang="en-US" altLang="zh-TW" sz="2000" b="1" dirty="0">
                <a:solidFill>
                  <a:srgbClr val="FF0000"/>
                </a:solidFill>
              </a:rPr>
              <a:t>morphing</a:t>
            </a:r>
            <a:r>
              <a:rPr lang="en-US" altLang="zh-TW" sz="2000" dirty="0"/>
              <a:t> degree to show continuous changes. </a:t>
            </a:r>
            <a:r>
              <a:rPr lang="zh-TW" altLang="en-US" sz="2000" dirty="0"/>
              <a:t> </a:t>
            </a:r>
            <a:r>
              <a:rPr lang="en-US" altLang="zh-TW" sz="2000" dirty="0"/>
              <a:t>Ex:300 pick up =</a:t>
            </a:r>
            <a:r>
              <a:rPr lang="en-US" altLang="zh-TW" sz="2000"/>
              <a:t>30 images</a:t>
            </a:r>
            <a:endParaRPr lang="en-US" altLang="zh-TW" sz="2000" dirty="0"/>
          </a:p>
          <a:p>
            <a:endParaRPr lang="en-US" altLang="zh-TW" sz="2000" dirty="0"/>
          </a:p>
          <a:p>
            <a:r>
              <a:rPr lang="en-US" altLang="zh-TW" sz="2000" dirty="0"/>
              <a:t>6. Archive these images, and form back </a:t>
            </a:r>
            <a:r>
              <a:rPr lang="en-US" altLang="zh-TW" sz="2000" b="1" dirty="0">
                <a:solidFill>
                  <a:srgbClr val="0070C0"/>
                </a:solidFill>
              </a:rPr>
              <a:t>video</a:t>
            </a:r>
            <a:r>
              <a:rPr lang="en-US" altLang="zh-TW" sz="2000" dirty="0"/>
              <a:t> again.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="" xmlns:a16="http://schemas.microsoft.com/office/drawing/2014/main" id="{02E1BC86-51FD-4371-AA06-E3A29A4F3BF1}"/>
              </a:ext>
            </a:extLst>
          </p:cNvPr>
          <p:cNvGrpSpPr/>
          <p:nvPr/>
        </p:nvGrpSpPr>
        <p:grpSpPr>
          <a:xfrm>
            <a:off x="240271" y="1647216"/>
            <a:ext cx="8787240" cy="437025"/>
            <a:chOff x="91598" y="1441570"/>
            <a:chExt cx="8787240" cy="437025"/>
          </a:xfrm>
        </p:grpSpPr>
        <p:sp>
          <p:nvSpPr>
            <p:cNvPr id="12" name="矩形: 圓角 11">
              <a:extLst>
                <a:ext uri="{FF2B5EF4-FFF2-40B4-BE49-F238E27FC236}">
                  <a16:creationId xmlns="" xmlns:a16="http://schemas.microsoft.com/office/drawing/2014/main" id="{572BE75C-2501-4F00-BD07-75C3716025B3}"/>
                </a:ext>
              </a:extLst>
            </p:cNvPr>
            <p:cNvSpPr/>
            <p:nvPr/>
          </p:nvSpPr>
          <p:spPr>
            <a:xfrm>
              <a:off x="3143704" y="1441571"/>
              <a:ext cx="1120095" cy="427421"/>
            </a:xfrm>
            <a:prstGeom prst="roundRect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err="1"/>
                <a:t>CycleGAN</a:t>
              </a:r>
              <a:endParaRPr lang="en-US" altLang="zh-TW" dirty="0"/>
            </a:p>
            <a:p>
              <a:pPr algn="ctr"/>
              <a:r>
                <a:rPr lang="en-US" altLang="zh-TW" dirty="0" err="1"/>
                <a:t>XDoG</a:t>
              </a:r>
              <a:endParaRPr lang="en-US" altLang="zh-TW" dirty="0"/>
            </a:p>
          </p:txBody>
        </p:sp>
        <p:sp>
          <p:nvSpPr>
            <p:cNvPr id="6" name="箭號: 向右 5">
              <a:extLst>
                <a:ext uri="{FF2B5EF4-FFF2-40B4-BE49-F238E27FC236}">
                  <a16:creationId xmlns="" xmlns:a16="http://schemas.microsoft.com/office/drawing/2014/main" id="{CC61AD79-B5DC-4735-AE61-531A0CF37938}"/>
                </a:ext>
              </a:extLst>
            </p:cNvPr>
            <p:cNvSpPr/>
            <p:nvPr/>
          </p:nvSpPr>
          <p:spPr>
            <a:xfrm>
              <a:off x="1226384" y="1537113"/>
              <a:ext cx="279585" cy="236333"/>
            </a:xfrm>
            <a:prstGeom prst="rightArrow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8" name="矩形: 圓角 17">
              <a:extLst>
                <a:ext uri="{FF2B5EF4-FFF2-40B4-BE49-F238E27FC236}">
                  <a16:creationId xmlns="" xmlns:a16="http://schemas.microsoft.com/office/drawing/2014/main" id="{5435A13F-590E-43D3-BBB1-CC30075F4D34}"/>
                </a:ext>
              </a:extLst>
            </p:cNvPr>
            <p:cNvSpPr/>
            <p:nvPr/>
          </p:nvSpPr>
          <p:spPr>
            <a:xfrm>
              <a:off x="91598" y="1447781"/>
              <a:ext cx="1055435" cy="427421"/>
            </a:xfrm>
            <a:prstGeom prst="roundRect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Take Few</a:t>
              </a:r>
            </a:p>
            <a:p>
              <a:pPr algn="ctr"/>
              <a:r>
                <a:rPr lang="en-US" altLang="zh-TW" dirty="0"/>
                <a:t>Video</a:t>
              </a:r>
            </a:p>
          </p:txBody>
        </p:sp>
        <p:sp>
          <p:nvSpPr>
            <p:cNvPr id="19" name="矩形: 圓角 18">
              <a:extLst>
                <a:ext uri="{FF2B5EF4-FFF2-40B4-BE49-F238E27FC236}">
                  <a16:creationId xmlns="" xmlns:a16="http://schemas.microsoft.com/office/drawing/2014/main" id="{D28D842E-9B57-4C88-933F-63EED6907586}"/>
                </a:ext>
              </a:extLst>
            </p:cNvPr>
            <p:cNvSpPr/>
            <p:nvPr/>
          </p:nvSpPr>
          <p:spPr>
            <a:xfrm>
              <a:off x="1585321" y="1441571"/>
              <a:ext cx="1120095" cy="427421"/>
            </a:xfrm>
            <a:prstGeom prst="roundRect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Video to Frame</a:t>
              </a:r>
            </a:p>
          </p:txBody>
        </p:sp>
        <p:sp>
          <p:nvSpPr>
            <p:cNvPr id="20" name="矩形: 圓角 19">
              <a:extLst>
                <a:ext uri="{FF2B5EF4-FFF2-40B4-BE49-F238E27FC236}">
                  <a16:creationId xmlns="" xmlns:a16="http://schemas.microsoft.com/office/drawing/2014/main" id="{7A61B3C8-C877-484E-81F9-1C8B5233A11D}"/>
                </a:ext>
              </a:extLst>
            </p:cNvPr>
            <p:cNvSpPr/>
            <p:nvPr/>
          </p:nvSpPr>
          <p:spPr>
            <a:xfrm>
              <a:off x="4702087" y="1441570"/>
              <a:ext cx="1120095" cy="427421"/>
            </a:xfrm>
            <a:prstGeom prst="roundRect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Morphing</a:t>
              </a:r>
            </a:p>
          </p:txBody>
        </p:sp>
        <p:sp>
          <p:nvSpPr>
            <p:cNvPr id="21" name="矩形: 圓角 20">
              <a:extLst>
                <a:ext uri="{FF2B5EF4-FFF2-40B4-BE49-F238E27FC236}">
                  <a16:creationId xmlns="" xmlns:a16="http://schemas.microsoft.com/office/drawing/2014/main" id="{396CB70D-EC3F-4C45-84C2-6D07AD2FFD4E}"/>
                </a:ext>
              </a:extLst>
            </p:cNvPr>
            <p:cNvSpPr/>
            <p:nvPr/>
          </p:nvSpPr>
          <p:spPr>
            <a:xfrm>
              <a:off x="6260469" y="1451174"/>
              <a:ext cx="1120095" cy="427421"/>
            </a:xfrm>
            <a:prstGeom prst="roundRect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Pick Up</a:t>
              </a:r>
            </a:p>
          </p:txBody>
        </p:sp>
        <p:sp>
          <p:nvSpPr>
            <p:cNvPr id="22" name="矩形: 圓角 21">
              <a:extLst>
                <a:ext uri="{FF2B5EF4-FFF2-40B4-BE49-F238E27FC236}">
                  <a16:creationId xmlns="" xmlns:a16="http://schemas.microsoft.com/office/drawing/2014/main" id="{64F453CD-C61C-4EC2-AA19-AF82B78FFA22}"/>
                </a:ext>
              </a:extLst>
            </p:cNvPr>
            <p:cNvSpPr/>
            <p:nvPr/>
          </p:nvSpPr>
          <p:spPr>
            <a:xfrm>
              <a:off x="7818851" y="1450009"/>
              <a:ext cx="1059987" cy="427421"/>
            </a:xfrm>
            <a:prstGeom prst="roundRect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Frame to Video</a:t>
              </a:r>
            </a:p>
          </p:txBody>
        </p:sp>
        <p:sp>
          <p:nvSpPr>
            <p:cNvPr id="23" name="箭號: 向右 22">
              <a:extLst>
                <a:ext uri="{FF2B5EF4-FFF2-40B4-BE49-F238E27FC236}">
                  <a16:creationId xmlns="" xmlns:a16="http://schemas.microsoft.com/office/drawing/2014/main" id="{315DF19F-3E31-4594-8B8D-3A3FC1933E50}"/>
                </a:ext>
              </a:extLst>
            </p:cNvPr>
            <p:cNvSpPr/>
            <p:nvPr/>
          </p:nvSpPr>
          <p:spPr>
            <a:xfrm>
              <a:off x="2784767" y="1508900"/>
              <a:ext cx="279585" cy="236333"/>
            </a:xfrm>
            <a:prstGeom prst="rightArrow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4" name="箭號: 向右 23">
              <a:extLst>
                <a:ext uri="{FF2B5EF4-FFF2-40B4-BE49-F238E27FC236}">
                  <a16:creationId xmlns="" xmlns:a16="http://schemas.microsoft.com/office/drawing/2014/main" id="{180A84D9-26E3-483C-8D51-ED316E5FEA2E}"/>
                </a:ext>
              </a:extLst>
            </p:cNvPr>
            <p:cNvSpPr/>
            <p:nvPr/>
          </p:nvSpPr>
          <p:spPr>
            <a:xfrm>
              <a:off x="4343150" y="1508900"/>
              <a:ext cx="279585" cy="236333"/>
            </a:xfrm>
            <a:prstGeom prst="rightArrow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5" name="箭號: 向右 24">
              <a:extLst>
                <a:ext uri="{FF2B5EF4-FFF2-40B4-BE49-F238E27FC236}">
                  <a16:creationId xmlns="" xmlns:a16="http://schemas.microsoft.com/office/drawing/2014/main" id="{9BB5078A-0FFA-45FD-B3F9-8D9E66AA8873}"/>
                </a:ext>
              </a:extLst>
            </p:cNvPr>
            <p:cNvSpPr/>
            <p:nvPr/>
          </p:nvSpPr>
          <p:spPr>
            <a:xfrm>
              <a:off x="5901533" y="1537113"/>
              <a:ext cx="279585" cy="236333"/>
            </a:xfrm>
            <a:prstGeom prst="rightArrow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6" name="箭號: 向右 25">
              <a:extLst>
                <a:ext uri="{FF2B5EF4-FFF2-40B4-BE49-F238E27FC236}">
                  <a16:creationId xmlns="" xmlns:a16="http://schemas.microsoft.com/office/drawing/2014/main" id="{CD7AD23A-4E9C-45EF-97A5-6C59377E9131}"/>
                </a:ext>
              </a:extLst>
            </p:cNvPr>
            <p:cNvSpPr/>
            <p:nvPr/>
          </p:nvSpPr>
          <p:spPr>
            <a:xfrm>
              <a:off x="7459915" y="1537113"/>
              <a:ext cx="279585" cy="236333"/>
            </a:xfrm>
            <a:prstGeom prst="rightArrow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79229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 D</a:t>
            </a:r>
            <a:r>
              <a:rPr lang="en-US" altLang="zh-TW" dirty="0" smtClean="0"/>
              <a:t>iscussion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42" y="3775780"/>
            <a:ext cx="2977711" cy="167496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42" y="5481504"/>
            <a:ext cx="1982652" cy="1115243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034719" y="3496914"/>
            <a:ext cx="13548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err="1" smtClean="0"/>
              <a:t>CycleGAN</a:t>
            </a:r>
            <a:r>
              <a:rPr lang="en-US" altLang="zh-TW" sz="1200" dirty="0" smtClean="0"/>
              <a:t> of Rat</a:t>
            </a:r>
            <a:endParaRPr lang="zh-TW" altLang="en-US" sz="12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2107449" y="5901229"/>
            <a:ext cx="712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Original</a:t>
            </a:r>
          </a:p>
          <a:p>
            <a:r>
              <a:rPr lang="en-US" altLang="zh-TW" sz="1200" dirty="0" smtClean="0"/>
              <a:t>Rat</a:t>
            </a:r>
            <a:endParaRPr lang="zh-TW" altLang="en-US" sz="1200" dirty="0"/>
          </a:p>
        </p:txBody>
      </p:sp>
      <p:sp>
        <p:nvSpPr>
          <p:cNvPr id="8" name="橢圓 7"/>
          <p:cNvSpPr/>
          <p:nvPr/>
        </p:nvSpPr>
        <p:spPr>
          <a:xfrm>
            <a:off x="656118" y="4522231"/>
            <a:ext cx="279918" cy="30623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FFFF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06542" y="1584775"/>
            <a:ext cx="2975775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800" dirty="0"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lang="en-US" altLang="zh-TW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ur </a:t>
            </a:r>
            <a:r>
              <a:rPr lang="en-US" altLang="zh-TW" sz="1800" dirty="0">
                <a:latin typeface="Calibri" panose="020F0502020204030204" pitchFamily="34" charset="0"/>
                <a:cs typeface="Calibri" panose="020F0502020204030204" pitchFamily="34" charset="0"/>
              </a:rPr>
              <a:t>model was trained on the wild horse and zebra </a:t>
            </a:r>
            <a:r>
              <a:rPr lang="en-US" altLang="zh-TW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synsets</a:t>
            </a:r>
            <a:r>
              <a:rPr lang="en-US" altLang="zh-TW" sz="1800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n-US" altLang="zh-TW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ImageNet.</a:t>
            </a:r>
          </a:p>
          <a:p>
            <a:r>
              <a:rPr lang="en-US" altLang="zh-TW" sz="1800" dirty="0">
                <a:latin typeface="Calibri" panose="020F0502020204030204" pitchFamily="34" charset="0"/>
                <a:cs typeface="Calibri" panose="020F0502020204030204" pitchFamily="34" charset="0"/>
              </a:rPr>
              <a:t>So may cause some problems when the testing data are not horses.</a:t>
            </a:r>
            <a:endParaRPr lang="zh-TW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zh-TW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240156" y="1584774"/>
            <a:ext cx="300355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Variety of the testing data will make different results of better performance or not.</a:t>
            </a:r>
            <a:endParaRPr lang="zh-TW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1559291" y="4919499"/>
            <a:ext cx="270275" cy="31317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FFFF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114800" y="3804691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So </a:t>
            </a:r>
            <a:r>
              <a:rPr lang="en-US" altLang="zh-TW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mret</a:t>
            </a:r>
            <a:r>
              <a:rPr lang="en-US" altLang="zh-TW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256x256</a:t>
            </a:r>
            <a:endParaRPr lang="zh-TW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 descr="https://scontent-tpe1-1.xx.fbcdn.net/v/t35.0-12/26613773_1797849530239117_1327806680_o.jpg?oh=d63205d0c771af5dd8fce1e260949fed&amp;oe=5A4F1E0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5998" y="3775779"/>
            <a:ext cx="2977711" cy="1674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998" y="5481504"/>
            <a:ext cx="1982651" cy="1115242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453" y="3775778"/>
            <a:ext cx="2654057" cy="1492907"/>
          </a:xfrm>
          <a:prstGeom prst="rect">
            <a:avLst/>
          </a:prstGeom>
        </p:spPr>
      </p:pic>
      <p:sp>
        <p:nvSpPr>
          <p:cNvPr id="16" name="文字方塊 15"/>
          <p:cNvSpPr txBox="1"/>
          <p:nvPr/>
        </p:nvSpPr>
        <p:spPr>
          <a:xfrm>
            <a:off x="3771781" y="3496914"/>
            <a:ext cx="1524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err="1" smtClean="0"/>
              <a:t>CycleGAN</a:t>
            </a:r>
            <a:r>
              <a:rPr lang="en-US" altLang="zh-TW" sz="1200" dirty="0" smtClean="0"/>
              <a:t> of Island</a:t>
            </a:r>
            <a:endParaRPr lang="zh-TW" altLang="en-US" sz="12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5179345" y="5901229"/>
            <a:ext cx="712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Original</a:t>
            </a:r>
          </a:p>
          <a:p>
            <a:r>
              <a:rPr lang="en-US" altLang="zh-TW" sz="1200" dirty="0"/>
              <a:t>I</a:t>
            </a:r>
            <a:r>
              <a:rPr lang="en-US" altLang="zh-TW" sz="1200" dirty="0" smtClean="0"/>
              <a:t>sland</a:t>
            </a:r>
            <a:endParaRPr lang="zh-TW" altLang="en-US" sz="1200" dirty="0"/>
          </a:p>
        </p:txBody>
      </p:sp>
      <p:sp>
        <p:nvSpPr>
          <p:cNvPr id="18" name="矩形 17"/>
          <p:cNvSpPr/>
          <p:nvPr/>
        </p:nvSpPr>
        <p:spPr>
          <a:xfrm>
            <a:off x="6243709" y="1584774"/>
            <a:ext cx="27358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XDoG</a:t>
            </a:r>
            <a:r>
              <a:rPr lang="en-US" altLang="zh-TW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shows better performance</a:t>
            </a:r>
            <a:r>
              <a:rPr lang="en-US" altLang="zh-TW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while comparing to the result of </a:t>
            </a:r>
            <a:r>
              <a:rPr lang="en-US" altLang="zh-TW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CycleGAN</a:t>
            </a:r>
            <a:r>
              <a:rPr lang="en-US" altLang="zh-TW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zh-TW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931775" y="3496914"/>
            <a:ext cx="10999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err="1" smtClean="0"/>
              <a:t>XDoG</a:t>
            </a:r>
            <a:r>
              <a:rPr lang="en-US" altLang="zh-TW" sz="1200" dirty="0" smtClean="0"/>
              <a:t> of Port</a:t>
            </a:r>
            <a:endParaRPr lang="zh-TW" altLang="en-US" sz="1200" dirty="0"/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453" y="5295689"/>
            <a:ext cx="2312992" cy="130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29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>
            <a:extLst>
              <a:ext uri="{FF2B5EF4-FFF2-40B4-BE49-F238E27FC236}">
                <a16:creationId xmlns="" xmlns:a16="http://schemas.microsoft.com/office/drawing/2014/main" id="{A4F11309-1F1A-4C25-BD1A-B6BD7096BF81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buClr>
                <a:srgbClr val="000000"/>
              </a:buClr>
              <a:buFont typeface="Calibri" panose="020F0502020204030204" pitchFamily="34" charset="0"/>
              <a:buNone/>
            </a:pPr>
            <a:r>
              <a:rPr lang="en-US" altLang="zh-TW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  <a:sym typeface="Calibri" panose="020F0502020204030204" pitchFamily="34" charset="0"/>
              </a:rPr>
              <a:t>Conclusion</a:t>
            </a:r>
          </a:p>
        </p:txBody>
      </p:sp>
      <p:sp>
        <p:nvSpPr>
          <p:cNvPr id="4099" name="Text Box 3">
            <a:extLst>
              <a:ext uri="{FF2B5EF4-FFF2-40B4-BE49-F238E27FC236}">
                <a16:creationId xmlns="" xmlns:a16="http://schemas.microsoft.com/office/drawing/2014/main" id="{F8E5BB06-F469-4096-82C5-9B68A0A446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100" y="1719263"/>
            <a:ext cx="8851900" cy="44735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marL="342900" indent="-3429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zh-TW" sz="2400" dirty="0"/>
              <a:t>With different </a:t>
            </a:r>
            <a:r>
              <a:rPr lang="en-US" altLang="zh-TW" sz="2400" b="1" dirty="0">
                <a:solidFill>
                  <a:srgbClr val="FF0000"/>
                </a:solidFill>
              </a:rPr>
              <a:t>morphing</a:t>
            </a:r>
            <a:r>
              <a:rPr lang="en-US" altLang="zh-TW" sz="2400" dirty="0"/>
              <a:t> degree, movie style is easier to be inspired &amp; planned ahead.</a:t>
            </a:r>
          </a:p>
          <a:p>
            <a:endParaRPr lang="en-US" altLang="zh-TW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2400" dirty="0"/>
              <a:t>Though </a:t>
            </a:r>
            <a:r>
              <a:rPr lang="en-US" altLang="zh-TW" sz="2400" b="1" dirty="0" err="1">
                <a:solidFill>
                  <a:srgbClr val="FF0000"/>
                </a:solidFill>
              </a:rPr>
              <a:t>cycleGAN</a:t>
            </a:r>
            <a:r>
              <a:rPr lang="en-US" altLang="zh-TW" sz="2400" dirty="0"/>
              <a:t> promises us unpaired image-to-image translation during training phase, in fact, similar to input stuffs in train pool is still necessary. </a:t>
            </a:r>
          </a:p>
          <a:p>
            <a:r>
              <a:rPr lang="en-US" altLang="zh-TW" sz="2400" dirty="0"/>
              <a:t>  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2400" dirty="0"/>
              <a:t>As reference, </a:t>
            </a:r>
            <a:r>
              <a:rPr lang="en-US" altLang="zh-TW" sz="2400" b="1" dirty="0" err="1">
                <a:solidFill>
                  <a:srgbClr val="FF0000"/>
                </a:solidFill>
              </a:rPr>
              <a:t>XDoG</a:t>
            </a:r>
            <a:r>
              <a:rPr lang="en-US" altLang="zh-TW" sz="2400" dirty="0"/>
              <a:t> is simpler for preparation, yet the style is limited and transform proceeds irreversible.   </a:t>
            </a:r>
          </a:p>
          <a:p>
            <a:endParaRPr lang="en-US" altLang="zh-TW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2400" dirty="0"/>
              <a:t>Well-trained </a:t>
            </a:r>
            <a:r>
              <a:rPr lang="en-US" altLang="zh-TW" sz="2400" b="1" dirty="0" err="1">
                <a:solidFill>
                  <a:srgbClr val="FF0000"/>
                </a:solidFill>
              </a:rPr>
              <a:t>cycleGAN</a:t>
            </a:r>
            <a:r>
              <a:rPr lang="en-US" altLang="zh-TW" sz="2400" dirty="0"/>
              <a:t> for </a:t>
            </a:r>
            <a:r>
              <a:rPr lang="en-US" altLang="zh-TW" sz="2400" b="1" dirty="0">
                <a:solidFill>
                  <a:srgbClr val="0033CC"/>
                </a:solidFill>
              </a:rPr>
              <a:t>video</a:t>
            </a:r>
            <a:r>
              <a:rPr lang="en-US" altLang="zh-TW" sz="2400" dirty="0"/>
              <a:t> takes efforts to widely train, yet it deserves.</a:t>
            </a:r>
            <a:r>
              <a:rPr lang="en-US" altLang="zh-TW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07096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357</Words>
  <Application>Microsoft Office PowerPoint</Application>
  <PresentationFormat>如螢幕大小 (4:3)</PresentationFormat>
  <Paragraphs>59</Paragraphs>
  <Slides>7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1" baseType="lpstr">
      <vt:lpstr>新細明體</vt:lpstr>
      <vt:lpstr>Arial</vt:lpstr>
      <vt:lpstr>Calibri</vt:lpstr>
      <vt:lpstr>Office 佈景主題</vt:lpstr>
      <vt:lpstr>Multi-style Image Morphing System based on GANs and XDoG</vt:lpstr>
      <vt:lpstr>Introduction / Motivation</vt:lpstr>
      <vt:lpstr>CycleGAN</vt:lpstr>
      <vt:lpstr>XDoG / Image Morphing </vt:lpstr>
      <vt:lpstr>Experiment Steps </vt:lpstr>
      <vt:lpstr>Result Discussion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Presentation</dc:title>
  <dc:creator>林鉉博</dc:creator>
  <cp:lastModifiedBy>Lab819</cp:lastModifiedBy>
  <cp:revision>23</cp:revision>
  <dcterms:modified xsi:type="dcterms:W3CDTF">2018-01-03T07:19:56Z</dcterms:modified>
</cp:coreProperties>
</file>