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7" r:id="rId4"/>
    <p:sldId id="284" r:id="rId5"/>
    <p:sldId id="277" r:id="rId6"/>
    <p:sldId id="281" r:id="rId7"/>
    <p:sldId id="289" r:id="rId8"/>
    <p:sldId id="282" r:id="rId9"/>
    <p:sldId id="288" r:id="rId10"/>
    <p:sldId id="286" r:id="rId11"/>
    <p:sldId id="283" r:id="rId12"/>
    <p:sldId id="290" r:id="rId13"/>
    <p:sldId id="291" r:id="rId14"/>
    <p:sldId id="292" r:id="rId15"/>
    <p:sldId id="275" r:id="rId16"/>
    <p:sldId id="27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ust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57" autoAdjust="0"/>
  </p:normalViewPr>
  <p:slideViewPr>
    <p:cSldViewPr snapToGrid="0">
      <p:cViewPr>
        <p:scale>
          <a:sx n="100" d="100"/>
          <a:sy n="100" d="100"/>
        </p:scale>
        <p:origin x="-174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EE83-EE3D-454B-BF24-6B8649CB9211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D560-619E-456F-9D53-F003F17BC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Нагрузочное тестирование</a:t>
            </a:r>
            <a:r>
              <a:rPr lang="ru-RU" dirty="0"/>
              <a:t> (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load</a:t>
            </a:r>
            <a:r>
              <a:rPr lang="ru-RU" i="1" dirty="0"/>
              <a:t> </a:t>
            </a:r>
            <a:r>
              <a:rPr lang="ru-RU" i="1" dirty="0" err="1"/>
              <a:t>testing</a:t>
            </a:r>
            <a:r>
              <a:rPr lang="ru-RU" dirty="0"/>
              <a:t>) — подвид тестирования производительности, сбор показателей и определение производительности и времени отклика программно-технической системы или устройства в ответ на внешний запрос с целью установления соответствия требованиям, предъявляемым к данной системе (устройству).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максимальной производительности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(по результатам тестирования определяется максимальная интенсивность операций, при которой система удовлетворяет требованиям по временам отклика). 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отказоустойчивости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оценка влияния сбоев смежных систем на работоспособность тестируемой системы, проверка способности системы восстанавливаться после устранения сбоев в смежной системе (по результатам тестирования предоставляется перечень систем и интерфейсов, сбои в которых критически влияют на работоспособность объекта тестирования).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Выявление «узких мест»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 результатам тестирования определяется перечень факторов, ограничивающих  производительность АС: недостаток аппаратных ресурсов, недостаток системных ресурсов, ограничения архитектуры ППО, а также список критичных показателей, требующих мониторинга при промышленной эксплуатации).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надежности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 результатам тестирования определяется возможность системы работать длительное время под нагрузкой).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влияния мониторинга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 результатам тестирования предоставляется сравнительная оценка характеристик производительности системы при включенном и выключенном мониторинге).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Подбор оптимального КТС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 результатам тестирования предоставляется рекомендация по выбору КТС).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Воспроизведение проблем промышленной среды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(результатом тестирования являются воспроизведение и локализация проблем промышленной среды, по результатам тестирования предоставляется описание причины и способ воспроизведения проблем промышленной среды). При воспроизведении проблем промышленной среды могут выполняться тесты для определения максимальной производительности, проверки отказоустойчивости и т.д.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исправления ошибки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(результатом тестирования является подтверждение исправления ошибки). Проверка исправления ошибки проводится в два этапа: воспроизведение ошибки на старой версии ПО (КТС) и проверка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невоспроизводимости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ошибки на новой версии ПО (КТС).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ВНД № 3467-3 (Шаблоны документов), в приложении №8 «Приложение 8. Шаблон документа «Спецификация требований к АС (СТАС)» v.2.10» есть пункт 6.10: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“…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6.4. Производительность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раздел описывает необходимую скорость выполнения различных операций системы в единицу времени и определяет возможности обслуживания пользователя.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 требования детализируются для операций, сгруппированных по основным категориям их назначения. Выделение дополнительных подразделов внутри раздела «Производительность» – на усмотрение автора документа, ниже приводится рекомендуемая группировка.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наличие в документе требований по производительности и объему операций или </a:t>
            </a:r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 о том, что такие требования к системе не предъявляются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 требования необходимы для возможности последующего нагрузочного тестирования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…“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Requirements for Load Generators Running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TruClient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table describes the system requirements for load generator machines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RequirementValueProcessor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cores 2.2 GHz each or faster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(RAM)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GB or higher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1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Requirements for Load Generators Running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TruClient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table describes the system requirements for load generator machines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RequirementValueProcessor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cores 2.2 GHz each or faster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(RAM)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GB or higher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4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D560-619E-456F-9D53-F003F17BCB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6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7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5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9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9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71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6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D0EE-3AFC-4E17-B9D3-7A09B9C9A7D8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925A-DC82-44D8-9368-249C0EFBD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6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11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bt-maslov-an\Desktop\ДК_2.0\УНТиА_Презентация\Материалы\technology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0E7E8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8"/>
          <a:stretch/>
        </p:blipFill>
        <p:spPr bwMode="auto">
          <a:xfrm>
            <a:off x="0" y="1"/>
            <a:ext cx="12192000" cy="69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7440149" y="0"/>
            <a:ext cx="4320481" cy="6858000"/>
            <a:chOff x="5580111" y="0"/>
            <a:chExt cx="3240361" cy="514350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5580111" y="0"/>
              <a:ext cx="3240361" cy="5143500"/>
              <a:chOff x="5580111" y="0"/>
              <a:chExt cx="3240361" cy="5143500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5580112" y="0"/>
                <a:ext cx="3240360" cy="514350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/>
              </a:p>
            </p:txBody>
          </p: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5580111" y="0"/>
                <a:ext cx="0" cy="514350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8820472" y="0"/>
                <a:ext cx="0" cy="514350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50" y="4269455"/>
              <a:ext cx="1141483" cy="750567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440152" y="4965171"/>
            <a:ext cx="432048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67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ОНТАР</a:t>
            </a:r>
            <a:endParaRPr lang="ru-RU" sz="2667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45310" y="551839"/>
            <a:ext cx="47101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  <a:latin typeface="Arial Black" panose="020B0A04020102020204" pitchFamily="34" charset="0"/>
              </a:rPr>
              <a:t>Нагрузочное </a:t>
            </a:r>
            <a:r>
              <a:rPr lang="ru-RU" sz="28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тестирование – базовые принципы</a:t>
            </a:r>
            <a:endParaRPr lang="ru-RU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Тест на поиск максимума - Отчет</a:t>
            </a:r>
            <a:endParaRPr lang="ru-RU" sz="3733" b="1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" y="1057275"/>
            <a:ext cx="10205486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5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6992" y="1437411"/>
            <a:ext cx="7152958" cy="4432301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– Надежность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10785" y="1713635"/>
            <a:ext cx="34484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Тест надежности выполняется на уровне 70% от теста на максимум. </a:t>
            </a:r>
            <a:endParaRPr lang="ru-RU" b="1" dirty="0" smtClean="0"/>
          </a:p>
          <a:p>
            <a:r>
              <a:rPr lang="ru-RU" i="1" dirty="0" smtClean="0"/>
              <a:t>Длительность </a:t>
            </a:r>
            <a:r>
              <a:rPr lang="ru-RU" i="1" dirty="0"/>
              <a:t>тестирования определяется требуемым </a:t>
            </a:r>
            <a:r>
              <a:rPr lang="ru-RU" b="1" i="1" dirty="0"/>
              <a:t>интервалом доступности системы </a:t>
            </a:r>
            <a:r>
              <a:rPr lang="ru-RU" i="1" dirty="0"/>
              <a:t>(должна быть больше либо равна, для доступности 24х7 – не менее суток).</a:t>
            </a:r>
            <a:r>
              <a:rPr lang="ru-RU" dirty="0" smtClean="0"/>
              <a:t>Критерием </a:t>
            </a:r>
            <a:r>
              <a:rPr lang="ru-RU" dirty="0"/>
              <a:t>успешности тестирования является: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b="1" dirty="0"/>
              <a:t>Отсутствие деградации производительности системы в ходе теста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b="1" dirty="0"/>
              <a:t>Отсутствие утечки ресурсов в течение теста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02805"/>
              </p:ext>
            </p:extLst>
          </p:nvPr>
        </p:nvGraphicFramePr>
        <p:xfrm>
          <a:off x="6372423" y="926624"/>
          <a:ext cx="4924425" cy="54864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323975"/>
                <a:gridCol w="360045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Надежность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Возможность АС работать продолжительное время под нагрузкой.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6550" y="2846124"/>
            <a:ext cx="7524235" cy="40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Тест надежность - Отчет</a:t>
            </a:r>
            <a:endParaRPr lang="ru-RU" sz="3733" b="1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4" y="962025"/>
            <a:ext cx="9620366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МНТ – основные моменты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1090642"/>
            <a:ext cx="4676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Цели НТ / Виды тестирования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Профили нагрузки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Ограничения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effectLst>
                  <a:outerShdw sx="0" sy="0">
                    <a:srgbClr val="000000"/>
                  </a:outerShdw>
                </a:effectLst>
              </a:rPr>
              <a:t>Критерии </a:t>
            </a:r>
            <a:r>
              <a:rPr lang="ru-RU" sz="2400" b="1" dirty="0">
                <a:effectLst>
                  <a:outerShdw sx="0" sy="0">
                    <a:srgbClr val="000000"/>
                  </a:outerShdw>
                </a:effectLst>
              </a:rPr>
              <a:t>успешности проведения </a:t>
            </a:r>
            <a:r>
              <a:rPr lang="ru-RU" sz="2400" b="1" dirty="0" smtClean="0">
                <a:effectLst>
                  <a:outerShdw sx="0" sy="0">
                    <a:srgbClr val="000000"/>
                  </a:outerShdw>
                </a:effectLst>
              </a:rPr>
              <a:t>тестов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900361"/>
            <a:ext cx="64142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Отчет– основные моменты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1090642"/>
            <a:ext cx="4095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Заключение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Выводы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Результаты по отдельным тестам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Ограничения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019174"/>
            <a:ext cx="7301012" cy="573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План НТ</a:t>
            </a:r>
            <a:endParaRPr lang="ru-RU" sz="3733" b="1" dirty="0">
              <a:solidFill>
                <a:prstClr val="white"/>
              </a:solidFill>
            </a:endParaRPr>
          </a:p>
        </p:txBody>
      </p:sp>
      <p:pic>
        <p:nvPicPr>
          <p:cNvPr id="11266" name="Рисунок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61" y="1262061"/>
            <a:ext cx="7063804" cy="47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28625" y="1090641"/>
            <a:ext cx="4362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Подготовка среды (5 - 10%)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Разработка СНТ (60 - 70%)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Проведение НТ (20% - 25%)</a:t>
            </a:r>
          </a:p>
        </p:txBody>
      </p:sp>
    </p:spTree>
    <p:extLst>
      <p:ext uri="{BB962C8B-B14F-4D97-AF65-F5344CB8AC3E}">
        <p14:creationId xmlns:p14="http://schemas.microsoft.com/office/powerpoint/2010/main" val="22053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>
                <a:solidFill>
                  <a:prstClr val="white"/>
                </a:solidFill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40657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free-icon/24-hours-sign_318-510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56" y="2455628"/>
            <a:ext cx="3377333" cy="33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- Цели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174" y="2480557"/>
            <a:ext cx="410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Сколько пользователей?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747109" y="876028"/>
            <a:ext cx="577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Стабильное время работы?</a:t>
            </a:r>
            <a:endParaRPr lang="ru-RU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356" y="1057129"/>
            <a:ext cx="47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будет работать?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8413" y="1459059"/>
            <a:ext cx="489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Какое оборудование нужно?</a:t>
            </a:r>
            <a:endParaRPr lang="ru-RU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682704" y="1167250"/>
            <a:ext cx="44066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SLA</a:t>
            </a:r>
            <a:r>
              <a:rPr lang="ru-RU" sz="3200" b="1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/>
              <a:t>времена отклика,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/>
              <a:t>профиль НТ,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/>
              <a:t>утилизация</a:t>
            </a:r>
            <a:endParaRPr lang="ru-RU" sz="3200" dirty="0"/>
          </a:p>
        </p:txBody>
      </p:sp>
      <p:pic>
        <p:nvPicPr>
          <p:cNvPr id="1028" name="Picture 4" descr="http://ikso.org/uploaded/tik/polevskoj/images/uik/rezerv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7" y="3876261"/>
            <a:ext cx="2981739" cy="29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04.kanobu.net/r/a5a9714c6ec23be88366d647eb396802/1040x-/u.kanobu.ru/longreads/2014/4/4/1961253e-6613-4ded-b2b9-1d26466b261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38" y="2882487"/>
            <a:ext cx="6381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- Цели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3" y="981886"/>
            <a:ext cx="1097280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/>
              <a:t>Определение максимальной производительности</a:t>
            </a:r>
            <a:r>
              <a:rPr lang="ru-RU" sz="2400" dirty="0"/>
              <a:t> </a:t>
            </a:r>
            <a:r>
              <a:rPr lang="ru-RU" sz="2400" dirty="0" smtClean="0"/>
              <a:t>системы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/>
              <a:t>Проверка </a:t>
            </a:r>
            <a:r>
              <a:rPr lang="ru-RU" sz="2400" b="1" dirty="0" smtClean="0"/>
              <a:t>отказоустойчивости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Выявление </a:t>
            </a:r>
            <a:r>
              <a:rPr lang="ru-RU" sz="2400" b="1" dirty="0"/>
              <a:t>«узких мест</a:t>
            </a:r>
            <a:r>
              <a:rPr lang="ru-RU" sz="2400" b="1" dirty="0" smtClean="0"/>
              <a:t>»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Проверка надежности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Оценка </a:t>
            </a:r>
            <a:r>
              <a:rPr lang="ru-RU" sz="2400" b="1" dirty="0"/>
              <a:t>влияния </a:t>
            </a:r>
            <a:r>
              <a:rPr lang="ru-RU" sz="2400" b="1" dirty="0" smtClean="0"/>
              <a:t>мониторинга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/>
              <a:t>Подбор </a:t>
            </a:r>
            <a:r>
              <a:rPr lang="ru-RU" sz="2400" b="1" dirty="0"/>
              <a:t>оптимального </a:t>
            </a:r>
            <a:r>
              <a:rPr lang="ru-RU" sz="2400" b="1" dirty="0" smtClean="0"/>
              <a:t>КТС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/>
              <a:t>Воспроизведение проблем промышленной </a:t>
            </a:r>
            <a:r>
              <a:rPr lang="ru-RU" sz="2400" b="1" dirty="0" smtClean="0"/>
              <a:t>среды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/>
              <a:t>Проверка исправления </a:t>
            </a:r>
            <a:r>
              <a:rPr lang="ru-RU" sz="2400" b="1" dirty="0" smtClean="0"/>
              <a:t>ошибки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8823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– в жизни релиза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0452" y="1735189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66314" y="1735187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96814" y="1735188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936814" y="1735188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Внедрение и эксплуатация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52425" y="2658287"/>
            <a:ext cx="4086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 к производительности (ВНД </a:t>
            </a:r>
            <a:r>
              <a:rPr lang="ru-RU" dirty="0"/>
              <a:t>№ 3467-3 (Шаблоны документов</a:t>
            </a:r>
            <a:r>
              <a:rPr lang="ru-RU" dirty="0" smtClean="0"/>
              <a:t>), СТАС:</a:t>
            </a:r>
            <a:endParaRPr lang="ru-RU" dirty="0"/>
          </a:p>
          <a:p>
            <a:r>
              <a:rPr lang="ru-RU" dirty="0"/>
              <a:t>“…</a:t>
            </a:r>
            <a:r>
              <a:rPr lang="ru-RU" b="1" dirty="0"/>
              <a:t>6.4. Производительность</a:t>
            </a:r>
            <a:endParaRPr lang="ru-RU" dirty="0"/>
          </a:p>
          <a:p>
            <a:r>
              <a:rPr lang="ru-RU" b="1" dirty="0" smtClean="0"/>
              <a:t>Обязательным</a:t>
            </a:r>
            <a:r>
              <a:rPr lang="ru-RU" dirty="0" smtClean="0"/>
              <a:t> </a:t>
            </a:r>
            <a:r>
              <a:rPr lang="ru-RU" dirty="0"/>
              <a:t>является наличие в документе требований по производительности и объему операций или </a:t>
            </a:r>
            <a:r>
              <a:rPr lang="ru-RU" b="1" u="sng" dirty="0"/>
              <a:t>информация о том, что такие требования к системе не предъявляются</a:t>
            </a:r>
            <a:r>
              <a:rPr lang="ru-RU" dirty="0"/>
              <a:t> (</a:t>
            </a:r>
            <a:r>
              <a:rPr lang="ru-RU" b="1" dirty="0"/>
              <a:t>такие требования необходимы для возможности последующего нагрузочного тестирования системы</a:t>
            </a:r>
            <a:r>
              <a:rPr lang="ru-RU" dirty="0"/>
              <a:t>). </a:t>
            </a:r>
          </a:p>
          <a:p>
            <a:r>
              <a:rPr lang="ru-RU" dirty="0" smtClean="0"/>
              <a:t>…“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591051" y="2658287"/>
            <a:ext cx="262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Реализация функционала + реализация требований производительности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9705975" y="2658287"/>
            <a:ext cx="241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проблем производительности + актуализация профиля НТ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286625" y="2658287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НТ + связь с ФТ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0452" y="811857"/>
            <a:ext cx="205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ВНД № 3467-3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469255" y="811857"/>
            <a:ext cx="2054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ВНД № 2297 </a:t>
            </a:r>
          </a:p>
          <a:p>
            <a:pPr lvl="0"/>
            <a:r>
              <a:rPr lang="ru-RU" dirty="0" smtClean="0"/>
              <a:t>МНТ</a:t>
            </a:r>
          </a:p>
          <a:p>
            <a:pPr lvl="0"/>
            <a:r>
              <a:rPr lang="ru-RU" dirty="0" smtClean="0"/>
              <a:t>Отчет по НТ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66313" y="811857"/>
            <a:ext cx="205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МНТ</a:t>
            </a:r>
          </a:p>
        </p:txBody>
      </p:sp>
    </p:spTree>
    <p:extLst>
      <p:ext uri="{BB962C8B-B14F-4D97-AF65-F5344CB8AC3E}">
        <p14:creationId xmlns:p14="http://schemas.microsoft.com/office/powerpoint/2010/main" val="5756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– подача нагрузки</a:t>
            </a:r>
            <a:endParaRPr lang="ru-RU" sz="3733" b="1" dirty="0">
              <a:solidFill>
                <a:prstClr val="white"/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561975" y="2163826"/>
            <a:ext cx="11344275" cy="3113023"/>
            <a:chOff x="2319247" y="4566858"/>
            <a:chExt cx="6646198" cy="1666483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2319247" y="4566858"/>
              <a:ext cx="6646198" cy="1666483"/>
              <a:chOff x="-654472" y="3731621"/>
              <a:chExt cx="6646198" cy="1666483"/>
            </a:xfrm>
          </p:grpSpPr>
          <p:sp>
            <p:nvSpPr>
              <p:cNvPr id="25" name="Блок-схема: альтернативный процесс 24"/>
              <p:cNvSpPr/>
              <p:nvPr/>
            </p:nvSpPr>
            <p:spPr>
              <a:xfrm>
                <a:off x="582281" y="3731621"/>
                <a:ext cx="5409445" cy="166648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Блок-схема: альтернативный процесс 22"/>
              <p:cNvSpPr/>
              <p:nvPr/>
            </p:nvSpPr>
            <p:spPr>
              <a:xfrm>
                <a:off x="2344075" y="3914394"/>
                <a:ext cx="3455146" cy="1341765"/>
              </a:xfrm>
              <a:prstGeom prst="flowChartAlternateProcess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098" name="Picture 2" descr="http://www.skomplekt.com/image/cache/files/product_93686/main_img_p93686_-600x600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472" y="3996015"/>
                <a:ext cx="960507" cy="935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iconspot.ru/files/17566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0179" y="3976193"/>
                <a:ext cx="955035" cy="955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http://os-style.ru/News/075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4472" y="4184368"/>
                <a:ext cx="744757" cy="744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8" descr="http://clipartist.net/openclipart.org/2013/August/application_server-999px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2790795" y="3996015"/>
                <a:ext cx="757113" cy="935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Группа 16"/>
            <p:cNvGrpSpPr/>
            <p:nvPr/>
          </p:nvGrpSpPr>
          <p:grpSpPr>
            <a:xfrm>
              <a:off x="6667664" y="5196482"/>
              <a:ext cx="706371" cy="203617"/>
              <a:chOff x="6737527" y="3155348"/>
              <a:chExt cx="922271" cy="248669"/>
            </a:xfrm>
          </p:grpSpPr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6737527" y="3155348"/>
                <a:ext cx="922271" cy="99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6737527" y="3394106"/>
                <a:ext cx="922271" cy="9911"/>
              </a:xfrm>
              <a:prstGeom prst="straightConnector1">
                <a:avLst/>
              </a:prstGeom>
              <a:ln w="381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/>
            <p:cNvGrpSpPr/>
            <p:nvPr/>
          </p:nvGrpSpPr>
          <p:grpSpPr>
            <a:xfrm>
              <a:off x="5055009" y="5204597"/>
              <a:ext cx="706371" cy="203617"/>
              <a:chOff x="6737527" y="3155348"/>
              <a:chExt cx="922271" cy="248669"/>
            </a:xfrm>
          </p:grpSpPr>
          <p:cxnSp>
            <p:nvCxnSpPr>
              <p:cNvPr id="31" name="Прямая со стрелкой 30"/>
              <p:cNvCxnSpPr/>
              <p:nvPr/>
            </p:nvCxnSpPr>
            <p:spPr>
              <a:xfrm flipV="1">
                <a:off x="6737527" y="3155348"/>
                <a:ext cx="922271" cy="99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 flipV="1">
                <a:off x="6737527" y="3394106"/>
                <a:ext cx="922271" cy="9911"/>
              </a:xfrm>
              <a:prstGeom prst="straightConnector1">
                <a:avLst/>
              </a:prstGeom>
              <a:ln w="381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Группа 32"/>
            <p:cNvGrpSpPr/>
            <p:nvPr/>
          </p:nvGrpSpPr>
          <p:grpSpPr>
            <a:xfrm>
              <a:off x="3195397" y="5232865"/>
              <a:ext cx="706371" cy="203617"/>
              <a:chOff x="6737527" y="3155348"/>
              <a:chExt cx="922271" cy="248669"/>
            </a:xfrm>
          </p:grpSpPr>
          <p:cxnSp>
            <p:nvCxnSpPr>
              <p:cNvPr id="34" name="Прямая со стрелкой 33"/>
              <p:cNvCxnSpPr/>
              <p:nvPr/>
            </p:nvCxnSpPr>
            <p:spPr>
              <a:xfrm flipV="1">
                <a:off x="6737527" y="3155348"/>
                <a:ext cx="922271" cy="99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 flipV="1">
                <a:off x="6737527" y="3394106"/>
                <a:ext cx="922271" cy="9911"/>
              </a:xfrm>
              <a:prstGeom prst="straightConnector1">
                <a:avLst/>
              </a:prstGeom>
              <a:ln w="381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457199" y="1069870"/>
            <a:ext cx="873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HP </a:t>
            </a:r>
            <a:r>
              <a:rPr lang="en-US" sz="2800" b="1" dirty="0" err="1" smtClean="0"/>
              <a:t>LoadRunner</a:t>
            </a:r>
            <a:r>
              <a:rPr lang="en-US" sz="2800" b="1" dirty="0" smtClean="0"/>
              <a:t>/ Performance Center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574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kypekonsultant.ru/wp-content/uploads/2015/03/Sh_BD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44" y="1256326"/>
            <a:ext cx="5810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erdze.org.ua/sites/default/files/4108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42" y="1211385"/>
            <a:ext cx="4929134" cy="3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pandia.ru/text/78/279/images/image002_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44" y="752935"/>
            <a:ext cx="4237443" cy="57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>
                <a:solidFill>
                  <a:prstClr val="white"/>
                </a:solidFill>
              </a:rPr>
              <a:t>Профиль нагрузочного тестирования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46369" y="5597757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АДМИНИСТРИРОВАНИЕ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ТЕСТОВЫХ СТЕНДОВ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70452" y="1735189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Сущности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70451" y="3429177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Процедурный момент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70451" y="2608003"/>
            <a:ext cx="2054087" cy="6758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Отчеты/аналитика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283200" y="1088571"/>
            <a:ext cx="1117600" cy="378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пользователя к Системе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533576" y="1088570"/>
            <a:ext cx="1117600" cy="378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Системы к пользователю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6574971" y="1193104"/>
            <a:ext cx="14515" cy="35530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8240382" y="1193103"/>
            <a:ext cx="14515" cy="35530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www.rrc.com.ua/Portals/0/images/splun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99" y="5240538"/>
            <a:ext cx="1579446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602769" y="5198359"/>
            <a:ext cx="278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Siebel Tools</a:t>
            </a:r>
            <a:endParaRPr lang="ru-RU" sz="3600" b="1" u="sng" dirty="0"/>
          </a:p>
        </p:txBody>
      </p:sp>
      <p:pic>
        <p:nvPicPr>
          <p:cNvPr id="2050" name="Picture 2" descr="http://qatestlab.com/assets/software-testing-company-288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55" y="1034234"/>
            <a:ext cx="2491044" cy="28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6904717" y="968807"/>
            <a:ext cx="980192" cy="3905179"/>
            <a:chOff x="6904717" y="968807"/>
            <a:chExt cx="980192" cy="3905179"/>
          </a:xfrm>
        </p:grpSpPr>
        <p:cxnSp>
          <p:nvCxnSpPr>
            <p:cNvPr id="31" name="Прямая со стрелкой 30"/>
            <p:cNvCxnSpPr/>
            <p:nvPr/>
          </p:nvCxnSpPr>
          <p:spPr>
            <a:xfrm flipV="1">
              <a:off x="7461232" y="3323937"/>
              <a:ext cx="7695" cy="443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Группа 9"/>
            <p:cNvGrpSpPr/>
            <p:nvPr/>
          </p:nvGrpSpPr>
          <p:grpSpPr>
            <a:xfrm>
              <a:off x="6904717" y="968807"/>
              <a:ext cx="980192" cy="3905179"/>
              <a:chOff x="6904717" y="968807"/>
              <a:chExt cx="980192" cy="3905179"/>
            </a:xfrm>
          </p:grpSpPr>
          <p:grpSp>
            <p:nvGrpSpPr>
              <p:cNvPr id="4" name="Группа 3"/>
              <p:cNvGrpSpPr/>
              <p:nvPr/>
            </p:nvGrpSpPr>
            <p:grpSpPr>
              <a:xfrm>
                <a:off x="6904717" y="968807"/>
                <a:ext cx="980192" cy="3905179"/>
                <a:chOff x="6904717" y="968807"/>
                <a:chExt cx="980192" cy="3905179"/>
              </a:xfrm>
            </p:grpSpPr>
            <p:pic>
              <p:nvPicPr>
                <p:cNvPr id="1030" name="Picture 6" descr="http://os-style.ru/News/075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17073" y="968807"/>
                  <a:ext cx="744757" cy="7447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Группа 2"/>
                <p:cNvGrpSpPr/>
                <p:nvPr/>
              </p:nvGrpSpPr>
              <p:grpSpPr>
                <a:xfrm>
                  <a:off x="6904717" y="1692524"/>
                  <a:ext cx="980192" cy="3181462"/>
                  <a:chOff x="6904717" y="1692524"/>
                  <a:chExt cx="980192" cy="3181462"/>
                </a:xfrm>
              </p:grpSpPr>
              <p:pic>
                <p:nvPicPr>
                  <p:cNvPr id="1026" name="Picture 2" descr="http://iconspot.ru/files/175662.png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29874" y="3918951"/>
                    <a:ext cx="955035" cy="95503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 descr="http://clipartist.net/openclipart.org/2013/August/application_server-999px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 flipV="1">
                    <a:off x="6904717" y="2348651"/>
                    <a:ext cx="757113" cy="9352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7" name="Прямая со стрелкой 36"/>
                  <p:cNvCxnSpPr/>
                  <p:nvPr/>
                </p:nvCxnSpPr>
                <p:spPr>
                  <a:xfrm flipH="1">
                    <a:off x="7272546" y="1692524"/>
                    <a:ext cx="10727" cy="46937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Прямая со стрелкой 39"/>
                  <p:cNvCxnSpPr/>
                  <p:nvPr/>
                </p:nvCxnSpPr>
                <p:spPr>
                  <a:xfrm flipH="1">
                    <a:off x="7304632" y="3340198"/>
                    <a:ext cx="10727" cy="46937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" name="Прямая со стрелкой 33"/>
              <p:cNvCxnSpPr/>
              <p:nvPr/>
            </p:nvCxnSpPr>
            <p:spPr>
              <a:xfrm flipH="1">
                <a:off x="7443551" y="1692524"/>
                <a:ext cx="10727" cy="469373"/>
              </a:xfrm>
              <a:prstGeom prst="straightConnector1">
                <a:avLst/>
              </a:prstGeom>
              <a:ln w="381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20" grpId="0" animBg="1"/>
      <p:bldP spid="42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– профиль НТ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20012" y="1050789"/>
            <a:ext cx="4267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b="1" dirty="0" smtClean="0"/>
              <a:t>Количество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 smtClean="0"/>
              <a:t>Интенсивность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 smtClean="0"/>
              <a:t>Требования к производительности (</a:t>
            </a:r>
            <a:r>
              <a:rPr lang="en-US" sz="2800" b="1" dirty="0" smtClean="0"/>
              <a:t>SLA)</a:t>
            </a:r>
            <a:endParaRPr lang="ru-RU" sz="28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050790"/>
            <a:ext cx="6996113" cy="462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1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НТ – Тест на поиск максимума</a:t>
            </a:r>
            <a:endParaRPr lang="ru-RU" sz="3733" b="1" dirty="0">
              <a:solidFill>
                <a:prstClr val="white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13283"/>
              </p:ext>
            </p:extLst>
          </p:nvPr>
        </p:nvGraphicFramePr>
        <p:xfrm>
          <a:off x="0" y="1276350"/>
          <a:ext cx="558861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Точечный рисунок" r:id="rId5" imgW="4704762" imgH="2752381" progId="Paint.Picture">
                  <p:embed/>
                </p:oleObj>
              </mc:Choice>
              <mc:Fallback>
                <p:oleObj name="Точечный рисунок" r:id="rId5" imgW="4704762" imgH="27523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76350"/>
                        <a:ext cx="5588610" cy="322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94410"/>
              </p:ext>
            </p:extLst>
          </p:nvPr>
        </p:nvGraphicFramePr>
        <p:xfrm>
          <a:off x="5419725" y="1247774"/>
          <a:ext cx="6567587" cy="4144914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238375"/>
                <a:gridCol w="4329212"/>
              </a:tblGrid>
              <a:tr h="1362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Максимальная производительность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Наивысшая интенсивность выполнения операций обслуживаемых системой соблюдением требуемого качества обслуживания (удовлетворяет SLA).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552" marR="51552" marT="0" marB="0"/>
                </a:tc>
              </a:tr>
              <a:tr h="10218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Пиковая нагрузка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Наивысший уровень нагрузки наблюдавшийся при промышленной эксплуатации системы. Обычно определяется по периодам максимальной загруженности системы.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552" marR="51552" marT="0" marB="0"/>
                </a:tc>
              </a:tr>
              <a:tr h="1760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Типичная (средняя) нагрузка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Нагрузка, определяемая наиболее характерным режимом эксплуатации системы при котором система будет работать обычный день. При расчете типичного уровня нагрузки периоды времени минимальных и максимальных нагрузок не учитываются.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552" marR="515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1"/>
            <a:ext cx="12192000" cy="722015"/>
            <a:chOff x="0" y="0"/>
            <a:chExt cx="9144000" cy="54151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541511"/>
            </a:xfrm>
            <a:prstGeom prst="rect">
              <a:avLst/>
            </a:prstGeom>
            <a:solidFill>
              <a:srgbClr val="08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24" y="66571"/>
              <a:ext cx="621060" cy="408368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0" y="541511"/>
              <a:ext cx="914400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4307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33" b="1" dirty="0" smtClean="0">
                <a:solidFill>
                  <a:prstClr val="white"/>
                </a:solidFill>
              </a:rPr>
              <a:t>Детализация – Тест на поиск максимума</a:t>
            </a:r>
            <a:endParaRPr lang="ru-RU" sz="3733" b="1" dirty="0">
              <a:solidFill>
                <a:prstClr val="white"/>
              </a:solidFill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28860" y="1080156"/>
            <a:ext cx="5252790" cy="2844144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890835" y="1811337"/>
            <a:ext cx="5500440" cy="36560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572250" y="1271618"/>
            <a:ext cx="54150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Поиск </a:t>
            </a:r>
            <a:r>
              <a:rPr lang="ru-RU" dirty="0"/>
              <a:t>максимума </a:t>
            </a:r>
            <a:r>
              <a:rPr lang="ru-RU" dirty="0" smtClean="0"/>
              <a:t>Системы.</a:t>
            </a:r>
            <a:endParaRPr lang="ru-RU" dirty="0"/>
          </a:p>
          <a:p>
            <a:r>
              <a:rPr lang="ru-RU" b="1" dirty="0"/>
              <a:t>При тестировании проводится пошаговое увеличение нагрузки до предельной.</a:t>
            </a:r>
          </a:p>
          <a:p>
            <a:r>
              <a:rPr lang="ru-RU" dirty="0"/>
              <a:t>Тест завершается, когда </a:t>
            </a:r>
          </a:p>
          <a:p>
            <a:r>
              <a:rPr lang="ru-RU" dirty="0"/>
              <a:t>•	</a:t>
            </a:r>
            <a:r>
              <a:rPr lang="ru-RU" b="1" dirty="0"/>
              <a:t>времена отклика превысили допустимые пределы;</a:t>
            </a:r>
          </a:p>
          <a:p>
            <a:r>
              <a:rPr lang="ru-RU" dirty="0"/>
              <a:t>•	</a:t>
            </a:r>
            <a:r>
              <a:rPr lang="ru-RU" b="1" dirty="0"/>
              <a:t>количество неуспешных операций увеличилось до критического (более 5%);</a:t>
            </a:r>
          </a:p>
          <a:p>
            <a:r>
              <a:rPr lang="ru-RU" dirty="0"/>
              <a:t>•	</a:t>
            </a:r>
            <a:r>
              <a:rPr lang="ru-RU" b="1" dirty="0"/>
              <a:t>исчерпаны системные или аппаратные ресурсы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/>
              <a:t>Время работы теста на каждом шаге после стабилизации нагрузки (время стабилизации нагрузки (не мене 5 мин) выбирается экспертным путем перед запуском теста) составляет 1 час.</a:t>
            </a:r>
          </a:p>
          <a:p>
            <a:r>
              <a:rPr lang="ru-RU" dirty="0"/>
              <a:t>По завершении теста фиксируется предельный уровень нагрузки L0.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6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811</Words>
  <Application>Microsoft Office PowerPoint</Application>
  <PresentationFormat>Произвольный</PresentationFormat>
  <Paragraphs>133</Paragraphs>
  <Slides>16</Slides>
  <Notes>13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ivust</dc:creator>
  <cp:lastModifiedBy>Шеметов Дмитрий Александрович</cp:lastModifiedBy>
  <cp:revision>94</cp:revision>
  <dcterms:created xsi:type="dcterms:W3CDTF">2016-07-11T14:03:49Z</dcterms:created>
  <dcterms:modified xsi:type="dcterms:W3CDTF">2017-03-20T12:43:38Z</dcterms:modified>
</cp:coreProperties>
</file>