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47" r:id="rId3"/>
    <p:sldId id="648" r:id="rId4"/>
    <p:sldId id="649" r:id="rId5"/>
    <p:sldId id="651" r:id="rId7"/>
    <p:sldId id="652" r:id="rId8"/>
  </p:sldIdLst>
  <p:sldSz cx="9144000" cy="6858000" type="screen4x3"/>
  <p:notesSz cx="7102475" cy="10233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00"/>
    <a:srgbClr val="000066"/>
    <a:srgbClr val="FF9966"/>
    <a:srgbClr val="CC33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762"/>
    <p:restoredTop sz="77052"/>
  </p:normalViewPr>
  <p:slideViewPr>
    <p:cSldViewPr showGuides="1">
      <p:cViewPr varScale="1">
        <p:scale>
          <a:sx n="115" d="100"/>
          <a:sy n="115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endParaRPr lang="zh-CN" altLang="en-US" sz="1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endParaRPr lang="en-US" altLang="zh-CN" sz="1200" dirty="0"/>
          </a:p>
        </p:txBody>
      </p:sp>
      <p:sp>
        <p:nvSpPr>
          <p:cNvPr id="120836" name="Rectangle 4"/>
          <p:cNvSpPr>
            <a:spLocks noGrp="1" noRo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eaLnBrk="1" hangingPunct="1"/>
            <a:endParaRPr lang="en-US" altLang="zh-CN" sz="12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幻灯片图像占位符 379905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79907" name="文本占位符 379906"/>
          <p:cNvSpPr/>
          <p:nvPr>
            <p:ph type="body" idx="1"/>
          </p:nvPr>
        </p:nvSpPr>
        <p:spPr/>
        <p:txBody>
          <a:bodyPr/>
          <a:p>
            <a:pPr lvl="0">
              <a:lnSpc>
                <a:spcPct val="80000"/>
              </a:lnSpc>
            </a:pPr>
            <a:r>
              <a:rPr lang="zh-CN" altLang="en-US" sz="800" dirty="0"/>
              <a:t>以前的一个版本，考虑了字符内部，但是实际上后来发现是没有必要的。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/*********************************************************************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程序名：</a:t>
            </a:r>
            <a:r>
              <a:rPr lang="en-US" altLang="zh-CN" sz="800"/>
              <a:t>prog404-comment  </a:t>
            </a:r>
            <a:r>
              <a:rPr lang="zh-CN" altLang="en-US" sz="800" dirty="0"/>
              <a:t>移除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版权：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作者：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日期：</a:t>
            </a:r>
            <a:r>
              <a:rPr lang="en-US" altLang="zh-CN" sz="800"/>
              <a:t>2019-04-16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说明：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//4-14.</a:t>
            </a:r>
            <a:r>
              <a:rPr lang="zh-CN" altLang="en-US" sz="800" dirty="0"/>
              <a:t>现有一个含有注释的源程序文件“</a:t>
            </a:r>
            <a:r>
              <a:rPr lang="en-US" altLang="zh-CN" sz="800" dirty="0" err="1"/>
              <a:t>test.cpp</a:t>
            </a:r>
            <a:r>
              <a:rPr lang="en-US" altLang="zh-CN" sz="800"/>
              <a:t>”</a:t>
            </a:r>
            <a:r>
              <a:rPr lang="zh-CN" altLang="en-US" sz="800" dirty="0"/>
              <a:t>，其主函数如下：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en-US" altLang="zh-CN" sz="800" dirty="0" err="1"/>
              <a:t>int</a:t>
            </a:r>
            <a:r>
              <a:rPr lang="en-US" altLang="zh-CN" sz="800"/>
              <a:t> main() {    //test program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"Hello, world!" &lt;&lt;</a:t>
            </a:r>
            <a:r>
              <a:rPr lang="en-US" altLang="zh-CN" sz="800" dirty="0" err="1"/>
              <a:t>endl</a:t>
            </a:r>
            <a:r>
              <a:rPr lang="en-US" altLang="zh-CN" sz="800"/>
              <a:t>;    /* output */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"// He said:\"this is not a comment.\" 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"/* \"That\'s " &lt;&lt; '\'' &lt;&lt;"OK" &lt;&lt; '\'' &lt;&lt; ".\" */\n";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写一个程序读入该源程序文件，删除该源程序中的注释，并输出保存为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//“</a:t>
            </a:r>
            <a:r>
              <a:rPr lang="en-US" altLang="zh-CN" sz="800" dirty="0" err="1"/>
              <a:t>testout.cpp</a:t>
            </a:r>
            <a:r>
              <a:rPr lang="en-US" altLang="zh-CN" sz="800"/>
              <a:t>”</a:t>
            </a:r>
            <a:r>
              <a:rPr lang="zh-CN" altLang="en-US" sz="800" dirty="0"/>
              <a:t>。（提示：</a:t>
            </a:r>
            <a:r>
              <a:rPr lang="en-US" altLang="zh-CN" sz="800"/>
              <a:t>1</a:t>
            </a:r>
            <a:r>
              <a:rPr lang="zh-CN" altLang="en-US" sz="800" dirty="0"/>
              <a:t>、不仅要考虑“</a:t>
            </a:r>
            <a:r>
              <a:rPr lang="en-US" altLang="zh-CN" sz="800"/>
              <a:t>/*”</a:t>
            </a:r>
            <a:r>
              <a:rPr lang="zh-CN" altLang="en-US" sz="800" dirty="0"/>
              <a:t>、“*</a:t>
            </a:r>
            <a:r>
              <a:rPr lang="en-US" altLang="zh-CN" sz="800"/>
              <a:t>/”</a:t>
            </a:r>
            <a:r>
              <a:rPr lang="zh-CN" altLang="en-US" sz="800" dirty="0"/>
              <a:t>和“</a:t>
            </a:r>
            <a:r>
              <a:rPr lang="en-US" altLang="zh-CN" sz="800"/>
              <a:t>//”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构成的注释，而且要考虑不要误判含有仿如注释的字符串或字符。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//2</a:t>
            </a:r>
            <a:r>
              <a:rPr lang="zh-CN" altLang="en-US" sz="800" dirty="0"/>
              <a:t>、分析问题，可以发现文件中可以划分出五种状态：普通源代码、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块注释、行注释、字符串和字符；</a:t>
            </a:r>
            <a:r>
              <a:rPr lang="en-US" altLang="zh-CN" sz="800"/>
              <a:t>3</a:t>
            </a:r>
            <a:r>
              <a:rPr lang="zh-CN" altLang="en-US" sz="800" dirty="0"/>
              <a:t>、画出状态转换图；</a:t>
            </a:r>
            <a:r>
              <a:rPr lang="en-US" altLang="zh-CN" sz="800"/>
              <a:t>4</a:t>
            </a:r>
            <a:r>
              <a:rPr lang="zh-CN" altLang="en-US" sz="800" dirty="0"/>
              <a:t>、编程实现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状态转换时，注意有多处需要用连续的两个字符进行判断。）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分析：以有限状态自动机模型来解答此题。分析可知，题目中可以分解出五种状态：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普通源代码、行注释、块注释、字符串、字符。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相应的状态转换路径也可以写出来（文字太多，略）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//*********************************************************************/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dirty="0" err="1"/>
              <a:t>iostream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dirty="0" err="1"/>
              <a:t>fstream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using namespace std;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 dirty="0" err="1"/>
              <a:t>int</a:t>
            </a:r>
            <a:r>
              <a:rPr lang="en-US" altLang="zh-CN" sz="800"/>
              <a:t> main()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enum</a:t>
            </a:r>
            <a:r>
              <a:rPr lang="en-US" altLang="zh-CN" sz="800"/>
              <a:t> { SRC=0, LC=1, BC =2, STR=3, CHA=4};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//</a:t>
            </a:r>
            <a:r>
              <a:rPr lang="en-US" altLang="zh-CN" sz="800" dirty="0" err="1"/>
              <a:t>SouRCe</a:t>
            </a:r>
            <a:r>
              <a:rPr lang="en-US" altLang="zh-CN" sz="800"/>
              <a:t>, Line Comment, Block Comment, </a:t>
            </a:r>
            <a:r>
              <a:rPr lang="en-US" altLang="zh-CN" sz="800" dirty="0" err="1"/>
              <a:t>STRing</a:t>
            </a:r>
            <a:r>
              <a:rPr lang="en-US" altLang="zh-CN" sz="800"/>
              <a:t>, </a:t>
            </a:r>
            <a:r>
              <a:rPr lang="en-US" altLang="zh-CN" sz="800" dirty="0" err="1"/>
              <a:t>CHAr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int</a:t>
            </a:r>
            <a:r>
              <a:rPr lang="en-US" altLang="zh-CN" sz="800"/>
              <a:t> </a:t>
            </a:r>
            <a:r>
              <a:rPr lang="en-US" altLang="zh-CN" sz="800" dirty="0" err="1"/>
              <a:t>st</a:t>
            </a:r>
            <a:r>
              <a:rPr lang="en-US" altLang="zh-CN" sz="800"/>
              <a:t> = SRC; //</a:t>
            </a:r>
            <a:r>
              <a:rPr lang="en-US" altLang="zh-CN" sz="800" dirty="0" err="1"/>
              <a:t>STate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int</a:t>
            </a:r>
            <a:r>
              <a:rPr lang="en-US" altLang="zh-CN" sz="800"/>
              <a:t> ch1, ch2;	//</a:t>
            </a:r>
            <a:r>
              <a:rPr lang="zh-CN" altLang="en-US" sz="800" dirty="0"/>
              <a:t>读入的字符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 dirty="0" err="1"/>
              <a:t>ifstream</a:t>
            </a:r>
            <a:r>
              <a:rPr lang="en-US" altLang="zh-CN" sz="800"/>
              <a:t> in("prog4-test.cpp");	//</a:t>
            </a:r>
            <a:r>
              <a:rPr lang="zh-CN" altLang="en-US" sz="800" dirty="0"/>
              <a:t>此处文件名与题目中的文件名不同，内容相同。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/>
              <a:t>if (!in) {	//</a:t>
            </a:r>
            <a:r>
              <a:rPr lang="zh-CN" altLang="en-US" sz="800" dirty="0"/>
              <a:t>检查输入文件流是否正常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</a:t>
            </a:r>
            <a:r>
              <a:rPr lang="zh-CN" altLang="en-US" sz="800" dirty="0"/>
              <a:t>建立输入文件流出错。程序终止。</a:t>
            </a:r>
            <a:r>
              <a:rPr lang="en-US" altLang="zh-CN" sz="800"/>
              <a:t>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</a:t>
            </a:r>
            <a:r>
              <a:rPr lang="zh-CN" altLang="en-US" sz="800" dirty="0"/>
              <a:t>请编辑题目所需的源文件 </a:t>
            </a:r>
            <a:r>
              <a:rPr lang="en-US" altLang="zh-CN" sz="800" dirty="0" err="1"/>
              <a:t>test.cpp</a:t>
            </a:r>
            <a:r>
              <a:rPr lang="en-US" altLang="zh-CN" sz="800"/>
              <a:t> </a:t>
            </a:r>
            <a:r>
              <a:rPr lang="zh-CN" altLang="en-US" sz="800" dirty="0"/>
              <a:t>并保存在同一文件夹下。</a:t>
            </a:r>
            <a:r>
              <a:rPr lang="en-US" altLang="zh-CN" sz="800"/>
              <a:t>\n" 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exit (1);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ofstream</a:t>
            </a:r>
            <a:r>
              <a:rPr lang="en-US" altLang="zh-CN" sz="800"/>
              <a:t> out("prog4-testout.cpp");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ch1 = ch2 = </a:t>
            </a:r>
            <a:r>
              <a:rPr lang="en-US" altLang="zh-CN" sz="800" dirty="0" err="1"/>
              <a:t>in.get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while ((ch2 = </a:t>
            </a:r>
            <a:r>
              <a:rPr lang="en-US" altLang="zh-CN" sz="800" dirty="0" err="1"/>
              <a:t>in.get</a:t>
            </a:r>
            <a:r>
              <a:rPr lang="en-US" altLang="zh-CN" sz="800"/>
              <a:t>()) != EOF)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(char)ch1 &lt;&lt; " " &lt;&lt; (char)ch2 &lt;&lt; </a:t>
            </a:r>
            <a:r>
              <a:rPr lang="en-US" altLang="zh-CN" sz="800" dirty="0" err="1"/>
              <a:t>endl</a:t>
            </a:r>
            <a:r>
              <a:rPr lang="en-US" altLang="zh-CN" sz="800"/>
              <a:t>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ch1=='/' &amp;&amp; ch2=='*')	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块注释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BC;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==BC &amp;&amp; ch1=='*' &amp;&amp; ch2=='/') {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dirty="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块注释末尾字符不需打印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ch1=='/' &amp;&amp; ch2=='/') 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行注释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LC;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==LC &amp;&amp; ch2=='\n') {	//</a:t>
            </a:r>
            <a:r>
              <a:rPr lang="zh-CN" altLang="en-US" sz="800" dirty="0"/>
              <a:t>行注释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cout.put(ch2);	//</a:t>
            </a:r>
            <a:r>
              <a:rPr lang="zh-CN" altLang="en-US" sz="800" dirty="0"/>
              <a:t>换行符需要打印和输出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out.put(ch2);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dirty="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行注释末尾字符不需打印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ch2=='"')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字符串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STR;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==STR &amp;&amp; ch1!='\\' &amp;&amp; ch2=='"') //</a:t>
            </a:r>
            <a:r>
              <a:rPr lang="zh-CN" altLang="en-US" sz="800" dirty="0"/>
              <a:t>字符串 </a:t>
            </a:r>
            <a:r>
              <a:rPr lang="en-US" altLang="zh-CN" sz="800"/>
              <a:t>-&gt;</a:t>
            </a:r>
            <a:r>
              <a:rPr lang="zh-CN" altLang="en-US" sz="800" dirty="0"/>
              <a:t>源代码，要排除 </a:t>
            </a:r>
            <a:r>
              <a:rPr lang="en-US" altLang="zh-CN" sz="800"/>
              <a:t>\"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ch2=='\'')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CHA;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==CHA &amp;&amp; ch1!='\\' &amp;&amp; ch2=='\'') //</a:t>
            </a:r>
            <a:r>
              <a:rPr lang="zh-CN" altLang="en-US" sz="800" dirty="0"/>
              <a:t>字符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 dirty="0"/>
              <a:t>状态为 </a:t>
            </a:r>
            <a:r>
              <a:rPr lang="en-US" altLang="zh-CN" sz="800"/>
              <a:t>SRC</a:t>
            </a:r>
            <a:r>
              <a:rPr lang="zh-CN" altLang="en-US" sz="800" dirty="0"/>
              <a:t>、</a:t>
            </a:r>
            <a:r>
              <a:rPr lang="en-US" altLang="zh-CN" sz="800"/>
              <a:t>STR</a:t>
            </a:r>
            <a:r>
              <a:rPr lang="zh-CN" altLang="en-US" sz="800" dirty="0"/>
              <a:t>和</a:t>
            </a:r>
            <a:r>
              <a:rPr lang="en-US" altLang="zh-CN" sz="800"/>
              <a:t>CHA</a:t>
            </a:r>
            <a:r>
              <a:rPr lang="zh-CN" altLang="en-US" sz="800" dirty="0"/>
              <a:t>时，则把读得的字符输出到屏幕和文件 	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if (</a:t>
            </a:r>
            <a:r>
              <a:rPr lang="en-US" altLang="zh-CN" sz="800" dirty="0" err="1"/>
              <a:t>st</a:t>
            </a:r>
            <a:r>
              <a:rPr lang="en-US" altLang="zh-CN" sz="800"/>
              <a:t>==SRC || </a:t>
            </a:r>
            <a:r>
              <a:rPr lang="en-US" altLang="zh-CN" sz="800" dirty="0" err="1"/>
              <a:t>st</a:t>
            </a:r>
            <a:r>
              <a:rPr lang="en-US" altLang="zh-CN" sz="800"/>
              <a:t>==STR || </a:t>
            </a:r>
            <a:r>
              <a:rPr lang="en-US" altLang="zh-CN" sz="800" dirty="0" err="1"/>
              <a:t>st</a:t>
            </a:r>
            <a:r>
              <a:rPr lang="en-US" altLang="zh-CN" sz="800"/>
              <a:t>==CHA){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ch1 = ch2;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out.close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"\</a:t>
            </a:r>
            <a:r>
              <a:rPr lang="en-US" altLang="zh-CN" sz="800" dirty="0" err="1"/>
              <a:t>n\n</a:t>
            </a:r>
            <a:r>
              <a:rPr lang="zh-CN" altLang="en-US" sz="800" dirty="0"/>
              <a:t>去除注释后的源代码保存在文件中：</a:t>
            </a:r>
            <a:r>
              <a:rPr lang="en-US" altLang="zh-CN" sz="800"/>
              <a:t>prog4-testout.cpp" &lt;&lt; </a:t>
            </a:r>
            <a:r>
              <a:rPr lang="en-US" altLang="zh-CN" sz="800" dirty="0" err="1"/>
              <a:t>endl</a:t>
            </a:r>
            <a:r>
              <a:rPr lang="en-US" altLang="zh-CN" sz="800"/>
              <a:t>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幻灯片图像占位符 37888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78883" name="文本占位符 378882"/>
          <p:cNvSpPr/>
          <p:nvPr>
            <p:ph type="body" idx="1"/>
          </p:nvPr>
        </p:nvSpPr>
        <p:spPr/>
        <p:txBody>
          <a:bodyPr/>
          <a:p>
            <a:pPr lvl="0">
              <a:lnSpc>
                <a:spcPct val="80000"/>
              </a:lnSpc>
            </a:pPr>
            <a:r>
              <a:rPr lang="en-US" altLang="zh-CN" sz="800"/>
              <a:t>/*********************************************************************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程序名：</a:t>
            </a:r>
            <a:r>
              <a:rPr lang="en-US" altLang="zh-CN" sz="800"/>
              <a:t>prog404-comment  </a:t>
            </a:r>
            <a:r>
              <a:rPr lang="zh-CN" altLang="en-US" sz="800" dirty="0"/>
              <a:t>移除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版权：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作者：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日期：</a:t>
            </a:r>
            <a:r>
              <a:rPr lang="en-US" altLang="zh-CN" sz="800"/>
              <a:t>2019-04-16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说明：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源程序中的注释分为两种：行注释（以 </a:t>
            </a:r>
            <a:r>
              <a:rPr lang="en-US" altLang="zh-CN" sz="800"/>
              <a:t>// </a:t>
            </a:r>
            <a:r>
              <a:rPr lang="zh-CN" altLang="en-US" sz="800" dirty="0"/>
              <a:t>开始到行末）和块注释两种。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需要注意防止对字符串发生误判。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分析：以有限状态自动机模型来解答此题。分析可知，题目中可以分解出四种状态：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普通源代码、行注释、块注释、字符串。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相应的状态转换路径也可以写出来（文字太多，略）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*********************************************************************</a:t>
            </a:r>
            <a:r>
              <a:rPr lang="en-US" altLang="zh-CN" sz="800"/>
              <a:t>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dirty="0" err="1"/>
              <a:t>iostream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dirty="0" err="1"/>
              <a:t>fstream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using namespace std;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 dirty="0" err="1"/>
              <a:t>int</a:t>
            </a:r>
            <a:r>
              <a:rPr lang="en-US" altLang="zh-CN" sz="800"/>
              <a:t> main()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enum</a:t>
            </a:r>
            <a:r>
              <a:rPr lang="en-US" altLang="zh-CN" sz="800"/>
              <a:t> { SRC=0, LC=1, BC =2, STR=3}; //</a:t>
            </a:r>
            <a:r>
              <a:rPr lang="en-US" altLang="zh-CN" sz="800" dirty="0" err="1"/>
              <a:t>SouRCe</a:t>
            </a:r>
            <a:r>
              <a:rPr lang="en-US" altLang="zh-CN" sz="800"/>
              <a:t>, </a:t>
            </a:r>
            <a:r>
              <a:rPr lang="en-US" altLang="zh-CN" sz="800" dirty="0" err="1"/>
              <a:t>STRing</a:t>
            </a:r>
            <a:r>
              <a:rPr lang="en-US" altLang="zh-CN" sz="800"/>
              <a:t>, Line Comment, Block Comment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int</a:t>
            </a:r>
            <a:r>
              <a:rPr lang="en-US" altLang="zh-CN" sz="800"/>
              <a:t> </a:t>
            </a:r>
            <a:r>
              <a:rPr lang="en-US" altLang="zh-CN" sz="800" dirty="0" err="1"/>
              <a:t>st</a:t>
            </a:r>
            <a:r>
              <a:rPr lang="en-US" altLang="zh-CN" sz="800"/>
              <a:t> = SRC; //</a:t>
            </a:r>
            <a:r>
              <a:rPr lang="en-US" altLang="zh-CN" sz="800" dirty="0" err="1"/>
              <a:t>STate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int</a:t>
            </a:r>
            <a:r>
              <a:rPr lang="en-US" altLang="zh-CN" sz="800"/>
              <a:t> ch1, ch2;	//</a:t>
            </a:r>
            <a:r>
              <a:rPr lang="zh-CN" altLang="en-US" sz="800" dirty="0"/>
              <a:t>读入的字符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 dirty="0" err="1"/>
              <a:t>ifstream</a:t>
            </a:r>
            <a:r>
              <a:rPr lang="en-US" altLang="zh-CN" sz="800"/>
              <a:t> </a:t>
            </a:r>
            <a:r>
              <a:rPr lang="en-US" altLang="zh-CN" sz="800" dirty="0" err="1"/>
              <a:t>in("test.cpp</a:t>
            </a:r>
            <a:r>
              <a:rPr lang="en-US" altLang="zh-CN" sz="800"/>
              <a:t>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ofstream</a:t>
            </a:r>
            <a:r>
              <a:rPr lang="en-US" altLang="zh-CN" sz="800"/>
              <a:t> </a:t>
            </a:r>
            <a:r>
              <a:rPr lang="en-US" altLang="zh-CN" sz="800" dirty="0" err="1"/>
              <a:t>out("testout.cpp</a:t>
            </a:r>
            <a:r>
              <a:rPr lang="en-US" altLang="zh-CN" sz="800"/>
              <a:t>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ch1 = </a:t>
            </a:r>
            <a:r>
              <a:rPr lang="en-US" altLang="zh-CN" sz="800" dirty="0" err="1"/>
              <a:t>in.get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while ((ch2 = </a:t>
            </a:r>
            <a:r>
              <a:rPr lang="en-US" altLang="zh-CN" sz="800" dirty="0" err="1"/>
              <a:t>in.get</a:t>
            </a:r>
            <a:r>
              <a:rPr lang="en-US" altLang="zh-CN" sz="800"/>
              <a:t>()) != EOF)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en-US" altLang="zh-CN" sz="800" dirty="0" err="1"/>
              <a:t>cout</a:t>
            </a:r>
            <a:r>
              <a:rPr lang="en-US" altLang="zh-CN" sz="800"/>
              <a:t> &lt;&lt; (char)ch1 &lt;&lt; " " &lt;&lt; (char)ch2 &lt;&lt; </a:t>
            </a:r>
            <a:r>
              <a:rPr lang="en-US" altLang="zh-CN" sz="800" dirty="0" err="1"/>
              <a:t>endl</a:t>
            </a:r>
            <a:r>
              <a:rPr lang="en-US" altLang="zh-CN" sz="800"/>
              <a:t>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ch1=='/' &amp;&amp; ch2=='*')	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块注释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BC;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==BC &amp;&amp; ch1=='*' &amp;&amp; ch2=='/') {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dirty="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块注释末尾字符不需打印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ch1=='/' &amp;&amp; ch2=='/') 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行注释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LC;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==LC &amp;&amp; ch2=='\n') {	//</a:t>
            </a:r>
            <a:r>
              <a:rPr lang="zh-CN" altLang="en-US" sz="800" dirty="0"/>
              <a:t>行注释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cout.put(ch2);	//</a:t>
            </a:r>
            <a:r>
              <a:rPr lang="zh-CN" altLang="en-US" sz="800" dirty="0"/>
              <a:t>换行符需要打印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ch1 = </a:t>
            </a:r>
            <a:r>
              <a:rPr lang="en-US" altLang="zh-CN" sz="800" dirty="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&amp;&amp; ch2=='"')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字符串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STR;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dirty="0" err="1"/>
              <a:t>st</a:t>
            </a:r>
            <a:r>
              <a:rPr lang="en-US" altLang="zh-CN" sz="800"/>
              <a:t>==STR &amp;&amp; ch1!='\\' &amp;&amp; ch2=='"')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dirty="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dirty="0" err="1"/>
              <a:t>st</a:t>
            </a:r>
            <a:r>
              <a:rPr lang="en-US" altLang="zh-CN" sz="800"/>
              <a:t>==SRC || </a:t>
            </a:r>
            <a:r>
              <a:rPr lang="en-US" altLang="zh-CN" sz="800" dirty="0" err="1"/>
              <a:t>st</a:t>
            </a:r>
            <a:r>
              <a:rPr lang="en-US" altLang="zh-CN" sz="800"/>
              <a:t>==STR)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ch1 = ch2;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in.close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dirty="0" err="1"/>
              <a:t>out.close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130" name="标题 17612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>
            <a:lvl1pPr lvl="0">
              <a:lnSpc>
                <a:spcPct val="145000"/>
              </a:lnSpc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6131" name="副标题 176130"/>
          <p:cNvSpPr>
            <a:spLocks noGrp="1"/>
          </p:cNvSpPr>
          <p:nvPr>
            <p:ph type="subTitle" idx="1"/>
          </p:nvPr>
        </p:nvSpPr>
        <p:spPr>
          <a:xfrm>
            <a:off x="1371600" y="4076700"/>
            <a:ext cx="6400800" cy="1562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6132" name="日期占位符 17613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buFontTx/>
              <a:defRPr sz="1400"/>
            </a:lvl1pPr>
          </a:lstStyle>
          <a:p>
            <a:pPr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3" name="页脚占位符 17613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buFontTx/>
              <a:defRPr sz="1400"/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4" name="灯片编号占位符 17613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buFontTx/>
              <a:defRPr sz="1400"/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88913"/>
            <a:ext cx="2051844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6584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647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207375" cy="5329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5108" name="日期占位符 175107"/>
          <p:cNvSpPr>
            <a:spLocks noGrp="1"/>
          </p:cNvSpPr>
          <p:nvPr>
            <p:ph type="dt" sz="half" idx="2"/>
          </p:nvPr>
        </p:nvSpPr>
        <p:spPr>
          <a:xfrm>
            <a:off x="685800" y="6524625"/>
            <a:ext cx="1905000" cy="180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Tx/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5109" name="页脚占位符 175108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Tx/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5110" name="灯片编号占位符 175109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1905000" cy="252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Tx/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u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5" name="文本占位符 371714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761037"/>
          </a:xfrm>
        </p:spPr>
        <p:txBody>
          <a:bodyPr/>
          <a:p>
            <a:pPr marL="0" indent="0">
              <a:spcBef>
                <a:spcPct val="10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编程练习 </a:t>
            </a:r>
            <a:r>
              <a:rPr lang="en-US" altLang="zh-CN">
                <a:solidFill>
                  <a:schemeClr val="accent2"/>
                </a:solidFill>
              </a:rPr>
              <a:t>4-15</a:t>
            </a:r>
            <a:r>
              <a:rPr lang="en-US" altLang="zh-CN"/>
              <a:t>: </a:t>
            </a:r>
            <a:r>
              <a:rPr lang="zh-CN" altLang="en-US" dirty="0"/>
              <a:t>现有一个含有注释的源程序文件“</a:t>
            </a:r>
            <a:r>
              <a:rPr lang="en-US" altLang="zh-CN" err="1"/>
              <a:t>test.cpp</a:t>
            </a:r>
            <a:r>
              <a:rPr lang="en-US" altLang="zh-CN"/>
              <a:t>”</a:t>
            </a:r>
            <a:r>
              <a:rPr lang="zh-CN" altLang="en-US" dirty="0"/>
              <a:t>，其主函数如下：</a:t>
            </a:r>
            <a:endParaRPr lang="zh-CN" altLang="en-US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    </a:t>
            </a:r>
            <a:r>
              <a:rPr lang="en-US" altLang="zh-CN" sz="2400">
                <a:solidFill>
                  <a:schemeClr val="accent2"/>
                </a:solidFill>
              </a:rPr>
              <a:t>//test program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"Hello, world!" &lt;&lt;</a:t>
            </a:r>
            <a:r>
              <a:rPr lang="en-US" altLang="zh-CN" sz="240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    </a:t>
            </a:r>
            <a:r>
              <a:rPr lang="en-US" altLang="zh-CN" sz="2400">
                <a:solidFill>
                  <a:schemeClr val="accent2"/>
                </a:solidFill>
              </a:rPr>
              <a:t>/* output */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en-US" altLang="zh-CN" sz="2400">
                <a:solidFill>
                  <a:schemeClr val="hlink"/>
                </a:solidFill>
              </a:rPr>
              <a:t>// He said:\"this is not a comment.\" \n</a:t>
            </a:r>
            <a:r>
              <a:rPr lang="en-US" altLang="zh-CN" sz="2400">
                <a:solidFill>
                  <a:schemeClr val="folHlink"/>
                </a:solidFill>
              </a:rPr>
              <a:t>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'</a:t>
            </a:r>
            <a:r>
              <a:rPr lang="en-US" altLang="zh-CN" sz="2400">
                <a:solidFill>
                  <a:schemeClr val="hlink"/>
                </a:solidFill>
              </a:rPr>
              <a:t>\"</a:t>
            </a:r>
            <a:r>
              <a:rPr lang="en-US" altLang="zh-CN" sz="2400">
                <a:solidFill>
                  <a:schemeClr val="folHlink"/>
                </a:solidFill>
              </a:rPr>
              <a:t>' &lt;&lt; </a:t>
            </a:r>
            <a:r>
              <a:rPr lang="en-US" altLang="zh-CN" sz="2400">
                <a:solidFill>
                  <a:schemeClr val="hlink"/>
                </a:solidFill>
              </a:rPr>
              <a:t>"/* That\'s OK. */</a:t>
            </a:r>
            <a:r>
              <a:rPr lang="en-US" altLang="zh-CN" sz="2400">
                <a:solidFill>
                  <a:schemeClr val="folHlink"/>
                </a:solidFill>
              </a:rPr>
              <a:t>" &lt;&lt; '</a:t>
            </a:r>
            <a:r>
              <a:rPr lang="en-US" altLang="zh-CN" sz="2400">
                <a:solidFill>
                  <a:schemeClr val="hlink"/>
                </a:solidFill>
              </a:rPr>
              <a:t>\"</a:t>
            </a:r>
            <a:r>
              <a:rPr lang="en-US" altLang="zh-CN" sz="2400">
                <a:solidFill>
                  <a:schemeClr val="folHlink"/>
                </a:solidFill>
              </a:rPr>
              <a:t>' &lt;&lt; "\n";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dirty="0"/>
              <a:t>写一个程序读入该源程序文件，删除该源程序中的注释，并输出保存为“</a:t>
            </a:r>
            <a:r>
              <a:rPr lang="en-US" altLang="zh-CN" err="1"/>
              <a:t>testout.cpp</a:t>
            </a:r>
            <a:r>
              <a:rPr lang="en-US" altLang="zh-CN"/>
              <a:t>”</a:t>
            </a:r>
            <a:r>
              <a:rPr lang="zh-CN" altLang="en-US" dirty="0"/>
              <a:t>。（提示：不仅要考虑“</a:t>
            </a:r>
            <a:r>
              <a:rPr lang="en-US" altLang="zh-CN"/>
              <a:t>/*”</a:t>
            </a:r>
            <a:r>
              <a:rPr lang="zh-CN" altLang="en-US" dirty="0"/>
              <a:t>、“*</a:t>
            </a:r>
            <a:r>
              <a:rPr lang="en-US" altLang="zh-CN"/>
              <a:t>/”</a:t>
            </a:r>
            <a:r>
              <a:rPr lang="zh-CN" altLang="en-US" dirty="0"/>
              <a:t>和“</a:t>
            </a:r>
            <a:r>
              <a:rPr lang="en-US" altLang="zh-CN"/>
              <a:t>//”</a:t>
            </a:r>
            <a:r>
              <a:rPr lang="zh-CN" altLang="en-US" dirty="0"/>
              <a:t>构成的注释，而且要考虑不要误判含有仿如注释的字符串。）</a:t>
            </a:r>
            <a:endParaRPr lang="zh-CN" altLang="en-US" dirty="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这个示例程序是精心设计的，很容易误判。</a:t>
            </a:r>
            <a:endParaRPr lang="en-US" altLang="zh-CN" sz="2400">
              <a:ea typeface="楷体" panose="02010609060101010101" pitchFamily="49" charset="-122"/>
            </a:endParaRPr>
          </a:p>
        </p:txBody>
      </p:sp>
      <p:sp>
        <p:nvSpPr>
          <p:cNvPr id="371716" name="文本框 371715"/>
          <p:cNvSpPr txBox="1"/>
          <p:nvPr/>
        </p:nvSpPr>
        <p:spPr>
          <a:xfrm>
            <a:off x="539750" y="0"/>
            <a:ext cx="7416800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sz="2400" b="1">
                <a:solidFill>
                  <a:schemeClr val="tx2"/>
                </a:solidFill>
                <a:latin typeface="Cambria" panose="02040503050406030204" pitchFamily="18" charset="0"/>
              </a:rPr>
              <a:t>《</a:t>
            </a:r>
            <a:r>
              <a:rPr lang="zh-CN" altLang="en-US" sz="2400" b="1" dirty="0">
                <a:solidFill>
                  <a:schemeClr val="tx2"/>
                </a:solidFill>
                <a:latin typeface="Cambria" panose="02040503050406030204" pitchFamily="18" charset="0"/>
              </a:rPr>
              <a:t>从问题到程序</a:t>
            </a:r>
            <a:r>
              <a:rPr lang="en-US" altLang="zh-CN" sz="2400" b="1">
                <a:solidFill>
                  <a:schemeClr val="tx2"/>
                </a:solidFill>
                <a:latin typeface="Cambria" panose="02040503050406030204" pitchFamily="18" charset="0"/>
              </a:rPr>
              <a:t>——C/C++</a:t>
            </a:r>
            <a:r>
              <a:rPr lang="zh-CN" altLang="en-US" sz="2400" b="1" dirty="0">
                <a:solidFill>
                  <a:schemeClr val="tx2"/>
                </a:solidFill>
                <a:latin typeface="Cambria" panose="02040503050406030204" pitchFamily="18" charset="0"/>
              </a:rPr>
              <a:t>编程入门</a:t>
            </a:r>
            <a:r>
              <a:rPr lang="en-US" altLang="zh-CN" sz="2400" b="1">
                <a:solidFill>
                  <a:schemeClr val="tx2"/>
                </a:solidFill>
                <a:latin typeface="Cambria" panose="02040503050406030204" pitchFamily="18" charset="0"/>
              </a:rPr>
              <a:t>》</a:t>
            </a:r>
            <a:r>
              <a:rPr lang="zh-CN" altLang="en-US" sz="2400" b="1" dirty="0">
                <a:solidFill>
                  <a:schemeClr val="tx2"/>
                </a:solidFill>
                <a:latin typeface="Cambria" panose="02040503050406030204" pitchFamily="18" charset="0"/>
              </a:rPr>
              <a:t>习题解析</a:t>
            </a:r>
            <a:endParaRPr lang="zh-CN" altLang="en-US" sz="2400" b="1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07375" cy="5832475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读者应当读懂教材“</a:t>
            </a:r>
            <a:r>
              <a:rPr lang="en-US" altLang="zh-CN"/>
              <a:t>4.4.3  </a:t>
            </a:r>
            <a:r>
              <a:rPr lang="zh-CN" altLang="en-US" dirty="0"/>
              <a:t>编程实例</a:t>
            </a:r>
            <a:r>
              <a:rPr lang="en-US" altLang="zh-CN"/>
              <a:t>3</a:t>
            </a:r>
            <a:r>
              <a:rPr lang="zh-CN" altLang="en-US" dirty="0"/>
              <a:t>：文件中的单词计数”，然后再来解答此题。</a:t>
            </a:r>
            <a:endParaRPr lang="zh-CN" altLang="en-US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C/C++ </a:t>
            </a:r>
            <a:r>
              <a:rPr lang="zh-CN" altLang="en-US" dirty="0"/>
              <a:t>源程序中的注释分为两种：</a:t>
            </a:r>
            <a:r>
              <a:rPr lang="zh-CN" altLang="en-US" dirty="0">
                <a:solidFill>
                  <a:schemeClr val="accent2"/>
                </a:solidFill>
              </a:rPr>
              <a:t>块注释</a:t>
            </a:r>
            <a:r>
              <a:rPr lang="zh-CN" altLang="en-US" dirty="0"/>
              <a:t>（以 </a:t>
            </a:r>
            <a:r>
              <a:rPr lang="en-US" altLang="zh-CN">
                <a:solidFill>
                  <a:schemeClr val="accent2"/>
                </a:solidFill>
              </a:rPr>
              <a:t>/*</a:t>
            </a:r>
            <a:r>
              <a:rPr lang="en-US" altLang="zh-CN"/>
              <a:t> </a:t>
            </a:r>
            <a:r>
              <a:rPr lang="zh-CN" altLang="en-US" dirty="0"/>
              <a:t>开始，</a:t>
            </a:r>
            <a:r>
              <a:rPr lang="zh-CN" altLang="en-US" dirty="0">
                <a:solidFill>
                  <a:schemeClr val="accent2"/>
                </a:solidFill>
              </a:rPr>
              <a:t>*</a:t>
            </a:r>
            <a:r>
              <a:rPr lang="en-US" altLang="zh-CN">
                <a:solidFill>
                  <a:schemeClr val="accent2"/>
                </a:solidFill>
              </a:rPr>
              <a:t>/</a:t>
            </a:r>
            <a:r>
              <a:rPr lang="en-US" altLang="zh-CN"/>
              <a:t> </a:t>
            </a:r>
            <a:r>
              <a:rPr lang="zh-CN" altLang="en-US" dirty="0"/>
              <a:t>结束）和</a:t>
            </a:r>
            <a:r>
              <a:rPr lang="zh-CN" altLang="en-US" dirty="0">
                <a:solidFill>
                  <a:schemeClr val="accent2"/>
                </a:solidFill>
              </a:rPr>
              <a:t>行注释</a:t>
            </a:r>
            <a:r>
              <a:rPr lang="zh-CN" altLang="en-US" dirty="0"/>
              <a:t>（以 </a:t>
            </a:r>
            <a:r>
              <a:rPr lang="en-US" altLang="zh-CN">
                <a:solidFill>
                  <a:schemeClr val="accent2"/>
                </a:solidFill>
              </a:rPr>
              <a:t>//</a:t>
            </a:r>
            <a:r>
              <a:rPr lang="en-US" altLang="zh-CN"/>
              <a:t> </a:t>
            </a:r>
            <a:r>
              <a:rPr lang="zh-CN" altLang="en-US" dirty="0"/>
              <a:t>开始到行末）。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需要注意防止对字符串和字符发生误判。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分析：以有限状态自动机模型来解答此题。分析可知，题目中可以分解出</a:t>
            </a:r>
            <a:r>
              <a:rPr lang="zh-CN" altLang="en-US" dirty="0">
                <a:solidFill>
                  <a:schemeClr val="accent2"/>
                </a:solidFill>
              </a:rPr>
              <a:t>四</a:t>
            </a:r>
            <a:r>
              <a:rPr lang="zh-CN" altLang="en-US" dirty="0"/>
              <a:t>种状态：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普通源代码、块注释、行注释、字符串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画出相应的状态转换路径：</a:t>
            </a:r>
            <a:endParaRPr lang="zh-CN" altLang="en-US" dirty="0"/>
          </a:p>
        </p:txBody>
      </p:sp>
      <p:sp>
        <p:nvSpPr>
          <p:cNvPr id="372740" name="右箭头 372739"/>
          <p:cNvSpPr/>
          <p:nvPr/>
        </p:nvSpPr>
        <p:spPr>
          <a:xfrm>
            <a:off x="7885113" y="5734050"/>
            <a:ext cx="790575" cy="358775"/>
          </a:xfrm>
          <a:prstGeom prst="rightArrow">
            <a:avLst>
              <a:gd name="adj1" fmla="val 50000"/>
              <a:gd name="adj2" fmla="val 55088"/>
            </a:avLst>
          </a:prstGeom>
          <a:solidFill>
            <a:schemeClr val="accent1"/>
          </a:solidFill>
          <a:ln w="1270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3" name="椭圆 373762"/>
          <p:cNvSpPr/>
          <p:nvPr/>
        </p:nvSpPr>
        <p:spPr>
          <a:xfrm>
            <a:off x="2555875" y="2492375"/>
            <a:ext cx="2717800" cy="131921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普通源代码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>
                <a:latin typeface="Cambria" panose="02040503050406030204" pitchFamily="18" charset="0"/>
              </a:rPr>
              <a:t>SOURCE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64" name="椭圆 373763"/>
          <p:cNvSpPr/>
          <p:nvPr/>
        </p:nvSpPr>
        <p:spPr>
          <a:xfrm>
            <a:off x="860425" y="404813"/>
            <a:ext cx="2844800" cy="11461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块注释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sz="2000" u="sng">
                <a:latin typeface="Cambria" panose="02040503050406030204" pitchFamily="18" charset="0"/>
              </a:rPr>
              <a:t>BLOCK</a:t>
            </a:r>
            <a:r>
              <a:rPr lang="en-US" altLang="zh-CN" sz="2000">
                <a:latin typeface="Cambria" panose="02040503050406030204" pitchFamily="18" charset="0"/>
              </a:rPr>
              <a:t> Comment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73765" name="椭圆 373764"/>
          <p:cNvSpPr/>
          <p:nvPr/>
        </p:nvSpPr>
        <p:spPr>
          <a:xfrm>
            <a:off x="5267325" y="404813"/>
            <a:ext cx="2528888" cy="11461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行注释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sz="2000" u="sng">
                <a:latin typeface="Cambria" panose="02040503050406030204" pitchFamily="18" charset="0"/>
              </a:rPr>
              <a:t>LINE</a:t>
            </a:r>
            <a:r>
              <a:rPr lang="en-US" altLang="zh-CN" sz="2000">
                <a:latin typeface="Cambria" panose="02040503050406030204" pitchFamily="18" charset="0"/>
              </a:rPr>
              <a:t> Comment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73766" name="椭圆 373765"/>
          <p:cNvSpPr/>
          <p:nvPr/>
        </p:nvSpPr>
        <p:spPr>
          <a:xfrm>
            <a:off x="827088" y="4365625"/>
            <a:ext cx="1876425" cy="131921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字符串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>
                <a:latin typeface="Cambria" panose="02040503050406030204" pitchFamily="18" charset="0"/>
              </a:rPr>
              <a:t>STRING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68" name="直接连接符 373767"/>
          <p:cNvSpPr/>
          <p:nvPr/>
        </p:nvSpPr>
        <p:spPr>
          <a:xfrm flipH="1" flipV="1">
            <a:off x="2484438" y="1628775"/>
            <a:ext cx="576262" cy="1008063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69" name="直接连接符 373768"/>
          <p:cNvSpPr/>
          <p:nvPr/>
        </p:nvSpPr>
        <p:spPr>
          <a:xfrm>
            <a:off x="2989263" y="1557338"/>
            <a:ext cx="574675" cy="9366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0" name="文本框 373769"/>
          <p:cNvSpPr txBox="1"/>
          <p:nvPr/>
        </p:nvSpPr>
        <p:spPr>
          <a:xfrm>
            <a:off x="1763713" y="1846263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/*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71" name="文本框 373770"/>
          <p:cNvSpPr txBox="1"/>
          <p:nvPr/>
        </p:nvSpPr>
        <p:spPr>
          <a:xfrm>
            <a:off x="3348038" y="1412875"/>
            <a:ext cx="719137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*/</a:t>
            </a:r>
            <a:endParaRPr lang="zh-CN" altLang="en-US" sz="2000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72" name="直接连接符 373771"/>
          <p:cNvSpPr/>
          <p:nvPr/>
        </p:nvSpPr>
        <p:spPr>
          <a:xfrm flipV="1">
            <a:off x="4716463" y="1412875"/>
            <a:ext cx="1081087" cy="11525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3" name="直接连接符 373772"/>
          <p:cNvSpPr/>
          <p:nvPr/>
        </p:nvSpPr>
        <p:spPr>
          <a:xfrm flipH="1">
            <a:off x="5076825" y="1557338"/>
            <a:ext cx="936625" cy="10795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4" name="文本框 373773"/>
          <p:cNvSpPr txBox="1"/>
          <p:nvPr/>
        </p:nvSpPr>
        <p:spPr>
          <a:xfrm>
            <a:off x="4716463" y="14859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//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75" name="文本框 373774"/>
          <p:cNvSpPr txBox="1"/>
          <p:nvPr/>
        </p:nvSpPr>
        <p:spPr>
          <a:xfrm>
            <a:off x="5580063" y="1989138"/>
            <a:ext cx="2017712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回车换行符</a:t>
            </a:r>
            <a:endParaRPr lang="zh-CN" altLang="en-US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76" name="直接连接符 373775"/>
          <p:cNvSpPr/>
          <p:nvPr/>
        </p:nvSpPr>
        <p:spPr>
          <a:xfrm flipH="1">
            <a:off x="2052638" y="3646488"/>
            <a:ext cx="719137" cy="7905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9" name="直接连接符 373778"/>
          <p:cNvSpPr/>
          <p:nvPr/>
        </p:nvSpPr>
        <p:spPr>
          <a:xfrm flipV="1">
            <a:off x="2413000" y="3789363"/>
            <a:ext cx="647700" cy="7207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80" name="文本框 373779"/>
          <p:cNvSpPr txBox="1"/>
          <p:nvPr/>
        </p:nvSpPr>
        <p:spPr>
          <a:xfrm>
            <a:off x="2051050" y="3357563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81" name="文本框 373780"/>
          <p:cNvSpPr txBox="1"/>
          <p:nvPr/>
        </p:nvSpPr>
        <p:spPr>
          <a:xfrm>
            <a:off x="2989263" y="3933825"/>
            <a:ext cx="57467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"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82" name="文本框 373781"/>
          <p:cNvSpPr txBox="1"/>
          <p:nvPr/>
        </p:nvSpPr>
        <p:spPr>
          <a:xfrm>
            <a:off x="2627313" y="4292600"/>
            <a:ext cx="1511300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87" name="矩形 373786"/>
          <p:cNvSpPr/>
          <p:nvPr/>
        </p:nvSpPr>
        <p:spPr>
          <a:xfrm>
            <a:off x="2916238" y="5229225"/>
            <a:ext cx="6227762" cy="13335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注意：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（</a:t>
            </a:r>
            <a:r>
              <a:rPr lang="en-US" altLang="zh-CN" sz="2400">
                <a:latin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</a:rPr>
              <a:t>）多处需要根据连续的两个字符来判断；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（</a:t>
            </a:r>
            <a:r>
              <a:rPr lang="en-US" altLang="zh-CN" sz="2400">
                <a:latin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</a:rPr>
              <a:t>）注意需要打印输出的字符。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73793" name="文本框 373792"/>
          <p:cNvSpPr txBox="1"/>
          <p:nvPr/>
        </p:nvSpPr>
        <p:spPr>
          <a:xfrm>
            <a:off x="1042988" y="3716338"/>
            <a:ext cx="1511300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 err="1">
                <a:solidFill>
                  <a:schemeClr val="folHlink"/>
                </a:solidFill>
              </a:rPr>
              <a:t>int</a:t>
            </a:r>
            <a:r>
              <a:rPr lang="en-US" altLang="zh-CN" sz="1600">
                <a:solidFill>
                  <a:schemeClr val="folHlink"/>
                </a:solidFill>
              </a:rPr>
              <a:t> main() {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</a:t>
            </a:r>
            <a:r>
              <a:rPr lang="en-US" altLang="zh-CN" sz="1600" err="1">
                <a:solidFill>
                  <a:schemeClr val="folHlink"/>
                </a:solidFill>
              </a:rPr>
              <a:t>enum</a:t>
            </a:r>
            <a:r>
              <a:rPr lang="en-US" altLang="zh-CN" sz="1600">
                <a:solidFill>
                  <a:schemeClr val="folHlink"/>
                </a:solidFill>
              </a:rPr>
              <a:t> {SOURCE = 0, LINE = 1, BLOCK = 2, STRING = 3}; 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//SOURCE code, LINE comment, BLOCK Comment, STRING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</a:t>
            </a:r>
            <a:r>
              <a:rPr lang="en-US" altLang="zh-CN" sz="1600" err="1">
                <a:solidFill>
                  <a:schemeClr val="folHlink"/>
                </a:solidFill>
              </a:rPr>
              <a:t>int</a:t>
            </a:r>
            <a:r>
              <a:rPr lang="en-US" altLang="zh-CN" sz="1600">
                <a:solidFill>
                  <a:schemeClr val="folHlink"/>
                </a:solidFill>
              </a:rPr>
              <a:t> </a:t>
            </a:r>
            <a:r>
              <a:rPr lang="en-US" altLang="zh-CN" sz="1600" err="1">
                <a:solidFill>
                  <a:schemeClr val="folHlink"/>
                </a:solidFill>
              </a:rPr>
              <a:t>st</a:t>
            </a:r>
            <a:r>
              <a:rPr lang="en-US" altLang="zh-CN" sz="1600">
                <a:solidFill>
                  <a:schemeClr val="folHlink"/>
                </a:solidFill>
              </a:rPr>
              <a:t> = SOURCE; //</a:t>
            </a:r>
            <a:r>
              <a:rPr lang="en-US" altLang="zh-CN" sz="1600" err="1">
                <a:solidFill>
                  <a:schemeClr val="folHlink"/>
                </a:solidFill>
              </a:rPr>
              <a:t>STate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</a:t>
            </a:r>
            <a:r>
              <a:rPr lang="en-US" altLang="zh-CN" sz="1600" err="1">
                <a:solidFill>
                  <a:schemeClr val="folHlink"/>
                </a:solidFill>
              </a:rPr>
              <a:t>int</a:t>
            </a:r>
            <a:r>
              <a:rPr lang="en-US" altLang="zh-CN" sz="1600">
                <a:solidFill>
                  <a:schemeClr val="folHlink"/>
                </a:solidFill>
              </a:rPr>
              <a:t> ch1, ch2;	//</a:t>
            </a:r>
            <a:r>
              <a:rPr lang="zh-CN" altLang="en-US" sz="1600" dirty="0">
                <a:solidFill>
                  <a:schemeClr val="folHlink"/>
                </a:solidFill>
              </a:rPr>
              <a:t>读入的字符（要根据连续的两个字符来判断） 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endParaRPr lang="zh-CN" altLang="en-US" sz="16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folHlink"/>
                </a:solidFill>
              </a:rPr>
              <a:t>	</a:t>
            </a:r>
            <a:r>
              <a:rPr lang="en-US" altLang="zh-CN" sz="1600" err="1">
                <a:solidFill>
                  <a:schemeClr val="folHlink"/>
                </a:solidFill>
              </a:rPr>
              <a:t>ifstream</a:t>
            </a:r>
            <a:r>
              <a:rPr lang="en-US" altLang="zh-CN" sz="1600">
                <a:solidFill>
                  <a:schemeClr val="folHlink"/>
                </a:solidFill>
              </a:rPr>
              <a:t> in("prog4-test.cpp");	//</a:t>
            </a:r>
            <a:r>
              <a:rPr lang="zh-CN" altLang="en-US" sz="1600" dirty="0">
                <a:solidFill>
                  <a:schemeClr val="folHlink"/>
                </a:solidFill>
              </a:rPr>
              <a:t>此处文件名与题目中的文件名不同，内容相同。 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folHlink"/>
                </a:solidFill>
              </a:rPr>
              <a:t>	</a:t>
            </a:r>
            <a:r>
              <a:rPr lang="en-US" altLang="zh-CN" sz="1600">
                <a:solidFill>
                  <a:schemeClr val="folHlink"/>
                </a:solidFill>
              </a:rPr>
              <a:t>if (!in) {	//</a:t>
            </a:r>
            <a:r>
              <a:rPr lang="zh-CN" altLang="en-US" sz="1600" dirty="0">
                <a:solidFill>
                  <a:schemeClr val="folHlink"/>
                </a:solidFill>
              </a:rPr>
              <a:t>检查输入文件流是否正常 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folHlink"/>
                </a:solidFill>
              </a:rPr>
              <a:t>		</a:t>
            </a:r>
            <a:r>
              <a:rPr lang="en-US" altLang="zh-CN" sz="1600" err="1">
                <a:solidFill>
                  <a:schemeClr val="folHlink"/>
                </a:solidFill>
              </a:rPr>
              <a:t>cout</a:t>
            </a:r>
            <a:r>
              <a:rPr lang="en-US" altLang="zh-CN" sz="1600">
                <a:solidFill>
                  <a:schemeClr val="folHlink"/>
                </a:solidFill>
              </a:rPr>
              <a:t> &lt;&lt; "</a:t>
            </a:r>
            <a:r>
              <a:rPr lang="zh-CN" altLang="en-US" sz="1600" dirty="0">
                <a:solidFill>
                  <a:schemeClr val="folHlink"/>
                </a:solidFill>
              </a:rPr>
              <a:t>建立输入文件流出错。程序终止。</a:t>
            </a:r>
            <a:r>
              <a:rPr lang="en-US" altLang="zh-CN" sz="1600">
                <a:solidFill>
                  <a:schemeClr val="folHlink"/>
                </a:solidFill>
              </a:rPr>
              <a:t>\n";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	</a:t>
            </a:r>
            <a:r>
              <a:rPr lang="en-US" altLang="zh-CN" sz="1600" err="1">
                <a:solidFill>
                  <a:schemeClr val="folHlink"/>
                </a:solidFill>
              </a:rPr>
              <a:t>cout</a:t>
            </a:r>
            <a:r>
              <a:rPr lang="en-US" altLang="zh-CN" sz="1600">
                <a:solidFill>
                  <a:schemeClr val="folHlink"/>
                </a:solidFill>
              </a:rPr>
              <a:t> &lt;&lt; "</a:t>
            </a:r>
            <a:r>
              <a:rPr lang="zh-CN" altLang="en-US" sz="1600" dirty="0">
                <a:solidFill>
                  <a:schemeClr val="folHlink"/>
                </a:solidFill>
              </a:rPr>
              <a:t>请编辑题目所需的源文件并保存在同一文件夹下。</a:t>
            </a:r>
            <a:r>
              <a:rPr lang="en-US" altLang="zh-CN" sz="1600">
                <a:solidFill>
                  <a:schemeClr val="folHlink"/>
                </a:solidFill>
              </a:rPr>
              <a:t>\n" ; 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	exit (1);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}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</a:t>
            </a:r>
            <a:r>
              <a:rPr lang="en-US" altLang="zh-CN" sz="1600" err="1">
                <a:solidFill>
                  <a:schemeClr val="folHlink"/>
                </a:solidFill>
              </a:rPr>
              <a:t>ofstream</a:t>
            </a:r>
            <a:r>
              <a:rPr lang="en-US" altLang="zh-CN" sz="1600">
                <a:solidFill>
                  <a:schemeClr val="folHlink"/>
                </a:solidFill>
              </a:rPr>
              <a:t> out("prog4-testout.cpp");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ch1 = ch2 = </a:t>
            </a:r>
            <a:r>
              <a:rPr lang="en-US" altLang="zh-CN" sz="1600" err="1">
                <a:solidFill>
                  <a:schemeClr val="folHlink"/>
                </a:solidFill>
              </a:rPr>
              <a:t>in.get</a:t>
            </a:r>
            <a:r>
              <a:rPr lang="en-US" altLang="zh-CN" sz="1600">
                <a:solidFill>
                  <a:schemeClr val="folHlink"/>
                </a:solidFill>
              </a:rPr>
              <a:t>();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while ((ch2 = </a:t>
            </a:r>
            <a:r>
              <a:rPr lang="en-US" altLang="zh-CN" sz="1600" err="1">
                <a:solidFill>
                  <a:schemeClr val="folHlink"/>
                </a:solidFill>
              </a:rPr>
              <a:t>in.get</a:t>
            </a:r>
            <a:r>
              <a:rPr lang="en-US" altLang="zh-CN" sz="1600">
                <a:solidFill>
                  <a:schemeClr val="folHlink"/>
                </a:solidFill>
              </a:rPr>
              <a:t>()) != EOF) { //</a:t>
            </a:r>
            <a:r>
              <a:rPr lang="zh-CN" altLang="en-US" sz="1600" dirty="0">
                <a:solidFill>
                  <a:schemeClr val="folHlink"/>
                </a:solidFill>
              </a:rPr>
              <a:t>从文件中读取一个字符存于 </a:t>
            </a:r>
            <a:r>
              <a:rPr lang="en-US" altLang="zh-CN" sz="1600">
                <a:solidFill>
                  <a:schemeClr val="folHlink"/>
                </a:solidFill>
              </a:rPr>
              <a:t>ch2 </a:t>
            </a:r>
            <a:r>
              <a:rPr lang="zh-CN" altLang="en-US" sz="1600" dirty="0">
                <a:solidFill>
                  <a:schemeClr val="folHlink"/>
                </a:solidFill>
              </a:rPr>
              <a:t>中 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folHlink"/>
                </a:solidFill>
              </a:rPr>
              <a:t>		</a:t>
            </a:r>
            <a:r>
              <a:rPr lang="en-US" altLang="zh-CN" sz="1600">
                <a:solidFill>
                  <a:schemeClr val="folHlink"/>
                </a:solidFill>
              </a:rPr>
              <a:t>//</a:t>
            </a:r>
            <a:r>
              <a:rPr lang="en-US" altLang="zh-CN" sz="1600" err="1">
                <a:solidFill>
                  <a:schemeClr val="folHlink"/>
                </a:solidFill>
              </a:rPr>
              <a:t>cout</a:t>
            </a:r>
            <a:r>
              <a:rPr lang="en-US" altLang="zh-CN" sz="1600">
                <a:solidFill>
                  <a:schemeClr val="folHlink"/>
                </a:solidFill>
              </a:rPr>
              <a:t> &lt;&lt; (char)ch1 &lt;&lt; " " &lt;&lt; (char)ch2 &lt;&lt; </a:t>
            </a:r>
            <a:r>
              <a:rPr lang="en-US" altLang="zh-CN" sz="1600" err="1">
                <a:solidFill>
                  <a:schemeClr val="folHlink"/>
                </a:solidFill>
              </a:rPr>
              <a:t>endl</a:t>
            </a:r>
            <a:r>
              <a:rPr lang="en-US" altLang="zh-CN" sz="1600">
                <a:solidFill>
                  <a:schemeClr val="folHlink"/>
                </a:solidFill>
              </a:rPr>
              <a:t>;  //debug</a:t>
            </a:r>
            <a:endParaRPr lang="en-US" altLang="zh-CN" sz="16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	</a:t>
            </a:r>
            <a:r>
              <a:rPr lang="en-US" altLang="zh-CN" sz="1600">
                <a:solidFill>
                  <a:schemeClr val="hlink"/>
                </a:solidFill>
              </a:rPr>
              <a:t>if (</a:t>
            </a:r>
            <a:r>
              <a:rPr lang="en-US" altLang="zh-CN" sz="1600" err="1">
                <a:solidFill>
                  <a:schemeClr val="hlink"/>
                </a:solidFill>
              </a:rPr>
              <a:t>st</a:t>
            </a:r>
            <a:r>
              <a:rPr lang="en-US" altLang="zh-CN" sz="1600">
                <a:solidFill>
                  <a:schemeClr val="hlink"/>
                </a:solidFill>
              </a:rPr>
              <a:t>==SOURCE &amp;&amp; ch1=='/' &amp;&amp; ch2=='*') //</a:t>
            </a:r>
            <a:r>
              <a:rPr lang="zh-CN" altLang="en-US" sz="1600" dirty="0">
                <a:solidFill>
                  <a:schemeClr val="hlink"/>
                </a:solidFill>
              </a:rPr>
              <a:t>源代码 </a:t>
            </a:r>
            <a:r>
              <a:rPr lang="en-US" altLang="zh-CN" sz="1600">
                <a:solidFill>
                  <a:schemeClr val="hlink"/>
                </a:solidFill>
              </a:rPr>
              <a:t>-&gt; </a:t>
            </a:r>
            <a:r>
              <a:rPr lang="zh-CN" altLang="en-US" sz="1600" dirty="0">
                <a:solidFill>
                  <a:schemeClr val="hlink"/>
                </a:solidFill>
              </a:rPr>
              <a:t>块注释</a:t>
            </a:r>
            <a:endParaRPr lang="zh-CN" altLang="en-US" sz="1600" dirty="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hlink"/>
                </a:solidFill>
              </a:rPr>
              <a:t>			</a:t>
            </a:r>
            <a:r>
              <a:rPr lang="en-US" altLang="zh-CN" sz="1600" err="1">
                <a:solidFill>
                  <a:schemeClr val="hlink"/>
                </a:solidFill>
              </a:rPr>
              <a:t>st</a:t>
            </a:r>
            <a:r>
              <a:rPr lang="en-US" altLang="zh-CN" sz="1600">
                <a:solidFill>
                  <a:schemeClr val="hlink"/>
                </a:solidFill>
              </a:rPr>
              <a:t> = BLOCK;	</a:t>
            </a:r>
            <a:endParaRPr lang="en-US" altLang="zh-CN" sz="160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hlink"/>
                </a:solidFill>
              </a:rPr>
              <a:t>		else if (</a:t>
            </a:r>
            <a:r>
              <a:rPr lang="en-US" altLang="zh-CN" sz="1600" err="1">
                <a:solidFill>
                  <a:schemeClr val="hlink"/>
                </a:solidFill>
              </a:rPr>
              <a:t>st</a:t>
            </a:r>
            <a:r>
              <a:rPr lang="en-US" altLang="zh-CN" sz="1600">
                <a:solidFill>
                  <a:schemeClr val="hlink"/>
                </a:solidFill>
              </a:rPr>
              <a:t>==BLOCK &amp;&amp; ch1=='*' &amp;&amp; ch2=='/') { //</a:t>
            </a:r>
            <a:r>
              <a:rPr lang="zh-CN" altLang="en-US" sz="1600" dirty="0">
                <a:solidFill>
                  <a:schemeClr val="hlink"/>
                </a:solidFill>
              </a:rPr>
              <a:t>块注释 </a:t>
            </a:r>
            <a:r>
              <a:rPr lang="en-US" altLang="zh-CN" sz="1600">
                <a:solidFill>
                  <a:schemeClr val="hlink"/>
                </a:solidFill>
              </a:rPr>
              <a:t>-&gt;</a:t>
            </a:r>
            <a:r>
              <a:rPr lang="zh-CN" altLang="en-US" sz="1600" dirty="0">
                <a:solidFill>
                  <a:schemeClr val="hlink"/>
                </a:solidFill>
              </a:rPr>
              <a:t>源代码</a:t>
            </a:r>
            <a:endParaRPr lang="zh-CN" altLang="en-US" sz="1600" dirty="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hlink"/>
                </a:solidFill>
              </a:rPr>
              <a:t>			</a:t>
            </a:r>
            <a:r>
              <a:rPr lang="en-US" altLang="zh-CN" sz="1600" err="1">
                <a:solidFill>
                  <a:schemeClr val="hlink"/>
                </a:solidFill>
              </a:rPr>
              <a:t>st</a:t>
            </a:r>
            <a:r>
              <a:rPr lang="en-US" altLang="zh-CN" sz="1600">
                <a:solidFill>
                  <a:schemeClr val="hlink"/>
                </a:solidFill>
              </a:rPr>
              <a:t> = SOURCE; </a:t>
            </a:r>
            <a:r>
              <a:rPr lang="en-US" altLang="zh-CN" sz="1600">
                <a:solidFill>
                  <a:schemeClr val="hlink"/>
                </a:solidFill>
                <a:sym typeface="+mn-ea"/>
              </a:rPr>
              <a:t>//</a:t>
            </a:r>
            <a:r>
              <a:rPr lang="zh-CN" altLang="en-US" sz="1600" dirty="0">
                <a:solidFill>
                  <a:schemeClr val="hlink"/>
                </a:solidFill>
                <a:sym typeface="+mn-ea"/>
              </a:rPr>
              <a:t>根据这两个字符判断并进行了一次状态转换。</a:t>
            </a:r>
            <a:endParaRPr lang="en-US" altLang="zh-CN" sz="160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hlink"/>
                </a:solidFill>
              </a:rPr>
              <a:t>			ch1 = ch2 = </a:t>
            </a:r>
            <a:r>
              <a:rPr lang="en-US" altLang="zh-CN" sz="1600" err="1">
                <a:solidFill>
                  <a:schemeClr val="hlink"/>
                </a:solidFill>
              </a:rPr>
              <a:t>in.get</a:t>
            </a:r>
            <a:r>
              <a:rPr lang="en-US" altLang="zh-CN" sz="1600">
                <a:solidFill>
                  <a:schemeClr val="hlink"/>
                </a:solidFill>
              </a:rPr>
              <a:t>(); //</a:t>
            </a:r>
            <a:r>
              <a:rPr lang="zh-CN" altLang="en-US" sz="1600" dirty="0">
                <a:solidFill>
                  <a:schemeClr val="hlink"/>
                </a:solidFill>
              </a:rPr>
              <a:t>往后读取一个字符</a:t>
            </a:r>
            <a:endParaRPr lang="zh-CN" altLang="en-US" sz="1600" dirty="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hlink"/>
                </a:solidFill>
              </a:rPr>
              <a:t>			</a:t>
            </a:r>
            <a:r>
              <a:rPr lang="en-US" altLang="zh-CN" sz="1600">
                <a:solidFill>
                  <a:schemeClr val="hlink"/>
                </a:solidFill>
              </a:rPr>
              <a:t>continue;	//</a:t>
            </a:r>
            <a:r>
              <a:rPr lang="zh-CN" altLang="en-US" sz="1600" dirty="0">
                <a:solidFill>
                  <a:schemeClr val="hlink"/>
                </a:solidFill>
              </a:rPr>
              <a:t>块注释末尾字符不需打印 </a:t>
            </a:r>
            <a:endParaRPr lang="zh-CN" altLang="en-US" sz="1600" dirty="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1600" dirty="0">
                <a:solidFill>
                  <a:schemeClr val="hlink"/>
                </a:solidFill>
              </a:rPr>
              <a:t>		</a:t>
            </a:r>
            <a:r>
              <a:rPr lang="en-US" altLang="zh-CN" sz="1600">
                <a:solidFill>
                  <a:schemeClr val="hlink"/>
                </a:solidFill>
              </a:rPr>
              <a:t>}</a:t>
            </a:r>
            <a:endParaRPr lang="en-US" altLang="zh-CN" sz="1600">
              <a:solidFill>
                <a:schemeClr val="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1600">
                <a:solidFill>
                  <a:schemeClr val="folHlink"/>
                </a:solidFill>
              </a:rPr>
              <a:t>	</a:t>
            </a:r>
            <a:endParaRPr lang="en-US" altLang="zh-CN" sz="1600" dirty="0">
              <a:solidFill>
                <a:schemeClr val="folHlink"/>
              </a:solidFill>
            </a:endParaRPr>
          </a:p>
        </p:txBody>
      </p:sp>
      <p:sp>
        <p:nvSpPr>
          <p:cNvPr id="375812" name="椭圆 375811"/>
          <p:cNvSpPr/>
          <p:nvPr/>
        </p:nvSpPr>
        <p:spPr>
          <a:xfrm>
            <a:off x="7145020" y="4548505"/>
            <a:ext cx="19907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SOURCE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5813" name="椭圆 375812"/>
          <p:cNvSpPr/>
          <p:nvPr/>
        </p:nvSpPr>
        <p:spPr>
          <a:xfrm>
            <a:off x="6003608" y="3467418"/>
            <a:ext cx="1706562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BLOCK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5814" name="直接连接符 375813"/>
          <p:cNvSpPr/>
          <p:nvPr/>
        </p:nvSpPr>
        <p:spPr>
          <a:xfrm flipH="1" flipV="1">
            <a:off x="7156133" y="4188143"/>
            <a:ext cx="431800" cy="503237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5815" name="直接连接符 375814"/>
          <p:cNvSpPr/>
          <p:nvPr/>
        </p:nvSpPr>
        <p:spPr>
          <a:xfrm>
            <a:off x="7372033" y="4116705"/>
            <a:ext cx="360362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5816" name="文本框 375815"/>
          <p:cNvSpPr txBox="1"/>
          <p:nvPr/>
        </p:nvSpPr>
        <p:spPr>
          <a:xfrm>
            <a:off x="6795770" y="4332605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/*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5817" name="文本框 375816"/>
          <p:cNvSpPr txBox="1"/>
          <p:nvPr/>
        </p:nvSpPr>
        <p:spPr>
          <a:xfrm>
            <a:off x="7516495" y="3900805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*/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5" name="文本占位符 376834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480175"/>
          </a:xfrm>
        </p:spPr>
        <p:txBody>
          <a:bodyPr/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zh-CN" sz="1800">
                <a:solidFill>
                  <a:schemeClr val="folHlink"/>
                </a:solidFill>
              </a:rPr>
              <a:t>	</a:t>
            </a:r>
            <a:r>
              <a:rPr lang="en-US" altLang="en-US" sz="1800">
                <a:solidFill>
                  <a:schemeClr val="folHlink"/>
                </a:solidFill>
              </a:rPr>
              <a:t>else if (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==SOURCE &amp;&amp; ch1=='/' &amp;&amp; ch2=='/') //</a:t>
            </a:r>
            <a:r>
              <a:rPr lang="en-US" altLang="en-US" sz="1800" err="1">
                <a:solidFill>
                  <a:schemeClr val="folHlink"/>
                </a:solidFill>
              </a:rPr>
              <a:t>源代码</a:t>
            </a:r>
            <a:r>
              <a:rPr lang="en-US" altLang="en-US" sz="1800">
                <a:solidFill>
                  <a:schemeClr val="folHlink"/>
                </a:solidFill>
              </a:rPr>
              <a:t>-&gt;</a:t>
            </a:r>
            <a:r>
              <a:rPr lang="en-US" altLang="en-US" sz="1800" err="1">
                <a:solidFill>
                  <a:schemeClr val="folHlink"/>
                </a:solidFill>
              </a:rPr>
              <a:t>行注释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 = LINE;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else if (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==LINE &amp;&amp; ch2=='\n') {	//</a:t>
            </a:r>
            <a:r>
              <a:rPr lang="en-US" altLang="en-US" sz="1800" err="1">
                <a:solidFill>
                  <a:schemeClr val="folHlink"/>
                </a:solidFill>
              </a:rPr>
              <a:t>行注释</a:t>
            </a:r>
            <a:r>
              <a:rPr lang="en-US" altLang="en-US" sz="1800">
                <a:solidFill>
                  <a:schemeClr val="folHlink"/>
                </a:solidFill>
              </a:rPr>
              <a:t> -&gt;</a:t>
            </a:r>
            <a:r>
              <a:rPr lang="en-US" altLang="en-US" sz="1800" err="1">
                <a:solidFill>
                  <a:schemeClr val="folHlink"/>
                </a:solidFill>
              </a:rPr>
              <a:t>源代码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 = SOURCE;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ch1 = ch2;	//</a:t>
            </a:r>
            <a:r>
              <a:rPr lang="en-US" altLang="en-US" sz="1800" err="1">
                <a:solidFill>
                  <a:schemeClr val="folHlink"/>
                </a:solidFill>
              </a:rPr>
              <a:t>当前的</a:t>
            </a:r>
            <a:r>
              <a:rPr lang="en-US" altLang="en-US" sz="1800">
                <a:solidFill>
                  <a:schemeClr val="folHlink"/>
                </a:solidFill>
              </a:rPr>
              <a:t> ch1 </a:t>
            </a:r>
            <a:r>
              <a:rPr lang="en-US" altLang="en-US" sz="1800" err="1">
                <a:solidFill>
                  <a:schemeClr val="folHlink"/>
                </a:solidFill>
              </a:rPr>
              <a:t>不需要打印，而需要打印当前的</a:t>
            </a:r>
            <a:r>
              <a:rPr lang="en-US" altLang="en-US" sz="1800">
                <a:solidFill>
                  <a:schemeClr val="folHlink"/>
                </a:solidFill>
              </a:rPr>
              <a:t> ch2 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ch2 = </a:t>
            </a:r>
            <a:r>
              <a:rPr lang="en-US" altLang="en-US" sz="1800" err="1">
                <a:solidFill>
                  <a:schemeClr val="folHlink"/>
                </a:solidFill>
              </a:rPr>
              <a:t>in.get</a:t>
            </a:r>
            <a:r>
              <a:rPr lang="en-US" altLang="en-US" sz="1800">
                <a:solidFill>
                  <a:schemeClr val="folHlink"/>
                </a:solidFill>
              </a:rPr>
              <a:t>();	//</a:t>
            </a:r>
            <a:r>
              <a:rPr lang="en-US" altLang="en-US" sz="1800" err="1">
                <a:solidFill>
                  <a:schemeClr val="folHlink"/>
                </a:solidFill>
              </a:rPr>
              <a:t>往后多读取一个字符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} else if (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==SOURCE &amp;&amp; </a:t>
            </a:r>
            <a:r>
              <a:rPr lang="en-US" altLang="zh-CN" sz="1800">
                <a:solidFill>
                  <a:schemeClr val="folHlink"/>
                </a:solidFill>
              </a:rPr>
              <a:t>ch1!='\\' &amp;&amp; </a:t>
            </a:r>
            <a:r>
              <a:rPr lang="en-US" altLang="en-US" sz="1800">
                <a:solidFill>
                  <a:schemeClr val="folHlink"/>
                </a:solidFill>
              </a:rPr>
              <a:t>ch2=='"') //</a:t>
            </a:r>
            <a:r>
              <a:rPr lang="en-US" altLang="en-US" sz="1800" err="1">
                <a:solidFill>
                  <a:schemeClr val="folHlink"/>
                </a:solidFill>
              </a:rPr>
              <a:t>源代码</a:t>
            </a:r>
            <a:r>
              <a:rPr lang="en-US" altLang="en-US" sz="1800">
                <a:solidFill>
                  <a:schemeClr val="folHlink"/>
                </a:solidFill>
              </a:rPr>
              <a:t> -&gt; </a:t>
            </a:r>
            <a:r>
              <a:rPr lang="en-US" altLang="en-US" sz="1800" err="1">
                <a:solidFill>
                  <a:schemeClr val="folHlink"/>
                </a:solidFill>
              </a:rPr>
              <a:t>字符串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 = STRING;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else if (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==STRING &amp;&amp; ch1!='\\' &amp;&amp; ch2=='"') </a:t>
            </a:r>
            <a:r>
              <a:rPr lang="en-US" altLang="en-US" sz="1600">
                <a:solidFill>
                  <a:schemeClr val="folHlink"/>
                </a:solidFill>
              </a:rPr>
              <a:t>//</a:t>
            </a:r>
            <a:r>
              <a:rPr lang="en-US" altLang="en-US" sz="1600" err="1">
                <a:solidFill>
                  <a:schemeClr val="folHlink"/>
                </a:solidFill>
              </a:rPr>
              <a:t>字符串</a:t>
            </a:r>
            <a:r>
              <a:rPr lang="en-US" altLang="en-US" sz="1600">
                <a:solidFill>
                  <a:schemeClr val="folHlink"/>
                </a:solidFill>
              </a:rPr>
              <a:t> -&gt;</a:t>
            </a:r>
            <a:r>
              <a:rPr lang="en-US" altLang="en-US" sz="1600" err="1">
                <a:solidFill>
                  <a:schemeClr val="folHlink"/>
                </a:solidFill>
              </a:rPr>
              <a:t>源代码，要排除</a:t>
            </a:r>
            <a:r>
              <a:rPr lang="en-US" altLang="en-US" sz="1600">
                <a:solidFill>
                  <a:schemeClr val="folHlink"/>
                </a:solidFill>
              </a:rPr>
              <a:t> \"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 = SOURCE;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//</a:t>
            </a:r>
            <a:r>
              <a:rPr lang="en-US" altLang="en-US" sz="1800" err="1">
                <a:solidFill>
                  <a:schemeClr val="folHlink"/>
                </a:solidFill>
              </a:rPr>
              <a:t>状态为</a:t>
            </a:r>
            <a:r>
              <a:rPr lang="en-US" altLang="en-US" sz="1800">
                <a:solidFill>
                  <a:schemeClr val="folHlink"/>
                </a:solidFill>
              </a:rPr>
              <a:t> SOURCE 或 STRING时，则把读得的字符输出到屏幕和文件 	if (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==SOURCE || </a:t>
            </a:r>
            <a:r>
              <a:rPr lang="en-US" altLang="en-US" sz="1800" err="1">
                <a:solidFill>
                  <a:schemeClr val="folHlink"/>
                </a:solidFill>
              </a:rPr>
              <a:t>st</a:t>
            </a:r>
            <a:r>
              <a:rPr lang="en-US" altLang="en-US" sz="1800">
                <a:solidFill>
                  <a:schemeClr val="folHlink"/>
                </a:solidFill>
              </a:rPr>
              <a:t>==STRING ){	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	cout.put(ch1);</a:t>
            </a:r>
            <a:r>
              <a:rPr lang="en-US" altLang="zh-CN" sz="1800">
                <a:solidFill>
                  <a:schemeClr val="folHlink"/>
                </a:solidFill>
              </a:rPr>
              <a:t>  </a:t>
            </a:r>
            <a:r>
              <a:rPr lang="en-US" altLang="en-US" sz="1800">
                <a:solidFill>
                  <a:schemeClr val="folHlink"/>
                </a:solidFill>
              </a:rPr>
              <a:t>out.put(ch1);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}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	ch1 = ch2;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}</a:t>
            </a:r>
            <a:r>
              <a:rPr lang="en-US" altLang="zh-CN" sz="1800">
                <a:solidFill>
                  <a:schemeClr val="folHlink"/>
                </a:solidFill>
              </a:rPr>
              <a:t>  //while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</a:t>
            </a:r>
            <a:r>
              <a:rPr lang="en-US" altLang="en-US" sz="1800" err="1">
                <a:solidFill>
                  <a:schemeClr val="folHlink"/>
                </a:solidFill>
              </a:rPr>
              <a:t>in.close</a:t>
            </a:r>
            <a:r>
              <a:rPr lang="en-US" altLang="en-US" sz="1800">
                <a:solidFill>
                  <a:schemeClr val="folHlink"/>
                </a:solidFill>
              </a:rPr>
              <a:t>();	</a:t>
            </a:r>
            <a:r>
              <a:rPr lang="en-US" altLang="en-US" sz="1800" err="1">
                <a:solidFill>
                  <a:schemeClr val="folHlink"/>
                </a:solidFill>
              </a:rPr>
              <a:t>out.close</a:t>
            </a:r>
            <a:r>
              <a:rPr lang="en-US" altLang="en-US" sz="1800">
                <a:solidFill>
                  <a:schemeClr val="folHlink"/>
                </a:solidFill>
              </a:rPr>
              <a:t>();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</a:t>
            </a:r>
            <a:r>
              <a:rPr lang="en-US" altLang="en-US" sz="1800" err="1">
                <a:solidFill>
                  <a:schemeClr val="folHlink"/>
                </a:solidFill>
              </a:rPr>
              <a:t>cout</a:t>
            </a:r>
            <a:r>
              <a:rPr lang="en-US" altLang="en-US" sz="1800">
                <a:solidFill>
                  <a:schemeClr val="folHlink"/>
                </a:solidFill>
              </a:rPr>
              <a:t> &lt;&lt; "</a:t>
            </a:r>
            <a:r>
              <a:rPr lang="en-US" altLang="en-US" sz="1600">
                <a:solidFill>
                  <a:schemeClr val="folHlink"/>
                </a:solidFill>
              </a:rPr>
              <a:t>\n\n去除注释后的源代码保存在文件中：prog4-testout.cpp</a:t>
            </a:r>
            <a:r>
              <a:rPr lang="en-US" altLang="en-US" sz="1800">
                <a:solidFill>
                  <a:schemeClr val="folHlink"/>
                </a:solidFill>
              </a:rPr>
              <a:t>" &lt;&lt; </a:t>
            </a:r>
            <a:r>
              <a:rPr lang="en-US" altLang="en-US" sz="1800" err="1">
                <a:solidFill>
                  <a:schemeClr val="folHlink"/>
                </a:solidFill>
              </a:rPr>
              <a:t>endl</a:t>
            </a:r>
            <a:r>
              <a:rPr lang="en-US" altLang="en-US" sz="1800">
                <a:solidFill>
                  <a:schemeClr val="folHlink"/>
                </a:solidFill>
              </a:rPr>
              <a:t>; 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	return 0;</a:t>
            </a:r>
            <a:endParaRPr lang="en-US" altLang="en-US" sz="1800">
              <a:solidFill>
                <a:schemeClr val="folHlink"/>
              </a:solidFill>
            </a:endParaRPr>
          </a:p>
          <a:p>
            <a:pPr defTabSz="914400">
              <a:lnSpc>
                <a:spcPct val="110000"/>
              </a:lnSpc>
              <a:spcBef>
                <a:spcPct val="0"/>
              </a:spcBef>
              <a:buNone/>
              <a:tabLst>
                <a:tab pos="714375" algn="l"/>
                <a:tab pos="1071880" algn="l"/>
              </a:tabLst>
            </a:pPr>
            <a:r>
              <a:rPr lang="en-US" altLang="en-US" sz="1800">
                <a:solidFill>
                  <a:schemeClr val="folHlink"/>
                </a:solidFill>
              </a:rPr>
              <a:t>}</a:t>
            </a:r>
            <a:endParaRPr lang="zh-CN" altLang="en-US" sz="1800" dirty="0">
              <a:solidFill>
                <a:schemeClr val="folHlink"/>
              </a:solidFill>
            </a:endParaRPr>
          </a:p>
        </p:txBody>
      </p:sp>
      <p:sp>
        <p:nvSpPr>
          <p:cNvPr id="376836" name="椭圆 376835"/>
          <p:cNvSpPr/>
          <p:nvPr/>
        </p:nvSpPr>
        <p:spPr>
          <a:xfrm>
            <a:off x="5973763" y="1485900"/>
            <a:ext cx="19907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SOURCE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37" name="椭圆 376836"/>
          <p:cNvSpPr/>
          <p:nvPr/>
        </p:nvSpPr>
        <p:spPr>
          <a:xfrm>
            <a:off x="7451725" y="404813"/>
            <a:ext cx="12668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LINE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38" name="直接连接符 376837"/>
          <p:cNvSpPr/>
          <p:nvPr/>
        </p:nvSpPr>
        <p:spPr>
          <a:xfrm flipV="1">
            <a:off x="7091363" y="981075"/>
            <a:ext cx="576262" cy="5032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39" name="直接连接符 376838"/>
          <p:cNvSpPr/>
          <p:nvPr/>
        </p:nvSpPr>
        <p:spPr>
          <a:xfrm flipH="1">
            <a:off x="7307263" y="1125538"/>
            <a:ext cx="503237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0" name="文本框 376839"/>
          <p:cNvSpPr txBox="1"/>
          <p:nvPr/>
        </p:nvSpPr>
        <p:spPr>
          <a:xfrm>
            <a:off x="6731000" y="8382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//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1" name="文本框 376840"/>
          <p:cNvSpPr txBox="1"/>
          <p:nvPr/>
        </p:nvSpPr>
        <p:spPr>
          <a:xfrm>
            <a:off x="7596188" y="1196975"/>
            <a:ext cx="1295400" cy="3968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sz="2000" dirty="0">
                <a:solidFill>
                  <a:schemeClr val="hlink"/>
                </a:solidFill>
                <a:latin typeface="Cambria" panose="02040503050406030204" pitchFamily="18" charset="0"/>
              </a:rPr>
              <a:t>回车换行</a:t>
            </a:r>
            <a:endParaRPr lang="zh-CN" altLang="en-US" sz="2000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6842" name="椭圆 376841"/>
          <p:cNvSpPr/>
          <p:nvPr/>
        </p:nvSpPr>
        <p:spPr>
          <a:xfrm>
            <a:off x="6804025" y="4149725"/>
            <a:ext cx="19907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SOURCE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43" name="椭圆 376842"/>
          <p:cNvSpPr/>
          <p:nvPr/>
        </p:nvSpPr>
        <p:spPr>
          <a:xfrm>
            <a:off x="5534025" y="5086350"/>
            <a:ext cx="18764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STRING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44" name="直接连接符 376843"/>
          <p:cNvSpPr/>
          <p:nvPr/>
        </p:nvSpPr>
        <p:spPr>
          <a:xfrm flipH="1">
            <a:off x="6659563" y="4654550"/>
            <a:ext cx="503237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5" name="直接连接符 376844"/>
          <p:cNvSpPr/>
          <p:nvPr/>
        </p:nvSpPr>
        <p:spPr>
          <a:xfrm flipV="1">
            <a:off x="6875463" y="4797425"/>
            <a:ext cx="431800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6" name="文本框 376845"/>
          <p:cNvSpPr txBox="1"/>
          <p:nvPr/>
        </p:nvSpPr>
        <p:spPr>
          <a:xfrm>
            <a:off x="6443663" y="4437063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7" name="文本框 376846"/>
          <p:cNvSpPr txBox="1"/>
          <p:nvPr/>
        </p:nvSpPr>
        <p:spPr>
          <a:xfrm>
            <a:off x="7235825" y="487045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8" name="文本框 376847"/>
          <p:cNvSpPr txBox="1"/>
          <p:nvPr/>
        </p:nvSpPr>
        <p:spPr>
          <a:xfrm>
            <a:off x="7380288" y="5086350"/>
            <a:ext cx="1511300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49" name="文本框 376848"/>
          <p:cNvSpPr txBox="1"/>
          <p:nvPr/>
        </p:nvSpPr>
        <p:spPr>
          <a:xfrm>
            <a:off x="5148263" y="4508500"/>
            <a:ext cx="1511300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50" name="右大括号 376849"/>
          <p:cNvSpPr/>
          <p:nvPr/>
        </p:nvSpPr>
        <p:spPr>
          <a:xfrm>
            <a:off x="8388350" y="2205038"/>
            <a:ext cx="287338" cy="1223962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6851" name="任意多边形 376850"/>
          <p:cNvSpPr/>
          <p:nvPr/>
        </p:nvSpPr>
        <p:spPr>
          <a:xfrm>
            <a:off x="8702675" y="2789238"/>
            <a:ext cx="273050" cy="1292225"/>
          </a:xfrm>
          <a:custGeom>
            <a:avLst/>
            <a:gdLst/>
            <a:ahLst/>
            <a:cxnLst/>
            <a:pathLst>
              <a:path w="172" h="814">
                <a:moveTo>
                  <a:pt x="0" y="18"/>
                </a:moveTo>
                <a:cubicBezTo>
                  <a:pt x="28" y="37"/>
                  <a:pt x="164" y="0"/>
                  <a:pt x="168" y="133"/>
                </a:cubicBezTo>
                <a:cubicBezTo>
                  <a:pt x="172" y="266"/>
                  <a:pt x="52" y="672"/>
                  <a:pt x="21" y="814"/>
                </a:cubicBezTo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草色遥看">
  <a:themeElements>
    <a:clrScheme name="">
      <a:dk1>
        <a:srgbClr val="000000"/>
      </a:dk1>
      <a:lt1>
        <a:srgbClr val="CCFFCC"/>
      </a:lt1>
      <a:dk2>
        <a:srgbClr val="FF00FF"/>
      </a:dk2>
      <a:lt2>
        <a:srgbClr val="00FFCC"/>
      </a:lt2>
      <a:accent1>
        <a:srgbClr val="FFFF99"/>
      </a:accent1>
      <a:accent2>
        <a:srgbClr val="CC0000"/>
      </a:accent2>
      <a:accent3>
        <a:srgbClr val="E2FFE2"/>
      </a:accent3>
      <a:accent4>
        <a:srgbClr val="000000"/>
      </a:accent4>
      <a:accent5>
        <a:srgbClr val="FFFFCA"/>
      </a:accent5>
      <a:accent6>
        <a:srgbClr val="B70000"/>
      </a:accent6>
      <a:hlink>
        <a:srgbClr val="0000FF"/>
      </a:hlink>
      <a:folHlink>
        <a:srgbClr val="9900CC"/>
      </a:folHlink>
    </a:clrScheme>
    <a:fontScheme name="">
      <a:majorFont>
        <a:latin typeface="Cambria"/>
        <a:ea typeface="新宋体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00CC00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A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66FF66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FFB9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FF00FF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FF9900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高程_3b 控制结构</Template>
  <TotalTime>0</TotalTime>
  <Words>2078</Words>
  <Application>WPS 演示</Application>
  <PresentationFormat>在屏幕上显示</PresentationFormat>
  <Paragraphs>134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Cambria</vt:lpstr>
      <vt:lpstr>华文中宋</vt:lpstr>
      <vt:lpstr>Times New Roman</vt:lpstr>
      <vt:lpstr>楷体</vt:lpstr>
      <vt:lpstr>微软雅黑</vt:lpstr>
      <vt:lpstr>Arial Unicode MS</vt:lpstr>
      <vt:lpstr>新宋体</vt:lpstr>
      <vt:lpstr>1_草色遥看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华中师范大学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《从问题到程序——C/C++编程入门》习题解析</dc:title>
  <dc:creator>李安邦  anbangli@foxmail.com</dc:creator>
  <cp:lastModifiedBy>安邦24</cp:lastModifiedBy>
  <cp:revision>190</cp:revision>
  <dcterms:created xsi:type="dcterms:W3CDTF">1999-04-25T02:28:00Z</dcterms:created>
  <dcterms:modified xsi:type="dcterms:W3CDTF">2020-12-29T12:37:19Z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