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1" r:id="rId2"/>
  </p:sldMasterIdLst>
  <p:notesMasterIdLst>
    <p:notesMasterId r:id="rId16"/>
  </p:notesMasterIdLst>
  <p:sldIdLst>
    <p:sldId id="356" r:id="rId3"/>
    <p:sldId id="2141412724" r:id="rId4"/>
    <p:sldId id="2141412710" r:id="rId5"/>
    <p:sldId id="2141412721" r:id="rId6"/>
    <p:sldId id="2141412722" r:id="rId7"/>
    <p:sldId id="2141412725" r:id="rId8"/>
    <p:sldId id="2141412727" r:id="rId9"/>
    <p:sldId id="2141412728" r:id="rId10"/>
    <p:sldId id="2141412723" r:id="rId11"/>
    <p:sldId id="2141412726" r:id="rId12"/>
    <p:sldId id="2147471223" r:id="rId13"/>
    <p:sldId id="2147471221" r:id="rId14"/>
    <p:sldId id="214747122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08AC3BA-46BD-4370-AEDF-B716B9ED7450}">
          <p14:sldIdLst>
            <p14:sldId id="356"/>
            <p14:sldId id="2141412724"/>
            <p14:sldId id="2141412710"/>
            <p14:sldId id="2141412721"/>
            <p14:sldId id="2141412722"/>
            <p14:sldId id="2141412725"/>
            <p14:sldId id="2141412727"/>
            <p14:sldId id="2141412728"/>
            <p14:sldId id="2141412723"/>
            <p14:sldId id="2141412726"/>
            <p14:sldId id="2147471223"/>
            <p14:sldId id="2147471221"/>
            <p14:sldId id="2147471225"/>
          </p14:sldIdLst>
        </p14:section>
      </p14:sectionLst>
    </p:ext>
    <p:ext uri="{EFAFB233-063F-42B5-8137-9DF3F51BA10A}">
      <p15:sldGuideLst xmlns:p15="http://schemas.microsoft.com/office/powerpoint/2012/main">
        <p15:guide id="1" pos="3840" userDrawn="1">
          <p15:clr>
            <a:srgbClr val="A4A3A4"/>
          </p15:clr>
        </p15:guide>
        <p15:guide id="2" orient="horz" pos="186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274ED33-B608-E2D3-B1B0-59AEF019D8FC}" name="Hongye Guo" initials="HG" userId="48de884c3fc48668" providerId="Windows Live"/>
  <p188:author id="{04CD7D6A-448E-FFF2-765B-250D7159CC94}" name="Hongye Guo" initials="Guo" userId="Hongye Gu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26" clrIdx="0">
    <p:extLst>
      <p:ext uri="{19B8F6BF-5375-455C-9EA6-DF929625EA0E}">
        <p15:presenceInfo xmlns:p15="http://schemas.microsoft.com/office/powerpoint/2012/main" userId="Thinkpad" providerId="None"/>
      </p:ext>
    </p:extLst>
  </p:cmAuthor>
  <p:cmAuthor id="2" name="Hongye Guo" initials="HY" lastIdx="109" clrIdx="1">
    <p:extLst>
      <p:ext uri="{19B8F6BF-5375-455C-9EA6-DF929625EA0E}">
        <p15:presenceInfo xmlns:p15="http://schemas.microsoft.com/office/powerpoint/2012/main" userId="Hongye Guo" providerId="None"/>
      </p:ext>
    </p:extLst>
  </p:cmAuthor>
  <p:cmAuthor id="3" name="Li" initials="T" lastIdx="1" clrIdx="2">
    <p:extLst>
      <p:ext uri="{19B8F6BF-5375-455C-9EA6-DF929625EA0E}">
        <p15:presenceInfo xmlns:p15="http://schemas.microsoft.com/office/powerpoint/2012/main" userId="ae3ca1c995b7c8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72C4"/>
    <a:srgbClr val="000000"/>
    <a:srgbClr val="580C6E"/>
    <a:srgbClr val="862C73"/>
    <a:srgbClr val="F7E4FC"/>
    <a:srgbClr val="84437D"/>
    <a:srgbClr val="E9EBF5"/>
    <a:srgbClr val="AB17D3"/>
    <a:srgbClr val="DEC9FB"/>
    <a:srgbClr val="6922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94" autoAdjust="0"/>
    <p:restoredTop sz="95161" autoAdjust="0"/>
  </p:normalViewPr>
  <p:slideViewPr>
    <p:cSldViewPr snapToGrid="0">
      <p:cViewPr varScale="1">
        <p:scale>
          <a:sx n="95" d="100"/>
          <a:sy n="95" d="100"/>
        </p:scale>
        <p:origin x="488" y="192"/>
      </p:cViewPr>
      <p:guideLst>
        <p:guide pos="3840"/>
        <p:guide orient="horz" pos="1865"/>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76" d="100"/>
          <a:sy n="76" d="100"/>
        </p:scale>
        <p:origin x="2620"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84938-860B-40A8-9DE6-812BAC971F07}" type="datetimeFigureOut">
              <a:rPr lang="zh-CN" altLang="en-US" smtClean="0"/>
              <a:t>2025/3/14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DB2CD-2A9E-4DF6-82E8-63C03AA850A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9D2DB2CD-2A9E-4DF6-82E8-63C03AA850AA}" type="slidenum">
              <a:rPr lang="zh-CN" altLang="en-US" smtClean="0"/>
              <a:t>1</a:t>
            </a:fld>
            <a:endParaRPr lang="zh-CN" altLang="en-US"/>
          </a:p>
        </p:txBody>
      </p:sp>
    </p:spTree>
    <p:extLst>
      <p:ext uri="{BB962C8B-B14F-4D97-AF65-F5344CB8AC3E}">
        <p14:creationId xmlns:p14="http://schemas.microsoft.com/office/powerpoint/2010/main" val="378261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4F98E-0C37-1C1D-5A1D-A00685D2A7A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B9D4904-1016-948A-CBB5-EAD7863C067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92CA14-6798-5C97-83C9-B414B8CDE4F8}"/>
              </a:ext>
            </a:extLst>
          </p:cNvPr>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a:extLst>
              <a:ext uri="{FF2B5EF4-FFF2-40B4-BE49-F238E27FC236}">
                <a16:creationId xmlns:a16="http://schemas.microsoft.com/office/drawing/2014/main" id="{C632B711-B2DA-D4D8-8E52-AD954A0D43F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86268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0E112-F9CE-BD01-F9C6-BAB5E1321A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816C5-F9C7-C742-7BE9-F27E95F1644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4400607-960D-C2A7-06F6-52367DA48A5C}"/>
              </a:ext>
            </a:extLst>
          </p:cNvPr>
          <p:cNvSpPr>
            <a:spLocks noGrp="1"/>
          </p:cNvSpPr>
          <p:nvPr>
            <p:ph type="body" idx="1"/>
          </p:nvPr>
        </p:nvSpPr>
        <p:spPr/>
        <p:txBody>
          <a:bodyPr/>
          <a:lstStyle/>
          <a:p>
            <a:pPr marL="63500" marR="63500" indent="269875">
              <a:lnSpc>
                <a:spcPct val="150000"/>
              </a:lnSpc>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Therefore, my research unfolds in the three topics of model, data, and economics.</a:t>
            </a:r>
          </a:p>
          <a:p>
            <a:pPr marL="63500" marR="63500" indent="269875">
              <a:lnSpc>
                <a:spcPct val="150000"/>
              </a:lnSpc>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 </a:t>
            </a:r>
          </a:p>
          <a:p>
            <a:endParaRPr lang="en-US" baseline="0" dirty="0"/>
          </a:p>
        </p:txBody>
      </p:sp>
      <p:sp>
        <p:nvSpPr>
          <p:cNvPr id="4" name="Slide Number Placeholder 3">
            <a:extLst>
              <a:ext uri="{FF2B5EF4-FFF2-40B4-BE49-F238E27FC236}">
                <a16:creationId xmlns:a16="http://schemas.microsoft.com/office/drawing/2014/main" id="{1E5042A3-3345-A134-B023-DD0203E776F2}"/>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CC7EB4-B05A-A34C-96DF-C4F98D736C5A}"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328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72D46-5C85-DAF5-7F65-DC9804BF91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C62215-9BEA-A395-59F8-47F465D4439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D9125D4-835D-5E19-EF42-A5E613A3CFA6}"/>
              </a:ext>
            </a:extLst>
          </p:cNvPr>
          <p:cNvSpPr>
            <a:spLocks noGrp="1"/>
          </p:cNvSpPr>
          <p:nvPr>
            <p:ph type="body" idx="1"/>
          </p:nvPr>
        </p:nvSpPr>
        <p:spPr/>
        <p:txBody>
          <a:bodyPr/>
          <a:lstStyle/>
          <a:p>
            <a:pPr marL="63500" marR="63500" indent="269875">
              <a:lnSpc>
                <a:spcPct val="150000"/>
              </a:lnSpc>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Therefore, my research unfolds in the three topics of model, data, and economics.</a:t>
            </a:r>
          </a:p>
          <a:p>
            <a:pPr marL="63500" marR="63500" indent="269875">
              <a:lnSpc>
                <a:spcPct val="150000"/>
              </a:lnSpc>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 </a:t>
            </a:r>
          </a:p>
          <a:p>
            <a:endParaRPr lang="en-US" baseline="0" dirty="0"/>
          </a:p>
        </p:txBody>
      </p:sp>
      <p:sp>
        <p:nvSpPr>
          <p:cNvPr id="4" name="Slide Number Placeholder 3">
            <a:extLst>
              <a:ext uri="{FF2B5EF4-FFF2-40B4-BE49-F238E27FC236}">
                <a16:creationId xmlns:a16="http://schemas.microsoft.com/office/drawing/2014/main" id="{5C58ED24-04AC-40F8-03F0-04394B11CEA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CC7EB4-B05A-A34C-96DF-C4F98D736C5A}"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96824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5DA76-ED85-77C4-58EA-9B44F045F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2A79E6-514C-3542-9118-BB7CE374BF8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4725C78-B72D-6E50-74F5-247C1830F868}"/>
              </a:ext>
            </a:extLst>
          </p:cNvPr>
          <p:cNvSpPr>
            <a:spLocks noGrp="1"/>
          </p:cNvSpPr>
          <p:nvPr>
            <p:ph type="body" idx="1"/>
          </p:nvPr>
        </p:nvSpPr>
        <p:spPr/>
        <p:txBody>
          <a:bodyPr/>
          <a:lstStyle/>
          <a:p>
            <a:pPr marL="63500" marR="63500" indent="269875">
              <a:lnSpc>
                <a:spcPct val="150000"/>
              </a:lnSpc>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Therefore, my research unfolds in the three topics of model, data, and economics.</a:t>
            </a:r>
          </a:p>
          <a:p>
            <a:pPr marL="63500" marR="63500" indent="269875">
              <a:lnSpc>
                <a:spcPct val="150000"/>
              </a:lnSpc>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 </a:t>
            </a:r>
          </a:p>
          <a:p>
            <a:endParaRPr lang="en-US" baseline="0" dirty="0"/>
          </a:p>
        </p:txBody>
      </p:sp>
      <p:sp>
        <p:nvSpPr>
          <p:cNvPr id="4" name="Slide Number Placeholder 3">
            <a:extLst>
              <a:ext uri="{FF2B5EF4-FFF2-40B4-BE49-F238E27FC236}">
                <a16:creationId xmlns:a16="http://schemas.microsoft.com/office/drawing/2014/main" id="{D78A68E1-2E5F-ACAC-831D-8E26FB79F6B7}"/>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CC7EB4-B05A-A34C-96DF-C4F98D736C5A}"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964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13B7A-CDD3-ABEF-486D-A4EA0746D3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B4A3A5-2744-8B24-203E-977B38B94B8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5FB99D7-11F8-70BA-C69F-6E2B99417461}"/>
              </a:ext>
            </a:extLst>
          </p:cNvPr>
          <p:cNvSpPr>
            <a:spLocks noGrp="1"/>
          </p:cNvSpPr>
          <p:nvPr>
            <p:ph type="body" idx="1"/>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求解优化问题时，一个很质朴的道理是，约束条件形式越简单（凸或者线性）、维度越低，那么相同目标函数下问题求解速度通常越快。实际上，在算力高度发达的今天，仍然需要对机组或者电网的模型进行简化以便在需要的时间内完成经济调度</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市场出清求解。这是一种模型准确度和可计算性的权衡。</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未来，在海量需求侧资源参与源荷互动的背景下，经济调度可能需要纳入比现有的机组数量多几个数量级的用户侧资源，这些资源（例如工业流水线）可能具有更多的整数变量和非线性关系，简化约束的需要更为突出。这种简化，根据情景的不同，可能体现为“聚合”、“降维”、“松弛”、“线性化”等等，本质上都是在回答一个问题：如何用一个更好计算的约束替代原有的复杂约束，并且将误差控制在可接受范围内？为了表述方便，我们统一用“降维”指代这个问题。</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endParaRPr lang="zh-CN" altLang="en-US" dirty="0"/>
          </a:p>
        </p:txBody>
      </p:sp>
      <p:sp>
        <p:nvSpPr>
          <p:cNvPr id="4" name="灯片编号占位符 3">
            <a:extLst>
              <a:ext uri="{FF2B5EF4-FFF2-40B4-BE49-F238E27FC236}">
                <a16:creationId xmlns:a16="http://schemas.microsoft.com/office/drawing/2014/main" id="{B127FD13-F03D-EFA5-E214-BB68372F1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63187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31365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560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不失一般性，我们的目标是用一组低维线性约束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来近似原始高维复杂约束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h(x, 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工业过程的原始用能约束）。如果要求降维约束与原始约束严格等效，这就是把原始约束对应的变量空间投影到降维约束上。然而，严格投影在原始约束维度高、存在整数变量、时段耦合的情况下都可能计算不可行。而且，在当前的源荷互动中，需求侧响应的小范围偏差是被允许的。考虑到这些实际因素，我们将严格投影的条件松弛，转而引入一个损失函数来描述降维约束相对原始约束的误差。</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这样，我们的目标转化成了，如何确定合适的参数矩阵</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和向量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从而最小化近似误差。具体而言，我们不是基于原始约束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的形式和参数解析地来推导</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，而是观察工业用户的历史用能，并以数据驱动的方式拟合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这样做时，我们假设拥有了工业用户在面对历史边界条件（波动的外部电价）时，基于原始约束来优化其用能成本后的历史用能数据，这可能是真实的历史数据，也可能是仿真得到的数据。无论是哪种情况，我们没有直接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，这意味着实际上计算过程可以被工业用户以外的主体进行而不需要获取其内部参数，因此具有保护隐私的额外好处。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37948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30C9A-6D1D-2786-3876-74936658D9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66B878-2DCD-C9E4-7F6B-EA39D4142F0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14E41BE-BE6F-D943-4E5A-D2DA497118A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这样，我们的目标转化成了，如何确定合适的参数矩阵</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和向量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从而最小化近似误差。具体而言，我们不是基于原始约束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的形式和参数解析地来推导</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，而是观察工业用户的历史用能，并以数据驱动的方式拟合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这样做时，我们假设拥有了工业用户在面对历史边界条件（波动的外部电价）时，基于原始约束来优化其用能成本后的历史用能数据，这可能是真实的历史数据，也可能是仿真得到的数据。无论是哪种情况，我们没有直接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，这意味着实际上计算过程可以被工业用户以外的主体进行而不需要获取其内部参数，因此具有保护隐私的额外好处。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在上述假设下，近似误差可以表示为分别基于原始约束和降维约束在历史电价下给出的最优用能的距离，是拟合降维约束的目标函数，约束条件为以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x,y</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为约束的优化问题的最优性条件（</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KKT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条件）。下面具体介绍其问题形式和求解方法。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endParaRPr lang="zh-CN" altLang="en-US" dirty="0"/>
          </a:p>
        </p:txBody>
      </p:sp>
      <p:sp>
        <p:nvSpPr>
          <p:cNvPr id="4" name="灯片编号占位符 3">
            <a:extLst>
              <a:ext uri="{FF2B5EF4-FFF2-40B4-BE49-F238E27FC236}">
                <a16:creationId xmlns:a16="http://schemas.microsoft.com/office/drawing/2014/main" id="{4E32C60B-459E-6234-E7CB-7CC625F01A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7553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C4962-BA4E-E6CD-ED81-E392E2DCA4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4745B3-D005-F08A-FD28-93FFA83DEDE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DBA6CE3-DDBC-40F7-6223-31B549BEF02A}"/>
              </a:ext>
            </a:extLst>
          </p:cNvPr>
          <p:cNvSpPr>
            <a:spLocks noGrp="1"/>
          </p:cNvSpPr>
          <p:nvPr>
            <p:ph type="body" idx="1"/>
          </p:nvPr>
        </p:nvSpPr>
        <p:spPr/>
        <p:txBody>
          <a:bodyPr/>
          <a:lstStyle/>
          <a:p>
            <a:pPr marL="0" marR="0" lvl="0" indent="266700" algn="just"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原理上，我们可以在</a:t>
            </a:r>
            <a:r>
              <a:rPr lang="en-US" altLang="zh-CN" sz="1800" kern="100" dirty="0">
                <a:effectLst/>
                <a:latin typeface="Times New Roman" panose="02020603050405020304" pitchFamily="18" charset="0"/>
                <a:ea typeface="宋体" panose="02010600030101010101" pitchFamily="2" charset="-122"/>
              </a:rPr>
              <a:t>A/b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所有空间中通过逆向优化搜索合适的参数矩阵大小和元素取值，然而，过高维的搜索空间以及逆向优化问题约束中最优性条件的高维（因为可能使用多日的数据）的非线性约束可能使得计算开销不可接受。我们的解决思路是两方面的：首先，根据工业用户用能特点选择合适形式的参数矩阵（可调负荷集群）；然后，设计基于零阶随机梯度下降的求解算法迭代求解逆向优化，并且通过最优性条件变换（</a:t>
            </a:r>
            <a:r>
              <a:rPr lang="en-US" altLang="zh-CN" sz="1800" kern="100" dirty="0">
                <a:effectLst/>
                <a:latin typeface="Times New Roman" panose="02020603050405020304" pitchFamily="18" charset="0"/>
                <a:ea typeface="宋体" panose="02010600030101010101" pitchFamily="2" charset="-122"/>
              </a:rPr>
              <a:t>Fortuny-Amat transformation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）降低每一次迭代的计算复杂度。</a:t>
            </a:r>
            <a:r>
              <a:rPr lang="zh-CN" altLang="zh-CN" sz="1800" dirty="0">
                <a:effectLst/>
              </a:rPr>
              <a:t> </a:t>
            </a:r>
            <a:endParaRPr lang="zh-CN" altLang="en-US" sz="1800" dirty="0"/>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其中，我们选择可调负荷集群作为要拟合的低维线性约束的形式，这主要是出于两方面的考虑：首先，在常用的状态任务网络（</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）和基于此发展的资源任务网络（</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通用模型中，工业过程共有的生产目标约束、设备构成关系等特点可以较好被多个可调负荷组成的可调负荷集群捕捉；其次，可调负荷集群模型是电力系统常用的负荷模型，计算复杂度低而且兼容现有的经济调度等模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B50B1BCC-A352-82FC-A53E-37D37B29395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4830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2EB6C-03DA-A0A0-73A2-F1D9DBA7538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6ABF1DB-9834-89BB-A024-3E00B447508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B7B8BB6-5AD4-B937-096D-002D50ECEF56}"/>
              </a:ext>
            </a:extLst>
          </p:cNvPr>
          <p:cNvSpPr>
            <a:spLocks noGrp="1"/>
          </p:cNvSpPr>
          <p:nvPr>
            <p:ph type="body" idx="1"/>
          </p:nvPr>
        </p:nvSpPr>
        <p:spPr/>
        <p:txBody>
          <a:bodyPr/>
          <a:lstStyle/>
          <a:p>
            <a:pPr marL="0" indent="0">
              <a:buFont typeface="Arial" panose="020B0604020202020204" pitchFamily="34" charse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然后，设计基于零阶随机梯度下降的求解算法迭代求解逆向优化，并且通过最优性条件变换（</a:t>
            </a:r>
            <a:r>
              <a:rPr lang="en-US" altLang="zh-CN" sz="1800" kern="100" dirty="0">
                <a:effectLst/>
                <a:latin typeface="Times New Roman" panose="02020603050405020304" pitchFamily="18" charset="0"/>
                <a:ea typeface="宋体" panose="02010600030101010101" pitchFamily="2" charset="-122"/>
              </a:rPr>
              <a:t>Fortuny-Amat transformation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）降低每一次迭代的计算复杂度。</a:t>
            </a:r>
            <a:r>
              <a:rPr lang="zh-CN" altLang="zh-CN" dirty="0">
                <a:effectLst/>
              </a:rPr>
              <a:t> </a:t>
            </a:r>
            <a:endParaRPr lang="zh-CN" altLang="en-US" dirty="0"/>
          </a:p>
        </p:txBody>
      </p:sp>
      <p:sp>
        <p:nvSpPr>
          <p:cNvPr id="4" name="灯片编号占位符 3">
            <a:extLst>
              <a:ext uri="{FF2B5EF4-FFF2-40B4-BE49-F238E27FC236}">
                <a16:creationId xmlns:a16="http://schemas.microsoft.com/office/drawing/2014/main" id="{DD0EE316-0D83-62F1-53D3-3C1DC159D23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556259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BE881-BDCC-099B-0A6F-8F8B6962746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C77B4D0-D33B-95C2-D64E-C4529B747F8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90C1DF2-0DBC-54ED-AC6D-19A01D7EE7F0}"/>
              </a:ext>
            </a:extLst>
          </p:cNvPr>
          <p:cNvSpPr>
            <a:spLocks noGrp="1"/>
          </p:cNvSpPr>
          <p:nvPr>
            <p:ph type="body" idx="1"/>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我们测试了所提的数据驱动约束降维（</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Data-Driven Dimension Reduction, D3R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）方法在水泥厂、钢粉制造厂、造铁厂三个数据集上的表现。前两者用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模型建模，而造铁厂用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模型建模，都是典型具有高维约束、整数变量的模型。对于这些复杂模型，尚无成熟的考虑多时段耦合的降维或者投影方法，因此我们对比了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D3R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与简单的可调负荷模型（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）、基于内近似的最优虚拟储能模型（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OVB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）的表现。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结果显示，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D3R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在全部三个数据集上实现了最佳的性能，也就是基于该方法得到的降维约束在测试集中给出的最优用能结果与基于原始约束的结果的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NRMSE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最低（表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D3R-1(2)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代表可调负荷的数量。图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直观展示了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D3R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的效果，也就是在优化问题中以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的误差替代工业用户原有的复杂约束，而大大降低约束维度和变量个数（表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）。基于解析化内近似方法的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OVB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的结果差得多，而且不适用带整数变量的约束降维。</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Font typeface="Arial" panose="020B0604020202020204" pitchFamily="34" charset="0"/>
              <a:buNone/>
            </a:pPr>
            <a:endParaRPr lang="zh-CN" altLang="en-US" dirty="0"/>
          </a:p>
        </p:txBody>
      </p:sp>
      <p:sp>
        <p:nvSpPr>
          <p:cNvPr id="4" name="灯片编号占位符 3">
            <a:extLst>
              <a:ext uri="{FF2B5EF4-FFF2-40B4-BE49-F238E27FC236}">
                <a16:creationId xmlns:a16="http://schemas.microsoft.com/office/drawing/2014/main" id="{8327B265-6276-DCB8-D7AB-93BA438FED4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1568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318B10-8196-4784-9E3B-5DAD9A28A91B}" type="datetime1">
              <a:rPr kumimoji="0" lang="zh-CN" altLang="en-US" sz="1200" b="0" i="0" u="none" strike="noStrike" kern="1200" cap="none" spc="0" normalizeH="0" baseline="0" noProof="0" smtClean="0">
                <a:ln>
                  <a:noFill/>
                </a:ln>
                <a:solidFill>
                  <a:prstClr val="black">
                    <a:tint val="75000"/>
                  </a:prstClr>
                </a:solidFill>
                <a:effectLst/>
                <a:uLnTx/>
                <a:uFillTx/>
                <a:latin typeface="HelveticaExt-Normal"/>
                <a:cs typeface="+mn-cs"/>
              </a:rPr>
              <a:t>2025/3/14</a:t>
            </a:fld>
            <a:endParaRPr kumimoji="0" lang="zh-CN" altLang="en-US" sz="1200" b="0" i="0" u="none" strike="noStrike" kern="1200" cap="none" spc="0" normalizeH="0" baseline="0" noProof="0">
              <a:ln>
                <a:noFill/>
              </a:ln>
              <a:solidFill>
                <a:prstClr val="black">
                  <a:tint val="75000"/>
                </a:prstClr>
              </a:solidFill>
              <a:effectLst/>
              <a:uLnTx/>
              <a:uFillTx/>
              <a:latin typeface="HelveticaExt-Normal"/>
              <a:ea typeface="OPPOSans B"/>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Ext-Normal"/>
              <a:ea typeface="OPPOSans B"/>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Ext-Normal"/>
              <a:ea typeface="OPPOSans B"/>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64E2889-78EC-49BB-882E-9AE69531886E}" type="datetime1">
              <a:rPr lang="zh-CN" altLang="en-US" smtClean="0"/>
              <a:t>2025/3/14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CC601-7129-4E41-8F55-52C3B7702D05}" type="slidenum">
              <a:rPr lang="zh-CN" altLang="en-US" smtClean="0"/>
              <a:t>‹#›</a:t>
            </a:fld>
            <a:endParaRPr lang="zh-CN" altLang="en-US"/>
          </a:p>
        </p:txBody>
      </p:sp>
    </p:spTree>
    <p:extLst>
      <p:ext uri="{BB962C8B-B14F-4D97-AF65-F5344CB8AC3E}">
        <p14:creationId xmlns:p14="http://schemas.microsoft.com/office/powerpoint/2010/main" val="228942422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矩形 7">
            <a:extLst>
              <a:ext uri="{FF2B5EF4-FFF2-40B4-BE49-F238E27FC236}">
                <a16:creationId xmlns:a16="http://schemas.microsoft.com/office/drawing/2014/main" id="{526BBBCC-2B08-6170-41C9-A038ED9F9588}"/>
              </a:ext>
            </a:extLst>
          </p:cNvPr>
          <p:cNvSpPr/>
          <p:nvPr userDrawn="1"/>
        </p:nvSpPr>
        <p:spPr>
          <a:xfrm>
            <a:off x="11098574" y="6488668"/>
            <a:ext cx="1093426" cy="369332"/>
          </a:xfrm>
          <a:prstGeom prst="rect">
            <a:avLst/>
          </a:prstGeom>
        </p:spPr>
        <p:txBody>
          <a:bodyPr/>
          <a:lstStyle/>
          <a:p>
            <a:pPr algn="r">
              <a:defRPr/>
            </a:pPr>
            <a:r>
              <a:rPr lang="zh-CN" altLang="en-US" sz="1600" dirty="0">
                <a:solidFill>
                  <a:schemeClr val="bg1">
                    <a:lumMod val="50000"/>
                  </a:schemeClr>
                </a:solidFill>
                <a:latin typeface="+mn-lt"/>
                <a:ea typeface="微软雅黑" panose="020B0503020204020204" pitchFamily="34" charset="-122"/>
              </a:rPr>
              <a:t> </a:t>
            </a:r>
            <a:fld id="{2EEF1883-7A0E-4F66-9932-E581691AD397}" type="slidenum">
              <a:rPr lang="zh-CN" altLang="en-US" sz="1600" smtClean="0">
                <a:solidFill>
                  <a:schemeClr val="bg1">
                    <a:lumMod val="50000"/>
                  </a:schemeClr>
                </a:solidFill>
                <a:latin typeface="+mn-lt"/>
              </a:rPr>
              <a:t>‹#›</a:t>
            </a:fld>
            <a:r>
              <a:rPr lang="zh-CN" altLang="en-US" sz="1600" dirty="0">
                <a:solidFill>
                  <a:schemeClr val="bg1">
                    <a:lumMod val="50000"/>
                  </a:schemeClr>
                </a:solidFill>
                <a:latin typeface="+mn-lt"/>
              </a:rPr>
              <a:t> </a:t>
            </a:r>
            <a:endParaRPr lang="zh-CN" altLang="en-US" sz="1600" dirty="0">
              <a:solidFill>
                <a:schemeClr val="bg1">
                  <a:lumMod val="50000"/>
                </a:schemeClr>
              </a:solidFill>
              <a:latin typeface="+mn-lt"/>
              <a:ea typeface="微软雅黑" panose="020B0503020204020204" pitchFamily="34" charset="-122"/>
            </a:endParaRPr>
          </a:p>
        </p:txBody>
      </p:sp>
    </p:spTree>
    <p:extLst>
      <p:ext uri="{BB962C8B-B14F-4D97-AF65-F5344CB8AC3E}">
        <p14:creationId xmlns:p14="http://schemas.microsoft.com/office/powerpoint/2010/main" val="243944643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3B315-F879-413F-8C30-D2614DDF3485}" type="datetime1">
              <a:rPr lang="zh-CN" altLang="en-US" smtClean="0"/>
              <a:t>2025/3/14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E5D8-6200-46CA-A960-1DA5B550D24A}" type="slidenum">
              <a:rPr lang="zh-CN" altLang="en-US" smtClean="0"/>
              <a:t>‹#›</a:t>
            </a:fld>
            <a:endParaRPr lang="zh-CN" altLang="en-US"/>
          </a:p>
        </p:txBody>
      </p:sp>
    </p:spTree>
  </p:cSld>
  <p:clrMap bg1="lt1" tx1="dk1" bg2="lt2" tx2="dk2" accent1="accent1" accent2="accent2" accent3="accent3" accent4="accent4" accent5="accent5" accent6="accent6" hlink="hlink" folHlink="folHlink"/>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0B9A4-EF5C-4BD8-AC2B-C1CF4CEEAD4E}" type="datetime1">
              <a:rPr lang="zh-CN" altLang="en-US" smtClean="0"/>
              <a:t>2025/3/14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E5D8-6200-46CA-A960-1DA5B550D24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1.xml"/><Relationship Id="rId7" Type="http://schemas.openxmlformats.org/officeDocument/2006/relationships/image" Target="../media/image7.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notesSlide" Target="../notesSlides/notesSlide10.xml"/><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microsoft.com/office/2007/relationships/hdphoto" Target="../media/hdphoto2.wdp"/><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xml"/><Relationship Id="rId7" Type="http://schemas.openxmlformats.org/officeDocument/2006/relationships/image" Target="../media/image6.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jpe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image" Target="../media/image10.png"/><Relationship Id="rId4" Type="http://schemas.openxmlformats.org/officeDocument/2006/relationships/notesSlide" Target="../notesSlides/notesSlide3.xml"/><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microsoft.com/office/2007/relationships/hdphoto" Target="../media/hdphoto2.wdp"/><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1.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4.png"/><Relationship Id="rId4" Type="http://schemas.openxmlformats.org/officeDocument/2006/relationships/notesSlide" Target="../notesSlides/notesSlide5.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6.xml"/><Relationship Id="rId7" Type="http://schemas.microsoft.com/office/2007/relationships/hdphoto" Target="../media/hdphoto2.wdp"/><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7.xml"/><Relationship Id="rId7" Type="http://schemas.microsoft.com/office/2007/relationships/hdphoto" Target="../media/hdphoto2.wdp"/><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8.xml"/><Relationship Id="rId7" Type="http://schemas.microsoft.com/office/2007/relationships/hdphoto" Target="../media/hdphoto2.wdp"/><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9.xml"/><Relationship Id="rId7" Type="http://schemas.microsoft.com/office/2007/relationships/hdphoto" Target="../media/hdphoto2.wdp"/><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48" y="-15896"/>
            <a:ext cx="12227495" cy="6050360"/>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6" name="图形 10"/>
          <p:cNvGrpSpPr/>
          <p:nvPr/>
        </p:nvGrpSpPr>
        <p:grpSpPr>
          <a:xfrm rot="1911398" flipH="1">
            <a:off x="-4737934" y="102838"/>
            <a:ext cx="18785954" cy="9463205"/>
            <a:chOff x="1364551" y="1662116"/>
            <a:chExt cx="9464325" cy="3530151"/>
          </a:xfrm>
          <a:noFill/>
        </p:grpSpPr>
        <p:sp>
          <p:nvSpPr>
            <p:cNvPr id="37" name="任意多边形: 形状 36"/>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38" name="任意多边形: 形状 37"/>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39" name="任意多边形: 形状 38"/>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0" name="任意多边形: 形状 39"/>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1" name="任意多边形: 形状 40"/>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2" name="任意多边形: 形状 41"/>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3" name="任意多边形: 形状 42"/>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4" name="任意多边形: 形状 43"/>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5" name="任意多边形: 形状 44"/>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6" name="任意多边形: 形状 45"/>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7" name="任意多边形: 形状 46"/>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8" name="任意多边形: 形状 47"/>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49" name="任意多边形: 形状 48"/>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0" name="任意多边形: 形状 49"/>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1" name="任意多边形: 形状 50"/>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2" name="任意多边形: 形状 51"/>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3" name="任意多边形: 形状 52"/>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4" name="任意多边形: 形状 53"/>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5" name="任意多边形: 形状 54"/>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6" name="任意多边形: 形状 55"/>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7" name="任意多边形: 形状 56"/>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8" name="任意多边形: 形状 57"/>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sp>
          <p:nvSpPr>
            <p:cNvPr id="59" name="任意多边形: 形状 58"/>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cs typeface="+mn-ea"/>
                <a:sym typeface="+mn-lt"/>
              </a:endParaRPr>
            </a:p>
          </p:txBody>
        </p:sp>
      </p:grpSp>
      <p:grpSp>
        <p:nvGrpSpPr>
          <p:cNvPr id="109" name="组合 108"/>
          <p:cNvGrpSpPr/>
          <p:nvPr/>
        </p:nvGrpSpPr>
        <p:grpSpPr>
          <a:xfrm>
            <a:off x="676709" y="1070728"/>
            <a:ext cx="3001231" cy="923425"/>
            <a:chOff x="9730702" y="211219"/>
            <a:chExt cx="2374282" cy="701101"/>
          </a:xfrm>
        </p:grpSpPr>
        <p:pic>
          <p:nvPicPr>
            <p:cNvPr id="110" name="图片 109"/>
            <p:cNvPicPr>
              <a:picLocks noChangeAspect="1"/>
            </p:cNvPicPr>
            <p:nvPr userDrawn="1"/>
          </p:nvPicPr>
          <p:blipFill>
            <a:blip r:embed="rId3" cstate="screen">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9730702" y="211219"/>
              <a:ext cx="665681" cy="665680"/>
            </a:xfrm>
            <a:prstGeom prst="rect">
              <a:avLst/>
            </a:prstGeom>
          </p:spPr>
        </p:pic>
        <p:pic>
          <p:nvPicPr>
            <p:cNvPr id="111" name="图片 110"/>
            <p:cNvPicPr>
              <a:picLocks noChangeAspect="1"/>
            </p:cNvPicPr>
            <p:nvPr/>
          </p:nvPicPr>
          <p:blipFill rotWithShape="1">
            <a:blip r:embed="rId5" cstate="screen">
              <a:biLevel thresh="25000"/>
              <a:extLst>
                <a:ext uri="{28A0092B-C50C-407E-A947-70E740481C1C}">
                  <a14:useLocalDpi xmlns:a14="http://schemas.microsoft.com/office/drawing/2010/main"/>
                </a:ext>
              </a:extLst>
            </a:blip>
            <a:srcRect/>
            <a:stretch>
              <a:fillRect/>
            </a:stretch>
          </p:blipFill>
          <p:spPr>
            <a:xfrm>
              <a:off x="10483399" y="211219"/>
              <a:ext cx="1621585" cy="701101"/>
            </a:xfrm>
            <a:prstGeom prst="rect">
              <a:avLst/>
            </a:prstGeom>
          </p:spPr>
        </p:pic>
      </p:grpSp>
      <p:sp>
        <p:nvSpPr>
          <p:cNvPr id="116" name="文本框 115"/>
          <p:cNvSpPr txBox="1"/>
          <p:nvPr/>
        </p:nvSpPr>
        <p:spPr>
          <a:xfrm>
            <a:off x="676709" y="2499435"/>
            <a:ext cx="9788135" cy="1569660"/>
          </a:xfrm>
          <a:prstGeom prst="rect">
            <a:avLst/>
          </a:prstGeom>
          <a:noFill/>
        </p:spPr>
        <p:txBody>
          <a:bodyPr wrap="square">
            <a:spAutoFit/>
          </a:bodyPr>
          <a:lstStyle/>
          <a:p>
            <a:pPr lvl="0">
              <a:defRPr/>
            </a:pPr>
            <a:r>
              <a:rPr lang="zh-CN" altLang="en-US" sz="4800" b="1" dirty="0">
                <a:solidFill>
                  <a:prstClr val="white"/>
                </a:solidFill>
                <a:effectLst>
                  <a:outerShdw blurRad="38100" dist="38100" dir="2700000" algn="tl">
                    <a:srgbClr val="000000">
                      <a:alpha val="43137"/>
                    </a:srgbClr>
                  </a:outerShdw>
                </a:effectLst>
                <a:cs typeface="+mn-ea"/>
                <a:sym typeface="+mn-lt"/>
              </a:rPr>
              <a:t>数据驱动的工业用户</a:t>
            </a:r>
            <a:endParaRPr lang="en-US" altLang="zh-CN" sz="4800" b="1" dirty="0">
              <a:solidFill>
                <a:prstClr val="white"/>
              </a:solidFill>
              <a:effectLst>
                <a:outerShdw blurRad="38100" dist="38100" dir="2700000" algn="tl">
                  <a:srgbClr val="000000">
                    <a:alpha val="43137"/>
                  </a:srgbClr>
                </a:outerShdw>
              </a:effectLst>
              <a:cs typeface="+mn-ea"/>
              <a:sym typeface="+mn-lt"/>
            </a:endParaRPr>
          </a:p>
          <a:p>
            <a:pPr lvl="0">
              <a:defRPr/>
            </a:pPr>
            <a:r>
              <a:rPr lang="zh-CN" altLang="en-US" sz="4800" b="1" dirty="0">
                <a:solidFill>
                  <a:prstClr val="white"/>
                </a:solidFill>
                <a:effectLst>
                  <a:outerShdw blurRad="38100" dist="38100" dir="2700000" algn="tl">
                    <a:srgbClr val="000000">
                      <a:alpha val="43137"/>
                    </a:srgbClr>
                  </a:outerShdw>
                </a:effectLst>
                <a:cs typeface="+mn-ea"/>
                <a:sym typeface="+mn-lt"/>
              </a:rPr>
              <a:t>用能可行域降维方法</a:t>
            </a:r>
          </a:p>
        </p:txBody>
      </p:sp>
      <p:cxnSp>
        <p:nvCxnSpPr>
          <p:cNvPr id="117" name="直接连接符 116"/>
          <p:cNvCxnSpPr>
            <a:cxnSpLocks/>
          </p:cNvCxnSpPr>
          <p:nvPr/>
        </p:nvCxnSpPr>
        <p:spPr>
          <a:xfrm>
            <a:off x="676709" y="2107150"/>
            <a:ext cx="83901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45CC601-7129-4E41-8F55-52C3B7702D05}" type="slidenum">
              <a:rPr lang="zh-CN" altLang="en-US" smtClean="0"/>
              <a:t>1</a:t>
            </a:fld>
            <a:endParaRPr lang="zh-CN" altLang="en-US" dirty="0"/>
          </a:p>
        </p:txBody>
      </p:sp>
      <p:sp>
        <p:nvSpPr>
          <p:cNvPr id="60" name="内容占位符 4">
            <a:extLst>
              <a:ext uri="{FF2B5EF4-FFF2-40B4-BE49-F238E27FC236}">
                <a16:creationId xmlns:a16="http://schemas.microsoft.com/office/drawing/2014/main" id="{413D5BD5-71A7-498C-8801-02D8E106C8F9}"/>
              </a:ext>
            </a:extLst>
          </p:cNvPr>
          <p:cNvSpPr txBox="1">
            <a:spLocks/>
          </p:cNvSpPr>
          <p:nvPr/>
        </p:nvSpPr>
        <p:spPr>
          <a:xfrm>
            <a:off x="228600" y="6152893"/>
            <a:ext cx="11496584" cy="1375099"/>
          </a:xfrm>
          <a:prstGeom prst="rect">
            <a:avLst/>
          </a:prstGeom>
        </p:spPr>
        <p:txBody>
          <a:bodyPr>
            <a:noAutofit/>
          </a:bodyPr>
          <a:lstStyle>
            <a:lvl1pPr marL="0" indent="0" algn="ctr" defTabSz="685750" rtl="0" eaLnBrk="1" latinLnBrk="0" hangingPunct="1">
              <a:lnSpc>
                <a:spcPct val="90000"/>
              </a:lnSpc>
              <a:spcBef>
                <a:spcPts val="751"/>
              </a:spcBef>
              <a:buFont typeface="Arial" panose="020B0604020202020204" pitchFamily="34" charset="0"/>
              <a:buNone/>
              <a:defRPr sz="1351" b="1" kern="1200">
                <a:solidFill>
                  <a:schemeClr val="bg1"/>
                </a:solidFill>
                <a:latin typeface="微软雅黑" panose="020B0503020204020204" pitchFamily="34" charset="-122"/>
                <a:ea typeface="微软雅黑" panose="020B0503020204020204" pitchFamily="34" charset="-122"/>
                <a:cs typeface="+mn-cs"/>
              </a:defRPr>
            </a:lvl1pPr>
            <a:lvl2pPr marL="514314" indent="-171438" algn="l" defTabSz="68575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187" indent="-171438" algn="l" defTabSz="68575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61" indent="-171438"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2935" indent="-171438"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810" indent="-171438"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683" indent="-171438"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558" indent="-171438"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434" indent="-171438"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algn="l" defTabSz="914400">
              <a:lnSpc>
                <a:spcPct val="100000"/>
              </a:lnSpc>
              <a:spcBef>
                <a:spcPts val="0"/>
              </a:spcBef>
            </a:pPr>
            <a:r>
              <a:rPr lang="en" altLang="zh-CN" sz="1800" b="0" dirty="0">
                <a:solidFill>
                  <a:schemeClr val="tx1"/>
                </a:solidFill>
              </a:rPr>
              <a:t>R. Lyu, H. Guo, G. </a:t>
            </a:r>
            <a:r>
              <a:rPr lang="en" altLang="zh-CN" sz="1800" b="0" dirty="0" err="1">
                <a:solidFill>
                  <a:schemeClr val="tx1"/>
                </a:solidFill>
              </a:rPr>
              <a:t>Strbac</a:t>
            </a:r>
            <a:r>
              <a:rPr lang="en" altLang="zh-CN" sz="1800" b="0" dirty="0">
                <a:solidFill>
                  <a:schemeClr val="tx1"/>
                </a:solidFill>
              </a:rPr>
              <a:t> and C. Kang, "Data-Driven Dimension Reduction for Industrial Load Modeling Using Inverse Optimization," in IEEE Transactions on Smart Grid, </a:t>
            </a:r>
            <a:r>
              <a:rPr lang="en" altLang="zh-CN" sz="1800" b="0" dirty="0" err="1">
                <a:solidFill>
                  <a:schemeClr val="tx1"/>
                </a:solidFill>
              </a:rPr>
              <a:t>doi</a:t>
            </a:r>
            <a:r>
              <a:rPr lang="en" altLang="zh-CN" sz="1800" b="0" dirty="0">
                <a:solidFill>
                  <a:schemeClr val="tx1"/>
                </a:solidFill>
              </a:rPr>
              <a:t>: 10.1109/TSG.2025.3545339.</a:t>
            </a:r>
          </a:p>
          <a:p>
            <a:pPr algn="l" defTabSz="914400">
              <a:lnSpc>
                <a:spcPct val="100000"/>
              </a:lnSpc>
              <a:spcBef>
                <a:spcPts val="0"/>
              </a:spcBef>
            </a:pPr>
            <a:endParaRPr lang="en" altLang="zh-CN" sz="2400" dirty="0">
              <a:solidFill>
                <a:schemeClr val="tx1"/>
              </a:solidFill>
            </a:endParaRPr>
          </a:p>
        </p:txBody>
      </p:sp>
      <p:pic>
        <p:nvPicPr>
          <p:cNvPr id="5" name="视频 4">
            <a:extLst>
              <a:ext uri="{FF2B5EF4-FFF2-40B4-BE49-F238E27FC236}">
                <a16:creationId xmlns:a16="http://schemas.microsoft.com/office/drawing/2014/main" id="{6C179F8E-5782-FC92-0C73-27AFBD03FC06}"/>
              </a:ext>
            </a:extLst>
          </p:cNvPr>
          <p:cNvPicPr>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rcRect l="21875" r="21875"/>
          <a:stretch>
            <a:fillRect/>
          </a:stretch>
        </p:blipFill>
        <p:spPr>
          <a:xfrm>
            <a:off x="9816587" y="245893"/>
            <a:ext cx="2057400" cy="2057400"/>
          </a:xfrm>
          <a:prstGeom prst="ellipse">
            <a:avLst/>
          </a:prstGeom>
        </p:spPr>
      </p:pic>
      <p:sp>
        <p:nvSpPr>
          <p:cNvPr id="6" name="文本框 5">
            <a:extLst>
              <a:ext uri="{FF2B5EF4-FFF2-40B4-BE49-F238E27FC236}">
                <a16:creationId xmlns:a16="http://schemas.microsoft.com/office/drawing/2014/main" id="{8D192682-4431-7104-F2FF-F3CC61796F60}"/>
              </a:ext>
            </a:extLst>
          </p:cNvPr>
          <p:cNvSpPr txBox="1"/>
          <p:nvPr/>
        </p:nvSpPr>
        <p:spPr>
          <a:xfrm>
            <a:off x="676709" y="4685856"/>
            <a:ext cx="9788135" cy="1077218"/>
          </a:xfrm>
          <a:prstGeom prst="rect">
            <a:avLst/>
          </a:prstGeom>
          <a:noFill/>
        </p:spPr>
        <p:txBody>
          <a:bodyPr wrap="square">
            <a:spAutoFit/>
          </a:bodyPr>
          <a:lstStyle/>
          <a:p>
            <a:pPr lvl="0">
              <a:defRPr/>
            </a:pPr>
            <a:r>
              <a:rPr lang="zh-CN" altLang="en-US" sz="3200" b="1" dirty="0">
                <a:solidFill>
                  <a:prstClr val="white"/>
                </a:solidFill>
                <a:effectLst>
                  <a:outerShdw blurRad="38100" dist="38100" dir="2700000" algn="tl">
                    <a:srgbClr val="000000">
                      <a:alpha val="43137"/>
                    </a:srgbClr>
                  </a:outerShdw>
                </a:effectLst>
                <a:cs typeface="+mn-ea"/>
                <a:sym typeface="+mn-lt"/>
              </a:rPr>
              <a:t>吕睿可</a:t>
            </a:r>
            <a:endParaRPr lang="en-US" altLang="zh-CN" sz="3200" b="1" dirty="0">
              <a:solidFill>
                <a:prstClr val="white"/>
              </a:solidFill>
              <a:effectLst>
                <a:outerShdw blurRad="38100" dist="38100" dir="2700000" algn="tl">
                  <a:srgbClr val="000000">
                    <a:alpha val="43137"/>
                  </a:srgbClr>
                </a:outerShdw>
              </a:effectLst>
              <a:cs typeface="+mn-ea"/>
              <a:sym typeface="+mn-lt"/>
            </a:endParaRPr>
          </a:p>
          <a:p>
            <a:pPr lvl="0">
              <a:defRPr/>
            </a:pPr>
            <a:r>
              <a:rPr lang="zh-CN" altLang="en-US" sz="3200" b="1" dirty="0">
                <a:solidFill>
                  <a:prstClr val="white"/>
                </a:solidFill>
                <a:effectLst>
                  <a:outerShdw blurRad="38100" dist="38100" dir="2700000" algn="tl">
                    <a:srgbClr val="000000">
                      <a:alpha val="43137"/>
                    </a:srgbClr>
                  </a:outerShdw>
                </a:effectLst>
                <a:cs typeface="+mn-ea"/>
                <a:sym typeface="+mn-lt"/>
              </a:rPr>
              <a:t>清华大学电机系</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1A684-6D29-489A-9AC8-3571D2B32940}"/>
            </a:ext>
          </a:extLst>
        </p:cNvPr>
        <p:cNvGrpSpPr/>
        <p:nvPr/>
      </p:nvGrpSpPr>
      <p:grpSpPr>
        <a:xfrm>
          <a:off x="0" y="0"/>
          <a:ext cx="0" cy="0"/>
          <a:chOff x="0" y="0"/>
          <a:chExt cx="0" cy="0"/>
        </a:xfrm>
      </p:grpSpPr>
      <p:pic>
        <p:nvPicPr>
          <p:cNvPr id="169" name="图片 168">
            <a:extLst>
              <a:ext uri="{FF2B5EF4-FFF2-40B4-BE49-F238E27FC236}">
                <a16:creationId xmlns:a16="http://schemas.microsoft.com/office/drawing/2014/main" id="{5E255A2C-460C-0976-9344-05C9046DDAC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28"/>
          <a:stretch/>
        </p:blipFill>
        <p:spPr>
          <a:xfrm flipH="1">
            <a:off x="5598767" y="-1"/>
            <a:ext cx="3326355" cy="995307"/>
          </a:xfrm>
          <a:prstGeom prst="rect">
            <a:avLst/>
          </a:prstGeom>
        </p:spPr>
      </p:pic>
      <p:pic>
        <p:nvPicPr>
          <p:cNvPr id="15" name="图片 14">
            <a:extLst>
              <a:ext uri="{FF2B5EF4-FFF2-40B4-BE49-F238E27FC236}">
                <a16:creationId xmlns:a16="http://schemas.microsoft.com/office/drawing/2014/main" id="{41712E48-8E16-8CF3-248E-719DF71A8020}"/>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8890933" y="0"/>
            <a:ext cx="3326355" cy="973859"/>
          </a:xfrm>
          <a:prstGeom prst="rect">
            <a:avLst/>
          </a:prstGeom>
        </p:spPr>
      </p:pic>
      <p:sp>
        <p:nvSpPr>
          <p:cNvPr id="78" name="矩形 77">
            <a:extLst>
              <a:ext uri="{FF2B5EF4-FFF2-40B4-BE49-F238E27FC236}">
                <a16:creationId xmlns:a16="http://schemas.microsoft.com/office/drawing/2014/main" id="{AB821396-3368-5C17-3B8A-698B4476E376}"/>
              </a:ext>
            </a:extLst>
          </p:cNvPr>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170" name="图片 169">
            <a:extLst>
              <a:ext uri="{FF2B5EF4-FFF2-40B4-BE49-F238E27FC236}">
                <a16:creationId xmlns:a16="http://schemas.microsoft.com/office/drawing/2014/main" id="{85F936C2-A186-C579-2C1F-744A1BD8F7B7}"/>
              </a:ext>
            </a:extLst>
          </p:cNvPr>
          <p:cNvPicPr>
            <a:picLocks noChangeAspect="1"/>
          </p:cNvPicPr>
          <p:nvPr/>
        </p:nvPicPr>
        <p:blipFill>
          <a:blip r:embed="rId7" cstate="screen">
            <a:lum bright="70000" contrast="-70000"/>
            <a:extLst>
              <a:ext uri="{BEBA8EAE-BF5A-486C-A8C5-ECC9F3942E4B}">
                <a14:imgProps xmlns:a14="http://schemas.microsoft.com/office/drawing/2010/main">
                  <a14:imgLayer r:embed="rId8">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258641" y="125580"/>
            <a:ext cx="747562" cy="778934"/>
          </a:xfrm>
          <a:prstGeom prst="rect">
            <a:avLst/>
          </a:prstGeom>
          <a:ln>
            <a:solidFill>
              <a:srgbClr val="580C6E"/>
            </a:solidFill>
          </a:ln>
        </p:spPr>
      </p:pic>
      <p:sp>
        <p:nvSpPr>
          <p:cNvPr id="3" name="灯片编号占位符 2">
            <a:extLst>
              <a:ext uri="{FF2B5EF4-FFF2-40B4-BE49-F238E27FC236}">
                <a16:creationId xmlns:a16="http://schemas.microsoft.com/office/drawing/2014/main" id="{83C7D0A0-B44B-25D8-2C5D-EB71BC87A500}"/>
              </a:ext>
            </a:extLst>
          </p:cNvPr>
          <p:cNvSpPr>
            <a:spLocks noGrp="1"/>
          </p:cNvSpPr>
          <p:nvPr>
            <p:ph type="sldNum" sz="quarter" idx="12"/>
          </p:nvPr>
        </p:nvSpPr>
        <p:spPr>
          <a:xfrm>
            <a:off x="93763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0" name="文本框 9">
            <a:extLst>
              <a:ext uri="{FF2B5EF4-FFF2-40B4-BE49-F238E27FC236}">
                <a16:creationId xmlns:a16="http://schemas.microsoft.com/office/drawing/2014/main" id="{2D1E62AA-35A3-4382-38DA-A87325F4AF1D}"/>
              </a:ext>
            </a:extLst>
          </p:cNvPr>
          <p:cNvSpPr txBox="1"/>
          <p:nvPr/>
        </p:nvSpPr>
        <p:spPr>
          <a:xfrm>
            <a:off x="1095868" y="176925"/>
            <a:ext cx="100002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b="1" spc="300" dirty="0">
                <a:solidFill>
                  <a:prstClr val="white"/>
                </a:solidFill>
                <a:latin typeface="Arial"/>
                <a:ea typeface="微软雅黑"/>
                <a:cs typeface="+mn-ea"/>
                <a:sym typeface="+mn-lt"/>
              </a:rPr>
              <a:t>Insight</a:t>
            </a:r>
            <a:r>
              <a:rPr lang="zh-CN" altLang="en-US" sz="3600" b="1" spc="300" dirty="0">
                <a:solidFill>
                  <a:prstClr val="white"/>
                </a:solidFill>
                <a:latin typeface="Arial"/>
                <a:ea typeface="微软雅黑"/>
                <a:cs typeface="+mn-ea"/>
                <a:sym typeface="+mn-lt"/>
              </a:rPr>
              <a:t>：</a:t>
            </a:r>
            <a:r>
              <a:rPr lang="en-US" altLang="zh-CN" sz="3600" b="1" spc="300" dirty="0">
                <a:solidFill>
                  <a:prstClr val="white"/>
                </a:solidFill>
                <a:latin typeface="Arial"/>
                <a:ea typeface="微软雅黑"/>
                <a:cs typeface="+mn-ea"/>
                <a:sym typeface="+mn-lt"/>
              </a:rPr>
              <a:t>so</a:t>
            </a:r>
            <a:r>
              <a:rPr lang="zh-CN" altLang="en-US" sz="3600" b="1" spc="300" dirty="0">
                <a:solidFill>
                  <a:prstClr val="white"/>
                </a:solidFill>
                <a:latin typeface="Arial"/>
                <a:ea typeface="微软雅黑"/>
                <a:cs typeface="+mn-ea"/>
                <a:sym typeface="+mn-lt"/>
              </a:rPr>
              <a:t> </a:t>
            </a:r>
            <a:r>
              <a:rPr lang="en-US" altLang="zh-CN" sz="3600" b="1" spc="300" dirty="0">
                <a:solidFill>
                  <a:prstClr val="white"/>
                </a:solidFill>
                <a:latin typeface="Arial"/>
                <a:ea typeface="微软雅黑"/>
                <a:cs typeface="+mn-ea"/>
                <a:sym typeface="+mn-lt"/>
              </a:rPr>
              <a:t>what?</a:t>
            </a:r>
            <a:endParaRPr kumimoji="0" lang="zh-CN" altLang="en-US" sz="3600" b="1" i="0" u="none" strike="noStrike" kern="1200" cap="none" spc="300" normalizeH="0" baseline="0" noProof="0" dirty="0">
              <a:ln>
                <a:noFill/>
              </a:ln>
              <a:solidFill>
                <a:prstClr val="white"/>
              </a:solidFill>
              <a:effectLst/>
              <a:uLnTx/>
              <a:uFillTx/>
              <a:latin typeface="Arial"/>
              <a:ea typeface="微软雅黑"/>
              <a:cs typeface="+mn-ea"/>
              <a:sym typeface="+mn-lt"/>
            </a:endParaRPr>
          </a:p>
        </p:txBody>
      </p:sp>
      <p:sp>
        <p:nvSpPr>
          <p:cNvPr id="12" name="文本框 11">
            <a:extLst>
              <a:ext uri="{FF2B5EF4-FFF2-40B4-BE49-F238E27FC236}">
                <a16:creationId xmlns:a16="http://schemas.microsoft.com/office/drawing/2014/main" id="{4507E52A-C0FA-3ED3-431B-AF56C09CB088}"/>
              </a:ext>
            </a:extLst>
          </p:cNvPr>
          <p:cNvSpPr txBox="1"/>
          <p:nvPr>
            <p:custDataLst>
              <p:tags r:id="rId1"/>
            </p:custDataLst>
          </p:nvPr>
        </p:nvSpPr>
        <p:spPr>
          <a:xfrm>
            <a:off x="632422" y="1150784"/>
            <a:ext cx="11138592" cy="688612"/>
          </a:xfrm>
          <a:prstGeom prst="rect">
            <a:avLst/>
          </a:prstGeom>
          <a:solidFill>
            <a:schemeClr val="accent1">
              <a:lumMod val="20000"/>
              <a:lumOff val="80000"/>
            </a:schemeClr>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b="0" dirty="0">
                <a:solidFill>
                  <a:prstClr val="black"/>
                </a:solidFill>
                <a:latin typeface="Arial"/>
                <a:ea typeface="微软雅黑" panose="020B0503020204020204" pitchFamily="34" charset="-122"/>
                <a:cs typeface="+mn-cs"/>
                <a:sym typeface="Times New Roman" panose="02020603050405020304"/>
              </a:rPr>
              <a:t>未来方向：</a:t>
            </a:r>
            <a:r>
              <a:rPr lang="en-US" altLang="zh-CN" sz="2000" b="0" dirty="0">
                <a:solidFill>
                  <a:prstClr val="black"/>
                </a:solidFill>
                <a:latin typeface="Arial"/>
                <a:ea typeface="微软雅黑" panose="020B0503020204020204" pitchFamily="34" charset="-122"/>
                <a:cs typeface="+mn-cs"/>
                <a:sym typeface="Times New Roman" panose="02020603050405020304"/>
              </a:rPr>
              <a:t>1</a:t>
            </a:r>
            <a:r>
              <a:rPr lang="zh-CN" altLang="en-US" sz="2000" b="0" dirty="0">
                <a:solidFill>
                  <a:prstClr val="black"/>
                </a:solidFill>
                <a:latin typeface="Arial"/>
                <a:ea typeface="微软雅黑" panose="020B0503020204020204" pitchFamily="34" charset="-122"/>
                <a:cs typeface="+mn-cs"/>
                <a:sym typeface="Times New Roman" panose="02020603050405020304"/>
              </a:rPr>
              <a:t>、探索</a:t>
            </a:r>
            <a:r>
              <a:rPr lang="en-US" altLang="zh-CN" sz="2000" b="0" dirty="0">
                <a:solidFill>
                  <a:prstClr val="black"/>
                </a:solidFill>
                <a:latin typeface="Arial"/>
                <a:ea typeface="微软雅黑" panose="020B0503020204020204" pitchFamily="34" charset="-122"/>
                <a:cs typeface="+mn-cs"/>
                <a:sym typeface="Times New Roman" panose="02020603050405020304"/>
              </a:rPr>
              <a:t>”</a:t>
            </a:r>
            <a:r>
              <a:rPr lang="zh-CN" altLang="en-US" sz="2000" b="0" dirty="0">
                <a:solidFill>
                  <a:prstClr val="black"/>
                </a:solidFill>
                <a:latin typeface="Arial"/>
                <a:ea typeface="微软雅黑" panose="020B0503020204020204" pitchFamily="34" charset="-122"/>
                <a:cs typeface="+mn-cs"/>
                <a:sym typeface="Times New Roman" panose="02020603050405020304"/>
              </a:rPr>
              <a:t>为什么行</a:t>
            </a:r>
            <a:r>
              <a:rPr lang="en-US" altLang="zh-CN" sz="2000" b="0" dirty="0">
                <a:solidFill>
                  <a:prstClr val="black"/>
                </a:solidFill>
                <a:latin typeface="Arial"/>
                <a:ea typeface="微软雅黑" panose="020B0503020204020204" pitchFamily="34" charset="-122"/>
                <a:cs typeface="+mn-cs"/>
                <a:sym typeface="Times New Roman" panose="02020603050405020304"/>
              </a:rPr>
              <a:t>”</a:t>
            </a:r>
            <a:r>
              <a:rPr lang="zh-CN" altLang="en-US" sz="2000" b="0" dirty="0">
                <a:solidFill>
                  <a:prstClr val="black"/>
                </a:solidFill>
                <a:latin typeface="Arial"/>
                <a:ea typeface="微软雅黑" panose="020B0503020204020204" pitchFamily="34" charset="-122"/>
                <a:cs typeface="+mn-cs"/>
                <a:sym typeface="Times New Roman" panose="02020603050405020304"/>
              </a:rPr>
              <a:t>，提供理论解释；</a:t>
            </a:r>
            <a:r>
              <a:rPr lang="en-US" altLang="zh-CN" sz="2000" b="0" dirty="0">
                <a:solidFill>
                  <a:prstClr val="black"/>
                </a:solidFill>
                <a:latin typeface="Arial"/>
                <a:ea typeface="微软雅黑" panose="020B0503020204020204" pitchFamily="34" charset="-122"/>
                <a:cs typeface="+mn-cs"/>
                <a:sym typeface="Times New Roman" panose="02020603050405020304"/>
              </a:rPr>
              <a:t>2</a:t>
            </a:r>
            <a:r>
              <a:rPr lang="zh-CN" altLang="en-US" sz="2000" b="0" dirty="0">
                <a:solidFill>
                  <a:prstClr val="black"/>
                </a:solidFill>
                <a:latin typeface="Arial"/>
                <a:ea typeface="微软雅黑" panose="020B0503020204020204" pitchFamily="34" charset="-122"/>
                <a:cs typeface="+mn-cs"/>
                <a:sym typeface="Times New Roman" panose="02020603050405020304"/>
              </a:rPr>
              <a:t>、近似后最优解怎么还原？</a:t>
            </a:r>
            <a:r>
              <a:rPr lang="en-US" altLang="zh-CN" sz="2000" b="0" dirty="0">
                <a:solidFill>
                  <a:prstClr val="black"/>
                </a:solidFill>
                <a:latin typeface="Arial"/>
                <a:ea typeface="微软雅黑" panose="020B0503020204020204" pitchFamily="34" charset="-122"/>
                <a:cs typeface="+mn-cs"/>
                <a:sym typeface="Times New Roman" panose="02020603050405020304"/>
              </a:rPr>
              <a:t>3</a:t>
            </a:r>
            <a:r>
              <a:rPr lang="zh-CN" altLang="en-US" sz="2000" b="0" dirty="0">
                <a:solidFill>
                  <a:prstClr val="black"/>
                </a:solidFill>
                <a:latin typeface="Arial"/>
                <a:ea typeface="微软雅黑" panose="020B0503020204020204" pitchFamily="34" charset="-122"/>
                <a:cs typeface="+mn-cs"/>
                <a:sym typeface="Times New Roman" panose="02020603050405020304"/>
              </a:rPr>
              <a:t>、推广约束种类。</a:t>
            </a:r>
            <a:endParaRPr lang="zh-CN" altLang="en-US" sz="2000" b="0" dirty="0">
              <a:solidFill>
                <a:prstClr val="black"/>
              </a:solidFill>
              <a:latin typeface="Arial"/>
              <a:ea typeface="微软雅黑" panose="020B0503020204020204" pitchFamily="34" charset="-122"/>
            </a:endParaRPr>
          </a:p>
        </p:txBody>
      </p:sp>
      <p:sp>
        <p:nvSpPr>
          <p:cNvPr id="2" name="文本框 1">
            <a:extLst>
              <a:ext uri="{FF2B5EF4-FFF2-40B4-BE49-F238E27FC236}">
                <a16:creationId xmlns:a16="http://schemas.microsoft.com/office/drawing/2014/main" id="{B49CB076-90AE-965F-3ED1-DF617620964F}"/>
              </a:ext>
            </a:extLst>
          </p:cNvPr>
          <p:cNvSpPr txBox="1"/>
          <p:nvPr>
            <p:custDataLst>
              <p:tags r:id="rId2"/>
            </p:custDataLst>
          </p:nvPr>
        </p:nvSpPr>
        <p:spPr>
          <a:xfrm>
            <a:off x="632422" y="2089527"/>
            <a:ext cx="9597428" cy="2084908"/>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b="0" dirty="0">
                <a:solidFill>
                  <a:prstClr val="black"/>
                </a:solidFill>
                <a:latin typeface="Arial"/>
                <a:ea typeface="微软雅黑" panose="020B0503020204020204" pitchFamily="34" charset="-122"/>
              </a:rPr>
              <a:t>思考：如果我们可以用低维约束很好近似原始约束，这意味着什么？</a:t>
            </a:r>
            <a:endParaRPr lang="en-US" altLang="zh-CN" sz="2000" b="0" dirty="0">
              <a:solidFill>
                <a:prstClr val="black"/>
              </a:solidFill>
              <a:latin typeface="Arial"/>
              <a:ea typeface="微软雅黑" panose="020B0503020204020204" pitchFamily="34" charset="-122"/>
            </a:endParaRPr>
          </a:p>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en-US" altLang="zh-CN" sz="2000" b="0" dirty="0">
                <a:solidFill>
                  <a:prstClr val="black"/>
                </a:solidFill>
                <a:latin typeface="Arial"/>
                <a:ea typeface="微软雅黑" panose="020B0503020204020204" pitchFamily="34" charset="-122"/>
              </a:rPr>
              <a:t>1</a:t>
            </a:r>
            <a:r>
              <a:rPr lang="zh-CN" altLang="en-US" sz="2000" b="0" dirty="0">
                <a:solidFill>
                  <a:prstClr val="black"/>
                </a:solidFill>
                <a:latin typeface="Arial"/>
                <a:ea typeface="微软雅黑" panose="020B0503020204020204" pitchFamily="34" charset="-122"/>
              </a:rPr>
              <a:t>、</a:t>
            </a:r>
            <a:r>
              <a:rPr lang="zh-CN" altLang="en-US" sz="2000" dirty="0">
                <a:solidFill>
                  <a:prstClr val="black"/>
                </a:solidFill>
                <a:latin typeface="Arial"/>
                <a:ea typeface="微软雅黑" panose="020B0503020204020204" pitchFamily="34" charset="-122"/>
              </a:rPr>
              <a:t>标准化建模</a:t>
            </a:r>
            <a:r>
              <a:rPr lang="zh-CN" altLang="en-US" sz="2000" b="0" dirty="0">
                <a:solidFill>
                  <a:prstClr val="black"/>
                </a:solidFill>
                <a:latin typeface="Arial"/>
                <a:ea typeface="微软雅黑" panose="020B0503020204020204" pitchFamily="34" charset="-122"/>
              </a:rPr>
              <a:t>：时段耦合</a:t>
            </a:r>
            <a:r>
              <a:rPr lang="en-US" altLang="zh-CN" sz="2000" b="0" dirty="0">
                <a:solidFill>
                  <a:prstClr val="black"/>
                </a:solidFill>
                <a:latin typeface="Arial"/>
                <a:ea typeface="微软雅黑" panose="020B0503020204020204" pitchFamily="34" charset="-122"/>
              </a:rPr>
              <a:t>+</a:t>
            </a:r>
            <a:r>
              <a:rPr lang="zh-CN" altLang="en-US" sz="2000" b="0" dirty="0">
                <a:solidFill>
                  <a:prstClr val="black"/>
                </a:solidFill>
                <a:latin typeface="Arial"/>
                <a:ea typeface="微软雅黑" panose="020B0503020204020204" pitchFamily="34" charset="-122"/>
              </a:rPr>
              <a:t>平移能力就已经刻画了工业用户的</a:t>
            </a:r>
            <a:r>
              <a:rPr lang="en-US" altLang="zh-CN" sz="2000" b="0" dirty="0">
                <a:solidFill>
                  <a:prstClr val="black"/>
                </a:solidFill>
                <a:latin typeface="Arial"/>
                <a:ea typeface="微软雅黑" panose="020B0503020204020204" pitchFamily="34" charset="-122"/>
              </a:rPr>
              <a:t>90%</a:t>
            </a:r>
            <a:r>
              <a:rPr lang="zh-CN" altLang="en-US" sz="2000" b="0" dirty="0">
                <a:solidFill>
                  <a:prstClr val="black"/>
                </a:solidFill>
                <a:latin typeface="Arial"/>
                <a:ea typeface="微软雅黑" panose="020B0503020204020204" pitchFamily="34" charset="-122"/>
              </a:rPr>
              <a:t>以上灵活性</a:t>
            </a:r>
            <a:endParaRPr lang="en-US" altLang="zh-CN" sz="2000" b="0" dirty="0">
              <a:solidFill>
                <a:prstClr val="black"/>
              </a:solidFill>
              <a:latin typeface="Arial"/>
              <a:ea typeface="微软雅黑" panose="020B0503020204020204" pitchFamily="34" charset="-122"/>
            </a:endParaRPr>
          </a:p>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en-US" altLang="zh-CN" sz="2000" b="0" dirty="0">
                <a:solidFill>
                  <a:prstClr val="black"/>
                </a:solidFill>
                <a:latin typeface="Arial"/>
                <a:ea typeface="微软雅黑" panose="020B0503020204020204" pitchFamily="34" charset="-122"/>
              </a:rPr>
              <a:t>2</a:t>
            </a:r>
            <a:r>
              <a:rPr lang="zh-CN" altLang="en-US" sz="2000" b="0" dirty="0">
                <a:solidFill>
                  <a:prstClr val="black"/>
                </a:solidFill>
                <a:latin typeface="Arial"/>
                <a:ea typeface="微软雅黑" panose="020B0503020204020204" pitchFamily="34" charset="-122"/>
              </a:rPr>
              <a:t>、</a:t>
            </a:r>
            <a:r>
              <a:rPr lang="zh-CN" altLang="en-US" sz="2000" dirty="0">
                <a:solidFill>
                  <a:prstClr val="black"/>
                </a:solidFill>
                <a:latin typeface="Arial"/>
                <a:ea typeface="微软雅黑" panose="020B0503020204020204" pitchFamily="34" charset="-122"/>
              </a:rPr>
              <a:t>评估用户侧灵活性潜力</a:t>
            </a:r>
            <a:r>
              <a:rPr lang="zh-CN" altLang="en-US" sz="2000" b="0" dirty="0">
                <a:solidFill>
                  <a:prstClr val="black"/>
                </a:solidFill>
                <a:latin typeface="Arial"/>
                <a:ea typeface="微软雅黑" panose="020B0503020204020204" pitchFamily="34" charset="-122"/>
              </a:rPr>
              <a:t>：用简单模型评估全域各子行业的各个维度灵活性</a:t>
            </a:r>
            <a:endParaRPr lang="en-US" altLang="zh-CN" sz="2000" b="0" dirty="0">
              <a:solidFill>
                <a:prstClr val="black"/>
              </a:solidFill>
              <a:latin typeface="Arial"/>
              <a:ea typeface="微软雅黑" panose="020B0503020204020204" pitchFamily="34" charset="-122"/>
            </a:endParaRPr>
          </a:p>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en-US" altLang="zh-CN" sz="2000" b="0" dirty="0">
                <a:solidFill>
                  <a:prstClr val="black"/>
                </a:solidFill>
                <a:latin typeface="Arial"/>
                <a:ea typeface="微软雅黑" panose="020B0503020204020204" pitchFamily="34" charset="-122"/>
              </a:rPr>
              <a:t>3</a:t>
            </a:r>
            <a:r>
              <a:rPr lang="zh-CN" altLang="en-US" sz="2000" b="0" dirty="0">
                <a:solidFill>
                  <a:prstClr val="black"/>
                </a:solidFill>
                <a:latin typeface="Arial"/>
                <a:ea typeface="微软雅黑" panose="020B0503020204020204" pitchFamily="34" charset="-122"/>
              </a:rPr>
              <a:t>、</a:t>
            </a:r>
            <a:r>
              <a:rPr lang="zh-CN" altLang="en-US" sz="2000" dirty="0">
                <a:solidFill>
                  <a:prstClr val="black"/>
                </a:solidFill>
                <a:latin typeface="Arial"/>
                <a:ea typeface="微软雅黑" panose="020B0503020204020204" pitchFamily="34" charset="-122"/>
              </a:rPr>
              <a:t>市场机制设计</a:t>
            </a:r>
            <a:r>
              <a:rPr lang="zh-CN" altLang="en-US" sz="2000" b="0" dirty="0">
                <a:solidFill>
                  <a:prstClr val="black"/>
                </a:solidFill>
                <a:latin typeface="Arial"/>
                <a:ea typeface="微软雅黑" panose="020B0503020204020204" pitchFamily="34" charset="-122"/>
              </a:rPr>
              <a:t>：能用一个简单约束抓住灵活性特征，是否可以设计投标机制？</a:t>
            </a:r>
            <a:endParaRPr lang="en-US" altLang="zh-CN" sz="2000" b="0" dirty="0">
              <a:solidFill>
                <a:prstClr val="black"/>
              </a:solidFill>
              <a:latin typeface="Arial"/>
              <a:ea typeface="微软雅黑" panose="020B0503020204020204" pitchFamily="34" charset="-122"/>
            </a:endParaRPr>
          </a:p>
        </p:txBody>
      </p:sp>
      <p:pic>
        <p:nvPicPr>
          <p:cNvPr id="1026" name="Picture 2">
            <a:extLst>
              <a:ext uri="{FF2B5EF4-FFF2-40B4-BE49-F238E27FC236}">
                <a16:creationId xmlns:a16="http://schemas.microsoft.com/office/drawing/2014/main" id="{2A62BCFE-8FCA-36AE-0523-AC52D03A957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7294" b="22513"/>
          <a:stretch/>
        </p:blipFill>
        <p:spPr bwMode="auto">
          <a:xfrm>
            <a:off x="2601981" y="4312465"/>
            <a:ext cx="5993572" cy="2409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435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8458-901D-4ECA-0E8C-F3079AC7AE0A}"/>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A7D2513A-5A66-D251-A909-F19B750FACA6}"/>
              </a:ext>
            </a:extLst>
          </p:cNvPr>
          <p:cNvSpPr/>
          <p:nvPr/>
        </p:nvSpPr>
        <p:spPr>
          <a:xfrm flipV="1">
            <a:off x="0" y="-3"/>
            <a:ext cx="12192000" cy="902626"/>
          </a:xfrm>
          <a:prstGeom prst="rect">
            <a:avLst/>
          </a:prstGeom>
          <a:solidFill>
            <a:srgbClr val="901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11">
            <a:extLst>
              <a:ext uri="{FF2B5EF4-FFF2-40B4-BE49-F238E27FC236}">
                <a16:creationId xmlns:a16="http://schemas.microsoft.com/office/drawing/2014/main" id="{E80F6A83-2939-C125-A3F9-EA1AEDA3905B}"/>
              </a:ext>
            </a:extLst>
          </p:cNvPr>
          <p:cNvSpPr txBox="1"/>
          <p:nvPr/>
        </p:nvSpPr>
        <p:spPr>
          <a:xfrm>
            <a:off x="273138" y="128145"/>
            <a:ext cx="113440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schemeClr val="bg1"/>
                </a:solidFill>
                <a:latin typeface="Franklin Gothic Medium" panose="020B0603020102020204" pitchFamily="34" charset="0"/>
                <a:ea typeface="微软雅黑" panose="020B0503020204020204" charset="-122"/>
                <a:cs typeface="+mn-ea"/>
                <a:sym typeface="+mn-lt"/>
              </a:rPr>
              <a:t>Simplicity is the ultimate sophistication</a:t>
            </a:r>
          </a:p>
        </p:txBody>
      </p:sp>
      <p:sp>
        <p:nvSpPr>
          <p:cNvPr id="15" name="Title 25">
            <a:extLst>
              <a:ext uri="{FF2B5EF4-FFF2-40B4-BE49-F238E27FC236}">
                <a16:creationId xmlns:a16="http://schemas.microsoft.com/office/drawing/2014/main" id="{625CB550-F1C7-2421-78D8-CD6307BD2D5B}"/>
              </a:ext>
            </a:extLst>
          </p:cNvPr>
          <p:cNvSpPr txBox="1">
            <a:spLocks/>
          </p:cNvSpPr>
          <p:nvPr/>
        </p:nvSpPr>
        <p:spPr>
          <a:xfrm>
            <a:off x="9188417" y="2943722"/>
            <a:ext cx="3006961" cy="283343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Aft>
                <a:spcPts val="600"/>
              </a:spcAft>
            </a:pPr>
            <a:endParaRPr lang="en-US" sz="1800" dirty="0">
              <a:solidFill>
                <a:srgbClr val="FFFFFF"/>
              </a:solidFill>
              <a:latin typeface="Roboto" panose="02000000000000000000" pitchFamily="2" charset="0"/>
              <a:ea typeface="Roboto" panose="02000000000000000000" pitchFamily="2" charset="0"/>
              <a:cs typeface="Montserrat"/>
            </a:endParaRPr>
          </a:p>
        </p:txBody>
      </p:sp>
      <p:sp>
        <p:nvSpPr>
          <p:cNvPr id="33" name="文本框 32">
            <a:extLst>
              <a:ext uri="{FF2B5EF4-FFF2-40B4-BE49-F238E27FC236}">
                <a16:creationId xmlns:a16="http://schemas.microsoft.com/office/drawing/2014/main" id="{6791A6FA-9055-4117-3C37-9E2DCD9078B8}"/>
              </a:ext>
            </a:extLst>
          </p:cNvPr>
          <p:cNvSpPr txBox="1"/>
          <p:nvPr/>
        </p:nvSpPr>
        <p:spPr>
          <a:xfrm>
            <a:off x="760530" y="1319607"/>
            <a:ext cx="10662447" cy="1145687"/>
          </a:xfrm>
          <a:prstGeom prst="rect">
            <a:avLst/>
          </a:prstGeom>
          <a:solidFill>
            <a:srgbClr val="F7E4FC"/>
          </a:solidFill>
        </p:spPr>
        <p:txBody>
          <a:bodyPr wrap="square" rtlCol="0">
            <a:noAutofit/>
          </a:bodyPr>
          <a:lstStyle>
            <a:defPPr>
              <a:defRPr lang="en-US"/>
            </a:defPPr>
            <a:lvl1pPr algn="ctr">
              <a:defRPr b="1">
                <a:solidFill>
                  <a:srgbClr val="074C97"/>
                </a:solidFill>
              </a:defRPr>
            </a:lvl1pPr>
          </a:lstStyle>
          <a:p>
            <a:pPr marL="285750" lvl="0" indent="-285750" algn="l" fontAlgn="auto">
              <a:lnSpc>
                <a:spcPct val="150000"/>
              </a:lnSpc>
              <a:spcBef>
                <a:spcPts val="0"/>
              </a:spcBef>
              <a:spcAft>
                <a:spcPts val="0"/>
              </a:spcAft>
              <a:buClr>
                <a:schemeClr val="bg1">
                  <a:lumMod val="50000"/>
                </a:schemeClr>
              </a:buClr>
              <a:buSzPct val="80000"/>
              <a:buFont typeface="Wingdings" panose="05000000000000000000" pitchFamily="2" charset="2"/>
              <a:buChar char="l"/>
              <a:defRPr/>
            </a:pPr>
            <a:r>
              <a:rPr lang="en-US" altLang="zh-CN" sz="2000" kern="0" dirty="0">
                <a:solidFill>
                  <a:schemeClr val="tx1"/>
                </a:solidFill>
                <a:latin typeface="Franklin Gothic Medium" panose="020B0603020102020204" pitchFamily="34" charset="0"/>
              </a:rPr>
              <a:t>1.</a:t>
            </a:r>
            <a:r>
              <a:rPr lang="zh-CN" altLang="en-US" sz="2000" kern="0" dirty="0">
                <a:solidFill>
                  <a:schemeClr val="tx1"/>
                </a:solidFill>
                <a:latin typeface="Franklin Gothic Medium" panose="020B0603020102020204" pitchFamily="34" charset="0"/>
              </a:rPr>
              <a:t> </a:t>
            </a:r>
            <a:r>
              <a:rPr lang="en-US" altLang="zh-CN" sz="2000" kern="0" dirty="0">
                <a:solidFill>
                  <a:schemeClr val="tx1"/>
                </a:solidFill>
                <a:latin typeface="Franklin Gothic Medium" panose="020B0603020102020204" pitchFamily="34" charset="0"/>
              </a:rPr>
              <a:t>Model/data</a:t>
            </a:r>
            <a:r>
              <a:rPr lang="en-US" altLang="zh-CN" sz="2000" b="0" kern="0" dirty="0">
                <a:solidFill>
                  <a:schemeClr val="tx1"/>
                </a:solidFill>
                <a:latin typeface="Franklin Gothic Medium" panose="020B0603020102020204" pitchFamily="34" charset="0"/>
              </a:rPr>
              <a:t>:</a:t>
            </a:r>
            <a:r>
              <a:rPr lang="zh-CN" altLang="en-US" sz="2000" b="0" kern="0" dirty="0">
                <a:solidFill>
                  <a:schemeClr val="tx1"/>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simpler</a:t>
            </a:r>
            <a:r>
              <a:rPr lang="zh-CN" altLang="en-US" sz="2000" b="0" kern="0" dirty="0">
                <a:solidFill>
                  <a:srgbClr val="C00000"/>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models</a:t>
            </a:r>
            <a:r>
              <a:rPr lang="zh-CN" altLang="en-US" sz="2000" b="0" kern="0" dirty="0">
                <a:solidFill>
                  <a:srgbClr val="C00000"/>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are</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good</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enough</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(~5%</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error)</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with</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properly</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set</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parameters </a:t>
            </a:r>
          </a:p>
        </p:txBody>
      </p:sp>
      <p:sp>
        <p:nvSpPr>
          <p:cNvPr id="34" name="TextBox 38">
            <a:extLst>
              <a:ext uri="{FF2B5EF4-FFF2-40B4-BE49-F238E27FC236}">
                <a16:creationId xmlns:a16="http://schemas.microsoft.com/office/drawing/2014/main" id="{656A03FC-A6AD-0D7B-8A0B-3F6B61B53E25}"/>
              </a:ext>
            </a:extLst>
          </p:cNvPr>
          <p:cNvSpPr txBox="1"/>
          <p:nvPr/>
        </p:nvSpPr>
        <p:spPr>
          <a:xfrm>
            <a:off x="4720575" y="6415455"/>
            <a:ext cx="7272318" cy="461665"/>
          </a:xfrm>
          <a:prstGeom prst="rect">
            <a:avLst/>
          </a:prstGeom>
          <a:noFill/>
        </p:spPr>
        <p:txBody>
          <a:bodyPr wrap="square" rtlCol="0">
            <a:spAutoFit/>
          </a:bodyPr>
          <a:lstStyle/>
          <a:p>
            <a:pPr defTabSz="548618">
              <a:spcAft>
                <a:spcPts val="300"/>
              </a:spcAft>
              <a:defRPr/>
            </a:pPr>
            <a:r>
              <a:rPr lang="zh-CN" altLang="en-US" sz="1200" b="0" i="0" dirty="0">
                <a:effectLst/>
                <a:latin typeface="PingFang SC" panose="020B0400000000000000" pitchFamily="34" charset="-122"/>
                <a:ea typeface="PingFang SC" panose="020B0400000000000000" pitchFamily="34" charset="-122"/>
              </a:rPr>
              <a:t>* </a:t>
            </a:r>
            <a:r>
              <a:rPr lang="en" altLang="zh-CN" sz="1200" b="0" i="0" dirty="0">
                <a:effectLst/>
                <a:latin typeface="PingFang SC" panose="020B0400000000000000" pitchFamily="34" charset="-122"/>
                <a:ea typeface="PingFang SC" panose="020B0400000000000000" pitchFamily="34" charset="-122"/>
              </a:rPr>
              <a:t>R. Lyu, H. Guo, G. </a:t>
            </a:r>
            <a:r>
              <a:rPr lang="en" altLang="zh-CN" sz="1200" b="0" i="0" dirty="0" err="1">
                <a:effectLst/>
                <a:latin typeface="PingFang SC" panose="020B0400000000000000" pitchFamily="34" charset="-122"/>
                <a:ea typeface="PingFang SC" panose="020B0400000000000000" pitchFamily="34" charset="-122"/>
              </a:rPr>
              <a:t>Strbac</a:t>
            </a:r>
            <a:r>
              <a:rPr lang="en" altLang="zh-CN" sz="1200" b="0" i="0" dirty="0">
                <a:effectLst/>
                <a:latin typeface="PingFang SC" panose="020B0400000000000000" pitchFamily="34" charset="-122"/>
                <a:ea typeface="PingFang SC" panose="020B0400000000000000" pitchFamily="34" charset="-122"/>
              </a:rPr>
              <a:t> and C. Kang, “Data-Driven Dimension Reduction for Industrial Load Modeling Using Inverse Optimization,” in IEEE Transactions on Smart Grid, in</a:t>
            </a:r>
            <a:r>
              <a:rPr lang="zh-CN" altLang="en-US" sz="1200" b="0" i="0" dirty="0">
                <a:effectLst/>
                <a:latin typeface="PingFang SC" panose="020B0400000000000000" pitchFamily="34" charset="-122"/>
                <a:ea typeface="PingFang SC" panose="020B0400000000000000" pitchFamily="34" charset="-122"/>
              </a:rPr>
              <a:t> </a:t>
            </a:r>
            <a:r>
              <a:rPr lang="en" altLang="zh-CN" sz="1200" b="0" i="0" dirty="0">
                <a:effectLst/>
                <a:latin typeface="PingFang SC" panose="020B0400000000000000" pitchFamily="34" charset="-122"/>
                <a:ea typeface="PingFang SC" panose="020B0400000000000000" pitchFamily="34" charset="-122"/>
              </a:rPr>
              <a:t>press.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Image">
            <a:extLst>
              <a:ext uri="{FF2B5EF4-FFF2-40B4-BE49-F238E27FC236}">
                <a16:creationId xmlns:a16="http://schemas.microsoft.com/office/drawing/2014/main" id="{72A15161-381F-D2E0-F243-3F0AE4D5B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866" y="2617553"/>
            <a:ext cx="4197910" cy="3550307"/>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36">
            <a:extLst>
              <a:ext uri="{FF2B5EF4-FFF2-40B4-BE49-F238E27FC236}">
                <a16:creationId xmlns:a16="http://schemas.microsoft.com/office/drawing/2014/main" id="{0E2A3332-81E8-415F-DA26-A17239D0AC0C}"/>
              </a:ext>
            </a:extLst>
          </p:cNvPr>
          <p:cNvSpPr txBox="1"/>
          <p:nvPr/>
        </p:nvSpPr>
        <p:spPr>
          <a:xfrm>
            <a:off x="5945184" y="3263153"/>
            <a:ext cx="4543521" cy="646331"/>
          </a:xfrm>
          <a:prstGeom prst="rect">
            <a:avLst/>
          </a:prstGeom>
          <a:noFill/>
        </p:spPr>
        <p:txBody>
          <a:bodyPr wrap="square" rtlCol="0">
            <a:spAutoFit/>
          </a:bodyPr>
          <a:lstStyle/>
          <a:p>
            <a:r>
              <a:rPr kumimoji="1" lang="en-US" altLang="zh-CN" dirty="0"/>
              <a:t>Optimized</a:t>
            </a:r>
            <a:r>
              <a:rPr kumimoji="1" lang="zh-CN" altLang="en-US" dirty="0"/>
              <a:t> </a:t>
            </a:r>
            <a:r>
              <a:rPr kumimoji="1" lang="en-US" altLang="zh-CN" dirty="0"/>
              <a:t>electricity</a:t>
            </a:r>
            <a:r>
              <a:rPr kumimoji="1" lang="zh-CN" altLang="en-US" dirty="0"/>
              <a:t> </a:t>
            </a:r>
            <a:r>
              <a:rPr kumimoji="1" lang="en-US" altLang="zh-CN" dirty="0"/>
              <a:t>consumption</a:t>
            </a:r>
            <a:r>
              <a:rPr kumimoji="1" lang="zh-CN" altLang="en-US" dirty="0"/>
              <a:t> </a:t>
            </a:r>
            <a:r>
              <a:rPr kumimoji="1" lang="en-US" altLang="zh-CN" dirty="0"/>
              <a:t>with</a:t>
            </a:r>
            <a:r>
              <a:rPr kumimoji="1" lang="zh-CN" altLang="en-US" dirty="0"/>
              <a:t> </a:t>
            </a:r>
            <a:r>
              <a:rPr kumimoji="1" lang="en-US" altLang="zh-CN" dirty="0"/>
              <a:t>the</a:t>
            </a:r>
            <a:r>
              <a:rPr kumimoji="1" lang="zh-CN" altLang="en-US" dirty="0"/>
              <a:t> </a:t>
            </a:r>
            <a:r>
              <a:rPr kumimoji="1" lang="en-US" altLang="zh-CN" dirty="0"/>
              <a:t>complex</a:t>
            </a:r>
            <a:r>
              <a:rPr kumimoji="1" lang="zh-CN" altLang="en-US" dirty="0"/>
              <a:t> </a:t>
            </a:r>
            <a:r>
              <a:rPr kumimoji="1" lang="en-US" altLang="zh-CN" dirty="0"/>
              <a:t>model</a:t>
            </a:r>
            <a:r>
              <a:rPr kumimoji="1" lang="zh-CN" altLang="en-US" dirty="0"/>
              <a:t> </a:t>
            </a:r>
            <a:r>
              <a:rPr kumimoji="1" lang="en-US" altLang="zh-CN" dirty="0"/>
              <a:t>(MILP</a:t>
            </a:r>
            <a:r>
              <a:rPr kumimoji="1" lang="zh-CN" altLang="en-US" dirty="0"/>
              <a:t> </a:t>
            </a:r>
            <a:r>
              <a:rPr kumimoji="1" lang="en-US" altLang="zh-CN" dirty="0"/>
              <a:t>with 1k+</a:t>
            </a:r>
            <a:r>
              <a:rPr kumimoji="1" lang="zh-CN" altLang="en-US" dirty="0"/>
              <a:t> </a:t>
            </a:r>
            <a:r>
              <a:rPr kumimoji="1" lang="en-US" altLang="zh-CN" dirty="0"/>
              <a:t>variables</a:t>
            </a:r>
            <a:r>
              <a:rPr kumimoji="1" lang="zh-CN" altLang="en-US" dirty="0"/>
              <a:t> </a:t>
            </a:r>
            <a:r>
              <a:rPr kumimoji="1" lang="en-US" altLang="zh-CN" dirty="0"/>
              <a:t>)</a:t>
            </a:r>
            <a:endParaRPr kumimoji="1" lang="zh-CN" altLang="en-US" dirty="0"/>
          </a:p>
        </p:txBody>
      </p:sp>
      <p:sp>
        <p:nvSpPr>
          <p:cNvPr id="38" name="文本框 37">
            <a:extLst>
              <a:ext uri="{FF2B5EF4-FFF2-40B4-BE49-F238E27FC236}">
                <a16:creationId xmlns:a16="http://schemas.microsoft.com/office/drawing/2014/main" id="{A1D2EBDB-EC7E-2616-C3B9-03D10CA67A5E}"/>
              </a:ext>
            </a:extLst>
          </p:cNvPr>
          <p:cNvSpPr txBox="1"/>
          <p:nvPr/>
        </p:nvSpPr>
        <p:spPr>
          <a:xfrm>
            <a:off x="1560736" y="6135453"/>
            <a:ext cx="3159839" cy="369332"/>
          </a:xfrm>
          <a:prstGeom prst="rect">
            <a:avLst/>
          </a:prstGeom>
          <a:noFill/>
        </p:spPr>
        <p:txBody>
          <a:bodyPr wrap="none" rtlCol="0">
            <a:spAutoFit/>
          </a:bodyPr>
          <a:lstStyle/>
          <a:p>
            <a:r>
              <a:rPr kumimoji="1" lang="en-US" altLang="zh-CN" dirty="0"/>
              <a:t>The</a:t>
            </a:r>
            <a:r>
              <a:rPr kumimoji="1" lang="zh-CN" altLang="en-US" dirty="0"/>
              <a:t> </a:t>
            </a:r>
            <a:r>
              <a:rPr kumimoji="1" lang="en-US" altLang="zh-CN" dirty="0"/>
              <a:t>steel powder</a:t>
            </a:r>
            <a:r>
              <a:rPr kumimoji="1" lang="zh-CN" altLang="en-US" dirty="0"/>
              <a:t> </a:t>
            </a:r>
            <a:r>
              <a:rPr kumimoji="1" lang="en-US" altLang="zh-CN" dirty="0"/>
              <a:t>plant</a:t>
            </a:r>
            <a:r>
              <a:rPr kumimoji="1" lang="zh-CN" altLang="en-US" dirty="0"/>
              <a:t> </a:t>
            </a:r>
            <a:r>
              <a:rPr kumimoji="1" lang="en-US" altLang="zh-CN" dirty="0"/>
              <a:t>case</a:t>
            </a:r>
            <a:r>
              <a:rPr kumimoji="1" lang="zh-CN" altLang="en-US" dirty="0"/>
              <a:t>*</a:t>
            </a:r>
          </a:p>
        </p:txBody>
      </p:sp>
      <p:sp>
        <p:nvSpPr>
          <p:cNvPr id="39" name="文本框 38">
            <a:extLst>
              <a:ext uri="{FF2B5EF4-FFF2-40B4-BE49-F238E27FC236}">
                <a16:creationId xmlns:a16="http://schemas.microsoft.com/office/drawing/2014/main" id="{6F093244-B720-2658-3C6E-973EBA2FB3D7}"/>
              </a:ext>
            </a:extLst>
          </p:cNvPr>
          <p:cNvSpPr txBox="1"/>
          <p:nvPr/>
        </p:nvSpPr>
        <p:spPr>
          <a:xfrm>
            <a:off x="7879976" y="4096871"/>
            <a:ext cx="526619" cy="369332"/>
          </a:xfrm>
          <a:prstGeom prst="rect">
            <a:avLst/>
          </a:prstGeom>
          <a:noFill/>
        </p:spPr>
        <p:txBody>
          <a:bodyPr wrap="none" rtlCol="0">
            <a:spAutoFit/>
          </a:bodyPr>
          <a:lstStyle/>
          <a:p>
            <a:r>
              <a:rPr kumimoji="1" lang="en-US" altLang="zh-CN" dirty="0" err="1"/>
              <a:t>v.s</a:t>
            </a:r>
            <a:r>
              <a:rPr kumimoji="1" lang="en-US" altLang="zh-CN" dirty="0"/>
              <a:t>.</a:t>
            </a:r>
            <a:endParaRPr kumimoji="1" lang="zh-CN" altLang="en-US" dirty="0"/>
          </a:p>
        </p:txBody>
      </p:sp>
      <p:sp>
        <p:nvSpPr>
          <p:cNvPr id="40" name="文本框 39">
            <a:extLst>
              <a:ext uri="{FF2B5EF4-FFF2-40B4-BE49-F238E27FC236}">
                <a16:creationId xmlns:a16="http://schemas.microsoft.com/office/drawing/2014/main" id="{544B1335-7F66-E0DC-15FB-73A13F853308}"/>
              </a:ext>
            </a:extLst>
          </p:cNvPr>
          <p:cNvSpPr txBox="1"/>
          <p:nvPr/>
        </p:nvSpPr>
        <p:spPr>
          <a:xfrm>
            <a:off x="5945184" y="4648099"/>
            <a:ext cx="4543521" cy="646331"/>
          </a:xfrm>
          <a:prstGeom prst="rect">
            <a:avLst/>
          </a:prstGeom>
          <a:noFill/>
        </p:spPr>
        <p:txBody>
          <a:bodyPr wrap="square" rtlCol="0">
            <a:spAutoFit/>
          </a:bodyPr>
          <a:lstStyle/>
          <a:p>
            <a:r>
              <a:rPr kumimoji="1" lang="en-US" altLang="zh-CN" dirty="0"/>
              <a:t>Optimized</a:t>
            </a:r>
            <a:r>
              <a:rPr kumimoji="1" lang="zh-CN" altLang="en-US" dirty="0"/>
              <a:t> </a:t>
            </a:r>
            <a:r>
              <a:rPr kumimoji="1" lang="en-US" altLang="zh-CN" dirty="0"/>
              <a:t>electricity</a:t>
            </a:r>
            <a:r>
              <a:rPr kumimoji="1" lang="zh-CN" altLang="en-US" dirty="0"/>
              <a:t> </a:t>
            </a:r>
            <a:r>
              <a:rPr kumimoji="1" lang="en-US" altLang="zh-CN" dirty="0"/>
              <a:t>consumption</a:t>
            </a:r>
            <a:r>
              <a:rPr kumimoji="1" lang="zh-CN" altLang="en-US" dirty="0"/>
              <a:t> </a:t>
            </a:r>
            <a:r>
              <a:rPr kumimoji="1" lang="en-US" altLang="zh-CN" dirty="0"/>
              <a:t>with</a:t>
            </a:r>
            <a:r>
              <a:rPr kumimoji="1" lang="zh-CN" altLang="en-US" dirty="0"/>
              <a:t> </a:t>
            </a:r>
            <a:r>
              <a:rPr kumimoji="1" lang="en-US" altLang="zh-CN" dirty="0"/>
              <a:t>the</a:t>
            </a:r>
            <a:r>
              <a:rPr kumimoji="1" lang="zh-CN" altLang="en-US" dirty="0"/>
              <a:t> </a:t>
            </a:r>
            <a:r>
              <a:rPr kumimoji="1" lang="en-US" altLang="zh-CN" dirty="0"/>
              <a:t>reduced</a:t>
            </a:r>
            <a:r>
              <a:rPr kumimoji="1" lang="zh-CN" altLang="en-US" dirty="0"/>
              <a:t> </a:t>
            </a:r>
            <a:r>
              <a:rPr kumimoji="1" lang="en-US" altLang="zh-CN" dirty="0"/>
              <a:t>model</a:t>
            </a:r>
            <a:r>
              <a:rPr kumimoji="1" lang="zh-CN" altLang="en-US" dirty="0"/>
              <a:t> </a:t>
            </a:r>
            <a:r>
              <a:rPr kumimoji="1" lang="en-US" altLang="zh-CN" dirty="0"/>
              <a:t>(LP</a:t>
            </a:r>
            <a:r>
              <a:rPr kumimoji="1" lang="zh-CN" altLang="en-US" dirty="0"/>
              <a:t> </a:t>
            </a:r>
            <a:r>
              <a:rPr kumimoji="1" lang="en-US" altLang="zh-CN" dirty="0"/>
              <a:t>with </a:t>
            </a:r>
            <a:r>
              <a:rPr kumimoji="1" lang="en-US" altLang="zh-CN" dirty="0">
                <a:solidFill>
                  <a:schemeClr val="accent1"/>
                </a:solidFill>
              </a:rPr>
              <a:t>24</a:t>
            </a:r>
            <a:r>
              <a:rPr kumimoji="1" lang="en-US" altLang="zh-CN" dirty="0"/>
              <a:t>/</a:t>
            </a:r>
            <a:r>
              <a:rPr kumimoji="1" lang="en-US" altLang="zh-CN" dirty="0">
                <a:solidFill>
                  <a:srgbClr val="C00000"/>
                </a:solidFill>
              </a:rPr>
              <a:t>48</a:t>
            </a:r>
            <a:r>
              <a:rPr kumimoji="1" lang="zh-CN" altLang="en-US" dirty="0"/>
              <a:t> </a:t>
            </a:r>
            <a:r>
              <a:rPr kumimoji="1" lang="en-US" altLang="zh-CN" dirty="0"/>
              <a:t>variables</a:t>
            </a:r>
            <a:r>
              <a:rPr kumimoji="1" lang="zh-CN" altLang="en-US" dirty="0"/>
              <a:t> </a:t>
            </a:r>
            <a:r>
              <a:rPr kumimoji="1" lang="en-US" altLang="zh-CN" dirty="0"/>
              <a:t>)</a:t>
            </a:r>
            <a:endParaRPr kumimoji="1" lang="zh-CN" altLang="en-US" dirty="0"/>
          </a:p>
        </p:txBody>
      </p:sp>
      <p:sp>
        <p:nvSpPr>
          <p:cNvPr id="2" name="文本框 1">
            <a:extLst>
              <a:ext uri="{FF2B5EF4-FFF2-40B4-BE49-F238E27FC236}">
                <a16:creationId xmlns:a16="http://schemas.microsoft.com/office/drawing/2014/main" id="{0A62FA16-5A15-0799-F7AF-918F92DB9C16}"/>
              </a:ext>
            </a:extLst>
          </p:cNvPr>
          <p:cNvSpPr txBox="1"/>
          <p:nvPr/>
        </p:nvSpPr>
        <p:spPr>
          <a:xfrm>
            <a:off x="5475306" y="2770024"/>
            <a:ext cx="1197764" cy="369332"/>
          </a:xfrm>
          <a:prstGeom prst="rect">
            <a:avLst/>
          </a:prstGeom>
          <a:noFill/>
        </p:spPr>
        <p:txBody>
          <a:bodyPr wrap="none" rtlCol="0">
            <a:spAutoFit/>
          </a:bodyPr>
          <a:lstStyle/>
          <a:p>
            <a:r>
              <a:rPr kumimoji="1" lang="en-US" altLang="zh-CN" dirty="0"/>
              <a:t>Evidence:</a:t>
            </a:r>
            <a:endParaRPr kumimoji="1" lang="zh-CN" altLang="en-US" dirty="0"/>
          </a:p>
        </p:txBody>
      </p:sp>
      <p:sp>
        <p:nvSpPr>
          <p:cNvPr id="3" name="文本框 2">
            <a:extLst>
              <a:ext uri="{FF2B5EF4-FFF2-40B4-BE49-F238E27FC236}">
                <a16:creationId xmlns:a16="http://schemas.microsoft.com/office/drawing/2014/main" id="{3A02579E-D36F-AD72-6C01-B922AC5B80AE}"/>
              </a:ext>
            </a:extLst>
          </p:cNvPr>
          <p:cNvSpPr txBox="1"/>
          <p:nvPr/>
        </p:nvSpPr>
        <p:spPr>
          <a:xfrm>
            <a:off x="6512424" y="5649181"/>
            <a:ext cx="4540538" cy="369332"/>
          </a:xfrm>
          <a:prstGeom prst="rect">
            <a:avLst/>
          </a:prstGeom>
          <a:noFill/>
        </p:spPr>
        <p:txBody>
          <a:bodyPr wrap="none" rtlCol="0">
            <a:spAutoFit/>
          </a:bodyPr>
          <a:lstStyle/>
          <a:p>
            <a:r>
              <a:rPr kumimoji="1" lang="en-US" altLang="zh-CN" dirty="0"/>
              <a:t>Interpretation:</a:t>
            </a:r>
            <a:r>
              <a:rPr kumimoji="1" lang="zh-CN" altLang="en-US" dirty="0"/>
              <a:t> </a:t>
            </a:r>
            <a:r>
              <a:rPr kumimoji="1" lang="en-US" altLang="zh-CN" dirty="0"/>
              <a:t>optimality,</a:t>
            </a:r>
            <a:r>
              <a:rPr kumimoji="1" lang="zh-CN" altLang="en-US" dirty="0"/>
              <a:t> </a:t>
            </a:r>
            <a:r>
              <a:rPr kumimoji="1" lang="en-US" altLang="zh-CN" dirty="0"/>
              <a:t>process</a:t>
            </a:r>
            <a:r>
              <a:rPr kumimoji="1" lang="zh-CN" altLang="en-US" dirty="0"/>
              <a:t> </a:t>
            </a:r>
            <a:r>
              <a:rPr kumimoji="1" lang="en-US" altLang="zh-CN" dirty="0"/>
              <a:t>design…</a:t>
            </a:r>
            <a:endParaRPr kumimoji="1" lang="zh-CN" altLang="en-US" dirty="0"/>
          </a:p>
        </p:txBody>
      </p:sp>
    </p:spTree>
    <p:extLst>
      <p:ext uri="{BB962C8B-B14F-4D97-AF65-F5344CB8AC3E}">
        <p14:creationId xmlns:p14="http://schemas.microsoft.com/office/powerpoint/2010/main" val="301050036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D88F1-13A3-D0C2-A052-5A8943390611}"/>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D1C761D8-918A-5426-77EE-0DDE74FA0BBC}"/>
              </a:ext>
            </a:extLst>
          </p:cNvPr>
          <p:cNvSpPr/>
          <p:nvPr/>
        </p:nvSpPr>
        <p:spPr>
          <a:xfrm flipV="1">
            <a:off x="0" y="-3"/>
            <a:ext cx="12192000" cy="902626"/>
          </a:xfrm>
          <a:prstGeom prst="rect">
            <a:avLst/>
          </a:prstGeom>
          <a:solidFill>
            <a:srgbClr val="901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25">
            <a:extLst>
              <a:ext uri="{FF2B5EF4-FFF2-40B4-BE49-F238E27FC236}">
                <a16:creationId xmlns:a16="http://schemas.microsoft.com/office/drawing/2014/main" id="{FB388ACF-F6BC-15E6-805F-CBF548A87DB9}"/>
              </a:ext>
            </a:extLst>
          </p:cNvPr>
          <p:cNvSpPr txBox="1">
            <a:spLocks/>
          </p:cNvSpPr>
          <p:nvPr/>
        </p:nvSpPr>
        <p:spPr>
          <a:xfrm>
            <a:off x="9188417" y="2943722"/>
            <a:ext cx="3006961" cy="283343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Aft>
                <a:spcPts val="600"/>
              </a:spcAft>
            </a:pPr>
            <a:endParaRPr lang="en-US" sz="1800" dirty="0">
              <a:solidFill>
                <a:srgbClr val="FFFFFF"/>
              </a:solidFill>
              <a:latin typeface="Roboto" panose="02000000000000000000" pitchFamily="2" charset="0"/>
              <a:ea typeface="Roboto" panose="02000000000000000000" pitchFamily="2" charset="0"/>
              <a:cs typeface="Montserrat"/>
            </a:endParaRPr>
          </a:p>
        </p:txBody>
      </p:sp>
      <p:sp>
        <p:nvSpPr>
          <p:cNvPr id="33" name="文本框 32">
            <a:extLst>
              <a:ext uri="{FF2B5EF4-FFF2-40B4-BE49-F238E27FC236}">
                <a16:creationId xmlns:a16="http://schemas.microsoft.com/office/drawing/2014/main" id="{980B7741-16E1-5FB7-F31A-544EF8A33510}"/>
              </a:ext>
            </a:extLst>
          </p:cNvPr>
          <p:cNvSpPr txBox="1"/>
          <p:nvPr/>
        </p:nvSpPr>
        <p:spPr>
          <a:xfrm>
            <a:off x="760530" y="1319607"/>
            <a:ext cx="10662447" cy="1145687"/>
          </a:xfrm>
          <a:prstGeom prst="rect">
            <a:avLst/>
          </a:prstGeom>
          <a:solidFill>
            <a:srgbClr val="F7E4FC"/>
          </a:solidFill>
        </p:spPr>
        <p:txBody>
          <a:bodyPr wrap="square" rtlCol="0">
            <a:noAutofit/>
          </a:bodyPr>
          <a:lstStyle>
            <a:defPPr>
              <a:defRPr lang="en-US"/>
            </a:defPPr>
            <a:lvl1pPr algn="ctr">
              <a:defRPr b="1">
                <a:solidFill>
                  <a:srgbClr val="074C97"/>
                </a:solidFill>
              </a:defRPr>
            </a:lvl1pPr>
          </a:lstStyle>
          <a:p>
            <a:pPr marL="285750" lvl="0" indent="-285750" algn="l" fontAlgn="auto">
              <a:lnSpc>
                <a:spcPct val="150000"/>
              </a:lnSpc>
              <a:spcBef>
                <a:spcPts val="0"/>
              </a:spcBef>
              <a:spcAft>
                <a:spcPts val="0"/>
              </a:spcAft>
              <a:buClr>
                <a:schemeClr val="bg1">
                  <a:lumMod val="50000"/>
                </a:schemeClr>
              </a:buClr>
              <a:buSzPct val="80000"/>
              <a:buFont typeface="Wingdings" panose="05000000000000000000" pitchFamily="2" charset="2"/>
              <a:buChar char="l"/>
              <a:defRPr/>
            </a:pPr>
            <a:r>
              <a:rPr lang="en-US" altLang="zh-CN" sz="2000" kern="0" dirty="0">
                <a:solidFill>
                  <a:schemeClr val="tx1"/>
                </a:solidFill>
                <a:latin typeface="Franklin Gothic Medium" panose="020B0603020102020204" pitchFamily="34" charset="0"/>
              </a:rPr>
              <a:t>1.</a:t>
            </a:r>
            <a:r>
              <a:rPr lang="zh-CN" altLang="en-US" sz="2000" kern="0" dirty="0">
                <a:solidFill>
                  <a:schemeClr val="tx1"/>
                </a:solidFill>
                <a:latin typeface="Franklin Gothic Medium" panose="020B0603020102020204" pitchFamily="34" charset="0"/>
              </a:rPr>
              <a:t> </a:t>
            </a:r>
            <a:r>
              <a:rPr lang="en-US" altLang="zh-CN" sz="2000" kern="0" dirty="0">
                <a:solidFill>
                  <a:schemeClr val="tx1"/>
                </a:solidFill>
                <a:latin typeface="Franklin Gothic Medium" panose="020B0603020102020204" pitchFamily="34" charset="0"/>
              </a:rPr>
              <a:t>Model/data</a:t>
            </a:r>
            <a:r>
              <a:rPr lang="en-US" altLang="zh-CN" sz="2000" b="0" kern="0" dirty="0">
                <a:solidFill>
                  <a:schemeClr val="tx1"/>
                </a:solidFill>
                <a:latin typeface="Franklin Gothic Medium" panose="020B0603020102020204" pitchFamily="34" charset="0"/>
              </a:rPr>
              <a:t>:</a:t>
            </a:r>
            <a:r>
              <a:rPr lang="zh-CN" altLang="en-US" sz="2000" b="0" kern="0" dirty="0">
                <a:solidFill>
                  <a:schemeClr val="tx1"/>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simpler</a:t>
            </a:r>
            <a:r>
              <a:rPr lang="zh-CN" altLang="en-US" sz="2000" b="0" kern="0" dirty="0">
                <a:solidFill>
                  <a:srgbClr val="C00000"/>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models</a:t>
            </a:r>
            <a:r>
              <a:rPr lang="zh-CN" altLang="en-US" sz="2000" b="0" kern="0" dirty="0">
                <a:solidFill>
                  <a:srgbClr val="C00000"/>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are</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good</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enough</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(~5%</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error)</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with</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properly</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set</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parameters </a:t>
            </a:r>
          </a:p>
          <a:p>
            <a:pPr marL="285750" lvl="0" indent="-285750" algn="l" fontAlgn="auto">
              <a:lnSpc>
                <a:spcPct val="150000"/>
              </a:lnSpc>
              <a:spcBef>
                <a:spcPts val="0"/>
              </a:spcBef>
              <a:spcAft>
                <a:spcPts val="0"/>
              </a:spcAft>
              <a:buClr>
                <a:schemeClr val="bg1">
                  <a:lumMod val="50000"/>
                </a:schemeClr>
              </a:buClr>
              <a:buSzPct val="80000"/>
              <a:buFont typeface="Wingdings" panose="05000000000000000000" pitchFamily="2" charset="2"/>
              <a:buChar char="l"/>
              <a:defRPr/>
            </a:pPr>
            <a:r>
              <a:rPr lang="en-US" altLang="zh-CN" sz="2000" kern="0" dirty="0">
                <a:solidFill>
                  <a:schemeClr val="tx1"/>
                </a:solidFill>
                <a:latin typeface="Franklin Gothic Medium" panose="020B0603020102020204" pitchFamily="34" charset="0"/>
              </a:rPr>
              <a:t>2.</a:t>
            </a:r>
            <a:r>
              <a:rPr lang="zh-CN" altLang="en-US" sz="2000" kern="0" dirty="0">
                <a:solidFill>
                  <a:schemeClr val="tx1"/>
                </a:solidFill>
                <a:latin typeface="Franklin Gothic Medium" panose="020B0603020102020204" pitchFamily="34" charset="0"/>
              </a:rPr>
              <a:t> </a:t>
            </a:r>
            <a:r>
              <a:rPr lang="en-US" altLang="zh-CN" sz="2000" kern="0" dirty="0">
                <a:solidFill>
                  <a:schemeClr val="tx1"/>
                </a:solidFill>
                <a:latin typeface="Franklin Gothic Medium" panose="020B0603020102020204" pitchFamily="34" charset="0"/>
              </a:rPr>
              <a:t>Economics:</a:t>
            </a:r>
            <a:r>
              <a:rPr lang="zh-CN" altLang="en-US" sz="200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there</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is</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a</a:t>
            </a:r>
            <a:r>
              <a:rPr lang="zh-CN" altLang="en-US" sz="2000" b="0" kern="0" dirty="0">
                <a:solidFill>
                  <a:schemeClr val="tx1"/>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simpler</a:t>
            </a:r>
            <a:r>
              <a:rPr lang="zh-CN" altLang="en-US" sz="2000" b="0" kern="0" dirty="0">
                <a:solidFill>
                  <a:srgbClr val="C00000"/>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strategy</a:t>
            </a:r>
            <a:r>
              <a:rPr lang="en-US" altLang="zh-CN" sz="2000" b="0" kern="0" dirty="0">
                <a:solidFill>
                  <a:schemeClr val="tx1"/>
                </a:solidFill>
                <a:latin typeface="Franklin Gothic Medium" panose="020B0603020102020204" pitchFamily="34" charset="0"/>
              </a:rPr>
              <a:t>:</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to</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produce</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or</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not</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to</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produce</a:t>
            </a:r>
          </a:p>
        </p:txBody>
      </p:sp>
      <p:sp>
        <p:nvSpPr>
          <p:cNvPr id="43" name="文本框 42">
            <a:extLst>
              <a:ext uri="{FF2B5EF4-FFF2-40B4-BE49-F238E27FC236}">
                <a16:creationId xmlns:a16="http://schemas.microsoft.com/office/drawing/2014/main" id="{346DB2CC-4FF3-6D89-3650-62305CBF05D6}"/>
              </a:ext>
            </a:extLst>
          </p:cNvPr>
          <p:cNvSpPr txBox="1"/>
          <p:nvPr/>
        </p:nvSpPr>
        <p:spPr>
          <a:xfrm>
            <a:off x="760530" y="2759056"/>
            <a:ext cx="1197764" cy="369332"/>
          </a:xfrm>
          <a:prstGeom prst="rect">
            <a:avLst/>
          </a:prstGeom>
          <a:noFill/>
        </p:spPr>
        <p:txBody>
          <a:bodyPr wrap="none" rtlCol="0">
            <a:spAutoFit/>
          </a:bodyPr>
          <a:lstStyle/>
          <a:p>
            <a:r>
              <a:rPr kumimoji="1" lang="en-US" altLang="zh-CN" dirty="0"/>
              <a:t>Evidence:</a:t>
            </a:r>
            <a:endParaRPr kumimoji="1" lang="zh-CN" altLang="en-US" dirty="0"/>
          </a:p>
        </p:txBody>
      </p:sp>
      <p:pic>
        <p:nvPicPr>
          <p:cNvPr id="53" name="图片 52" descr="图表, 折线图&#10;&#10;AI 生成的内容可能不正确。">
            <a:extLst>
              <a:ext uri="{FF2B5EF4-FFF2-40B4-BE49-F238E27FC236}">
                <a16:creationId xmlns:a16="http://schemas.microsoft.com/office/drawing/2014/main" id="{0F26B52D-5B4C-8B03-60F5-F7946E331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412" y="3128388"/>
            <a:ext cx="5486164" cy="3307703"/>
          </a:xfrm>
          <a:prstGeom prst="rect">
            <a:avLst/>
          </a:prstGeom>
        </p:spPr>
      </p:pic>
      <p:sp>
        <p:nvSpPr>
          <p:cNvPr id="54" name="文本框 53">
            <a:extLst>
              <a:ext uri="{FF2B5EF4-FFF2-40B4-BE49-F238E27FC236}">
                <a16:creationId xmlns:a16="http://schemas.microsoft.com/office/drawing/2014/main" id="{C6FEBF68-61D2-0258-1C84-3C6FB79BC30A}"/>
              </a:ext>
            </a:extLst>
          </p:cNvPr>
          <p:cNvSpPr txBox="1"/>
          <p:nvPr/>
        </p:nvSpPr>
        <p:spPr>
          <a:xfrm>
            <a:off x="1676400" y="6442417"/>
            <a:ext cx="4634602" cy="369332"/>
          </a:xfrm>
          <a:prstGeom prst="rect">
            <a:avLst/>
          </a:prstGeom>
          <a:noFill/>
        </p:spPr>
        <p:txBody>
          <a:bodyPr wrap="none" rtlCol="0">
            <a:spAutoFit/>
          </a:bodyPr>
          <a:lstStyle/>
          <a:p>
            <a:r>
              <a:rPr kumimoji="1" lang="en-US" altLang="zh-CN" dirty="0"/>
              <a:t>Load</a:t>
            </a:r>
            <a:r>
              <a:rPr kumimoji="1" lang="zh-CN" altLang="en-US" dirty="0"/>
              <a:t> </a:t>
            </a:r>
            <a:r>
              <a:rPr kumimoji="1" lang="en-US" altLang="zh-CN" dirty="0"/>
              <a:t>profile</a:t>
            </a:r>
            <a:r>
              <a:rPr kumimoji="1" lang="zh-CN" altLang="en-US" dirty="0"/>
              <a:t> </a:t>
            </a:r>
            <a:r>
              <a:rPr kumimoji="1" lang="en-US" altLang="zh-CN" dirty="0"/>
              <a:t>of</a:t>
            </a:r>
            <a:r>
              <a:rPr kumimoji="1" lang="zh-CN" altLang="en-US" dirty="0"/>
              <a:t> </a:t>
            </a:r>
            <a:r>
              <a:rPr kumimoji="1" lang="en-US" altLang="zh-CN" dirty="0"/>
              <a:t>BYD</a:t>
            </a:r>
            <a:r>
              <a:rPr kumimoji="1" lang="zh-CN" altLang="en-US" dirty="0"/>
              <a:t> </a:t>
            </a:r>
            <a:r>
              <a:rPr kumimoji="1" lang="en-US" altLang="zh-CN" dirty="0"/>
              <a:t>(with</a:t>
            </a:r>
            <a:r>
              <a:rPr kumimoji="1" lang="zh-CN" altLang="en-US" dirty="0"/>
              <a:t> </a:t>
            </a:r>
            <a:r>
              <a:rPr kumimoji="1" lang="en-US" altLang="zh-CN" dirty="0"/>
              <a:t>30/40MW</a:t>
            </a:r>
            <a:r>
              <a:rPr kumimoji="1" lang="zh-CN" altLang="en-US" dirty="0"/>
              <a:t> </a:t>
            </a:r>
            <a:r>
              <a:rPr kumimoji="1" lang="en-US" altLang="zh-CN" dirty="0"/>
              <a:t>battery)</a:t>
            </a:r>
            <a:endParaRPr kumimoji="1" lang="zh-CN" altLang="en-US" dirty="0"/>
          </a:p>
        </p:txBody>
      </p:sp>
      <p:pic>
        <p:nvPicPr>
          <p:cNvPr id="55" name="图片 54">
            <a:extLst>
              <a:ext uri="{FF2B5EF4-FFF2-40B4-BE49-F238E27FC236}">
                <a16:creationId xmlns:a16="http://schemas.microsoft.com/office/drawing/2014/main" id="{7B4E7073-AB41-E0AE-AEE7-B9E9DEDB8F0E}"/>
              </a:ext>
            </a:extLst>
          </p:cNvPr>
          <p:cNvPicPr>
            <a:picLocks noChangeAspect="1"/>
          </p:cNvPicPr>
          <p:nvPr/>
        </p:nvPicPr>
        <p:blipFill>
          <a:blip r:embed="rId4"/>
          <a:stretch>
            <a:fillRect/>
          </a:stretch>
        </p:blipFill>
        <p:spPr>
          <a:xfrm>
            <a:off x="6564798" y="3090686"/>
            <a:ext cx="5551002" cy="3213315"/>
          </a:xfrm>
          <a:prstGeom prst="rect">
            <a:avLst/>
          </a:prstGeom>
        </p:spPr>
      </p:pic>
      <p:sp>
        <p:nvSpPr>
          <p:cNvPr id="56" name="文本框 55">
            <a:extLst>
              <a:ext uri="{FF2B5EF4-FFF2-40B4-BE49-F238E27FC236}">
                <a16:creationId xmlns:a16="http://schemas.microsoft.com/office/drawing/2014/main" id="{19DEEC4F-BAD1-4D9C-99DD-C654FABB3605}"/>
              </a:ext>
            </a:extLst>
          </p:cNvPr>
          <p:cNvSpPr txBox="1"/>
          <p:nvPr/>
        </p:nvSpPr>
        <p:spPr>
          <a:xfrm>
            <a:off x="2557176" y="2759056"/>
            <a:ext cx="3288080" cy="369332"/>
          </a:xfrm>
          <a:prstGeom prst="rect">
            <a:avLst/>
          </a:prstGeom>
          <a:noFill/>
        </p:spPr>
        <p:txBody>
          <a:bodyPr wrap="none" rtlCol="0">
            <a:spAutoFit/>
          </a:bodyPr>
          <a:lstStyle/>
          <a:p>
            <a:r>
              <a:rPr kumimoji="1" lang="en-US" altLang="zh-CN" dirty="0"/>
              <a:t>BYD:</a:t>
            </a:r>
            <a:r>
              <a:rPr kumimoji="1" lang="zh-CN" altLang="en-US" dirty="0"/>
              <a:t> </a:t>
            </a:r>
            <a:r>
              <a:rPr kumimoji="1" lang="en-US" altLang="zh-CN" dirty="0"/>
              <a:t>60MW</a:t>
            </a:r>
            <a:r>
              <a:rPr kumimoji="1" lang="zh-CN" altLang="en-US" dirty="0"/>
              <a:t> </a:t>
            </a:r>
            <a:r>
              <a:rPr kumimoji="1" lang="en-US" altLang="zh-CN" dirty="0"/>
              <a:t>almost</a:t>
            </a:r>
            <a:r>
              <a:rPr kumimoji="1" lang="zh-CN" altLang="en-US" dirty="0"/>
              <a:t> </a:t>
            </a:r>
            <a:r>
              <a:rPr kumimoji="1" lang="en-US" altLang="zh-CN" dirty="0"/>
              <a:t>each</a:t>
            </a:r>
            <a:r>
              <a:rPr kumimoji="1" lang="zh-CN" altLang="en-US" dirty="0"/>
              <a:t> </a:t>
            </a:r>
            <a:r>
              <a:rPr kumimoji="1" lang="en-US" altLang="zh-CN" dirty="0"/>
              <a:t>hour</a:t>
            </a:r>
            <a:endParaRPr kumimoji="1" lang="zh-CN" altLang="en-US" dirty="0"/>
          </a:p>
        </p:txBody>
      </p:sp>
      <p:sp>
        <p:nvSpPr>
          <p:cNvPr id="57" name="文本框 56">
            <a:extLst>
              <a:ext uri="{FF2B5EF4-FFF2-40B4-BE49-F238E27FC236}">
                <a16:creationId xmlns:a16="http://schemas.microsoft.com/office/drawing/2014/main" id="{868842E0-0602-D029-1FE5-E3A28CEE524A}"/>
              </a:ext>
            </a:extLst>
          </p:cNvPr>
          <p:cNvSpPr txBox="1"/>
          <p:nvPr/>
        </p:nvSpPr>
        <p:spPr>
          <a:xfrm>
            <a:off x="6578965" y="2752730"/>
            <a:ext cx="5429756" cy="369332"/>
          </a:xfrm>
          <a:prstGeom prst="rect">
            <a:avLst/>
          </a:prstGeom>
          <a:noFill/>
        </p:spPr>
        <p:txBody>
          <a:bodyPr wrap="none" rtlCol="0">
            <a:spAutoFit/>
          </a:bodyPr>
          <a:lstStyle/>
          <a:p>
            <a:r>
              <a:rPr kumimoji="1" lang="en-US" altLang="zh-CN" dirty="0"/>
              <a:t>A</a:t>
            </a:r>
            <a:r>
              <a:rPr kumimoji="1" lang="zh-CN" altLang="en-US" dirty="0"/>
              <a:t> </a:t>
            </a:r>
            <a:r>
              <a:rPr kumimoji="1" lang="en-US" altLang="zh-CN" dirty="0"/>
              <a:t>poultry feed factory in Brazil:</a:t>
            </a:r>
            <a:r>
              <a:rPr kumimoji="1" lang="zh-CN" altLang="en-US" dirty="0"/>
              <a:t> </a:t>
            </a:r>
            <a:r>
              <a:rPr kumimoji="1" lang="en-US" altLang="zh-CN" dirty="0"/>
              <a:t>shut</a:t>
            </a:r>
            <a:r>
              <a:rPr kumimoji="1" lang="zh-CN" altLang="en-US" dirty="0"/>
              <a:t> </a:t>
            </a:r>
            <a:r>
              <a:rPr kumimoji="1" lang="en-US" altLang="zh-CN" dirty="0"/>
              <a:t>down</a:t>
            </a:r>
            <a:r>
              <a:rPr kumimoji="1" lang="zh-CN" altLang="en-US" dirty="0"/>
              <a:t> </a:t>
            </a:r>
            <a:r>
              <a:rPr kumimoji="1" lang="en-US" altLang="zh-CN" dirty="0"/>
              <a:t>by</a:t>
            </a:r>
            <a:r>
              <a:rPr kumimoji="1" lang="zh-CN" altLang="en-US" dirty="0"/>
              <a:t> </a:t>
            </a:r>
            <a:r>
              <a:rPr kumimoji="1" lang="en-US" altLang="zh-CN" dirty="0"/>
              <a:t>8</a:t>
            </a:r>
            <a:r>
              <a:rPr kumimoji="1" lang="zh-CN" altLang="en-US" dirty="0"/>
              <a:t> </a:t>
            </a:r>
            <a:r>
              <a:rPr kumimoji="1" lang="en-US" altLang="zh-CN" dirty="0"/>
              <a:t>p.m.</a:t>
            </a:r>
            <a:endParaRPr kumimoji="1" lang="zh-CN" altLang="en-US" dirty="0"/>
          </a:p>
        </p:txBody>
      </p:sp>
      <p:sp>
        <p:nvSpPr>
          <p:cNvPr id="59" name="文本框 58">
            <a:extLst>
              <a:ext uri="{FF2B5EF4-FFF2-40B4-BE49-F238E27FC236}">
                <a16:creationId xmlns:a16="http://schemas.microsoft.com/office/drawing/2014/main" id="{0B7F73A9-E509-520B-D117-A4ECC68B084E}"/>
              </a:ext>
            </a:extLst>
          </p:cNvPr>
          <p:cNvSpPr txBox="1"/>
          <p:nvPr/>
        </p:nvSpPr>
        <p:spPr>
          <a:xfrm>
            <a:off x="7032372" y="6350084"/>
            <a:ext cx="4848109" cy="461665"/>
          </a:xfrm>
          <a:prstGeom prst="rect">
            <a:avLst/>
          </a:prstGeom>
          <a:noFill/>
        </p:spPr>
        <p:txBody>
          <a:bodyPr wrap="square">
            <a:spAutoFit/>
          </a:bodyPr>
          <a:lstStyle/>
          <a:p>
            <a:r>
              <a:rPr lang="en" altLang="zh-CN" sz="1200" b="0" i="0" dirty="0">
                <a:solidFill>
                  <a:srgbClr val="222222"/>
                </a:solidFill>
                <a:effectLst/>
                <a:latin typeface="Arial" panose="020B0604020202020204" pitchFamily="34" charset="0"/>
              </a:rPr>
              <a:t>Li, </a:t>
            </a:r>
            <a:r>
              <a:rPr lang="en" altLang="zh-CN" sz="1200" b="0" i="0" dirty="0" err="1">
                <a:solidFill>
                  <a:srgbClr val="222222"/>
                </a:solidFill>
                <a:effectLst/>
                <a:latin typeface="Arial" panose="020B0604020202020204" pitchFamily="34" charset="0"/>
              </a:rPr>
              <a:t>Chuyi</a:t>
            </a:r>
            <a:r>
              <a:rPr lang="en" altLang="zh-CN" sz="1200" b="0" i="0" dirty="0">
                <a:solidFill>
                  <a:srgbClr val="222222"/>
                </a:solidFill>
                <a:effectLst/>
                <a:latin typeface="Arial" panose="020B0604020202020204" pitchFamily="34" charset="0"/>
              </a:rPr>
              <a:t>, et al. "A mixed-integer programming approach for industrial non-intrusive load monitoring." </a:t>
            </a:r>
            <a:r>
              <a:rPr lang="en" altLang="zh-CN" sz="1200" b="0" i="1" dirty="0">
                <a:solidFill>
                  <a:srgbClr val="222222"/>
                </a:solidFill>
                <a:effectLst/>
                <a:latin typeface="Arial" panose="020B0604020202020204" pitchFamily="34" charset="0"/>
              </a:rPr>
              <a:t>Applied Energy</a:t>
            </a:r>
            <a:r>
              <a:rPr lang="en" altLang="zh-CN" sz="1200" b="0" i="0" dirty="0">
                <a:solidFill>
                  <a:srgbClr val="222222"/>
                </a:solidFill>
                <a:effectLst/>
                <a:latin typeface="Arial" panose="020B0604020202020204" pitchFamily="34" charset="0"/>
              </a:rPr>
              <a:t> 330 (2023): 120295.</a:t>
            </a:r>
            <a:endParaRPr lang="zh-CN" altLang="en-US" sz="1200" dirty="0"/>
          </a:p>
        </p:txBody>
      </p:sp>
      <p:sp>
        <p:nvSpPr>
          <p:cNvPr id="2" name="文本框 11">
            <a:extLst>
              <a:ext uri="{FF2B5EF4-FFF2-40B4-BE49-F238E27FC236}">
                <a16:creationId xmlns:a16="http://schemas.microsoft.com/office/drawing/2014/main" id="{53D9F852-65E7-674D-7EC7-E6F90E1BDE06}"/>
              </a:ext>
            </a:extLst>
          </p:cNvPr>
          <p:cNvSpPr txBox="1"/>
          <p:nvPr/>
        </p:nvSpPr>
        <p:spPr>
          <a:xfrm>
            <a:off x="273138" y="128145"/>
            <a:ext cx="113440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schemeClr val="bg1"/>
                </a:solidFill>
                <a:latin typeface="Franklin Gothic Medium" panose="020B0603020102020204" pitchFamily="34" charset="0"/>
                <a:ea typeface="微软雅黑" panose="020B0503020204020204" charset="-122"/>
                <a:cs typeface="+mn-ea"/>
                <a:sym typeface="+mn-lt"/>
              </a:rPr>
              <a:t>Simplicity is the ultimate sophistication</a:t>
            </a:r>
          </a:p>
        </p:txBody>
      </p:sp>
    </p:spTree>
    <p:extLst>
      <p:ext uri="{BB962C8B-B14F-4D97-AF65-F5344CB8AC3E}">
        <p14:creationId xmlns:p14="http://schemas.microsoft.com/office/powerpoint/2010/main" val="7993306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11674-B8B6-455E-63C2-B502B2D07400}"/>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BDF65350-6A93-DCCE-05A6-640A39C14AEF}"/>
              </a:ext>
            </a:extLst>
          </p:cNvPr>
          <p:cNvSpPr/>
          <p:nvPr/>
        </p:nvSpPr>
        <p:spPr>
          <a:xfrm flipV="1">
            <a:off x="0" y="-3"/>
            <a:ext cx="12192000" cy="902626"/>
          </a:xfrm>
          <a:prstGeom prst="rect">
            <a:avLst/>
          </a:prstGeom>
          <a:solidFill>
            <a:srgbClr val="901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25">
            <a:extLst>
              <a:ext uri="{FF2B5EF4-FFF2-40B4-BE49-F238E27FC236}">
                <a16:creationId xmlns:a16="http://schemas.microsoft.com/office/drawing/2014/main" id="{5A4CB0AE-1F40-82D5-90C4-A2F295065211}"/>
              </a:ext>
            </a:extLst>
          </p:cNvPr>
          <p:cNvSpPr txBox="1">
            <a:spLocks/>
          </p:cNvSpPr>
          <p:nvPr/>
        </p:nvSpPr>
        <p:spPr>
          <a:xfrm>
            <a:off x="9188417" y="2943722"/>
            <a:ext cx="3006961" cy="283343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Aft>
                <a:spcPts val="600"/>
              </a:spcAft>
            </a:pPr>
            <a:endParaRPr lang="en-US" sz="1800" dirty="0">
              <a:solidFill>
                <a:srgbClr val="FFFFFF"/>
              </a:solidFill>
              <a:latin typeface="Roboto" panose="02000000000000000000" pitchFamily="2" charset="0"/>
              <a:ea typeface="Roboto" panose="02000000000000000000" pitchFamily="2" charset="0"/>
              <a:cs typeface="Montserrat"/>
            </a:endParaRPr>
          </a:p>
        </p:txBody>
      </p:sp>
      <p:sp>
        <p:nvSpPr>
          <p:cNvPr id="33" name="文本框 32">
            <a:extLst>
              <a:ext uri="{FF2B5EF4-FFF2-40B4-BE49-F238E27FC236}">
                <a16:creationId xmlns:a16="http://schemas.microsoft.com/office/drawing/2014/main" id="{43DBE68F-34C7-5B77-C833-B4CCCC4C08AB}"/>
              </a:ext>
            </a:extLst>
          </p:cNvPr>
          <p:cNvSpPr txBox="1"/>
          <p:nvPr/>
        </p:nvSpPr>
        <p:spPr>
          <a:xfrm>
            <a:off x="760530" y="1319607"/>
            <a:ext cx="10662447" cy="1145687"/>
          </a:xfrm>
          <a:prstGeom prst="rect">
            <a:avLst/>
          </a:prstGeom>
          <a:solidFill>
            <a:srgbClr val="F7E4FC"/>
          </a:solidFill>
        </p:spPr>
        <p:txBody>
          <a:bodyPr wrap="square" rtlCol="0">
            <a:noAutofit/>
          </a:bodyPr>
          <a:lstStyle>
            <a:defPPr>
              <a:defRPr lang="en-US"/>
            </a:defPPr>
            <a:lvl1pPr algn="ctr">
              <a:defRPr b="1">
                <a:solidFill>
                  <a:srgbClr val="074C97"/>
                </a:solidFill>
              </a:defRPr>
            </a:lvl1pPr>
          </a:lstStyle>
          <a:p>
            <a:pPr marL="285750" lvl="0" indent="-285750" algn="l" fontAlgn="auto">
              <a:lnSpc>
                <a:spcPct val="150000"/>
              </a:lnSpc>
              <a:spcBef>
                <a:spcPts val="0"/>
              </a:spcBef>
              <a:spcAft>
                <a:spcPts val="0"/>
              </a:spcAft>
              <a:buClr>
                <a:schemeClr val="bg1">
                  <a:lumMod val="50000"/>
                </a:schemeClr>
              </a:buClr>
              <a:buSzPct val="80000"/>
              <a:buFont typeface="Wingdings" panose="05000000000000000000" pitchFamily="2" charset="2"/>
              <a:buChar char="l"/>
              <a:defRPr/>
            </a:pPr>
            <a:r>
              <a:rPr lang="en-US" altLang="zh-CN" sz="2000" kern="0" dirty="0">
                <a:solidFill>
                  <a:schemeClr val="tx1"/>
                </a:solidFill>
                <a:latin typeface="Franklin Gothic Medium" panose="020B0603020102020204" pitchFamily="34" charset="0"/>
              </a:rPr>
              <a:t>1.</a:t>
            </a:r>
            <a:r>
              <a:rPr lang="zh-CN" altLang="en-US" sz="2000" kern="0" dirty="0">
                <a:solidFill>
                  <a:schemeClr val="tx1"/>
                </a:solidFill>
                <a:latin typeface="Franklin Gothic Medium" panose="020B0603020102020204" pitchFamily="34" charset="0"/>
              </a:rPr>
              <a:t> </a:t>
            </a:r>
            <a:r>
              <a:rPr lang="en-US" altLang="zh-CN" sz="2000" kern="0" dirty="0">
                <a:solidFill>
                  <a:schemeClr val="tx1"/>
                </a:solidFill>
                <a:latin typeface="Franklin Gothic Medium" panose="020B0603020102020204" pitchFamily="34" charset="0"/>
              </a:rPr>
              <a:t>Model/data</a:t>
            </a:r>
            <a:r>
              <a:rPr lang="en-US" altLang="zh-CN" sz="2000" b="0" kern="0" dirty="0">
                <a:solidFill>
                  <a:schemeClr val="tx1"/>
                </a:solidFill>
                <a:latin typeface="Franklin Gothic Medium" panose="020B0603020102020204" pitchFamily="34" charset="0"/>
              </a:rPr>
              <a:t>:</a:t>
            </a:r>
            <a:r>
              <a:rPr lang="zh-CN" altLang="en-US" sz="2000" b="0" kern="0" dirty="0">
                <a:solidFill>
                  <a:schemeClr val="tx1"/>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simpler</a:t>
            </a:r>
            <a:r>
              <a:rPr lang="zh-CN" altLang="en-US" sz="2000" b="0" kern="0" dirty="0">
                <a:solidFill>
                  <a:srgbClr val="C00000"/>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models</a:t>
            </a:r>
            <a:r>
              <a:rPr lang="zh-CN" altLang="en-US" sz="2000" b="0" kern="0" dirty="0">
                <a:solidFill>
                  <a:srgbClr val="C00000"/>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are</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good</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enough</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(~5%</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error)</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with</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properly</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set</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parameters </a:t>
            </a:r>
          </a:p>
          <a:p>
            <a:pPr marL="285750" lvl="0" indent="-285750" algn="l" fontAlgn="auto">
              <a:lnSpc>
                <a:spcPct val="150000"/>
              </a:lnSpc>
              <a:spcBef>
                <a:spcPts val="0"/>
              </a:spcBef>
              <a:spcAft>
                <a:spcPts val="0"/>
              </a:spcAft>
              <a:buClr>
                <a:schemeClr val="bg1">
                  <a:lumMod val="50000"/>
                </a:schemeClr>
              </a:buClr>
              <a:buSzPct val="80000"/>
              <a:buFont typeface="Wingdings" panose="05000000000000000000" pitchFamily="2" charset="2"/>
              <a:buChar char="l"/>
              <a:defRPr/>
            </a:pPr>
            <a:r>
              <a:rPr lang="en-US" altLang="zh-CN" sz="2000" kern="0" dirty="0">
                <a:solidFill>
                  <a:schemeClr val="tx1"/>
                </a:solidFill>
                <a:latin typeface="Franklin Gothic Medium" panose="020B0603020102020204" pitchFamily="34" charset="0"/>
              </a:rPr>
              <a:t>2.</a:t>
            </a:r>
            <a:r>
              <a:rPr lang="zh-CN" altLang="en-US" sz="2000" kern="0" dirty="0">
                <a:solidFill>
                  <a:schemeClr val="tx1"/>
                </a:solidFill>
                <a:latin typeface="Franklin Gothic Medium" panose="020B0603020102020204" pitchFamily="34" charset="0"/>
              </a:rPr>
              <a:t> </a:t>
            </a:r>
            <a:r>
              <a:rPr lang="en-US" altLang="zh-CN" sz="2000" kern="0" dirty="0">
                <a:solidFill>
                  <a:schemeClr val="tx1"/>
                </a:solidFill>
                <a:latin typeface="Franklin Gothic Medium" panose="020B0603020102020204" pitchFamily="34" charset="0"/>
              </a:rPr>
              <a:t>Economics:</a:t>
            </a:r>
            <a:r>
              <a:rPr lang="zh-CN" altLang="en-US" sz="200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there</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is</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a</a:t>
            </a:r>
            <a:r>
              <a:rPr lang="zh-CN" altLang="en-US" sz="2000" b="0" kern="0" dirty="0">
                <a:solidFill>
                  <a:schemeClr val="tx1"/>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simpler</a:t>
            </a:r>
            <a:r>
              <a:rPr lang="zh-CN" altLang="en-US" sz="2000" b="0" kern="0" dirty="0">
                <a:solidFill>
                  <a:srgbClr val="C00000"/>
                </a:solidFill>
                <a:latin typeface="Franklin Gothic Medium" panose="020B0603020102020204" pitchFamily="34" charset="0"/>
              </a:rPr>
              <a:t> </a:t>
            </a:r>
            <a:r>
              <a:rPr lang="en-US" altLang="zh-CN" sz="2000" b="0" kern="0" dirty="0">
                <a:solidFill>
                  <a:srgbClr val="C00000"/>
                </a:solidFill>
                <a:latin typeface="Franklin Gothic Medium" panose="020B0603020102020204" pitchFamily="34" charset="0"/>
              </a:rPr>
              <a:t>strategy</a:t>
            </a:r>
            <a:r>
              <a:rPr lang="en-US" altLang="zh-CN" sz="2000" b="0" kern="0" dirty="0">
                <a:solidFill>
                  <a:schemeClr val="tx1"/>
                </a:solidFill>
                <a:latin typeface="Franklin Gothic Medium" panose="020B0603020102020204" pitchFamily="34" charset="0"/>
              </a:rPr>
              <a:t>:</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to</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produce</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or</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not</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to</a:t>
            </a:r>
            <a:r>
              <a:rPr lang="zh-CN" altLang="en-US" sz="2000" b="0" kern="0" dirty="0">
                <a:solidFill>
                  <a:schemeClr val="tx1"/>
                </a:solidFill>
                <a:latin typeface="Franklin Gothic Medium" panose="020B0603020102020204" pitchFamily="34" charset="0"/>
              </a:rPr>
              <a:t> </a:t>
            </a:r>
            <a:r>
              <a:rPr lang="en-US" altLang="zh-CN" sz="2000" b="0" kern="0" dirty="0">
                <a:solidFill>
                  <a:schemeClr val="tx1"/>
                </a:solidFill>
                <a:latin typeface="Franklin Gothic Medium" panose="020B0603020102020204" pitchFamily="34" charset="0"/>
              </a:rPr>
              <a:t>produce</a:t>
            </a:r>
          </a:p>
        </p:txBody>
      </p:sp>
      <p:sp>
        <p:nvSpPr>
          <p:cNvPr id="43" name="文本框 42">
            <a:extLst>
              <a:ext uri="{FF2B5EF4-FFF2-40B4-BE49-F238E27FC236}">
                <a16:creationId xmlns:a16="http://schemas.microsoft.com/office/drawing/2014/main" id="{858A7D88-F747-D6A6-9E02-3B8B64DB6B9E}"/>
              </a:ext>
            </a:extLst>
          </p:cNvPr>
          <p:cNvSpPr txBox="1"/>
          <p:nvPr/>
        </p:nvSpPr>
        <p:spPr>
          <a:xfrm>
            <a:off x="760530" y="2759056"/>
            <a:ext cx="1197764" cy="369332"/>
          </a:xfrm>
          <a:prstGeom prst="rect">
            <a:avLst/>
          </a:prstGeom>
          <a:noFill/>
        </p:spPr>
        <p:txBody>
          <a:bodyPr wrap="none" rtlCol="0">
            <a:spAutoFit/>
          </a:bodyPr>
          <a:lstStyle/>
          <a:p>
            <a:r>
              <a:rPr kumimoji="1" lang="en-US" altLang="zh-CN" dirty="0"/>
              <a:t>Evidence:</a:t>
            </a:r>
            <a:endParaRPr kumimoji="1" lang="zh-CN" altLang="en-US" dirty="0"/>
          </a:p>
        </p:txBody>
      </p:sp>
      <p:sp>
        <p:nvSpPr>
          <p:cNvPr id="56" name="文本框 55">
            <a:extLst>
              <a:ext uri="{FF2B5EF4-FFF2-40B4-BE49-F238E27FC236}">
                <a16:creationId xmlns:a16="http://schemas.microsoft.com/office/drawing/2014/main" id="{C477D431-3A62-3C36-0ABD-BBCD022E374A}"/>
              </a:ext>
            </a:extLst>
          </p:cNvPr>
          <p:cNvSpPr txBox="1"/>
          <p:nvPr/>
        </p:nvSpPr>
        <p:spPr>
          <a:xfrm>
            <a:off x="2557176" y="2759056"/>
            <a:ext cx="3288080" cy="369332"/>
          </a:xfrm>
          <a:prstGeom prst="rect">
            <a:avLst/>
          </a:prstGeom>
          <a:noFill/>
        </p:spPr>
        <p:txBody>
          <a:bodyPr wrap="none" rtlCol="0">
            <a:spAutoFit/>
          </a:bodyPr>
          <a:lstStyle/>
          <a:p>
            <a:r>
              <a:rPr kumimoji="1" lang="en-US" altLang="zh-CN" dirty="0"/>
              <a:t>BYD:</a:t>
            </a:r>
            <a:r>
              <a:rPr kumimoji="1" lang="zh-CN" altLang="en-US" dirty="0"/>
              <a:t> </a:t>
            </a:r>
            <a:r>
              <a:rPr kumimoji="1" lang="en-US" altLang="zh-CN" dirty="0"/>
              <a:t>60MW</a:t>
            </a:r>
            <a:r>
              <a:rPr kumimoji="1" lang="zh-CN" altLang="en-US" dirty="0"/>
              <a:t> </a:t>
            </a:r>
            <a:r>
              <a:rPr kumimoji="1" lang="en-US" altLang="zh-CN" dirty="0"/>
              <a:t>almost</a:t>
            </a:r>
            <a:r>
              <a:rPr kumimoji="1" lang="zh-CN" altLang="en-US" dirty="0"/>
              <a:t> </a:t>
            </a:r>
            <a:r>
              <a:rPr kumimoji="1" lang="en-US" altLang="zh-CN" dirty="0"/>
              <a:t>each</a:t>
            </a:r>
            <a:r>
              <a:rPr kumimoji="1" lang="zh-CN" altLang="en-US" dirty="0"/>
              <a:t> </a:t>
            </a:r>
            <a:r>
              <a:rPr kumimoji="1" lang="en-US" altLang="zh-CN" dirty="0"/>
              <a:t>hour</a:t>
            </a:r>
            <a:endParaRPr kumimoji="1" lang="zh-CN" altLang="en-US" dirty="0"/>
          </a:p>
        </p:txBody>
      </p:sp>
      <p:sp>
        <p:nvSpPr>
          <p:cNvPr id="57" name="文本框 56">
            <a:extLst>
              <a:ext uri="{FF2B5EF4-FFF2-40B4-BE49-F238E27FC236}">
                <a16:creationId xmlns:a16="http://schemas.microsoft.com/office/drawing/2014/main" id="{A99564E4-B87B-5820-4A7B-8A88612FB121}"/>
              </a:ext>
            </a:extLst>
          </p:cNvPr>
          <p:cNvSpPr txBox="1"/>
          <p:nvPr/>
        </p:nvSpPr>
        <p:spPr>
          <a:xfrm>
            <a:off x="6578965" y="2752730"/>
            <a:ext cx="5429756" cy="369332"/>
          </a:xfrm>
          <a:prstGeom prst="rect">
            <a:avLst/>
          </a:prstGeom>
          <a:noFill/>
        </p:spPr>
        <p:txBody>
          <a:bodyPr wrap="none" rtlCol="0">
            <a:spAutoFit/>
          </a:bodyPr>
          <a:lstStyle/>
          <a:p>
            <a:r>
              <a:rPr kumimoji="1" lang="en-US" altLang="zh-CN" dirty="0"/>
              <a:t>A</a:t>
            </a:r>
            <a:r>
              <a:rPr kumimoji="1" lang="zh-CN" altLang="en-US" dirty="0"/>
              <a:t> </a:t>
            </a:r>
            <a:r>
              <a:rPr kumimoji="1" lang="en-US" altLang="zh-CN" dirty="0"/>
              <a:t>poultry feed factory in Brazil:</a:t>
            </a:r>
            <a:r>
              <a:rPr kumimoji="1" lang="zh-CN" altLang="en-US" dirty="0"/>
              <a:t> </a:t>
            </a:r>
            <a:r>
              <a:rPr kumimoji="1" lang="en-US" altLang="zh-CN" dirty="0"/>
              <a:t>shut</a:t>
            </a:r>
            <a:r>
              <a:rPr kumimoji="1" lang="zh-CN" altLang="en-US" dirty="0"/>
              <a:t> </a:t>
            </a:r>
            <a:r>
              <a:rPr kumimoji="1" lang="en-US" altLang="zh-CN" dirty="0"/>
              <a:t>down</a:t>
            </a:r>
            <a:r>
              <a:rPr kumimoji="1" lang="zh-CN" altLang="en-US" dirty="0"/>
              <a:t> </a:t>
            </a:r>
            <a:r>
              <a:rPr kumimoji="1" lang="en-US" altLang="zh-CN" dirty="0"/>
              <a:t>by</a:t>
            </a:r>
            <a:r>
              <a:rPr kumimoji="1" lang="zh-CN" altLang="en-US" dirty="0"/>
              <a:t> </a:t>
            </a:r>
            <a:r>
              <a:rPr kumimoji="1" lang="en-US" altLang="zh-CN" dirty="0"/>
              <a:t>8</a:t>
            </a:r>
            <a:r>
              <a:rPr kumimoji="1" lang="zh-CN" altLang="en-US" dirty="0"/>
              <a:t> </a:t>
            </a:r>
            <a:r>
              <a:rPr kumimoji="1" lang="en-US" altLang="zh-CN" dirty="0"/>
              <a:t>p.m.</a:t>
            </a:r>
            <a:endParaRPr kumimoji="1" lang="zh-CN" altLang="en-US" dirty="0"/>
          </a:p>
        </p:txBody>
      </p:sp>
      <p:sp>
        <p:nvSpPr>
          <p:cNvPr id="2" name="文本框 1">
            <a:extLst>
              <a:ext uri="{FF2B5EF4-FFF2-40B4-BE49-F238E27FC236}">
                <a16:creationId xmlns:a16="http://schemas.microsoft.com/office/drawing/2014/main" id="{FCDF0769-0B59-9DCF-2689-D1E0DC3DAD3E}"/>
              </a:ext>
            </a:extLst>
          </p:cNvPr>
          <p:cNvSpPr txBox="1"/>
          <p:nvPr/>
        </p:nvSpPr>
        <p:spPr>
          <a:xfrm>
            <a:off x="1264023" y="3729613"/>
            <a:ext cx="4528804" cy="738664"/>
          </a:xfrm>
          <a:prstGeom prst="rect">
            <a:avLst/>
          </a:prstGeom>
          <a:noFill/>
        </p:spPr>
        <p:txBody>
          <a:bodyPr wrap="none" rtlCol="0">
            <a:spAutoFit/>
          </a:bodyPr>
          <a:lstStyle/>
          <a:p>
            <a:r>
              <a:rPr kumimoji="1" lang="en-US" altLang="zh-CN" dirty="0"/>
              <a:t>For</a:t>
            </a:r>
            <a:r>
              <a:rPr kumimoji="1" lang="zh-CN" altLang="en-US" dirty="0"/>
              <a:t> </a:t>
            </a:r>
            <a:r>
              <a:rPr kumimoji="1" lang="en-US" altLang="zh-CN" dirty="0"/>
              <a:t>China,</a:t>
            </a:r>
            <a:r>
              <a:rPr kumimoji="1" lang="zh-CN" altLang="en-US" dirty="0"/>
              <a:t> </a:t>
            </a:r>
            <a:r>
              <a:rPr kumimoji="1" lang="en-US" altLang="zh-CN" dirty="0"/>
              <a:t>GPD/electricity</a:t>
            </a:r>
            <a:r>
              <a:rPr kumimoji="1" lang="zh-CN" altLang="en-US" dirty="0"/>
              <a:t> </a:t>
            </a:r>
            <a:r>
              <a:rPr kumimoji="1" lang="en-US" altLang="zh-CN" dirty="0"/>
              <a:t>consumption:</a:t>
            </a:r>
          </a:p>
          <a:p>
            <a:r>
              <a:rPr kumimoji="1" lang="en-US" altLang="zh-CN" sz="2400" dirty="0"/>
              <a:t>$18T/9.6B(MWh)≈2000</a:t>
            </a:r>
            <a:r>
              <a:rPr kumimoji="1" lang="zh-CN" altLang="en-US" sz="2400" dirty="0"/>
              <a:t> </a:t>
            </a:r>
            <a:r>
              <a:rPr kumimoji="1" lang="en-US" altLang="zh-CN" sz="2400" dirty="0"/>
              <a:t>$/MWh</a:t>
            </a:r>
            <a:endParaRPr kumimoji="1" lang="zh-CN" altLang="en-US" sz="2400" dirty="0"/>
          </a:p>
        </p:txBody>
      </p:sp>
      <p:sp>
        <p:nvSpPr>
          <p:cNvPr id="3" name="文本框 2">
            <a:extLst>
              <a:ext uri="{FF2B5EF4-FFF2-40B4-BE49-F238E27FC236}">
                <a16:creationId xmlns:a16="http://schemas.microsoft.com/office/drawing/2014/main" id="{D895927C-237A-047F-A644-B61195C001DF}"/>
              </a:ext>
            </a:extLst>
          </p:cNvPr>
          <p:cNvSpPr txBox="1"/>
          <p:nvPr/>
        </p:nvSpPr>
        <p:spPr>
          <a:xfrm>
            <a:off x="6031142" y="3738873"/>
            <a:ext cx="6237605" cy="738664"/>
          </a:xfrm>
          <a:prstGeom prst="rect">
            <a:avLst/>
          </a:prstGeom>
          <a:noFill/>
        </p:spPr>
        <p:txBody>
          <a:bodyPr wrap="none" rtlCol="0">
            <a:spAutoFit/>
          </a:bodyPr>
          <a:lstStyle/>
          <a:p>
            <a:r>
              <a:rPr kumimoji="1" lang="en-US" altLang="zh-CN" dirty="0"/>
              <a:t>For</a:t>
            </a:r>
            <a:r>
              <a:rPr kumimoji="1" lang="zh-CN" altLang="en-US" dirty="0"/>
              <a:t> </a:t>
            </a:r>
            <a:r>
              <a:rPr kumimoji="1" lang="en-US" altLang="zh-CN" dirty="0"/>
              <a:t>Brazil,</a:t>
            </a:r>
            <a:r>
              <a:rPr kumimoji="1" lang="zh-CN" altLang="en-US" dirty="0"/>
              <a:t> </a:t>
            </a:r>
            <a:r>
              <a:rPr kumimoji="1" lang="en-US" altLang="zh-CN" dirty="0"/>
              <a:t>per</a:t>
            </a:r>
            <a:r>
              <a:rPr kumimoji="1" lang="zh-CN" altLang="en-US" dirty="0"/>
              <a:t> </a:t>
            </a:r>
            <a:r>
              <a:rPr kumimoji="1" lang="en-US" altLang="zh-CN" dirty="0"/>
              <a:t>ton</a:t>
            </a:r>
            <a:r>
              <a:rPr kumimoji="1" lang="zh-CN" altLang="en-US" dirty="0"/>
              <a:t> </a:t>
            </a:r>
            <a:r>
              <a:rPr kumimoji="1" lang="en-US" altLang="zh-CN" dirty="0"/>
              <a:t>poultry feed cost/electricity</a:t>
            </a:r>
            <a:r>
              <a:rPr kumimoji="1" lang="zh-CN" altLang="en-US" dirty="0"/>
              <a:t> </a:t>
            </a:r>
            <a:r>
              <a:rPr kumimoji="1" lang="en-US" altLang="zh-CN" dirty="0"/>
              <a:t>consumption:</a:t>
            </a:r>
          </a:p>
          <a:p>
            <a:r>
              <a:rPr kumimoji="1" lang="en-US" altLang="zh-CN" sz="2400" dirty="0"/>
              <a:t>$100/0.15(MWh)≈600</a:t>
            </a:r>
            <a:r>
              <a:rPr kumimoji="1" lang="zh-CN" altLang="en-US" sz="2400" dirty="0"/>
              <a:t> </a:t>
            </a:r>
            <a:r>
              <a:rPr kumimoji="1" lang="en-US" altLang="zh-CN" sz="2400" dirty="0"/>
              <a:t>$/MWh</a:t>
            </a:r>
            <a:endParaRPr kumimoji="1" lang="zh-CN" altLang="en-US" sz="2400" dirty="0"/>
          </a:p>
        </p:txBody>
      </p:sp>
      <p:sp>
        <p:nvSpPr>
          <p:cNvPr id="4" name="文本框 3">
            <a:extLst>
              <a:ext uri="{FF2B5EF4-FFF2-40B4-BE49-F238E27FC236}">
                <a16:creationId xmlns:a16="http://schemas.microsoft.com/office/drawing/2014/main" id="{7213BEA4-3EAC-70B9-E341-727095461B90}"/>
              </a:ext>
            </a:extLst>
          </p:cNvPr>
          <p:cNvSpPr txBox="1"/>
          <p:nvPr/>
        </p:nvSpPr>
        <p:spPr>
          <a:xfrm>
            <a:off x="742515" y="4725016"/>
            <a:ext cx="5147563" cy="369332"/>
          </a:xfrm>
          <a:prstGeom prst="rect">
            <a:avLst/>
          </a:prstGeom>
          <a:noFill/>
        </p:spPr>
        <p:txBody>
          <a:bodyPr wrap="none" rtlCol="0">
            <a:spAutoFit/>
          </a:bodyPr>
          <a:lstStyle/>
          <a:p>
            <a:r>
              <a:rPr kumimoji="1" lang="en-US" altLang="zh-CN" dirty="0"/>
              <a:t>And</a:t>
            </a:r>
            <a:r>
              <a:rPr kumimoji="1" lang="zh-CN" altLang="en-US" dirty="0"/>
              <a:t> </a:t>
            </a:r>
            <a:r>
              <a:rPr kumimoji="1" lang="en-US" altLang="zh-CN" dirty="0"/>
              <a:t>avg</a:t>
            </a:r>
            <a:r>
              <a:rPr kumimoji="1" lang="zh-CN" altLang="en-US" dirty="0"/>
              <a:t> </a:t>
            </a:r>
            <a:r>
              <a:rPr kumimoji="1" lang="en-US" altLang="zh-CN" dirty="0"/>
              <a:t>electricity</a:t>
            </a:r>
            <a:r>
              <a:rPr kumimoji="1" lang="zh-CN" altLang="en-US" dirty="0"/>
              <a:t> </a:t>
            </a:r>
            <a:r>
              <a:rPr kumimoji="1" lang="en-US" altLang="zh-CN" dirty="0"/>
              <a:t>price</a:t>
            </a:r>
            <a:r>
              <a:rPr kumimoji="1" lang="zh-CN" altLang="en-US" dirty="0"/>
              <a:t> </a:t>
            </a:r>
            <a:r>
              <a:rPr kumimoji="1" lang="en-US" altLang="zh-CN" dirty="0"/>
              <a:t>is</a:t>
            </a:r>
            <a:r>
              <a:rPr kumimoji="1" lang="zh-CN" altLang="en-US" dirty="0"/>
              <a:t> </a:t>
            </a:r>
            <a:r>
              <a:rPr kumimoji="1" lang="en-US" altLang="zh-CN" dirty="0"/>
              <a:t>less</a:t>
            </a:r>
            <a:r>
              <a:rPr kumimoji="1" lang="zh-CN" altLang="en-US" dirty="0"/>
              <a:t> </a:t>
            </a:r>
            <a:r>
              <a:rPr kumimoji="1" lang="en-US" altLang="zh-CN" dirty="0"/>
              <a:t>than</a:t>
            </a:r>
            <a:r>
              <a:rPr kumimoji="1" lang="zh-CN" altLang="en-US" dirty="0"/>
              <a:t> </a:t>
            </a:r>
            <a:r>
              <a:rPr kumimoji="1" lang="en-US" altLang="zh-CN" dirty="0"/>
              <a:t>100</a:t>
            </a:r>
            <a:r>
              <a:rPr kumimoji="1" lang="zh-CN" altLang="en-US" dirty="0"/>
              <a:t> </a:t>
            </a:r>
            <a:r>
              <a:rPr kumimoji="1" lang="en-US" altLang="zh-CN" dirty="0"/>
              <a:t>$/MWh!</a:t>
            </a:r>
            <a:endParaRPr kumimoji="1" lang="zh-CN" altLang="en-US" dirty="0"/>
          </a:p>
        </p:txBody>
      </p:sp>
      <p:sp>
        <p:nvSpPr>
          <p:cNvPr id="5" name="文本框 4">
            <a:extLst>
              <a:ext uri="{FF2B5EF4-FFF2-40B4-BE49-F238E27FC236}">
                <a16:creationId xmlns:a16="http://schemas.microsoft.com/office/drawing/2014/main" id="{A2B76AFB-FF0E-0897-3A92-9F52496AD4EF}"/>
              </a:ext>
            </a:extLst>
          </p:cNvPr>
          <p:cNvSpPr txBox="1"/>
          <p:nvPr/>
        </p:nvSpPr>
        <p:spPr>
          <a:xfrm>
            <a:off x="6219869" y="4725016"/>
            <a:ext cx="3801041" cy="369332"/>
          </a:xfrm>
          <a:prstGeom prst="rect">
            <a:avLst/>
          </a:prstGeom>
          <a:noFill/>
        </p:spPr>
        <p:txBody>
          <a:bodyPr wrap="none" rtlCol="0">
            <a:spAutoFit/>
          </a:bodyPr>
          <a:lstStyle/>
          <a:p>
            <a:r>
              <a:rPr kumimoji="1" lang="en-US" altLang="zh-CN" dirty="0"/>
              <a:t>Electricity</a:t>
            </a:r>
            <a:r>
              <a:rPr kumimoji="1" lang="zh-CN" altLang="en-US" dirty="0"/>
              <a:t> </a:t>
            </a:r>
            <a:r>
              <a:rPr kumimoji="1" lang="en-US" altLang="zh-CN" dirty="0"/>
              <a:t>price</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250</a:t>
            </a:r>
            <a:r>
              <a:rPr kumimoji="1" lang="zh-CN" altLang="en-US" dirty="0"/>
              <a:t> </a:t>
            </a:r>
            <a:r>
              <a:rPr kumimoji="1" lang="en-US" altLang="zh-CN" dirty="0"/>
              <a:t>$/MWh!</a:t>
            </a:r>
            <a:endParaRPr kumimoji="1" lang="zh-CN" altLang="en-US" dirty="0"/>
          </a:p>
        </p:txBody>
      </p:sp>
      <p:sp>
        <p:nvSpPr>
          <p:cNvPr id="6" name="文本框 5">
            <a:extLst>
              <a:ext uri="{FF2B5EF4-FFF2-40B4-BE49-F238E27FC236}">
                <a16:creationId xmlns:a16="http://schemas.microsoft.com/office/drawing/2014/main" id="{10801752-7664-C829-4B1A-1758BE670966}"/>
              </a:ext>
            </a:extLst>
          </p:cNvPr>
          <p:cNvSpPr txBox="1"/>
          <p:nvPr/>
        </p:nvSpPr>
        <p:spPr>
          <a:xfrm>
            <a:off x="4410635" y="5316071"/>
            <a:ext cx="809837" cy="461665"/>
          </a:xfrm>
          <a:prstGeom prst="rect">
            <a:avLst/>
          </a:prstGeom>
          <a:noFill/>
        </p:spPr>
        <p:txBody>
          <a:bodyPr wrap="none" rtlCol="0">
            <a:spAutoFit/>
          </a:bodyPr>
          <a:lstStyle/>
          <a:p>
            <a:r>
              <a:rPr kumimoji="1" lang="en-US" altLang="zh-CN" sz="2400" dirty="0"/>
              <a:t>&lt;5%</a:t>
            </a:r>
            <a:endParaRPr kumimoji="1" lang="zh-CN" altLang="en-US" sz="2400" dirty="0"/>
          </a:p>
        </p:txBody>
      </p:sp>
      <p:sp>
        <p:nvSpPr>
          <p:cNvPr id="7" name="文本框 6">
            <a:extLst>
              <a:ext uri="{FF2B5EF4-FFF2-40B4-BE49-F238E27FC236}">
                <a16:creationId xmlns:a16="http://schemas.microsoft.com/office/drawing/2014/main" id="{36D38CBE-FEA4-CF09-F7A9-4A555CD96374}"/>
              </a:ext>
            </a:extLst>
          </p:cNvPr>
          <p:cNvSpPr txBox="1"/>
          <p:nvPr/>
        </p:nvSpPr>
        <p:spPr>
          <a:xfrm>
            <a:off x="9188416" y="5316071"/>
            <a:ext cx="970137" cy="461665"/>
          </a:xfrm>
          <a:prstGeom prst="rect">
            <a:avLst/>
          </a:prstGeom>
          <a:noFill/>
        </p:spPr>
        <p:txBody>
          <a:bodyPr wrap="none" rtlCol="0">
            <a:spAutoFit/>
          </a:bodyPr>
          <a:lstStyle/>
          <a:p>
            <a:r>
              <a:rPr kumimoji="1" lang="en-US" altLang="zh-CN" sz="2400" dirty="0"/>
              <a:t>≈40%</a:t>
            </a:r>
            <a:endParaRPr kumimoji="1" lang="zh-CN" altLang="en-US" sz="2400" dirty="0"/>
          </a:p>
        </p:txBody>
      </p:sp>
      <p:sp>
        <p:nvSpPr>
          <p:cNvPr id="9" name="文本框 11">
            <a:extLst>
              <a:ext uri="{FF2B5EF4-FFF2-40B4-BE49-F238E27FC236}">
                <a16:creationId xmlns:a16="http://schemas.microsoft.com/office/drawing/2014/main" id="{FD53E5F2-AB3F-1AB5-9B3A-C18CF189B486}"/>
              </a:ext>
            </a:extLst>
          </p:cNvPr>
          <p:cNvSpPr txBox="1"/>
          <p:nvPr/>
        </p:nvSpPr>
        <p:spPr>
          <a:xfrm>
            <a:off x="273138" y="128145"/>
            <a:ext cx="113440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schemeClr val="bg1"/>
                </a:solidFill>
                <a:latin typeface="Franklin Gothic Medium" panose="020B0603020102020204" pitchFamily="34" charset="0"/>
                <a:ea typeface="微软雅黑" panose="020B0503020204020204" charset="-122"/>
                <a:cs typeface="+mn-ea"/>
                <a:sym typeface="+mn-lt"/>
              </a:rPr>
              <a:t>Simplicity is the ultimate sophistication</a:t>
            </a:r>
          </a:p>
        </p:txBody>
      </p:sp>
    </p:spTree>
    <p:extLst>
      <p:ext uri="{BB962C8B-B14F-4D97-AF65-F5344CB8AC3E}">
        <p14:creationId xmlns:p14="http://schemas.microsoft.com/office/powerpoint/2010/main" val="173352277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07A4A-7AD7-37C8-21C2-E76A224ACBDA}"/>
            </a:ext>
          </a:extLst>
        </p:cNvPr>
        <p:cNvGrpSpPr/>
        <p:nvPr/>
      </p:nvGrpSpPr>
      <p:grpSpPr>
        <a:xfrm>
          <a:off x="0" y="0"/>
          <a:ext cx="0" cy="0"/>
          <a:chOff x="0" y="0"/>
          <a:chExt cx="0" cy="0"/>
        </a:xfrm>
      </p:grpSpPr>
      <p:pic>
        <p:nvPicPr>
          <p:cNvPr id="169" name="图片 168">
            <a:extLst>
              <a:ext uri="{FF2B5EF4-FFF2-40B4-BE49-F238E27FC236}">
                <a16:creationId xmlns:a16="http://schemas.microsoft.com/office/drawing/2014/main" id="{EB8E74AE-21E2-B5AF-FA26-A8EB197C583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28"/>
          <a:stretch/>
        </p:blipFill>
        <p:spPr>
          <a:xfrm flipH="1">
            <a:off x="5598767" y="-1"/>
            <a:ext cx="3326355" cy="995307"/>
          </a:xfrm>
          <a:prstGeom prst="rect">
            <a:avLst/>
          </a:prstGeom>
        </p:spPr>
      </p:pic>
      <p:pic>
        <p:nvPicPr>
          <p:cNvPr id="15" name="图片 14">
            <a:extLst>
              <a:ext uri="{FF2B5EF4-FFF2-40B4-BE49-F238E27FC236}">
                <a16:creationId xmlns:a16="http://schemas.microsoft.com/office/drawing/2014/main" id="{B101955E-997B-708C-878A-6E36D5CB7C7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890933" y="0"/>
            <a:ext cx="3326355" cy="973859"/>
          </a:xfrm>
          <a:prstGeom prst="rect">
            <a:avLst/>
          </a:prstGeom>
        </p:spPr>
      </p:pic>
      <p:sp>
        <p:nvSpPr>
          <p:cNvPr id="78" name="矩形 77">
            <a:extLst>
              <a:ext uri="{FF2B5EF4-FFF2-40B4-BE49-F238E27FC236}">
                <a16:creationId xmlns:a16="http://schemas.microsoft.com/office/drawing/2014/main" id="{65FD8FD6-D49B-F543-31D9-4948F1C4790E}"/>
              </a:ext>
            </a:extLst>
          </p:cNvPr>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170" name="图片 169">
            <a:extLst>
              <a:ext uri="{FF2B5EF4-FFF2-40B4-BE49-F238E27FC236}">
                <a16:creationId xmlns:a16="http://schemas.microsoft.com/office/drawing/2014/main" id="{BD602BDE-4E12-FD5F-47CA-8753EB6F1312}"/>
              </a:ext>
            </a:extLst>
          </p:cNvPr>
          <p:cNvPicPr>
            <a:picLocks noChangeAspect="1"/>
          </p:cNvPicPr>
          <p:nvPr/>
        </p:nvPicPr>
        <p:blipFill>
          <a:blip r:embed="rId6" cstate="screen">
            <a:lum bright="70000" contrast="-70000"/>
            <a:extLst>
              <a:ext uri="{BEBA8EAE-BF5A-486C-A8C5-ECC9F3942E4B}">
                <a14:imgProps xmlns:a14="http://schemas.microsoft.com/office/drawing/2010/main">
                  <a14:imgLayer r:embed="rId7">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258641" y="125580"/>
            <a:ext cx="747562" cy="778934"/>
          </a:xfrm>
          <a:prstGeom prst="rect">
            <a:avLst/>
          </a:prstGeom>
          <a:ln>
            <a:solidFill>
              <a:srgbClr val="580C6E"/>
            </a:solidFill>
          </a:ln>
        </p:spPr>
      </p:pic>
      <p:sp>
        <p:nvSpPr>
          <p:cNvPr id="3" name="灯片编号占位符 2">
            <a:extLst>
              <a:ext uri="{FF2B5EF4-FFF2-40B4-BE49-F238E27FC236}">
                <a16:creationId xmlns:a16="http://schemas.microsoft.com/office/drawing/2014/main" id="{0FBF4A80-ABB6-7B3A-5859-78FBFB9C7FC7}"/>
              </a:ext>
            </a:extLst>
          </p:cNvPr>
          <p:cNvSpPr>
            <a:spLocks noGrp="1"/>
          </p:cNvSpPr>
          <p:nvPr>
            <p:ph type="sldNum" sz="quarter" idx="12"/>
          </p:nvPr>
        </p:nvSpPr>
        <p:spPr>
          <a:xfrm>
            <a:off x="93763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0" name="文本框 9">
            <a:extLst>
              <a:ext uri="{FF2B5EF4-FFF2-40B4-BE49-F238E27FC236}">
                <a16:creationId xmlns:a16="http://schemas.microsoft.com/office/drawing/2014/main" id="{9FDBCF08-404A-36D0-31FC-DBE3F344F47D}"/>
              </a:ext>
            </a:extLst>
          </p:cNvPr>
          <p:cNvSpPr txBox="1"/>
          <p:nvPr/>
        </p:nvSpPr>
        <p:spPr>
          <a:xfrm>
            <a:off x="1137635" y="183730"/>
            <a:ext cx="107957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科学问题：如何以低维线性约束近似高维非凸可行域？</a:t>
            </a:r>
          </a:p>
        </p:txBody>
      </p:sp>
      <p:sp>
        <p:nvSpPr>
          <p:cNvPr id="17" name="文本框 16">
            <a:extLst>
              <a:ext uri="{FF2B5EF4-FFF2-40B4-BE49-F238E27FC236}">
                <a16:creationId xmlns:a16="http://schemas.microsoft.com/office/drawing/2014/main" id="{7A5E657D-FFD1-F13F-C8CB-674B0BBA0E66}"/>
              </a:ext>
            </a:extLst>
          </p:cNvPr>
          <p:cNvSpPr txBox="1"/>
          <p:nvPr>
            <p:custDataLst>
              <p:tags r:id="rId1"/>
            </p:custDataLst>
          </p:nvPr>
        </p:nvSpPr>
        <p:spPr>
          <a:xfrm>
            <a:off x="709016" y="1239041"/>
            <a:ext cx="10849015" cy="1098400"/>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dirty="0">
                <a:solidFill>
                  <a:prstClr val="black"/>
                </a:solidFill>
                <a:latin typeface="Arial"/>
                <a:ea typeface="微软雅黑" panose="020B0503020204020204" pitchFamily="34" charset="-122"/>
                <a:cs typeface="+mn-cs"/>
                <a:sym typeface="Times New Roman" panose="02020603050405020304"/>
              </a:rPr>
              <a:t>由于工业用户调控约束维度较高，无法像传统机组那样直接由调度中心集中处理，而是需要先实现调控约束降维，从而使得含多个工厂的源荷互动优化在</a:t>
            </a:r>
            <a:r>
              <a:rPr lang="zh-CN" altLang="en-US" sz="2000" dirty="0">
                <a:solidFill>
                  <a:srgbClr val="FF0000"/>
                </a:solidFill>
                <a:latin typeface="Arial"/>
                <a:ea typeface="微软雅黑" panose="020B0503020204020204" pitchFamily="34" charset="-122"/>
                <a:cs typeface="+mn-cs"/>
                <a:sym typeface="Times New Roman" panose="02020603050405020304"/>
              </a:rPr>
              <a:t>计算上更高效</a:t>
            </a:r>
            <a:r>
              <a:rPr lang="zh-CN" altLang="en-US" sz="2000" dirty="0">
                <a:solidFill>
                  <a:prstClr val="black"/>
                </a:solidFill>
                <a:latin typeface="Arial"/>
                <a:ea typeface="微软雅黑" panose="020B0503020204020204" pitchFamily="34" charset="-122"/>
                <a:cs typeface="+mn-cs"/>
                <a:sym typeface="Times New Roman" panose="02020603050405020304"/>
              </a:rPr>
              <a:t>。</a:t>
            </a:r>
            <a:endParaRPr lang="en-US" altLang="zh-CN" sz="2000" b="1" dirty="0">
              <a:solidFill>
                <a:prstClr val="black"/>
              </a:solidFill>
              <a:latin typeface="Arial"/>
              <a:ea typeface="微软雅黑" panose="020B0503020204020204" pitchFamily="34" charset="-122"/>
            </a:endParaRPr>
          </a:p>
        </p:txBody>
      </p:sp>
      <p:pic>
        <p:nvPicPr>
          <p:cNvPr id="4" name="图片 3">
            <a:extLst>
              <a:ext uri="{FF2B5EF4-FFF2-40B4-BE49-F238E27FC236}">
                <a16:creationId xmlns:a16="http://schemas.microsoft.com/office/drawing/2014/main" id="{5752AE1D-236C-4534-8582-BF0E8DEF9091}"/>
              </a:ext>
            </a:extLst>
          </p:cNvPr>
          <p:cNvPicPr>
            <a:picLocks noChangeAspect="1"/>
          </p:cNvPicPr>
          <p:nvPr/>
        </p:nvPicPr>
        <p:blipFill rotWithShape="1">
          <a:blip r:embed="rId8"/>
          <a:srcRect b="17235"/>
          <a:stretch/>
        </p:blipFill>
        <p:spPr>
          <a:xfrm>
            <a:off x="2540859" y="2655731"/>
            <a:ext cx="6935411" cy="2963228"/>
          </a:xfrm>
          <a:prstGeom prst="rect">
            <a:avLst/>
          </a:prstGeom>
        </p:spPr>
      </p:pic>
      <p:sp>
        <p:nvSpPr>
          <p:cNvPr id="12" name="文本框 11">
            <a:extLst>
              <a:ext uri="{FF2B5EF4-FFF2-40B4-BE49-F238E27FC236}">
                <a16:creationId xmlns:a16="http://schemas.microsoft.com/office/drawing/2014/main" id="{1C04216C-14A9-A8B5-3898-E27FDD0AA7C1}"/>
              </a:ext>
            </a:extLst>
          </p:cNvPr>
          <p:cNvSpPr txBox="1"/>
          <p:nvPr/>
        </p:nvSpPr>
        <p:spPr>
          <a:xfrm>
            <a:off x="2768406" y="5752583"/>
            <a:ext cx="6654386" cy="923330"/>
          </a:xfrm>
          <a:prstGeom prst="rect">
            <a:avLst/>
          </a:prstGeom>
          <a:noFill/>
        </p:spPr>
        <p:txBody>
          <a:bodyPr wrap="none" rtlCol="0">
            <a:spAutoFit/>
          </a:bodyPr>
          <a:lstStyle/>
          <a:p>
            <a:r>
              <a:rPr kumimoji="1" lang="zh-CN" altLang="en-US" dirty="0"/>
              <a:t>为什么闵可夫斯基和很难</a:t>
            </a:r>
            <a:r>
              <a:rPr kumimoji="1" lang="en-US" altLang="zh-CN" dirty="0"/>
              <a:t>?</a:t>
            </a:r>
          </a:p>
          <a:p>
            <a:r>
              <a:rPr kumimoji="1" lang="en-US" altLang="zh-CN" dirty="0"/>
              <a:t>A:</a:t>
            </a:r>
            <a:r>
              <a:rPr kumimoji="1" lang="zh-CN" altLang="en-US" dirty="0"/>
              <a:t> 设备</a:t>
            </a:r>
            <a:r>
              <a:rPr kumimoji="1" lang="en-US" altLang="zh-CN" dirty="0"/>
              <a:t>a</a:t>
            </a:r>
            <a:r>
              <a:rPr kumimoji="1" lang="zh-CN" altLang="en-US" dirty="0"/>
              <a:t>的调节范围；</a:t>
            </a:r>
            <a:r>
              <a:rPr kumimoji="1" lang="en-US" altLang="zh-CN" dirty="0"/>
              <a:t>B:</a:t>
            </a:r>
            <a:r>
              <a:rPr kumimoji="1" lang="zh-CN" altLang="en-US" dirty="0"/>
              <a:t> 设备</a:t>
            </a:r>
            <a:r>
              <a:rPr kumimoji="1" lang="en-US" altLang="zh-CN" dirty="0"/>
              <a:t>B</a:t>
            </a:r>
            <a:r>
              <a:rPr kumimoji="1" lang="zh-CN" altLang="en-US" dirty="0"/>
              <a:t>的调节范围</a:t>
            </a:r>
            <a:endParaRPr kumimoji="1" lang="en-US" altLang="zh-CN" dirty="0"/>
          </a:p>
          <a:p>
            <a:r>
              <a:rPr kumimoji="1" lang="zh-CN" altLang="en-US" dirty="0"/>
              <a:t>工厂：设备</a:t>
            </a:r>
            <a:r>
              <a:rPr kumimoji="1" lang="en-US" altLang="zh-CN" dirty="0"/>
              <a:t>a+</a:t>
            </a:r>
            <a:r>
              <a:rPr kumimoji="1" lang="zh-CN" altLang="en-US" dirty="0"/>
              <a:t>设备</a:t>
            </a:r>
            <a:r>
              <a:rPr kumimoji="1" lang="en-US" altLang="zh-CN" dirty="0"/>
              <a:t>b</a:t>
            </a:r>
            <a:r>
              <a:rPr kumimoji="1" lang="zh-CN" altLang="en-US" dirty="0"/>
              <a:t>（实际上更复杂，因为</a:t>
            </a:r>
            <a:r>
              <a:rPr kumimoji="1" lang="en-US" altLang="zh-CN" dirty="0"/>
              <a:t>A</a:t>
            </a:r>
            <a:r>
              <a:rPr kumimoji="1" lang="zh-CN" altLang="en-US" dirty="0"/>
              <a:t>和</a:t>
            </a:r>
            <a:r>
              <a:rPr kumimoji="1" lang="en-US" altLang="zh-CN" dirty="0"/>
              <a:t>B</a:t>
            </a:r>
            <a:r>
              <a:rPr kumimoji="1" lang="zh-CN" altLang="en-US" dirty="0"/>
              <a:t>可能是耦合的）</a:t>
            </a:r>
          </a:p>
        </p:txBody>
      </p:sp>
    </p:spTree>
    <p:extLst>
      <p:ext uri="{BB962C8B-B14F-4D97-AF65-F5344CB8AC3E}">
        <p14:creationId xmlns:p14="http://schemas.microsoft.com/office/powerpoint/2010/main" val="1690029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63F0A6D-F72F-4EB9-B103-B32B4AD7BE49}"/>
              </a:ext>
            </a:extLst>
          </p:cNvPr>
          <p:cNvPicPr>
            <a:picLocks noChangeAspect="1"/>
          </p:cNvPicPr>
          <p:nvPr/>
        </p:nvPicPr>
        <p:blipFill>
          <a:blip r:embed="rId5"/>
          <a:stretch>
            <a:fillRect/>
          </a:stretch>
        </p:blipFill>
        <p:spPr>
          <a:xfrm>
            <a:off x="6086764" y="2905364"/>
            <a:ext cx="3010577" cy="2459090"/>
          </a:xfrm>
          <a:prstGeom prst="rect">
            <a:avLst/>
          </a:prstGeom>
        </p:spPr>
      </p:pic>
      <p:sp>
        <p:nvSpPr>
          <p:cNvPr id="6" name="文本框 5">
            <a:extLst>
              <a:ext uri="{FF2B5EF4-FFF2-40B4-BE49-F238E27FC236}">
                <a16:creationId xmlns:a16="http://schemas.microsoft.com/office/drawing/2014/main" id="{B1425E56-E7A6-4420-8A3E-84919CE6E08B}"/>
              </a:ext>
            </a:extLst>
          </p:cNvPr>
          <p:cNvSpPr txBox="1"/>
          <p:nvPr/>
        </p:nvSpPr>
        <p:spPr>
          <a:xfrm>
            <a:off x="632422" y="2640408"/>
            <a:ext cx="5126693" cy="923330"/>
          </a:xfrm>
          <a:prstGeom prst="rect">
            <a:avLst/>
          </a:prstGeom>
          <a:noFill/>
          <a:ln>
            <a:noFill/>
          </a:ln>
        </p:spPr>
        <p:txBody>
          <a:bodyPr wrap="square" rtlCol="0">
            <a:spAutoFit/>
          </a:bodyPr>
          <a:lstStyle/>
          <a:p>
            <a:pPr marL="285750" indent="-285750">
              <a:buFont typeface="Arial" panose="020B0604020202020204" pitchFamily="34" charset="0"/>
              <a:buChar char="•"/>
            </a:pPr>
            <a:r>
              <a:rPr lang="zh-CN" altLang="en-US" dirty="0"/>
              <a:t>根据物理特性将多种灵活性资源分类聚合</a:t>
            </a:r>
            <a:r>
              <a:rPr lang="en-US" altLang="zh-CN" baseline="30000" dirty="0"/>
              <a:t>[5]</a:t>
            </a:r>
          </a:p>
          <a:p>
            <a:pPr marL="285750" indent="-285750">
              <a:buFont typeface="Arial" panose="020B0604020202020204" pitchFamily="34" charset="0"/>
              <a:buChar char="•"/>
            </a:pPr>
            <a:r>
              <a:rPr lang="zh-CN" altLang="en-US" dirty="0"/>
              <a:t>推导出灵活性资源聚合约束的数学表达式</a:t>
            </a:r>
            <a:r>
              <a:rPr lang="en-US" altLang="zh-CN" baseline="30000" dirty="0"/>
              <a:t>[6]</a:t>
            </a:r>
          </a:p>
          <a:p>
            <a:pPr marL="285750" indent="-285750">
              <a:buFont typeface="Arial" panose="020B0604020202020204" pitchFamily="34" charset="0"/>
              <a:buChar char="•"/>
            </a:pPr>
            <a:r>
              <a:rPr lang="zh-CN" altLang="en-US" dirty="0"/>
              <a:t>约束降维内近似和外近似方法</a:t>
            </a:r>
            <a:r>
              <a:rPr lang="en-US" altLang="zh-CN" dirty="0"/>
              <a:t>…</a:t>
            </a:r>
          </a:p>
        </p:txBody>
      </p:sp>
      <p:pic>
        <p:nvPicPr>
          <p:cNvPr id="169" name="图片 168"/>
          <p:cNvPicPr>
            <a:picLocks noChangeAspect="1"/>
          </p:cNvPicPr>
          <p:nvPr/>
        </p:nvPicPr>
        <p:blipFill rotWithShape="1">
          <a:blip r:embed="rId6" cstate="screen">
            <a:extLst>
              <a:ext uri="{28A0092B-C50C-407E-A947-70E740481C1C}">
                <a14:useLocalDpi xmlns:a14="http://schemas.microsoft.com/office/drawing/2010/main"/>
              </a:ext>
            </a:extLst>
          </a:blip>
          <a:srcRect r="-28"/>
          <a:stretch/>
        </p:blipFill>
        <p:spPr>
          <a:xfrm flipH="1">
            <a:off x="5598767" y="-1"/>
            <a:ext cx="3326355" cy="995307"/>
          </a:xfrm>
          <a:prstGeom prst="rect">
            <a:avLst/>
          </a:prstGeom>
        </p:spPr>
      </p:pic>
      <p:pic>
        <p:nvPicPr>
          <p:cNvPr id="15" name="图片 14"/>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8890933" y="0"/>
            <a:ext cx="3326355" cy="973859"/>
          </a:xfrm>
          <a:prstGeom prst="rect">
            <a:avLst/>
          </a:prstGeom>
        </p:spPr>
      </p:pic>
      <p:sp>
        <p:nvSpPr>
          <p:cNvPr id="78" name="矩形 77"/>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170" name="图片 169"/>
          <p:cNvPicPr>
            <a:picLocks noChangeAspect="1"/>
          </p:cNvPicPr>
          <p:nvPr/>
        </p:nvPicPr>
        <p:blipFill>
          <a:blip r:embed="rId8" cstate="screen">
            <a:lum bright="70000" contrast="-70000"/>
            <a:extLst>
              <a:ext uri="{BEBA8EAE-BF5A-486C-A8C5-ECC9F3942E4B}">
                <a14:imgProps xmlns:a14="http://schemas.microsoft.com/office/drawing/2010/main">
                  <a14:imgLayer r:embed="rId9">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258641" y="125580"/>
            <a:ext cx="747562" cy="778934"/>
          </a:xfrm>
          <a:prstGeom prst="rect">
            <a:avLst/>
          </a:prstGeom>
          <a:ln>
            <a:solidFill>
              <a:srgbClr val="580C6E"/>
            </a:solidFill>
          </a:ln>
        </p:spPr>
      </p:pic>
      <p:sp>
        <p:nvSpPr>
          <p:cNvPr id="3" name="灯片编号占位符 2"/>
          <p:cNvSpPr>
            <a:spLocks noGrp="1"/>
          </p:cNvSpPr>
          <p:nvPr>
            <p:ph type="sldNum" sz="quarter" idx="12"/>
          </p:nvPr>
        </p:nvSpPr>
        <p:spPr>
          <a:xfrm>
            <a:off x="93763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0" name="文本框 9">
            <a:extLst>
              <a:ext uri="{FF2B5EF4-FFF2-40B4-BE49-F238E27FC236}">
                <a16:creationId xmlns:a16="http://schemas.microsoft.com/office/drawing/2014/main" id="{3386BB37-1125-5B27-2049-C2D011F654DF}"/>
              </a:ext>
            </a:extLst>
          </p:cNvPr>
          <p:cNvSpPr txBox="1"/>
          <p:nvPr/>
        </p:nvSpPr>
        <p:spPr>
          <a:xfrm>
            <a:off x="1137636" y="183730"/>
            <a:ext cx="974185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研究现状：灵活性资源调控约束降维</a:t>
            </a:r>
            <a:endParaRPr lang="zh-CN" altLang="en-US" sz="3200" b="1" spc="300" dirty="0">
              <a:solidFill>
                <a:prstClr val="white"/>
              </a:solidFill>
              <a:latin typeface="Arial"/>
              <a:ea typeface="微软雅黑"/>
              <a:cs typeface="+mn-ea"/>
              <a:sym typeface="+mn-lt"/>
            </a:endParaRPr>
          </a:p>
        </p:txBody>
      </p:sp>
      <p:sp>
        <p:nvSpPr>
          <p:cNvPr id="17" name="文本框 16">
            <a:extLst>
              <a:ext uri="{FF2B5EF4-FFF2-40B4-BE49-F238E27FC236}">
                <a16:creationId xmlns:a16="http://schemas.microsoft.com/office/drawing/2014/main" id="{99B25B03-381F-4090-8356-C0EC15E1EDD5}"/>
              </a:ext>
            </a:extLst>
          </p:cNvPr>
          <p:cNvSpPr txBox="1"/>
          <p:nvPr>
            <p:custDataLst>
              <p:tags r:id="rId1"/>
            </p:custDataLst>
          </p:nvPr>
        </p:nvSpPr>
        <p:spPr>
          <a:xfrm>
            <a:off x="708236" y="1204283"/>
            <a:ext cx="10849015" cy="740653"/>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b="1" dirty="0">
                <a:solidFill>
                  <a:prstClr val="black"/>
                </a:solidFill>
                <a:latin typeface="Arial"/>
                <a:ea typeface="微软雅黑" panose="020B0503020204020204" pitchFamily="34" charset="-122"/>
              </a:rPr>
              <a:t>现有研究：</a:t>
            </a:r>
            <a:r>
              <a:rPr lang="zh-CN" altLang="en-US" sz="2000" dirty="0">
                <a:solidFill>
                  <a:prstClr val="black"/>
                </a:solidFill>
                <a:latin typeface="Arial"/>
                <a:ea typeface="微软雅黑" panose="020B0503020204020204" pitchFamily="34" charset="-122"/>
              </a:rPr>
              <a:t>解析化方法</a:t>
            </a:r>
            <a:r>
              <a:rPr lang="zh-CN" altLang="en-US" sz="2000" dirty="0">
                <a:solidFill>
                  <a:srgbClr val="FF0000"/>
                </a:solidFill>
                <a:latin typeface="Arial"/>
                <a:ea typeface="微软雅黑" panose="020B0503020204020204" pitchFamily="34" charset="-122"/>
              </a:rPr>
              <a:t>自适应性</a:t>
            </a:r>
            <a:r>
              <a:rPr lang="zh-CN" altLang="en-US" sz="2000" dirty="0">
                <a:solidFill>
                  <a:prstClr val="black"/>
                </a:solidFill>
                <a:latin typeface="Arial"/>
                <a:ea typeface="微软雅黑" panose="020B0503020204020204" pitchFamily="34" charset="-122"/>
              </a:rPr>
              <a:t>较差</a:t>
            </a:r>
            <a:r>
              <a:rPr lang="zh-CN" altLang="en-US" sz="2000" b="1" dirty="0">
                <a:solidFill>
                  <a:prstClr val="black"/>
                </a:solidFill>
                <a:latin typeface="Arial"/>
                <a:ea typeface="微软雅黑" panose="020B0503020204020204" pitchFamily="34" charset="-122"/>
              </a:rPr>
              <a:t>，数据驱动方法自适应性可能更强，但尚无实用路线。</a:t>
            </a:r>
            <a:endParaRPr lang="en-US" altLang="zh-CN" sz="2000" b="1" dirty="0">
              <a:solidFill>
                <a:prstClr val="black"/>
              </a:solidFill>
              <a:latin typeface="Arial"/>
              <a:ea typeface="微软雅黑" panose="020B0503020204020204" pitchFamily="34" charset="-122"/>
            </a:endParaRPr>
          </a:p>
        </p:txBody>
      </p:sp>
      <p:sp>
        <p:nvSpPr>
          <p:cNvPr id="13" name="文本框 12">
            <a:extLst>
              <a:ext uri="{FF2B5EF4-FFF2-40B4-BE49-F238E27FC236}">
                <a16:creationId xmlns:a16="http://schemas.microsoft.com/office/drawing/2014/main" id="{E57BB955-907F-4A43-A152-D19257C52C2E}"/>
              </a:ext>
            </a:extLst>
          </p:cNvPr>
          <p:cNvSpPr txBox="1"/>
          <p:nvPr/>
        </p:nvSpPr>
        <p:spPr>
          <a:xfrm>
            <a:off x="208634" y="6086911"/>
            <a:ext cx="6496166" cy="830997"/>
          </a:xfrm>
          <a:prstGeom prst="rect">
            <a:avLst/>
          </a:prstGeom>
          <a:noFill/>
        </p:spPr>
        <p:txBody>
          <a:bodyPr wrap="square">
            <a:spAutoFit/>
          </a:bodyPr>
          <a:lstStyle/>
          <a:p>
            <a:r>
              <a:rPr lang="en-US" altLang="zh-CN" sz="1200" dirty="0">
                <a:cs typeface="+mn-ea"/>
              </a:rPr>
              <a:t>[5]</a:t>
            </a:r>
            <a:r>
              <a:rPr lang="zh-CN" altLang="en-US" sz="1200" dirty="0">
                <a:cs typeface="+mn-ea"/>
              </a:rPr>
              <a:t>王思远</a:t>
            </a:r>
            <a:r>
              <a:rPr lang="en-US" altLang="zh-CN" sz="1200" dirty="0">
                <a:cs typeface="+mn-ea"/>
              </a:rPr>
              <a:t>,</a:t>
            </a:r>
            <a:r>
              <a:rPr lang="zh-CN" altLang="en-US" sz="1200" dirty="0">
                <a:cs typeface="+mn-ea"/>
              </a:rPr>
              <a:t>吴文传</a:t>
            </a:r>
            <a:r>
              <a:rPr lang="en-US" altLang="zh-CN" sz="1200" dirty="0">
                <a:cs typeface="+mn-ea"/>
              </a:rPr>
              <a:t>.</a:t>
            </a:r>
            <a:r>
              <a:rPr lang="zh-CN" altLang="en-US" sz="1200" dirty="0">
                <a:cs typeface="+mn-ea"/>
              </a:rPr>
              <a:t>灵活性资源聚合参考模型与量化指标体系</a:t>
            </a:r>
            <a:r>
              <a:rPr lang="en-US" altLang="zh-CN" sz="1200" dirty="0">
                <a:cs typeface="+mn-ea"/>
              </a:rPr>
              <a:t>[J].</a:t>
            </a:r>
            <a:r>
              <a:rPr lang="zh-CN" altLang="en-US" sz="1200" dirty="0">
                <a:cs typeface="+mn-ea"/>
              </a:rPr>
              <a:t>电力系统自动化</a:t>
            </a:r>
            <a:r>
              <a:rPr lang="en-US" altLang="zh-CN" sz="1200" dirty="0">
                <a:cs typeface="+mn-ea"/>
              </a:rPr>
              <a:t>,2024,48(3):1-9.</a:t>
            </a:r>
          </a:p>
          <a:p>
            <a:r>
              <a:rPr lang="en-US" altLang="zh-CN" sz="1200" dirty="0">
                <a:cs typeface="+mn-ea"/>
              </a:rPr>
              <a:t>[6]</a:t>
            </a:r>
            <a:r>
              <a:rPr lang="zh-CN" altLang="en-US" sz="1200" dirty="0">
                <a:cs typeface="+mn-ea"/>
              </a:rPr>
              <a:t>文艺林：灵活资源可行域的精确聚合与近似模型</a:t>
            </a:r>
            <a:r>
              <a:rPr lang="en-US" altLang="zh-CN" sz="1200" dirty="0">
                <a:cs typeface="+mn-ea"/>
              </a:rPr>
              <a:t>(Y. Wen, Z. Hu, S. You and X. Duan, "Aggregate Feasible Region of DERs: Exact Formulation and Approximate Models," in IEEE Transactions on Smart Grid, vol. 13, no. 6, pp. 4405-4423, Nov. 2022)</a:t>
            </a:r>
          </a:p>
        </p:txBody>
      </p:sp>
      <p:sp>
        <p:nvSpPr>
          <p:cNvPr id="14" name="矩形 13">
            <a:extLst>
              <a:ext uri="{FF2B5EF4-FFF2-40B4-BE49-F238E27FC236}">
                <a16:creationId xmlns:a16="http://schemas.microsoft.com/office/drawing/2014/main" id="{22C69553-64BC-4F31-85D5-F170AF5638DE}"/>
              </a:ext>
            </a:extLst>
          </p:cNvPr>
          <p:cNvSpPr/>
          <p:nvPr/>
        </p:nvSpPr>
        <p:spPr>
          <a:xfrm>
            <a:off x="633969" y="2085430"/>
            <a:ext cx="5161497" cy="580865"/>
          </a:xfrm>
          <a:prstGeom prst="rect">
            <a:avLst/>
          </a:prstGeom>
        </p:spPr>
        <p:txBody>
          <a:bodyPr wrap="square">
            <a:spAutoFit/>
          </a:bodyPr>
          <a:lstStyle/>
          <a:p>
            <a:pPr lvl="0" indent="-285750">
              <a:lnSpc>
                <a:spcPct val="150000"/>
              </a:lnSpc>
              <a:buFont typeface="Wingdings" panose="05000000000000000000" pitchFamily="2" charset="2"/>
              <a:buChar char="p"/>
            </a:pPr>
            <a:r>
              <a:rPr kumimoji="1" lang="zh-CN" altLang="en-US" sz="2400" b="1" dirty="0">
                <a:solidFill>
                  <a:srgbClr val="743481"/>
                </a:solidFill>
                <a:latin typeface="Times New Roman" panose="02020603050405020304" pitchFamily="18" charset="0"/>
                <a:ea typeface="微软雅黑" panose="020B0503020204020204" pitchFamily="34" charset="-122"/>
                <a:cs typeface="Times" panose="02020603050405020304" pitchFamily="18" charset="0"/>
              </a:rPr>
              <a:t>解析化方法无法适用非凸</a:t>
            </a:r>
            <a:r>
              <a:rPr kumimoji="1" lang="en-US" altLang="zh-CN" sz="2400" b="1" dirty="0">
                <a:solidFill>
                  <a:srgbClr val="743481"/>
                </a:solidFill>
                <a:latin typeface="Times New Roman" panose="02020603050405020304" pitchFamily="18" charset="0"/>
                <a:ea typeface="微软雅黑" panose="020B0503020204020204" pitchFamily="34" charset="-122"/>
                <a:cs typeface="Times" panose="02020603050405020304" pitchFamily="18" charset="0"/>
              </a:rPr>
              <a:t>/</a:t>
            </a:r>
            <a:r>
              <a:rPr kumimoji="1" lang="zh-CN" altLang="en-US" sz="2400" b="1" dirty="0">
                <a:solidFill>
                  <a:srgbClr val="743481"/>
                </a:solidFill>
                <a:latin typeface="Times New Roman" panose="02020603050405020304" pitchFamily="18" charset="0"/>
                <a:ea typeface="微软雅黑" panose="020B0503020204020204" pitchFamily="34" charset="-122"/>
                <a:cs typeface="Times" panose="02020603050405020304" pitchFamily="18" charset="0"/>
              </a:rPr>
              <a:t>混整约束</a:t>
            </a:r>
          </a:p>
        </p:txBody>
      </p:sp>
      <p:sp>
        <p:nvSpPr>
          <p:cNvPr id="37" name="矩形 36">
            <a:extLst>
              <a:ext uri="{FF2B5EF4-FFF2-40B4-BE49-F238E27FC236}">
                <a16:creationId xmlns:a16="http://schemas.microsoft.com/office/drawing/2014/main" id="{62D8162D-8E30-439B-8AE6-947AD1C87289}"/>
              </a:ext>
            </a:extLst>
          </p:cNvPr>
          <p:cNvSpPr/>
          <p:nvPr/>
        </p:nvSpPr>
        <p:spPr>
          <a:xfrm>
            <a:off x="6122836" y="2080956"/>
            <a:ext cx="5360148" cy="580865"/>
          </a:xfrm>
          <a:prstGeom prst="rect">
            <a:avLst/>
          </a:prstGeom>
        </p:spPr>
        <p:txBody>
          <a:bodyPr wrap="square">
            <a:spAutoFit/>
          </a:bodyPr>
          <a:lstStyle/>
          <a:p>
            <a:pPr lvl="0" indent="-285750">
              <a:lnSpc>
                <a:spcPct val="150000"/>
              </a:lnSpc>
              <a:buFont typeface="Wingdings" panose="05000000000000000000" pitchFamily="2" charset="2"/>
              <a:buChar char="p"/>
            </a:pPr>
            <a:r>
              <a:rPr kumimoji="1" lang="zh-CN" altLang="en-US" sz="2400" b="1" dirty="0">
                <a:solidFill>
                  <a:srgbClr val="743481"/>
                </a:solidFill>
                <a:latin typeface="Times New Roman" panose="02020603050405020304" pitchFamily="18" charset="0"/>
                <a:ea typeface="微软雅黑" panose="020B0503020204020204" pitchFamily="34" charset="-122"/>
                <a:cs typeface="Times" panose="02020603050405020304" pitchFamily="18" charset="0"/>
              </a:rPr>
              <a:t>数据驱动方法仅有概念，远未实用</a:t>
            </a:r>
          </a:p>
        </p:txBody>
      </p:sp>
      <p:sp>
        <p:nvSpPr>
          <p:cNvPr id="38" name="文本框 37">
            <a:extLst>
              <a:ext uri="{FF2B5EF4-FFF2-40B4-BE49-F238E27FC236}">
                <a16:creationId xmlns:a16="http://schemas.microsoft.com/office/drawing/2014/main" id="{01F4933B-CE8F-49FA-82B2-EC366EB46257}"/>
              </a:ext>
            </a:extLst>
          </p:cNvPr>
          <p:cNvSpPr txBox="1"/>
          <p:nvPr/>
        </p:nvSpPr>
        <p:spPr>
          <a:xfrm>
            <a:off x="8977406" y="2899569"/>
            <a:ext cx="3010578" cy="2031325"/>
          </a:xfrm>
          <a:prstGeom prst="rect">
            <a:avLst/>
          </a:prstGeom>
          <a:noFill/>
        </p:spPr>
        <p:txBody>
          <a:bodyPr wrap="square">
            <a:spAutoFit/>
          </a:bodyPr>
          <a:lstStyle/>
          <a:p>
            <a:pPr lvl="0">
              <a:spcBef>
                <a:spcPts val="0"/>
              </a:spcBef>
              <a:buClr>
                <a:prstClr val="white">
                  <a:lumMod val="50000"/>
                </a:prstClr>
              </a:buClr>
              <a:defRPr/>
              <a:extLst>
                <a:ext uri="{35155182-B16C-46BC-9424-99874614C6A1}">
                  <wpsdc:indentchars xmlns:lc="http://schemas.openxmlformats.org/drawingml/2006/lockedCanvas" xmlns:wpsdc="http://www.wps.cn/officeDocument/2017/drawingmlCustomData" xmlns="" val="200" checksum="4158780845"/>
                </a:ext>
              </a:extLst>
            </a:pPr>
            <a:r>
              <a:rPr lang="zh-CN" altLang="en-US" dirty="0">
                <a:solidFill>
                  <a:schemeClr val="tx1"/>
                </a:solidFill>
                <a:latin typeface="微软雅黑" panose="020B0503020204020204" pitchFamily="34" charset="-122"/>
                <a:ea typeface="微软雅黑" panose="020B0503020204020204" pitchFamily="34" charset="-122"/>
                <a:cs typeface="+mn-cs"/>
                <a:sym typeface="Times New Roman" panose="02020603050405020304"/>
              </a:rPr>
              <a:t>仅有的研究</a:t>
            </a:r>
            <a:r>
              <a:rPr lang="en-US" altLang="zh-CN" dirty="0">
                <a:solidFill>
                  <a:schemeClr val="tx1"/>
                </a:solidFill>
                <a:latin typeface="微软雅黑" panose="020B0503020204020204" pitchFamily="34" charset="-122"/>
                <a:ea typeface="微软雅黑" panose="020B0503020204020204" pitchFamily="34" charset="-122"/>
                <a:cs typeface="+mn-cs"/>
                <a:sym typeface="Times New Roman" panose="02020603050405020304"/>
              </a:rPr>
              <a:t>(</a:t>
            </a:r>
            <a:r>
              <a:rPr lang="en-US" altLang="zh-CN" sz="1800" dirty="0">
                <a:cs typeface="+mn-ea"/>
              </a:rPr>
              <a:t>Taheri, et al. 2022</a:t>
            </a:r>
            <a:r>
              <a:rPr lang="en-US" altLang="zh-CN" dirty="0">
                <a:solidFill>
                  <a:schemeClr val="tx1"/>
                </a:solidFill>
                <a:latin typeface="微软雅黑" panose="020B0503020204020204" pitchFamily="34" charset="-122"/>
                <a:ea typeface="微软雅黑" panose="020B0503020204020204" pitchFamily="34" charset="-122"/>
                <a:cs typeface="+mn-cs"/>
                <a:sym typeface="Times New Roman" panose="02020603050405020304"/>
              </a:rPr>
              <a:t>)</a:t>
            </a:r>
            <a:r>
              <a:rPr lang="zh-CN" altLang="en-US" dirty="0">
                <a:solidFill>
                  <a:schemeClr val="tx1"/>
                </a:solidFill>
                <a:latin typeface="微软雅黑" panose="020B0503020204020204" pitchFamily="34" charset="-122"/>
                <a:ea typeface="微软雅黑" panose="020B0503020204020204" pitchFamily="34" charset="-122"/>
                <a:cs typeface="+mn-cs"/>
                <a:sym typeface="Times New Roman" panose="02020603050405020304"/>
              </a:rPr>
              <a:t>：</a:t>
            </a:r>
            <a:endParaRPr lang="en-US" altLang="zh-CN" dirty="0">
              <a:solidFill>
                <a:schemeClr val="tx1"/>
              </a:solidFill>
              <a:latin typeface="微软雅黑" panose="020B0503020204020204" pitchFamily="34" charset="-122"/>
              <a:ea typeface="微软雅黑" panose="020B0503020204020204" pitchFamily="34" charset="-122"/>
              <a:cs typeface="+mn-cs"/>
              <a:sym typeface="Times New Roman" panose="02020603050405020304"/>
            </a:endParaRPr>
          </a:p>
          <a:p>
            <a:pPr marL="342900" lvl="0" indent="-342900">
              <a:spcBef>
                <a:spcPts val="0"/>
              </a:spcBef>
              <a:buClr>
                <a:prstClr val="white">
                  <a:lumMod val="50000"/>
                </a:prstClr>
              </a:buClr>
              <a:buAutoNum type="arabicPeriod"/>
              <a:defRPr/>
              <a:extLst>
                <a:ext uri="{35155182-B16C-46BC-9424-99874614C6A1}">
                  <wpsdc:indentchars xmlns:lc="http://schemas.openxmlformats.org/drawingml/2006/lockedCanvas" xmlns:wpsdc="http://www.wps.cn/officeDocument/2017/drawingmlCustomData" xmlns="" val="200" checksum="4158780845"/>
                </a:ext>
              </a:extLst>
            </a:pPr>
            <a:r>
              <a:rPr lang="zh-CN" altLang="en-US" dirty="0">
                <a:solidFill>
                  <a:schemeClr val="tx1"/>
                </a:solidFill>
                <a:latin typeface="微软雅黑" panose="020B0503020204020204" pitchFamily="34" charset="-122"/>
                <a:ea typeface="微软雅黑" panose="020B0503020204020204" pitchFamily="34" charset="-122"/>
                <a:cs typeface="+mn-cs"/>
                <a:sym typeface="Times New Roman" panose="02020603050405020304"/>
              </a:rPr>
              <a:t>随机生成运行数据</a:t>
            </a:r>
            <a:endParaRPr lang="en-US" altLang="zh-CN" dirty="0">
              <a:solidFill>
                <a:schemeClr val="tx1"/>
              </a:solidFill>
              <a:latin typeface="微软雅黑" panose="020B0503020204020204" pitchFamily="34" charset="-122"/>
              <a:ea typeface="微软雅黑" panose="020B0503020204020204" pitchFamily="34" charset="-122"/>
              <a:cs typeface="+mn-cs"/>
              <a:sym typeface="Times New Roman" panose="02020603050405020304"/>
            </a:endParaRPr>
          </a:p>
          <a:p>
            <a:pPr marL="342900" lvl="0" indent="-342900">
              <a:spcBef>
                <a:spcPts val="0"/>
              </a:spcBef>
              <a:buClr>
                <a:prstClr val="white">
                  <a:lumMod val="50000"/>
                </a:prstClr>
              </a:buClr>
              <a:buAutoNum type="arabicPeriod"/>
              <a:defRPr/>
              <a:extLst>
                <a:ext uri="{35155182-B16C-46BC-9424-99874614C6A1}">
                  <wpsdc:indentchars xmlns:lc="http://schemas.openxmlformats.org/drawingml/2006/lockedCanvas" xmlns:wpsdc="http://www.wps.cn/officeDocument/2017/drawingmlCustomData" xmlns="" val="200" checksum="4158780845"/>
                </a:ext>
              </a:extLst>
            </a:pPr>
            <a:r>
              <a:rPr lang="zh-CN" altLang="en-US" dirty="0">
                <a:solidFill>
                  <a:schemeClr val="tx1"/>
                </a:solidFill>
                <a:latin typeface="微软雅黑" panose="020B0503020204020204" pitchFamily="34" charset="-122"/>
                <a:ea typeface="微软雅黑" panose="020B0503020204020204" pitchFamily="34" charset="-122"/>
                <a:cs typeface="+mn-cs"/>
                <a:sym typeface="Times New Roman" panose="02020603050405020304"/>
              </a:rPr>
              <a:t>利用原始约束打标签</a:t>
            </a:r>
            <a:endParaRPr lang="en-US" altLang="zh-CN" dirty="0">
              <a:solidFill>
                <a:schemeClr val="tx1"/>
              </a:solidFill>
              <a:latin typeface="微软雅黑" panose="020B0503020204020204" pitchFamily="34" charset="-122"/>
              <a:ea typeface="微软雅黑" panose="020B0503020204020204" pitchFamily="34" charset="-122"/>
              <a:cs typeface="+mn-cs"/>
              <a:sym typeface="Times New Roman" panose="02020603050405020304"/>
            </a:endParaRPr>
          </a:p>
          <a:p>
            <a:pPr marL="342900" lvl="0" indent="-342900">
              <a:spcBef>
                <a:spcPts val="0"/>
              </a:spcBef>
              <a:buClr>
                <a:prstClr val="white">
                  <a:lumMod val="50000"/>
                </a:prstClr>
              </a:buClr>
              <a:buAutoNum type="arabicPeriod"/>
              <a:defRPr/>
              <a:extLst>
                <a:ext uri="{35155182-B16C-46BC-9424-99874614C6A1}">
                  <wpsdc:indentchars xmlns:lc="http://schemas.openxmlformats.org/drawingml/2006/lockedCanvas" xmlns:wpsdc="http://www.wps.cn/officeDocument/2017/drawingmlCustomData" xmlns="" val="200" checksum="4158780845"/>
                </a:ext>
              </a:extLst>
            </a:pPr>
            <a:r>
              <a:rPr lang="zh-CN" altLang="en-US" dirty="0">
                <a:solidFill>
                  <a:schemeClr val="tx1"/>
                </a:solidFill>
                <a:latin typeface="微软雅黑" panose="020B0503020204020204" pitchFamily="34" charset="-122"/>
                <a:ea typeface="微软雅黑" panose="020B0503020204020204" pitchFamily="34" charset="-122"/>
                <a:cs typeface="+mn-cs"/>
                <a:sym typeface="Times New Roman" panose="02020603050405020304"/>
              </a:rPr>
              <a:t>训练凸二次分类器</a:t>
            </a:r>
            <a:endParaRPr lang="en-US" altLang="zh-CN" dirty="0">
              <a:solidFill>
                <a:schemeClr val="tx1"/>
              </a:solidFill>
              <a:latin typeface="微软雅黑" panose="020B0503020204020204" pitchFamily="34" charset="-122"/>
              <a:ea typeface="微软雅黑" panose="020B0503020204020204" pitchFamily="34" charset="-122"/>
              <a:cs typeface="+mn-cs"/>
              <a:sym typeface="Times New Roman" panose="02020603050405020304"/>
            </a:endParaRPr>
          </a:p>
          <a:p>
            <a:pPr marL="342900" lvl="0" indent="-342900">
              <a:spcBef>
                <a:spcPts val="0"/>
              </a:spcBef>
              <a:buClr>
                <a:prstClr val="white">
                  <a:lumMod val="50000"/>
                </a:prstClr>
              </a:buClr>
              <a:buAutoNum type="arabicPeriod"/>
              <a:defRPr/>
              <a:extLst>
                <a:ext uri="{35155182-B16C-46BC-9424-99874614C6A1}">
                  <wpsdc:indentchars xmlns:lc="http://schemas.openxmlformats.org/drawingml/2006/lockedCanvas" xmlns:wpsdc="http://www.wps.cn/officeDocument/2017/drawingmlCustomData" xmlns="" val="200" checksum="4158780845"/>
                </a:ext>
              </a:extLst>
            </a:pPr>
            <a:r>
              <a:rPr lang="zh-CN" altLang="en-US" dirty="0">
                <a:latin typeface="微软雅黑" panose="020B0503020204020204" pitchFamily="34" charset="-122"/>
                <a:ea typeface="微软雅黑" panose="020B0503020204020204" pitchFamily="34" charset="-122"/>
                <a:sym typeface="Times New Roman" panose="02020603050405020304"/>
              </a:rPr>
              <a:t>用训练</a:t>
            </a:r>
            <a:r>
              <a:rPr lang="zh-CN" altLang="en-US" dirty="0">
                <a:solidFill>
                  <a:schemeClr val="tx1"/>
                </a:solidFill>
                <a:latin typeface="微软雅黑" panose="020B0503020204020204" pitchFamily="34" charset="-122"/>
                <a:ea typeface="微软雅黑" panose="020B0503020204020204" pitchFamily="34" charset="-122"/>
                <a:cs typeface="+mn-cs"/>
                <a:sym typeface="Times New Roman" panose="02020603050405020304"/>
              </a:rPr>
              <a:t>好的分类器近似原始高维约束</a:t>
            </a:r>
            <a:endParaRPr lang="en-US" altLang="zh-CN" dirty="0">
              <a:solidFill>
                <a:schemeClr val="tx1"/>
              </a:solidFill>
              <a:latin typeface="微软雅黑" panose="020B0503020204020204" pitchFamily="34" charset="-122"/>
              <a:ea typeface="微软雅黑" panose="020B0503020204020204" pitchFamily="34" charset="-122"/>
              <a:cs typeface="+mn-cs"/>
              <a:sym typeface="Times New Roman" panose="02020603050405020304"/>
            </a:endParaRPr>
          </a:p>
        </p:txBody>
      </p:sp>
      <p:sp>
        <p:nvSpPr>
          <p:cNvPr id="55" name="文本框 54">
            <a:extLst>
              <a:ext uri="{FF2B5EF4-FFF2-40B4-BE49-F238E27FC236}">
                <a16:creationId xmlns:a16="http://schemas.microsoft.com/office/drawing/2014/main" id="{FDBF42F5-DBF3-407D-A532-6D7E44855B25}"/>
              </a:ext>
            </a:extLst>
          </p:cNvPr>
          <p:cNvSpPr txBox="1"/>
          <p:nvPr>
            <p:custDataLst>
              <p:tags r:id="rId2"/>
            </p:custDataLst>
          </p:nvPr>
        </p:nvSpPr>
        <p:spPr>
          <a:xfrm>
            <a:off x="6730675" y="5379816"/>
            <a:ext cx="2076747" cy="646331"/>
          </a:xfrm>
          <a:prstGeom prst="rect">
            <a:avLst/>
          </a:prstGeom>
          <a:noFill/>
        </p:spPr>
        <p:txBody>
          <a:bodyPr wrap="square" rtlCol="0" anchor="t">
            <a:spAutoFit/>
          </a:bodyPr>
          <a:lstStyle/>
          <a:p>
            <a:r>
              <a:rPr lang="zh-CN" altLang="en-US" b="1" dirty="0">
                <a:solidFill>
                  <a:schemeClr val="tx1"/>
                </a:solidFill>
                <a:latin typeface="微软雅黑" panose="020B0503020204020204" pitchFamily="34" charset="-122"/>
                <a:ea typeface="微软雅黑" panose="020B0503020204020204" pitchFamily="34" charset="-122"/>
                <a:cs typeface="+mn-ea"/>
                <a:sym typeface="+mn-ea"/>
              </a:rPr>
              <a:t>利用凸二次分类器近似原始约束</a:t>
            </a:r>
            <a:r>
              <a:rPr lang="en-US" altLang="zh-CN" baseline="30000" dirty="0">
                <a:solidFill>
                  <a:schemeClr val="tx1"/>
                </a:solidFill>
                <a:latin typeface="微软雅黑" panose="020B0503020204020204" pitchFamily="34" charset="-122"/>
                <a:ea typeface="微软雅黑" panose="020B0503020204020204" pitchFamily="34" charset="-122"/>
                <a:cs typeface="+mn-ea"/>
                <a:sym typeface="+mn-ea"/>
              </a:rPr>
              <a:t>[7]</a:t>
            </a:r>
            <a:endParaRPr lang="zh-CN" altLang="en-US" baseline="30000"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9" name="矩形 8">
            <a:extLst>
              <a:ext uri="{FF2B5EF4-FFF2-40B4-BE49-F238E27FC236}">
                <a16:creationId xmlns:a16="http://schemas.microsoft.com/office/drawing/2014/main" id="{C8796676-CA7A-4641-9242-599DDD302F19}"/>
              </a:ext>
            </a:extLst>
          </p:cNvPr>
          <p:cNvSpPr/>
          <p:nvPr/>
        </p:nvSpPr>
        <p:spPr>
          <a:xfrm>
            <a:off x="458477" y="2154994"/>
            <a:ext cx="5496580" cy="3901734"/>
          </a:xfrm>
          <a:prstGeom prst="rect">
            <a:avLst/>
          </a:prstGeom>
          <a:noFill/>
          <a:ln w="38100">
            <a:solidFill>
              <a:srgbClr val="862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8C8EA435-683F-46E9-9E49-2A0F14994794}"/>
              </a:ext>
            </a:extLst>
          </p:cNvPr>
          <p:cNvSpPr/>
          <p:nvPr/>
        </p:nvSpPr>
        <p:spPr>
          <a:xfrm>
            <a:off x="6105237" y="2154994"/>
            <a:ext cx="5628285" cy="3901734"/>
          </a:xfrm>
          <a:prstGeom prst="rect">
            <a:avLst/>
          </a:prstGeom>
          <a:noFill/>
          <a:ln w="38100">
            <a:solidFill>
              <a:srgbClr val="862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413AF4B-574B-4D65-A030-FB6028C8BFFE}"/>
              </a:ext>
            </a:extLst>
          </p:cNvPr>
          <p:cNvSpPr txBox="1"/>
          <p:nvPr/>
        </p:nvSpPr>
        <p:spPr>
          <a:xfrm>
            <a:off x="632422" y="5410397"/>
            <a:ext cx="2670441"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cs typeface="+mn-ea"/>
              </a:rPr>
              <a:t>基于等效发电机和等效储能模型的降维投影</a:t>
            </a:r>
            <a:r>
              <a:rPr lang="en-US" altLang="zh-CN" baseline="30000" dirty="0"/>
              <a:t>[5]</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E68C90A-A131-4DC6-AC94-E11D7ADD2964}"/>
              </a:ext>
            </a:extLst>
          </p:cNvPr>
          <p:cNvPicPr>
            <a:picLocks noChangeAspect="1"/>
          </p:cNvPicPr>
          <p:nvPr/>
        </p:nvPicPr>
        <p:blipFill>
          <a:blip r:embed="rId10"/>
          <a:stretch>
            <a:fillRect/>
          </a:stretch>
        </p:blipFill>
        <p:spPr>
          <a:xfrm>
            <a:off x="2953294" y="3750581"/>
            <a:ext cx="2918555" cy="1469454"/>
          </a:xfrm>
          <a:prstGeom prst="rect">
            <a:avLst/>
          </a:prstGeom>
        </p:spPr>
      </p:pic>
      <p:sp>
        <p:nvSpPr>
          <p:cNvPr id="24" name="文本框 23">
            <a:extLst>
              <a:ext uri="{FF2B5EF4-FFF2-40B4-BE49-F238E27FC236}">
                <a16:creationId xmlns:a16="http://schemas.microsoft.com/office/drawing/2014/main" id="{93A29FDB-0D74-4B98-A5FC-E4C94C4ECC9A}"/>
              </a:ext>
            </a:extLst>
          </p:cNvPr>
          <p:cNvSpPr txBox="1"/>
          <p:nvPr/>
        </p:nvSpPr>
        <p:spPr>
          <a:xfrm>
            <a:off x="3481315" y="5410397"/>
            <a:ext cx="2314151"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cs typeface="+mn-ea"/>
              </a:rPr>
              <a:t>灵活性资源调控约束的解析化表达式</a:t>
            </a:r>
            <a:r>
              <a:rPr lang="en-US" altLang="zh-CN" baseline="30000" dirty="0"/>
              <a:t>[6]</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302A5DA7-866E-45A6-BA0C-58D6F39FB2D6}"/>
              </a:ext>
            </a:extLst>
          </p:cNvPr>
          <p:cNvPicPr>
            <a:picLocks noChangeAspect="1"/>
          </p:cNvPicPr>
          <p:nvPr/>
        </p:nvPicPr>
        <p:blipFill>
          <a:blip r:embed="rId11"/>
          <a:stretch>
            <a:fillRect/>
          </a:stretch>
        </p:blipFill>
        <p:spPr>
          <a:xfrm>
            <a:off x="915292" y="3591384"/>
            <a:ext cx="1887822" cy="1843140"/>
          </a:xfrm>
          <a:prstGeom prst="rect">
            <a:avLst/>
          </a:prstGeom>
        </p:spPr>
      </p:pic>
      <p:sp>
        <p:nvSpPr>
          <p:cNvPr id="28" name="文本框 27">
            <a:extLst>
              <a:ext uri="{FF2B5EF4-FFF2-40B4-BE49-F238E27FC236}">
                <a16:creationId xmlns:a16="http://schemas.microsoft.com/office/drawing/2014/main" id="{26AAF4F2-9B2A-4334-96E1-AE61EDAFAA9A}"/>
              </a:ext>
            </a:extLst>
          </p:cNvPr>
          <p:cNvSpPr txBox="1"/>
          <p:nvPr/>
        </p:nvSpPr>
        <p:spPr>
          <a:xfrm>
            <a:off x="6571084" y="6056728"/>
            <a:ext cx="5548433" cy="830997"/>
          </a:xfrm>
          <a:prstGeom prst="rect">
            <a:avLst/>
          </a:prstGeom>
          <a:noFill/>
        </p:spPr>
        <p:txBody>
          <a:bodyPr wrap="square">
            <a:spAutoFit/>
          </a:bodyPr>
          <a:lstStyle/>
          <a:p>
            <a:r>
              <a:rPr lang="en-US" altLang="zh-CN" sz="1200" dirty="0">
                <a:cs typeface="+mn-ea"/>
              </a:rPr>
              <a:t>[7] S. Taheri, V. </a:t>
            </a:r>
            <a:r>
              <a:rPr lang="en-US" altLang="zh-CN" sz="1200" dirty="0" err="1">
                <a:cs typeface="+mn-ea"/>
              </a:rPr>
              <a:t>Kekatos</a:t>
            </a:r>
            <a:r>
              <a:rPr lang="en-US" altLang="zh-CN" sz="1200" dirty="0">
                <a:cs typeface="+mn-ea"/>
              </a:rPr>
              <a:t>, S. </a:t>
            </a:r>
            <a:r>
              <a:rPr lang="en-US" altLang="zh-CN" sz="1200" dirty="0" err="1">
                <a:cs typeface="+mn-ea"/>
              </a:rPr>
              <a:t>Veeramachaneni</a:t>
            </a:r>
            <a:r>
              <a:rPr lang="en-US" altLang="zh-CN" sz="1200" dirty="0">
                <a:cs typeface="+mn-ea"/>
              </a:rPr>
              <a:t> and B. Zhang, "Data-Driven Modeling of Aggregate Flexibility Under Uncertain and Non-Convex Device Models," in IEEE Transactions on Smart Grid, vol. 13, no. 6, pp. 4572-4582, Nov. 2022</a:t>
            </a:r>
            <a:endParaRPr lang="zh-CN" altLang="en-US" sz="1200" dirty="0">
              <a:cs typeface="+mn-ea"/>
            </a:endParaRPr>
          </a:p>
        </p:txBody>
      </p:sp>
      <p:sp>
        <p:nvSpPr>
          <p:cNvPr id="30" name="文本框 29">
            <a:extLst>
              <a:ext uri="{FF2B5EF4-FFF2-40B4-BE49-F238E27FC236}">
                <a16:creationId xmlns:a16="http://schemas.microsoft.com/office/drawing/2014/main" id="{914BB936-1094-4146-A404-5EB2DC7E9859}"/>
              </a:ext>
            </a:extLst>
          </p:cNvPr>
          <p:cNvSpPr txBox="1"/>
          <p:nvPr/>
        </p:nvSpPr>
        <p:spPr>
          <a:xfrm>
            <a:off x="8889535" y="5378407"/>
            <a:ext cx="3051794" cy="646331"/>
          </a:xfrm>
          <a:prstGeom prst="rect">
            <a:avLst/>
          </a:prstGeom>
          <a:noFill/>
        </p:spPr>
        <p:txBody>
          <a:bodyPr wrap="square">
            <a:spAutoFit/>
          </a:bodyPr>
          <a:lstStyle/>
          <a:p>
            <a:pPr lvl="0">
              <a:spcBef>
                <a:spcPts val="0"/>
              </a:spcBef>
              <a:buClr>
                <a:prstClr val="white">
                  <a:lumMod val="50000"/>
                </a:prstClr>
              </a:buClr>
              <a:defRPr/>
              <a:extLst>
                <a:ext uri="{35155182-B16C-46BC-9424-99874614C6A1}">
                  <wpsdc:indentchars xmlns:lc="http://schemas.openxmlformats.org/drawingml/2006/lockedCanvas" xmlns:wpsdc="http://www.wps.cn/officeDocument/2017/drawingmlCustomData" xmlns="" val="200" checksum="4158780845"/>
                </a:ext>
              </a:extLst>
            </a:pPr>
            <a:r>
              <a:rPr lang="zh-CN" altLang="en-US" dirty="0">
                <a:solidFill>
                  <a:schemeClr val="tx1"/>
                </a:solidFill>
                <a:latin typeface="微软雅黑" panose="020B0503020204020204" pitchFamily="34" charset="-122"/>
                <a:ea typeface="微软雅黑" panose="020B0503020204020204" pitchFamily="34" charset="-122"/>
                <a:cs typeface="+mn-cs"/>
                <a:sym typeface="Times New Roman" panose="02020603050405020304"/>
              </a:rPr>
              <a:t>问题：样本生产和训练</a:t>
            </a:r>
            <a:r>
              <a:rPr lang="zh-CN" altLang="en-US" b="1" dirty="0">
                <a:solidFill>
                  <a:srgbClr val="FF0000"/>
                </a:solidFill>
                <a:latin typeface="微软雅黑" panose="020B0503020204020204" pitchFamily="34" charset="-122"/>
                <a:ea typeface="微软雅黑" panose="020B0503020204020204" pitchFamily="34" charset="-122"/>
                <a:cs typeface="+mn-cs"/>
                <a:sym typeface="Times New Roman" panose="02020603050405020304"/>
              </a:rPr>
              <a:t>复杂度</a:t>
            </a:r>
            <a:r>
              <a:rPr lang="zh-CN" altLang="en-US" b="1" dirty="0">
                <a:latin typeface="微软雅黑" panose="020B0503020204020204" pitchFamily="34" charset="-122"/>
                <a:ea typeface="微软雅黑" panose="020B0503020204020204" pitchFamily="34" charset="-122"/>
                <a:cs typeface="+mn-cs"/>
                <a:sym typeface="Times New Roman" panose="02020603050405020304"/>
              </a:rPr>
              <a:t>随时</a:t>
            </a:r>
            <a:r>
              <a:rPr lang="zh-CN" altLang="en-US" b="1" dirty="0">
                <a:latin typeface="微软雅黑" panose="020B0503020204020204" pitchFamily="34" charset="-122"/>
                <a:ea typeface="微软雅黑" panose="020B0503020204020204" pitchFamily="34" charset="-122"/>
                <a:sym typeface="Times New Roman" panose="02020603050405020304"/>
              </a:rPr>
              <a:t>段个数</a:t>
            </a:r>
            <a:r>
              <a:rPr lang="zh-CN" altLang="en-US" b="1" dirty="0">
                <a:solidFill>
                  <a:srgbClr val="FF0000"/>
                </a:solidFill>
                <a:latin typeface="微软雅黑" panose="020B0503020204020204" pitchFamily="34" charset="-122"/>
                <a:ea typeface="微软雅黑" panose="020B0503020204020204" pitchFamily="34" charset="-122"/>
                <a:sym typeface="Times New Roman" panose="02020603050405020304"/>
              </a:rPr>
              <a:t>指</a:t>
            </a:r>
            <a:r>
              <a:rPr lang="zh-CN" altLang="en-US" b="1" dirty="0">
                <a:solidFill>
                  <a:srgbClr val="FF0000"/>
                </a:solidFill>
                <a:latin typeface="微软雅黑" panose="020B0503020204020204" pitchFamily="34" charset="-122"/>
                <a:ea typeface="微软雅黑" panose="020B0503020204020204" pitchFamily="34" charset="-122"/>
                <a:cs typeface="+mn-cs"/>
                <a:sym typeface="Times New Roman" panose="02020603050405020304"/>
              </a:rPr>
              <a:t>数上升</a:t>
            </a:r>
            <a:endParaRPr lang="en-US" altLang="zh-CN" b="1" dirty="0">
              <a:solidFill>
                <a:srgbClr val="FF0000"/>
              </a:solidFill>
              <a:latin typeface="微软雅黑" panose="020B0503020204020204" pitchFamily="34" charset="-122"/>
              <a:ea typeface="微软雅黑" panose="020B0503020204020204" pitchFamily="34" charset="-122"/>
              <a:cs typeface="+mn-cs"/>
              <a:sym typeface="Times New Roman" panose="02020603050405020304"/>
            </a:endParaRPr>
          </a:p>
        </p:txBody>
      </p:sp>
    </p:spTree>
    <p:extLst>
      <p:ext uri="{BB962C8B-B14F-4D97-AF65-F5344CB8AC3E}">
        <p14:creationId xmlns:p14="http://schemas.microsoft.com/office/powerpoint/2010/main" val="4031977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55" grpId="0"/>
      <p:bldP spid="57" grpId="0" animBg="1"/>
      <p:bldP spid="28"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图片 168"/>
          <p:cNvPicPr>
            <a:picLocks noChangeAspect="1"/>
          </p:cNvPicPr>
          <p:nvPr/>
        </p:nvPicPr>
        <p:blipFill rotWithShape="1">
          <a:blip r:embed="rId4" cstate="screen">
            <a:extLst>
              <a:ext uri="{28A0092B-C50C-407E-A947-70E740481C1C}">
                <a14:useLocalDpi xmlns:a14="http://schemas.microsoft.com/office/drawing/2010/main"/>
              </a:ext>
            </a:extLst>
          </a:blip>
          <a:srcRect r="-28"/>
          <a:stretch/>
        </p:blipFill>
        <p:spPr>
          <a:xfrm flipH="1">
            <a:off x="5598767" y="-1"/>
            <a:ext cx="3326355" cy="995307"/>
          </a:xfrm>
          <a:prstGeom prst="rect">
            <a:avLst/>
          </a:prstGeom>
        </p:spPr>
      </p:pic>
      <p:pic>
        <p:nvPicPr>
          <p:cNvPr id="15" name="图片 1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890933" y="0"/>
            <a:ext cx="3326355" cy="973859"/>
          </a:xfrm>
          <a:prstGeom prst="rect">
            <a:avLst/>
          </a:prstGeom>
        </p:spPr>
      </p:pic>
      <p:sp>
        <p:nvSpPr>
          <p:cNvPr id="78" name="矩形 77"/>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170" name="图片 169"/>
          <p:cNvPicPr>
            <a:picLocks noChangeAspect="1"/>
          </p:cNvPicPr>
          <p:nvPr/>
        </p:nvPicPr>
        <p:blipFill>
          <a:blip r:embed="rId6" cstate="screen">
            <a:lum bright="70000" contrast="-70000"/>
            <a:extLst>
              <a:ext uri="{BEBA8EAE-BF5A-486C-A8C5-ECC9F3942E4B}">
                <a14:imgProps xmlns:a14="http://schemas.microsoft.com/office/drawing/2010/main">
                  <a14:imgLayer r:embed="rId7">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258641" y="125580"/>
            <a:ext cx="747562" cy="778934"/>
          </a:xfrm>
          <a:prstGeom prst="rect">
            <a:avLst/>
          </a:prstGeom>
          <a:ln>
            <a:solidFill>
              <a:srgbClr val="580C6E"/>
            </a:solidFill>
          </a:ln>
        </p:spPr>
      </p:pic>
      <p:sp>
        <p:nvSpPr>
          <p:cNvPr id="3" name="灯片编号占位符 2"/>
          <p:cNvSpPr>
            <a:spLocks noGrp="1"/>
          </p:cNvSpPr>
          <p:nvPr>
            <p:ph type="sldNum" sz="quarter" idx="12"/>
          </p:nvPr>
        </p:nvSpPr>
        <p:spPr>
          <a:xfrm>
            <a:off x="93763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0" name="文本框 9">
            <a:extLst>
              <a:ext uri="{FF2B5EF4-FFF2-40B4-BE49-F238E27FC236}">
                <a16:creationId xmlns:a16="http://schemas.microsoft.com/office/drawing/2014/main" id="{3386BB37-1125-5B27-2049-C2D011F654DF}"/>
              </a:ext>
            </a:extLst>
          </p:cNvPr>
          <p:cNvSpPr txBox="1"/>
          <p:nvPr/>
        </p:nvSpPr>
        <p:spPr>
          <a:xfrm>
            <a:off x="1108512" y="233281"/>
            <a:ext cx="1000026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300" dirty="0">
                <a:solidFill>
                  <a:prstClr val="white"/>
                </a:solidFill>
                <a:latin typeface="Arial"/>
                <a:ea typeface="微软雅黑"/>
                <a:cs typeface="+mn-ea"/>
                <a:sym typeface="+mn-lt"/>
              </a:rPr>
              <a:t>动机：抛弃传统精确内近似的框架</a:t>
            </a:r>
            <a:endPar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endParaRPr>
          </a:p>
        </p:txBody>
      </p:sp>
      <p:sp>
        <p:nvSpPr>
          <p:cNvPr id="17" name="文本框 16">
            <a:extLst>
              <a:ext uri="{FF2B5EF4-FFF2-40B4-BE49-F238E27FC236}">
                <a16:creationId xmlns:a16="http://schemas.microsoft.com/office/drawing/2014/main" id="{99B25B03-381F-4090-8356-C0EC15E1EDD5}"/>
              </a:ext>
            </a:extLst>
          </p:cNvPr>
          <p:cNvSpPr txBox="1"/>
          <p:nvPr>
            <p:custDataLst>
              <p:tags r:id="rId1"/>
            </p:custDataLst>
          </p:nvPr>
        </p:nvSpPr>
        <p:spPr>
          <a:xfrm>
            <a:off x="570808" y="1172232"/>
            <a:ext cx="10904334" cy="1464296"/>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b="1" dirty="0">
                <a:solidFill>
                  <a:prstClr val="black"/>
                </a:solidFill>
                <a:latin typeface="Arial"/>
                <a:ea typeface="微软雅黑" panose="020B0503020204020204" pitchFamily="34" charset="-122"/>
              </a:rPr>
              <a:t>为什么可以</a:t>
            </a:r>
            <a:r>
              <a:rPr lang="en-US" altLang="zh-CN" sz="2000" b="1" dirty="0">
                <a:solidFill>
                  <a:prstClr val="black"/>
                </a:solidFill>
                <a:latin typeface="Arial"/>
                <a:ea typeface="微软雅黑" panose="020B0503020204020204" pitchFamily="34" charset="-122"/>
              </a:rPr>
              <a:t>“</a:t>
            </a:r>
            <a:r>
              <a:rPr lang="zh-CN" altLang="en-US" sz="2000" b="1" dirty="0">
                <a:solidFill>
                  <a:prstClr val="black"/>
                </a:solidFill>
                <a:latin typeface="Arial"/>
                <a:ea typeface="微软雅黑" panose="020B0503020204020204" pitchFamily="34" charset="-122"/>
              </a:rPr>
              <a:t>抛弃</a:t>
            </a:r>
            <a:r>
              <a:rPr lang="en-US" altLang="zh-CN" sz="2000" b="1" dirty="0">
                <a:solidFill>
                  <a:prstClr val="black"/>
                </a:solidFill>
                <a:latin typeface="Arial"/>
                <a:ea typeface="微软雅黑" panose="020B0503020204020204" pitchFamily="34" charset="-122"/>
              </a:rPr>
              <a:t>”</a:t>
            </a:r>
            <a:r>
              <a:rPr lang="zh-CN" altLang="en-US" sz="2000" b="1" dirty="0">
                <a:solidFill>
                  <a:prstClr val="black"/>
                </a:solidFill>
                <a:latin typeface="Arial"/>
                <a:ea typeface="微软雅黑" panose="020B0503020204020204" pitchFamily="34" charset="-122"/>
              </a:rPr>
              <a:t>内近似？因为负荷侧资源不需要像发电机组一样完全精确控制，</a:t>
            </a:r>
            <a:r>
              <a:rPr lang="zh-CN" altLang="en-US" sz="2000" b="1" dirty="0">
                <a:solidFill>
                  <a:srgbClr val="FF0000"/>
                </a:solidFill>
                <a:latin typeface="Arial"/>
                <a:ea typeface="微软雅黑" panose="020B0503020204020204" pitchFamily="34" charset="-122"/>
              </a:rPr>
              <a:t>在市场参与中通常允许</a:t>
            </a:r>
            <a:r>
              <a:rPr lang="en-US" altLang="zh-CN" sz="2000" b="1" dirty="0">
                <a:solidFill>
                  <a:srgbClr val="FF0000"/>
                </a:solidFill>
                <a:latin typeface="Arial"/>
                <a:ea typeface="微软雅黑" panose="020B0503020204020204" pitchFamily="34" charset="-122"/>
              </a:rPr>
              <a:t>10-20%</a:t>
            </a:r>
            <a:r>
              <a:rPr lang="zh-CN" altLang="en-US" sz="2000" b="1" dirty="0">
                <a:solidFill>
                  <a:srgbClr val="FF0000"/>
                </a:solidFill>
                <a:latin typeface="Arial"/>
                <a:ea typeface="微软雅黑" panose="020B0503020204020204" pitchFamily="34" charset="-122"/>
              </a:rPr>
              <a:t>的误差</a:t>
            </a:r>
            <a:r>
              <a:rPr lang="zh-CN" altLang="en-US" sz="2000" b="1" dirty="0">
                <a:solidFill>
                  <a:prstClr val="black"/>
                </a:solidFill>
                <a:latin typeface="Arial"/>
                <a:ea typeface="微软雅黑" panose="020B0503020204020204" pitchFamily="34" charset="-122"/>
              </a:rPr>
              <a:t>；</a:t>
            </a:r>
            <a:r>
              <a:rPr lang="zh-CN" altLang="zh-CN" sz="2000" dirty="0">
                <a:solidFill>
                  <a:prstClr val="black"/>
                </a:solidFill>
                <a:latin typeface="Arial"/>
                <a:ea typeface="微软雅黑" panose="020B0503020204020204" pitchFamily="34" charset="-122"/>
              </a:rPr>
              <a:t>在工业负荷建模情景下，我们</a:t>
            </a:r>
            <a:r>
              <a:rPr lang="zh-CN" altLang="en-US" sz="2000" dirty="0">
                <a:solidFill>
                  <a:prstClr val="black"/>
                </a:solidFill>
                <a:latin typeface="Arial"/>
                <a:ea typeface="微软雅黑" panose="020B0503020204020204" pitchFamily="34" charset="-122"/>
              </a:rPr>
              <a:t>想</a:t>
            </a:r>
            <a:r>
              <a:rPr lang="zh-CN" altLang="zh-CN" sz="2000" dirty="0">
                <a:solidFill>
                  <a:prstClr val="black"/>
                </a:solidFill>
                <a:latin typeface="Arial"/>
                <a:ea typeface="微软雅黑" panose="020B0503020204020204" pitchFamily="34" charset="-122"/>
              </a:rPr>
              <a:t>验证这个想法的可行性</a:t>
            </a:r>
            <a:r>
              <a:rPr lang="zh-CN" altLang="en-US" sz="2000" dirty="0">
                <a:solidFill>
                  <a:prstClr val="black"/>
                </a:solidFill>
                <a:latin typeface="Arial"/>
                <a:ea typeface="微软雅黑" panose="020B0503020204020204" pitchFamily="34" charset="-122"/>
              </a:rPr>
              <a:t>（近似误差小于</a:t>
            </a:r>
            <a:r>
              <a:rPr lang="en-US" altLang="zh-CN" sz="2000" dirty="0">
                <a:solidFill>
                  <a:prstClr val="black"/>
                </a:solidFill>
                <a:latin typeface="Arial"/>
                <a:ea typeface="微软雅黑" panose="020B0503020204020204" pitchFamily="34" charset="-122"/>
              </a:rPr>
              <a:t>10%</a:t>
            </a:r>
            <a:r>
              <a:rPr lang="zh-CN" altLang="en-US" sz="2000" dirty="0">
                <a:solidFill>
                  <a:prstClr val="black"/>
                </a:solidFill>
                <a:latin typeface="Arial"/>
                <a:ea typeface="微软雅黑" panose="020B0503020204020204" pitchFamily="34" charset="-122"/>
              </a:rPr>
              <a:t>）</a:t>
            </a:r>
            <a:r>
              <a:rPr lang="zh-CN" altLang="zh-CN" sz="2000" dirty="0">
                <a:solidFill>
                  <a:prstClr val="black"/>
                </a:solidFill>
                <a:latin typeface="Arial"/>
                <a:ea typeface="微软雅黑" panose="020B0503020204020204" pitchFamily="34" charset="-122"/>
              </a:rPr>
              <a:t>，</a:t>
            </a:r>
            <a:r>
              <a:rPr lang="zh-CN" altLang="en-US" sz="2000" dirty="0">
                <a:solidFill>
                  <a:prstClr val="black"/>
                </a:solidFill>
                <a:latin typeface="Arial"/>
                <a:ea typeface="微软雅黑" panose="020B0503020204020204" pitchFamily="34" charset="-122"/>
              </a:rPr>
              <a:t>从而</a:t>
            </a:r>
            <a:r>
              <a:rPr lang="zh-CN" altLang="zh-CN" sz="2000" dirty="0">
                <a:solidFill>
                  <a:prstClr val="black"/>
                </a:solidFill>
                <a:latin typeface="Arial"/>
                <a:ea typeface="微软雅黑" panose="020B0503020204020204" pitchFamily="34" charset="-122"/>
              </a:rPr>
              <a:t>为解决涉及整数变量的复杂约束降维和近似提供全新的思路。</a:t>
            </a:r>
          </a:p>
        </p:txBody>
      </p:sp>
      <p:pic>
        <p:nvPicPr>
          <p:cNvPr id="6" name="图片 5">
            <a:extLst>
              <a:ext uri="{FF2B5EF4-FFF2-40B4-BE49-F238E27FC236}">
                <a16:creationId xmlns:a16="http://schemas.microsoft.com/office/drawing/2014/main" id="{022CE4A1-37A3-D38D-DAD5-01DD1E25A9B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69741" y="2813454"/>
            <a:ext cx="7452518" cy="2877190"/>
          </a:xfrm>
          <a:prstGeom prst="rect">
            <a:avLst/>
          </a:prstGeom>
          <a:noFill/>
        </p:spPr>
      </p:pic>
      <p:sp>
        <p:nvSpPr>
          <p:cNvPr id="2" name="文本框 1">
            <a:extLst>
              <a:ext uri="{FF2B5EF4-FFF2-40B4-BE49-F238E27FC236}">
                <a16:creationId xmlns:a16="http://schemas.microsoft.com/office/drawing/2014/main" id="{25DB5281-6493-980F-0855-80026900F05A}"/>
              </a:ext>
            </a:extLst>
          </p:cNvPr>
          <p:cNvSpPr txBox="1"/>
          <p:nvPr/>
        </p:nvSpPr>
        <p:spPr>
          <a:xfrm>
            <a:off x="2610678" y="6135757"/>
            <a:ext cx="6266459" cy="400110"/>
          </a:xfrm>
          <a:prstGeom prst="rect">
            <a:avLst/>
          </a:prstGeom>
          <a:noFill/>
        </p:spPr>
        <p:txBody>
          <a:bodyPr wrap="none" rtlCol="0">
            <a:spAutoFit/>
          </a:bodyPr>
          <a:lstStyle/>
          <a:p>
            <a:r>
              <a:rPr kumimoji="1" lang="en-US" altLang="zh-CN" sz="2000" dirty="0"/>
              <a:t>Jesse:</a:t>
            </a:r>
            <a:r>
              <a:rPr kumimoji="1" lang="zh-CN" altLang="en-US" sz="2000" dirty="0"/>
              <a:t> </a:t>
            </a:r>
            <a:r>
              <a:rPr kumimoji="1" lang="en-US" altLang="zh-CN" sz="2000" dirty="0"/>
              <a:t>	</a:t>
            </a:r>
            <a:r>
              <a:rPr kumimoji="1" lang="zh-CN" altLang="en-US" sz="2000" dirty="0"/>
              <a:t>需求侧参与电网互动先解决</a:t>
            </a:r>
            <a:r>
              <a:rPr kumimoji="1" lang="en-US" altLang="zh-CN" sz="2000" dirty="0"/>
              <a:t>『0</a:t>
            </a:r>
            <a:r>
              <a:rPr kumimoji="1" lang="zh-CN" altLang="en-US" sz="2000" dirty="0"/>
              <a:t>到</a:t>
            </a:r>
            <a:r>
              <a:rPr kumimoji="1" lang="en-US" altLang="zh-CN" sz="2000" dirty="0"/>
              <a:t>1』</a:t>
            </a:r>
            <a:r>
              <a:rPr kumimoji="1" lang="zh-CN" altLang="en-US" sz="2000" dirty="0"/>
              <a:t>的问题。</a:t>
            </a:r>
          </a:p>
        </p:txBody>
      </p:sp>
    </p:spTree>
    <p:extLst>
      <p:ext uri="{BB962C8B-B14F-4D97-AF65-F5344CB8AC3E}">
        <p14:creationId xmlns:p14="http://schemas.microsoft.com/office/powerpoint/2010/main" val="42429161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图片 168"/>
          <p:cNvPicPr>
            <a:picLocks noChangeAspect="1"/>
          </p:cNvPicPr>
          <p:nvPr/>
        </p:nvPicPr>
        <p:blipFill rotWithShape="1">
          <a:blip r:embed="rId5" cstate="screen">
            <a:extLst>
              <a:ext uri="{28A0092B-C50C-407E-A947-70E740481C1C}">
                <a14:useLocalDpi xmlns:a14="http://schemas.microsoft.com/office/drawing/2010/main"/>
              </a:ext>
            </a:extLst>
          </a:blip>
          <a:srcRect r="-28"/>
          <a:stretch/>
        </p:blipFill>
        <p:spPr>
          <a:xfrm flipH="1">
            <a:off x="5598767" y="-1"/>
            <a:ext cx="3326355" cy="995307"/>
          </a:xfrm>
          <a:prstGeom prst="rect">
            <a:avLst/>
          </a:prstGeom>
        </p:spPr>
      </p:pic>
      <p:pic>
        <p:nvPicPr>
          <p:cNvPr id="15" name="图片 14"/>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8890933" y="0"/>
            <a:ext cx="3326355" cy="973859"/>
          </a:xfrm>
          <a:prstGeom prst="rect">
            <a:avLst/>
          </a:prstGeom>
        </p:spPr>
      </p:pic>
      <p:sp>
        <p:nvSpPr>
          <p:cNvPr id="78" name="矩形 77"/>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170" name="图片 169"/>
          <p:cNvPicPr>
            <a:picLocks noChangeAspect="1"/>
          </p:cNvPicPr>
          <p:nvPr/>
        </p:nvPicPr>
        <p:blipFill>
          <a:blip r:embed="rId7" cstate="screen">
            <a:lum bright="70000" contrast="-70000"/>
            <a:extLst>
              <a:ext uri="{BEBA8EAE-BF5A-486C-A8C5-ECC9F3942E4B}">
                <a14:imgProps xmlns:a14="http://schemas.microsoft.com/office/drawing/2010/main">
                  <a14:imgLayer r:embed="rId8">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258641" y="125580"/>
            <a:ext cx="747562" cy="778934"/>
          </a:xfrm>
          <a:prstGeom prst="rect">
            <a:avLst/>
          </a:prstGeom>
          <a:ln>
            <a:solidFill>
              <a:srgbClr val="580C6E"/>
            </a:solidFill>
          </a:ln>
        </p:spPr>
      </p:pic>
      <p:sp>
        <p:nvSpPr>
          <p:cNvPr id="3" name="灯片编号占位符 2"/>
          <p:cNvSpPr>
            <a:spLocks noGrp="1"/>
          </p:cNvSpPr>
          <p:nvPr>
            <p:ph type="sldNum" sz="quarter" idx="12"/>
          </p:nvPr>
        </p:nvSpPr>
        <p:spPr>
          <a:xfrm>
            <a:off x="93763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7" name="文本框 16">
            <a:extLst>
              <a:ext uri="{FF2B5EF4-FFF2-40B4-BE49-F238E27FC236}">
                <a16:creationId xmlns:a16="http://schemas.microsoft.com/office/drawing/2014/main" id="{99B25B03-381F-4090-8356-C0EC15E1EDD5}"/>
              </a:ext>
            </a:extLst>
          </p:cNvPr>
          <p:cNvSpPr txBox="1"/>
          <p:nvPr>
            <p:custDataLst>
              <p:tags r:id="rId1"/>
            </p:custDataLst>
          </p:nvPr>
        </p:nvSpPr>
        <p:spPr>
          <a:xfrm>
            <a:off x="643833" y="1635226"/>
            <a:ext cx="10904334" cy="930774"/>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dirty="0">
                <a:solidFill>
                  <a:prstClr val="black"/>
                </a:solidFill>
                <a:latin typeface="Arial"/>
                <a:ea typeface="微软雅黑" panose="020B0503020204020204" pitchFamily="34" charset="-122"/>
                <a:cs typeface="+mn-cs"/>
                <a:sym typeface="Times New Roman" panose="02020603050405020304"/>
              </a:rPr>
              <a:t>首先利用原始高维约束生成不同边界条件下的最优用能数据，再利用数据逆向拟合低维约束的最优参数</a:t>
            </a:r>
            <a:r>
              <a:rPr lang="en-US" altLang="zh-CN" sz="2000" dirty="0">
                <a:solidFill>
                  <a:prstClr val="black"/>
                </a:solidFill>
                <a:latin typeface="Arial"/>
                <a:ea typeface="微软雅黑" panose="020B0503020204020204" pitchFamily="34" charset="-122"/>
                <a:cs typeface="+mn-cs"/>
                <a:sym typeface="Times New Roman" panose="02020603050405020304"/>
              </a:rPr>
              <a:t>(</a:t>
            </a:r>
            <a:r>
              <a:rPr lang="zh-CN" altLang="en-US" sz="2000" dirty="0">
                <a:solidFill>
                  <a:prstClr val="black"/>
                </a:solidFill>
                <a:latin typeface="Arial"/>
                <a:ea typeface="微软雅黑" panose="020B0503020204020204" pitchFamily="34" charset="-122"/>
                <a:cs typeface="+mn-cs"/>
                <a:sym typeface="Times New Roman" panose="02020603050405020304"/>
              </a:rPr>
              <a:t>设计损失函数和训练算法</a:t>
            </a:r>
            <a:r>
              <a:rPr lang="en-US" altLang="zh-CN" sz="2000" dirty="0">
                <a:solidFill>
                  <a:prstClr val="black"/>
                </a:solidFill>
                <a:latin typeface="Arial"/>
                <a:ea typeface="微软雅黑" panose="020B0503020204020204" pitchFamily="34" charset="-122"/>
                <a:cs typeface="+mn-cs"/>
                <a:sym typeface="Times New Roman" panose="02020603050405020304"/>
              </a:rPr>
              <a:t>)</a:t>
            </a:r>
            <a:r>
              <a:rPr lang="zh-CN" altLang="en-US" sz="2000" dirty="0">
                <a:solidFill>
                  <a:prstClr val="black"/>
                </a:solidFill>
                <a:latin typeface="Arial"/>
                <a:ea typeface="微软雅黑" panose="020B0503020204020204" pitchFamily="34" charset="-122"/>
                <a:cs typeface="+mn-cs"/>
                <a:sym typeface="Times New Roman" panose="02020603050405020304"/>
              </a:rPr>
              <a:t>。所得低维约束可近似原始的用户集群高维可调空间。</a:t>
            </a:r>
            <a:endParaRPr lang="zh-CN" altLang="en-US" sz="2000" b="1" dirty="0">
              <a:solidFill>
                <a:prstClr val="black"/>
              </a:solidFill>
              <a:latin typeface="Arial"/>
              <a:ea typeface="微软雅黑" panose="020B0503020204020204" pitchFamily="34" charset="-122"/>
            </a:endParaRPr>
          </a:p>
        </p:txBody>
      </p:sp>
      <p:sp>
        <p:nvSpPr>
          <p:cNvPr id="13" name="矩形 12">
            <a:extLst>
              <a:ext uri="{FF2B5EF4-FFF2-40B4-BE49-F238E27FC236}">
                <a16:creationId xmlns:a16="http://schemas.microsoft.com/office/drawing/2014/main" id="{5985176D-8565-4961-AA40-370F58156EDE}"/>
              </a:ext>
            </a:extLst>
          </p:cNvPr>
          <p:cNvSpPr/>
          <p:nvPr/>
        </p:nvSpPr>
        <p:spPr>
          <a:xfrm>
            <a:off x="570808" y="1036944"/>
            <a:ext cx="7335101" cy="580865"/>
          </a:xfrm>
          <a:prstGeom prst="rect">
            <a:avLst/>
          </a:prstGeom>
        </p:spPr>
        <p:txBody>
          <a:bodyPr wrap="square">
            <a:spAutoFit/>
          </a:bodyPr>
          <a:lstStyle/>
          <a:p>
            <a:pPr lvl="0" indent="-285750">
              <a:lnSpc>
                <a:spcPct val="150000"/>
              </a:lnSpc>
              <a:buFont typeface="Wingdings" panose="05000000000000000000" pitchFamily="2" charset="2"/>
              <a:buChar char="p"/>
            </a:pPr>
            <a:r>
              <a:rPr kumimoji="1" lang="zh-CN" altLang="en-US" sz="2400" b="1" dirty="0">
                <a:solidFill>
                  <a:srgbClr val="743481"/>
                </a:solidFill>
                <a:latin typeface="Times New Roman" panose="02020603050405020304" pitchFamily="18" charset="0"/>
                <a:ea typeface="微软雅黑" panose="020B0503020204020204" pitchFamily="34" charset="-122"/>
                <a:cs typeface="Times" panose="02020603050405020304" pitchFamily="18" charset="0"/>
              </a:rPr>
              <a:t>解决思路：数据驱动参数规划</a:t>
            </a:r>
          </a:p>
        </p:txBody>
      </p:sp>
      <p:sp>
        <p:nvSpPr>
          <p:cNvPr id="25" name="文本框 27">
            <a:extLst>
              <a:ext uri="{FF2B5EF4-FFF2-40B4-BE49-F238E27FC236}">
                <a16:creationId xmlns:a16="http://schemas.microsoft.com/office/drawing/2014/main" id="{F52277AC-FC40-449A-AF1C-391AA3811670}"/>
              </a:ext>
            </a:extLst>
          </p:cNvPr>
          <p:cNvSpPr txBox="1"/>
          <p:nvPr/>
        </p:nvSpPr>
        <p:spPr>
          <a:xfrm>
            <a:off x="1607964" y="5415234"/>
            <a:ext cx="837011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b="1" dirty="0">
                <a:latin typeface="微软雅黑" panose="020B0503020204020204" pitchFamily="34" charset="-122"/>
                <a:ea typeface="微软雅黑" panose="020B0503020204020204" pitchFamily="34" charset="-122"/>
                <a:cs typeface="+mn-ea"/>
              </a:rPr>
              <a:t>数据驱动的约束降维框架。</a:t>
            </a:r>
            <a:r>
              <a:rPr lang="en-US" altLang="zh-CN" b="1" dirty="0">
                <a:latin typeface="微软雅黑" panose="020B0503020204020204" pitchFamily="34" charset="-122"/>
                <a:ea typeface="微软雅黑" panose="020B0503020204020204" pitchFamily="34" charset="-122"/>
                <a:cs typeface="+mn-ea"/>
              </a:rPr>
              <a:t>h</a:t>
            </a:r>
            <a:r>
              <a:rPr lang="zh-CN" altLang="zh-CN" b="1" dirty="0">
                <a:latin typeface="微软雅黑" panose="020B0503020204020204" pitchFamily="34" charset="-122"/>
                <a:ea typeface="微软雅黑" panose="020B0503020204020204" pitchFamily="34" charset="-122"/>
                <a:cs typeface="+mn-ea"/>
              </a:rPr>
              <a:t>：高维约束；</a:t>
            </a:r>
            <a:r>
              <a:rPr lang="en-US" altLang="zh-CN" b="1" dirty="0">
                <a:latin typeface="微软雅黑" panose="020B0503020204020204" pitchFamily="34" charset="-122"/>
                <a:ea typeface="微软雅黑" panose="020B0503020204020204" pitchFamily="34" charset="-122"/>
                <a:cs typeface="+mn-ea"/>
              </a:rPr>
              <a:t>HD</a:t>
            </a:r>
            <a:r>
              <a:rPr lang="zh-CN" altLang="zh-CN" b="1" dirty="0">
                <a:latin typeface="微软雅黑" panose="020B0503020204020204" pitchFamily="34" charset="-122"/>
                <a:ea typeface="微软雅黑" panose="020B0503020204020204" pitchFamily="34" charset="-122"/>
                <a:cs typeface="+mn-ea"/>
              </a:rPr>
              <a:t>：历史数据集；</a:t>
            </a:r>
            <a:r>
              <a:rPr lang="en-US" altLang="zh-CN" b="1" dirty="0">
                <a:latin typeface="微软雅黑" panose="020B0503020204020204" pitchFamily="34" charset="-122"/>
                <a:ea typeface="微软雅黑" panose="020B0503020204020204" pitchFamily="34" charset="-122"/>
                <a:cs typeface="+mn-ea"/>
              </a:rPr>
              <a:t>A</a:t>
            </a:r>
            <a:r>
              <a:rPr lang="zh-CN" altLang="zh-CN" b="1" dirty="0">
                <a:latin typeface="微软雅黑" panose="020B0503020204020204" pitchFamily="34" charset="-122"/>
                <a:ea typeface="微软雅黑" panose="020B0503020204020204" pitchFamily="34" charset="-122"/>
                <a:cs typeface="+mn-ea"/>
              </a:rPr>
              <a:t>：低维约束。 </a:t>
            </a:r>
            <a:endParaRPr lang="zh-CN" altLang="en-US" b="1" dirty="0">
              <a:latin typeface="微软雅黑" panose="020B0503020204020204" pitchFamily="34" charset="-122"/>
              <a:ea typeface="微软雅黑" panose="020B0503020204020204" pitchFamily="34" charset="-122"/>
              <a:cs typeface="+mn-ea"/>
            </a:endParaRPr>
          </a:p>
        </p:txBody>
      </p:sp>
      <p:sp>
        <p:nvSpPr>
          <p:cNvPr id="45" name="文本框 44">
            <a:extLst>
              <a:ext uri="{FF2B5EF4-FFF2-40B4-BE49-F238E27FC236}">
                <a16:creationId xmlns:a16="http://schemas.microsoft.com/office/drawing/2014/main" id="{C9588A68-4749-4658-B9BE-396BB71B61CA}"/>
              </a:ext>
            </a:extLst>
          </p:cNvPr>
          <p:cNvSpPr txBox="1"/>
          <p:nvPr/>
        </p:nvSpPr>
        <p:spPr>
          <a:xfrm>
            <a:off x="1108512" y="244370"/>
            <a:ext cx="1000026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方法</a:t>
            </a:r>
            <a:r>
              <a:rPr lang="zh-CN" altLang="en-US" sz="3200" b="1" spc="300" dirty="0">
                <a:solidFill>
                  <a:prstClr val="white"/>
                </a:solidFill>
                <a:latin typeface="Arial"/>
                <a:ea typeface="微软雅黑"/>
                <a:cs typeface="+mn-ea"/>
                <a:sym typeface="+mn-lt"/>
              </a:rPr>
              <a:t>：</a:t>
            </a: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数据驱动的工业用户调控约束降维</a:t>
            </a:r>
          </a:p>
        </p:txBody>
      </p:sp>
      <p:grpSp>
        <p:nvGrpSpPr>
          <p:cNvPr id="5" name="组合 4">
            <a:extLst>
              <a:ext uri="{FF2B5EF4-FFF2-40B4-BE49-F238E27FC236}">
                <a16:creationId xmlns:a16="http://schemas.microsoft.com/office/drawing/2014/main" id="{E50EA060-EE5B-C8F8-02B7-27EE49AFD3C6}"/>
              </a:ext>
            </a:extLst>
          </p:cNvPr>
          <p:cNvGrpSpPr/>
          <p:nvPr/>
        </p:nvGrpSpPr>
        <p:grpSpPr>
          <a:xfrm>
            <a:off x="8080789" y="2769224"/>
            <a:ext cx="4749081" cy="3164867"/>
            <a:chOff x="8792039" y="2961354"/>
            <a:chExt cx="4749081" cy="3164867"/>
          </a:xfrm>
        </p:grpSpPr>
        <p:pic>
          <p:nvPicPr>
            <p:cNvPr id="39" name="图片 38">
              <a:extLst>
                <a:ext uri="{FF2B5EF4-FFF2-40B4-BE49-F238E27FC236}">
                  <a16:creationId xmlns:a16="http://schemas.microsoft.com/office/drawing/2014/main" id="{D6FA4BF6-5B5E-4F76-BC47-3E45C777417C}"/>
                </a:ext>
              </a:extLst>
            </p:cNvPr>
            <p:cNvPicPr>
              <a:picLocks noChangeAspect="1"/>
            </p:cNvPicPr>
            <p:nvPr/>
          </p:nvPicPr>
          <p:blipFill>
            <a:blip r:embed="rId9"/>
            <a:stretch>
              <a:fillRect/>
            </a:stretch>
          </p:blipFill>
          <p:spPr>
            <a:xfrm>
              <a:off x="8792039" y="2961354"/>
              <a:ext cx="4749081" cy="3164867"/>
            </a:xfrm>
            <a:prstGeom prst="rect">
              <a:avLst/>
            </a:prstGeom>
          </p:spPr>
        </p:pic>
        <p:sp>
          <p:nvSpPr>
            <p:cNvPr id="46" name="文本框 45">
              <a:extLst>
                <a:ext uri="{FF2B5EF4-FFF2-40B4-BE49-F238E27FC236}">
                  <a16:creationId xmlns:a16="http://schemas.microsoft.com/office/drawing/2014/main" id="{58D38386-0B5D-4810-B70B-EAA77C20A19B}"/>
                </a:ext>
              </a:extLst>
            </p:cNvPr>
            <p:cNvSpPr txBox="1"/>
            <p:nvPr/>
          </p:nvSpPr>
          <p:spPr>
            <a:xfrm>
              <a:off x="10665399" y="4214941"/>
              <a:ext cx="1017014" cy="338554"/>
            </a:xfrm>
            <a:prstGeom prst="rect">
              <a:avLst/>
            </a:prstGeom>
            <a:solidFill>
              <a:srgbClr val="4472C4"/>
            </a:solidFill>
          </p:spPr>
          <p:txBody>
            <a:bodyPr wrap="square">
              <a:spAutoFit/>
            </a:bodyPr>
            <a:lstStyle/>
            <a:p>
              <a:r>
                <a:rPr lang="zh-CN" altLang="en-US" sz="1600" b="0" dirty="0">
                  <a:solidFill>
                    <a:schemeClr val="bg1"/>
                  </a:solidFill>
                  <a:latin typeface="等线" panose="02010600030101010101" pitchFamily="2" charset="-122"/>
                  <a:ea typeface="等线" panose="02010600030101010101" pitchFamily="2" charset="-122"/>
                  <a:cs typeface="Aparajita" panose="020B0604020202020204" pitchFamily="34" charset="0"/>
                </a:rPr>
                <a:t>低维约束</a:t>
              </a:r>
              <a:endParaRPr lang="zh-CN" altLang="en-US" sz="1600" dirty="0">
                <a:solidFill>
                  <a:schemeClr val="bg1"/>
                </a:solidFill>
                <a:latin typeface="等线" panose="02010600030101010101" pitchFamily="2" charset="-122"/>
                <a:ea typeface="等线" panose="02010600030101010101" pitchFamily="2" charset="-122"/>
              </a:endParaRPr>
            </a:p>
          </p:txBody>
        </p:sp>
      </p:grpSp>
      <p:sp>
        <p:nvSpPr>
          <p:cNvPr id="2" name="文本框 1">
            <a:extLst>
              <a:ext uri="{FF2B5EF4-FFF2-40B4-BE49-F238E27FC236}">
                <a16:creationId xmlns:a16="http://schemas.microsoft.com/office/drawing/2014/main" id="{D37307CC-F895-1169-158F-6F341904D4EE}"/>
              </a:ext>
            </a:extLst>
          </p:cNvPr>
          <p:cNvSpPr txBox="1"/>
          <p:nvPr>
            <p:custDataLst>
              <p:tags r:id="rId2"/>
            </p:custDataLst>
          </p:nvPr>
        </p:nvSpPr>
        <p:spPr>
          <a:xfrm>
            <a:off x="570808" y="5901971"/>
            <a:ext cx="11138592" cy="688612"/>
          </a:xfrm>
          <a:prstGeom prst="rect">
            <a:avLst/>
          </a:prstGeom>
          <a:solidFill>
            <a:schemeClr val="accent1">
              <a:lumMod val="20000"/>
              <a:lumOff val="80000"/>
            </a:schemeClr>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dirty="0">
                <a:solidFill>
                  <a:prstClr val="black"/>
                </a:solidFill>
                <a:latin typeface="Arial"/>
                <a:ea typeface="微软雅黑" panose="020B0503020204020204" pitchFamily="34" charset="-122"/>
                <a:cs typeface="+mn-cs"/>
                <a:sym typeface="Times New Roman" panose="02020603050405020304"/>
              </a:rPr>
              <a:t>思想：首先根据需要确定低维约束的形式</a:t>
            </a:r>
            <a:r>
              <a:rPr lang="en-US" altLang="zh-CN" sz="2000" dirty="0">
                <a:solidFill>
                  <a:prstClr val="black"/>
                </a:solidFill>
                <a:latin typeface="Arial"/>
                <a:ea typeface="微软雅黑" panose="020B0503020204020204" pitchFamily="34" charset="-122"/>
                <a:cs typeface="+mn-cs"/>
                <a:sym typeface="Times New Roman" panose="02020603050405020304"/>
              </a:rPr>
              <a:t>(</a:t>
            </a:r>
            <a:r>
              <a:rPr lang="zh-CN" altLang="en-US" sz="2000" dirty="0">
                <a:solidFill>
                  <a:prstClr val="black"/>
                </a:solidFill>
                <a:latin typeface="Arial"/>
                <a:ea typeface="微软雅黑" panose="020B0503020204020204" pitchFamily="34" charset="-122"/>
                <a:cs typeface="+mn-cs"/>
                <a:sym typeface="Times New Roman" panose="02020603050405020304"/>
              </a:rPr>
              <a:t>比如线性约束</a:t>
            </a:r>
            <a:r>
              <a:rPr lang="en-US" altLang="zh-CN" sz="2000" dirty="0">
                <a:solidFill>
                  <a:prstClr val="black"/>
                </a:solidFill>
                <a:latin typeface="Arial"/>
                <a:ea typeface="微软雅黑" panose="020B0503020204020204" pitchFamily="34" charset="-122"/>
                <a:cs typeface="+mn-cs"/>
                <a:sym typeface="Times New Roman" panose="02020603050405020304"/>
              </a:rPr>
              <a:t>:Ax</a:t>
            </a:r>
            <a:r>
              <a:rPr lang="zh-CN" altLang="en-US" sz="2000" dirty="0">
                <a:solidFill>
                  <a:prstClr val="black"/>
                </a:solidFill>
                <a:latin typeface="Arial"/>
                <a:ea typeface="微软雅黑" panose="020B0503020204020204" pitchFamily="34" charset="-122"/>
                <a:cs typeface="+mn-cs"/>
                <a:sym typeface="Times New Roman" panose="02020603050405020304"/>
              </a:rPr>
              <a:t>≤</a:t>
            </a:r>
            <a:r>
              <a:rPr lang="en-US" altLang="zh-CN" sz="2000" dirty="0">
                <a:solidFill>
                  <a:prstClr val="black"/>
                </a:solidFill>
                <a:latin typeface="Arial"/>
                <a:ea typeface="微软雅黑" panose="020B0503020204020204" pitchFamily="34" charset="-122"/>
                <a:cs typeface="+mn-cs"/>
                <a:sym typeface="Times New Roman" panose="02020603050405020304"/>
              </a:rPr>
              <a:t>b)</a:t>
            </a:r>
            <a:r>
              <a:rPr lang="zh-CN" altLang="en-US" sz="2000" dirty="0">
                <a:solidFill>
                  <a:prstClr val="black"/>
                </a:solidFill>
                <a:latin typeface="Arial"/>
                <a:ea typeface="微软雅黑" panose="020B0503020204020204" pitchFamily="34" charset="-122"/>
                <a:cs typeface="+mn-cs"/>
                <a:sym typeface="Times New Roman" panose="02020603050405020304"/>
              </a:rPr>
              <a:t>，然后利用用能数据拟合参数。</a:t>
            </a:r>
            <a:endParaRPr lang="zh-CN" altLang="en-US" sz="2000" b="1" dirty="0">
              <a:solidFill>
                <a:prstClr val="black"/>
              </a:solidFill>
              <a:latin typeface="Arial"/>
              <a:ea typeface="微软雅黑" panose="020B0503020204020204" pitchFamily="34" charset="-122"/>
            </a:endParaRPr>
          </a:p>
        </p:txBody>
      </p:sp>
      <p:pic>
        <p:nvPicPr>
          <p:cNvPr id="4" name="Picture 1">
            <a:extLst>
              <a:ext uri="{FF2B5EF4-FFF2-40B4-BE49-F238E27FC236}">
                <a16:creationId xmlns:a16="http://schemas.microsoft.com/office/drawing/2014/main" id="{84654C90-99D6-07CC-EE41-83C462ACEAA2}"/>
              </a:ext>
            </a:extLst>
          </p:cNvPr>
          <p:cNvPicPr>
            <a:picLocks noChangeAspect="1"/>
          </p:cNvPicPr>
          <p:nvPr/>
        </p:nvPicPr>
        <p:blipFill>
          <a:blip r:embed="rId10"/>
          <a:stretch>
            <a:fillRect/>
          </a:stretch>
        </p:blipFill>
        <p:spPr>
          <a:xfrm>
            <a:off x="1810268" y="2842155"/>
            <a:ext cx="7213307" cy="2586764"/>
          </a:xfrm>
          <a:prstGeom prst="rect">
            <a:avLst/>
          </a:prstGeom>
        </p:spPr>
      </p:pic>
    </p:spTree>
    <p:extLst>
      <p:ext uri="{BB962C8B-B14F-4D97-AF65-F5344CB8AC3E}">
        <p14:creationId xmlns:p14="http://schemas.microsoft.com/office/powerpoint/2010/main" val="291637605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17D7F-7BF8-BA61-19AC-EDC9D80909D2}"/>
            </a:ext>
          </a:extLst>
        </p:cNvPr>
        <p:cNvGrpSpPr/>
        <p:nvPr/>
      </p:nvGrpSpPr>
      <p:grpSpPr>
        <a:xfrm>
          <a:off x="0" y="0"/>
          <a:ext cx="0" cy="0"/>
          <a:chOff x="0" y="0"/>
          <a:chExt cx="0" cy="0"/>
        </a:xfrm>
      </p:grpSpPr>
      <p:pic>
        <p:nvPicPr>
          <p:cNvPr id="169" name="图片 168">
            <a:extLst>
              <a:ext uri="{FF2B5EF4-FFF2-40B4-BE49-F238E27FC236}">
                <a16:creationId xmlns:a16="http://schemas.microsoft.com/office/drawing/2014/main" id="{6DD5E777-E35E-70A5-A319-879D71ECB75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28"/>
          <a:stretch/>
        </p:blipFill>
        <p:spPr>
          <a:xfrm flipH="1">
            <a:off x="5598767" y="-1"/>
            <a:ext cx="3326355" cy="995307"/>
          </a:xfrm>
          <a:prstGeom prst="rect">
            <a:avLst/>
          </a:prstGeom>
        </p:spPr>
      </p:pic>
      <p:pic>
        <p:nvPicPr>
          <p:cNvPr id="15" name="图片 14">
            <a:extLst>
              <a:ext uri="{FF2B5EF4-FFF2-40B4-BE49-F238E27FC236}">
                <a16:creationId xmlns:a16="http://schemas.microsoft.com/office/drawing/2014/main" id="{CCF11712-562E-6CA5-0EC0-39D0BD6E566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890933" y="0"/>
            <a:ext cx="3326355" cy="973859"/>
          </a:xfrm>
          <a:prstGeom prst="rect">
            <a:avLst/>
          </a:prstGeom>
        </p:spPr>
      </p:pic>
      <p:sp>
        <p:nvSpPr>
          <p:cNvPr id="78" name="矩形 77">
            <a:extLst>
              <a:ext uri="{FF2B5EF4-FFF2-40B4-BE49-F238E27FC236}">
                <a16:creationId xmlns:a16="http://schemas.microsoft.com/office/drawing/2014/main" id="{B6581DCB-6F39-EB19-153F-102587640272}"/>
              </a:ext>
            </a:extLst>
          </p:cNvPr>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170" name="图片 169">
            <a:extLst>
              <a:ext uri="{FF2B5EF4-FFF2-40B4-BE49-F238E27FC236}">
                <a16:creationId xmlns:a16="http://schemas.microsoft.com/office/drawing/2014/main" id="{7C00AA2E-7A8B-F8B2-310A-3C5888132FBE}"/>
              </a:ext>
            </a:extLst>
          </p:cNvPr>
          <p:cNvPicPr>
            <a:picLocks noChangeAspect="1"/>
          </p:cNvPicPr>
          <p:nvPr/>
        </p:nvPicPr>
        <p:blipFill>
          <a:blip r:embed="rId6" cstate="screen">
            <a:lum bright="70000" contrast="-70000"/>
            <a:extLst>
              <a:ext uri="{BEBA8EAE-BF5A-486C-A8C5-ECC9F3942E4B}">
                <a14:imgProps xmlns:a14="http://schemas.microsoft.com/office/drawing/2010/main">
                  <a14:imgLayer r:embed="rId7">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258641" y="125580"/>
            <a:ext cx="747562" cy="778934"/>
          </a:xfrm>
          <a:prstGeom prst="rect">
            <a:avLst/>
          </a:prstGeom>
          <a:ln>
            <a:solidFill>
              <a:srgbClr val="580C6E"/>
            </a:solidFill>
          </a:ln>
        </p:spPr>
      </p:pic>
      <p:sp>
        <p:nvSpPr>
          <p:cNvPr id="3" name="灯片编号占位符 2">
            <a:extLst>
              <a:ext uri="{FF2B5EF4-FFF2-40B4-BE49-F238E27FC236}">
                <a16:creationId xmlns:a16="http://schemas.microsoft.com/office/drawing/2014/main" id="{6A5A6C94-574C-56B2-FF14-80E42B560AB2}"/>
              </a:ext>
            </a:extLst>
          </p:cNvPr>
          <p:cNvSpPr>
            <a:spLocks noGrp="1"/>
          </p:cNvSpPr>
          <p:nvPr>
            <p:ph type="sldNum" sz="quarter" idx="12"/>
          </p:nvPr>
        </p:nvSpPr>
        <p:spPr>
          <a:xfrm>
            <a:off x="93763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45" name="文本框 44">
            <a:extLst>
              <a:ext uri="{FF2B5EF4-FFF2-40B4-BE49-F238E27FC236}">
                <a16:creationId xmlns:a16="http://schemas.microsoft.com/office/drawing/2014/main" id="{7245A491-631C-C568-F0C3-5E78C84E5BF0}"/>
              </a:ext>
            </a:extLst>
          </p:cNvPr>
          <p:cNvSpPr txBox="1"/>
          <p:nvPr/>
        </p:nvSpPr>
        <p:spPr>
          <a:xfrm>
            <a:off x="1108512" y="244370"/>
            <a:ext cx="1000026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方法的直观理解：如何合理</a:t>
            </a:r>
            <a:r>
              <a:rPr kumimoji="0" lang="en-US" altLang="zh-CN" sz="3200" b="1" i="0" u="none" strike="noStrike" kern="1200" cap="none" spc="300" normalizeH="0" baseline="0" noProof="0" dirty="0">
                <a:ln>
                  <a:noFill/>
                </a:ln>
                <a:solidFill>
                  <a:prstClr val="white"/>
                </a:solidFill>
                <a:effectLst/>
                <a:uLnTx/>
                <a:uFillTx/>
                <a:latin typeface="Arial"/>
                <a:ea typeface="微软雅黑"/>
                <a:cs typeface="+mn-ea"/>
                <a:sym typeface="+mn-lt"/>
              </a:rPr>
              <a:t>『</a:t>
            </a: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拍</a:t>
            </a:r>
            <a:r>
              <a:rPr kumimoji="0" lang="en-US" altLang="zh-CN" sz="3200" b="1" i="0" u="none" strike="noStrike" kern="1200" cap="none" spc="300" normalizeH="0" baseline="0" noProof="0" dirty="0">
                <a:ln>
                  <a:noFill/>
                </a:ln>
                <a:solidFill>
                  <a:prstClr val="white"/>
                </a:solidFill>
                <a:effectLst/>
                <a:uLnTx/>
                <a:uFillTx/>
                <a:latin typeface="Arial"/>
                <a:ea typeface="微软雅黑"/>
                <a:cs typeface="+mn-ea"/>
                <a:sym typeface="+mn-lt"/>
              </a:rPr>
              <a:t>』</a:t>
            </a: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低维约束参数？</a:t>
            </a:r>
          </a:p>
        </p:txBody>
      </p:sp>
      <p:sp>
        <p:nvSpPr>
          <p:cNvPr id="2" name="文本框 1">
            <a:extLst>
              <a:ext uri="{FF2B5EF4-FFF2-40B4-BE49-F238E27FC236}">
                <a16:creationId xmlns:a16="http://schemas.microsoft.com/office/drawing/2014/main" id="{42A45F27-CA8B-2BD7-06BA-238E372B300A}"/>
              </a:ext>
            </a:extLst>
          </p:cNvPr>
          <p:cNvSpPr txBox="1"/>
          <p:nvPr>
            <p:custDataLst>
              <p:tags r:id="rId1"/>
            </p:custDataLst>
          </p:nvPr>
        </p:nvSpPr>
        <p:spPr>
          <a:xfrm>
            <a:off x="632422" y="1239676"/>
            <a:ext cx="11138592" cy="688612"/>
          </a:xfrm>
          <a:prstGeom prst="rect">
            <a:avLst/>
          </a:prstGeom>
          <a:solidFill>
            <a:schemeClr val="accent1">
              <a:lumMod val="20000"/>
              <a:lumOff val="80000"/>
            </a:schemeClr>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dirty="0">
                <a:solidFill>
                  <a:prstClr val="black"/>
                </a:solidFill>
                <a:latin typeface="Arial"/>
                <a:ea typeface="微软雅黑" panose="020B0503020204020204" pitchFamily="34" charset="-122"/>
                <a:cs typeface="+mn-cs"/>
                <a:sym typeface="Times New Roman" panose="02020603050405020304"/>
              </a:rPr>
              <a:t>目标：首先根据需要确定低维约束的形式</a:t>
            </a:r>
            <a:r>
              <a:rPr lang="en-US" altLang="zh-CN" sz="2000" dirty="0">
                <a:solidFill>
                  <a:prstClr val="black"/>
                </a:solidFill>
                <a:latin typeface="Arial"/>
                <a:ea typeface="微软雅黑" panose="020B0503020204020204" pitchFamily="34" charset="-122"/>
                <a:cs typeface="+mn-cs"/>
                <a:sym typeface="Times New Roman" panose="02020603050405020304"/>
              </a:rPr>
              <a:t>(</a:t>
            </a:r>
            <a:r>
              <a:rPr lang="zh-CN" altLang="en-US" sz="2000" dirty="0">
                <a:solidFill>
                  <a:prstClr val="black"/>
                </a:solidFill>
                <a:latin typeface="Arial"/>
                <a:ea typeface="微软雅黑" panose="020B0503020204020204" pitchFamily="34" charset="-122"/>
                <a:cs typeface="+mn-cs"/>
                <a:sym typeface="Times New Roman" panose="02020603050405020304"/>
              </a:rPr>
              <a:t>比如线性约束</a:t>
            </a:r>
            <a:r>
              <a:rPr lang="en-US" altLang="zh-CN" sz="2000" dirty="0">
                <a:solidFill>
                  <a:prstClr val="black"/>
                </a:solidFill>
                <a:latin typeface="Arial"/>
                <a:ea typeface="微软雅黑" panose="020B0503020204020204" pitchFamily="34" charset="-122"/>
                <a:cs typeface="+mn-cs"/>
                <a:sym typeface="Times New Roman" panose="02020603050405020304"/>
              </a:rPr>
              <a:t>:Ax</a:t>
            </a:r>
            <a:r>
              <a:rPr lang="zh-CN" altLang="en-US" sz="2000" dirty="0">
                <a:solidFill>
                  <a:prstClr val="black"/>
                </a:solidFill>
                <a:latin typeface="Arial"/>
                <a:ea typeface="微软雅黑" panose="020B0503020204020204" pitchFamily="34" charset="-122"/>
                <a:cs typeface="+mn-cs"/>
                <a:sym typeface="Times New Roman" panose="02020603050405020304"/>
              </a:rPr>
              <a:t>≤</a:t>
            </a:r>
            <a:r>
              <a:rPr lang="en-US" altLang="zh-CN" sz="2000" dirty="0">
                <a:solidFill>
                  <a:prstClr val="black"/>
                </a:solidFill>
                <a:latin typeface="Arial"/>
                <a:ea typeface="微软雅黑" panose="020B0503020204020204" pitchFamily="34" charset="-122"/>
                <a:cs typeface="+mn-cs"/>
                <a:sym typeface="Times New Roman" panose="02020603050405020304"/>
              </a:rPr>
              <a:t>b)</a:t>
            </a:r>
            <a:r>
              <a:rPr lang="zh-CN" altLang="en-US" sz="2000" dirty="0">
                <a:solidFill>
                  <a:prstClr val="black"/>
                </a:solidFill>
                <a:latin typeface="Arial"/>
                <a:ea typeface="微软雅黑" panose="020B0503020204020204" pitchFamily="34" charset="-122"/>
                <a:cs typeface="+mn-cs"/>
                <a:sym typeface="Times New Roman" panose="02020603050405020304"/>
              </a:rPr>
              <a:t>，然后利用用能数据拟合参数。</a:t>
            </a:r>
            <a:endParaRPr lang="zh-CN" altLang="en-US" sz="2000" b="1" dirty="0">
              <a:solidFill>
                <a:prstClr val="black"/>
              </a:solidFill>
              <a:latin typeface="Arial"/>
              <a:ea typeface="微软雅黑" panose="020B0503020204020204" pitchFamily="34" charset="-122"/>
            </a:endParaRPr>
          </a:p>
        </p:txBody>
      </p:sp>
      <p:sp>
        <p:nvSpPr>
          <p:cNvPr id="6" name="文本框 5">
            <a:extLst>
              <a:ext uri="{FF2B5EF4-FFF2-40B4-BE49-F238E27FC236}">
                <a16:creationId xmlns:a16="http://schemas.microsoft.com/office/drawing/2014/main" id="{3660730C-B198-7AFE-840C-22943AF71FCF}"/>
              </a:ext>
            </a:extLst>
          </p:cNvPr>
          <p:cNvSpPr txBox="1"/>
          <p:nvPr/>
        </p:nvSpPr>
        <p:spPr>
          <a:xfrm>
            <a:off x="632422" y="2172658"/>
            <a:ext cx="6226384" cy="960712"/>
          </a:xfrm>
          <a:prstGeom prst="rect">
            <a:avLst/>
          </a:prstGeom>
          <a:noFill/>
        </p:spPr>
        <p:txBody>
          <a:bodyPr wrap="none" rtlCol="0">
            <a:spAutoFit/>
          </a:bodyPr>
          <a:lstStyle/>
          <a:p>
            <a:pPr>
              <a:lnSpc>
                <a:spcPct val="150000"/>
              </a:lnSpc>
            </a:pPr>
            <a:r>
              <a:rPr kumimoji="1" lang="zh-CN" altLang="en-US" sz="2000" dirty="0"/>
              <a:t>子问题</a:t>
            </a:r>
            <a:r>
              <a:rPr kumimoji="1" lang="en-US" altLang="zh-CN" sz="2000" dirty="0"/>
              <a:t>1</a:t>
            </a:r>
            <a:r>
              <a:rPr kumimoji="1" lang="zh-CN" altLang="en-US" sz="2000" dirty="0"/>
              <a:t>：何为合理？近似程度高。何为近似程度高？</a:t>
            </a:r>
            <a:endParaRPr kumimoji="1" lang="en-US" altLang="zh-CN" sz="2000" dirty="0"/>
          </a:p>
          <a:p>
            <a:pPr>
              <a:lnSpc>
                <a:spcPct val="150000"/>
              </a:lnSpc>
            </a:pPr>
            <a:r>
              <a:rPr kumimoji="1" lang="zh-CN" altLang="en-US" sz="2000" dirty="0"/>
              <a:t>定义损失函数：在各种场景下最优解的平均误差</a:t>
            </a:r>
          </a:p>
        </p:txBody>
      </p:sp>
      <p:pic>
        <p:nvPicPr>
          <p:cNvPr id="7" name="图片 6">
            <a:extLst>
              <a:ext uri="{FF2B5EF4-FFF2-40B4-BE49-F238E27FC236}">
                <a16:creationId xmlns:a16="http://schemas.microsoft.com/office/drawing/2014/main" id="{A6F8CB34-9153-643A-EA52-0C55882081F6}"/>
              </a:ext>
            </a:extLst>
          </p:cNvPr>
          <p:cNvPicPr>
            <a:picLocks noChangeAspect="1"/>
          </p:cNvPicPr>
          <p:nvPr/>
        </p:nvPicPr>
        <p:blipFill>
          <a:blip r:embed="rId8"/>
          <a:stretch>
            <a:fillRect/>
          </a:stretch>
        </p:blipFill>
        <p:spPr>
          <a:xfrm>
            <a:off x="2209800" y="3284369"/>
            <a:ext cx="7772400" cy="1621361"/>
          </a:xfrm>
          <a:prstGeom prst="rect">
            <a:avLst/>
          </a:prstGeom>
        </p:spPr>
      </p:pic>
      <p:sp>
        <p:nvSpPr>
          <p:cNvPr id="9" name="文本框 8">
            <a:extLst>
              <a:ext uri="{FF2B5EF4-FFF2-40B4-BE49-F238E27FC236}">
                <a16:creationId xmlns:a16="http://schemas.microsoft.com/office/drawing/2014/main" id="{B5C1DB7F-33E2-FE6B-E9DF-3C2174D9E081}"/>
              </a:ext>
            </a:extLst>
          </p:cNvPr>
          <p:cNvSpPr txBox="1"/>
          <p:nvPr/>
        </p:nvSpPr>
        <p:spPr>
          <a:xfrm>
            <a:off x="7034335" y="5203811"/>
            <a:ext cx="3206327" cy="1015663"/>
          </a:xfrm>
          <a:prstGeom prst="rect">
            <a:avLst/>
          </a:prstGeom>
          <a:noFill/>
        </p:spPr>
        <p:txBody>
          <a:bodyPr wrap="none" rtlCol="0">
            <a:spAutoFit/>
          </a:bodyPr>
          <a:lstStyle/>
          <a:p>
            <a:r>
              <a:rPr kumimoji="1" lang="en-US" altLang="zh-CN" sz="2000" dirty="0"/>
              <a:t>n:</a:t>
            </a:r>
            <a:r>
              <a:rPr kumimoji="1" lang="zh-CN" altLang="en-US" sz="2000" dirty="0"/>
              <a:t> 场景编号</a:t>
            </a:r>
            <a:endParaRPr kumimoji="1" lang="en-US" altLang="zh-CN" sz="2000" dirty="0"/>
          </a:p>
          <a:p>
            <a:r>
              <a:rPr kumimoji="1" lang="en-US" altLang="zh-CN" sz="2000" dirty="0"/>
              <a:t>x</a:t>
            </a:r>
            <a:r>
              <a:rPr kumimoji="1" lang="en-US" altLang="zh-CN" sz="2000" baseline="30000" dirty="0"/>
              <a:t>(n)</a:t>
            </a:r>
            <a:r>
              <a:rPr kumimoji="1" lang="zh-CN" altLang="en-US" sz="2000" baseline="30000" dirty="0"/>
              <a:t> </a:t>
            </a:r>
            <a:r>
              <a:rPr kumimoji="1" lang="en-US" altLang="zh-CN" sz="2000" dirty="0"/>
              <a:t>:</a:t>
            </a:r>
            <a:r>
              <a:rPr kumimoji="1" lang="zh-CN" altLang="en-US" sz="2000" dirty="0"/>
              <a:t>基于真实约束的最优解</a:t>
            </a:r>
            <a:endParaRPr kumimoji="1" lang="en-US" altLang="zh-CN" sz="2000" dirty="0"/>
          </a:p>
          <a:p>
            <a:r>
              <a:rPr kumimoji="1" lang="en-US" altLang="zh-CN" sz="2000" dirty="0" err="1"/>
              <a:t>x</a:t>
            </a:r>
            <a:r>
              <a:rPr kumimoji="1" lang="en-US" altLang="zh-CN" sz="2000" baseline="-25000" dirty="0" err="1"/>
              <a:t>n</a:t>
            </a:r>
            <a:r>
              <a:rPr kumimoji="1" lang="en-US" altLang="zh-CN" sz="2000" dirty="0"/>
              <a:t>:</a:t>
            </a:r>
            <a:r>
              <a:rPr kumimoji="1" lang="zh-CN" altLang="en-US" sz="2000" dirty="0"/>
              <a:t>基于近似约束的最优解</a:t>
            </a:r>
          </a:p>
        </p:txBody>
      </p:sp>
    </p:spTree>
    <p:extLst>
      <p:ext uri="{BB962C8B-B14F-4D97-AF65-F5344CB8AC3E}">
        <p14:creationId xmlns:p14="http://schemas.microsoft.com/office/powerpoint/2010/main" val="276765601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BEB1B-F642-EBFD-7162-0EB626F057C5}"/>
            </a:ext>
          </a:extLst>
        </p:cNvPr>
        <p:cNvGrpSpPr/>
        <p:nvPr/>
      </p:nvGrpSpPr>
      <p:grpSpPr>
        <a:xfrm>
          <a:off x="0" y="0"/>
          <a:ext cx="0" cy="0"/>
          <a:chOff x="0" y="0"/>
          <a:chExt cx="0" cy="0"/>
        </a:xfrm>
      </p:grpSpPr>
      <p:pic>
        <p:nvPicPr>
          <p:cNvPr id="169" name="图片 168">
            <a:extLst>
              <a:ext uri="{FF2B5EF4-FFF2-40B4-BE49-F238E27FC236}">
                <a16:creationId xmlns:a16="http://schemas.microsoft.com/office/drawing/2014/main" id="{4045D8F2-241B-42C0-E211-CC3D1566119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28"/>
          <a:stretch/>
        </p:blipFill>
        <p:spPr>
          <a:xfrm flipH="1">
            <a:off x="5598767" y="-1"/>
            <a:ext cx="3326355" cy="995307"/>
          </a:xfrm>
          <a:prstGeom prst="rect">
            <a:avLst/>
          </a:prstGeom>
        </p:spPr>
      </p:pic>
      <p:pic>
        <p:nvPicPr>
          <p:cNvPr id="15" name="图片 14">
            <a:extLst>
              <a:ext uri="{FF2B5EF4-FFF2-40B4-BE49-F238E27FC236}">
                <a16:creationId xmlns:a16="http://schemas.microsoft.com/office/drawing/2014/main" id="{33B91639-425F-57DF-9E16-AAF634BB968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890933" y="0"/>
            <a:ext cx="3326355" cy="973859"/>
          </a:xfrm>
          <a:prstGeom prst="rect">
            <a:avLst/>
          </a:prstGeom>
        </p:spPr>
      </p:pic>
      <p:sp>
        <p:nvSpPr>
          <p:cNvPr id="78" name="矩形 77">
            <a:extLst>
              <a:ext uri="{FF2B5EF4-FFF2-40B4-BE49-F238E27FC236}">
                <a16:creationId xmlns:a16="http://schemas.microsoft.com/office/drawing/2014/main" id="{C3EA60E1-CBDB-FAF7-F238-F73E242A89D5}"/>
              </a:ext>
            </a:extLst>
          </p:cNvPr>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170" name="图片 169">
            <a:extLst>
              <a:ext uri="{FF2B5EF4-FFF2-40B4-BE49-F238E27FC236}">
                <a16:creationId xmlns:a16="http://schemas.microsoft.com/office/drawing/2014/main" id="{27D66C69-16B7-64AE-1F18-FC2294D790AA}"/>
              </a:ext>
            </a:extLst>
          </p:cNvPr>
          <p:cNvPicPr>
            <a:picLocks noChangeAspect="1"/>
          </p:cNvPicPr>
          <p:nvPr/>
        </p:nvPicPr>
        <p:blipFill>
          <a:blip r:embed="rId6" cstate="screen">
            <a:lum bright="70000" contrast="-70000"/>
            <a:extLst>
              <a:ext uri="{BEBA8EAE-BF5A-486C-A8C5-ECC9F3942E4B}">
                <a14:imgProps xmlns:a14="http://schemas.microsoft.com/office/drawing/2010/main">
                  <a14:imgLayer r:embed="rId7">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258641" y="125580"/>
            <a:ext cx="747562" cy="778934"/>
          </a:xfrm>
          <a:prstGeom prst="rect">
            <a:avLst/>
          </a:prstGeom>
          <a:ln>
            <a:solidFill>
              <a:srgbClr val="580C6E"/>
            </a:solidFill>
          </a:ln>
        </p:spPr>
      </p:pic>
      <p:sp>
        <p:nvSpPr>
          <p:cNvPr id="3" name="灯片编号占位符 2">
            <a:extLst>
              <a:ext uri="{FF2B5EF4-FFF2-40B4-BE49-F238E27FC236}">
                <a16:creationId xmlns:a16="http://schemas.microsoft.com/office/drawing/2014/main" id="{1CDB208D-1BA4-3B6E-AC4D-CD32FB62F0E8}"/>
              </a:ext>
            </a:extLst>
          </p:cNvPr>
          <p:cNvSpPr>
            <a:spLocks noGrp="1"/>
          </p:cNvSpPr>
          <p:nvPr>
            <p:ph type="sldNum" sz="quarter" idx="12"/>
          </p:nvPr>
        </p:nvSpPr>
        <p:spPr>
          <a:xfrm>
            <a:off x="93763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45" name="文本框 44">
            <a:extLst>
              <a:ext uri="{FF2B5EF4-FFF2-40B4-BE49-F238E27FC236}">
                <a16:creationId xmlns:a16="http://schemas.microsoft.com/office/drawing/2014/main" id="{6B041C66-1EFE-8BE6-CB4D-E3F399E72C2E}"/>
              </a:ext>
            </a:extLst>
          </p:cNvPr>
          <p:cNvSpPr txBox="1"/>
          <p:nvPr/>
        </p:nvSpPr>
        <p:spPr>
          <a:xfrm>
            <a:off x="1108512" y="244370"/>
            <a:ext cx="1000026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方法的直观理解：如何合理</a:t>
            </a:r>
            <a:r>
              <a:rPr kumimoji="0" lang="en-US" altLang="zh-CN" sz="3200" b="1" i="0" u="none" strike="noStrike" kern="1200" cap="none" spc="300" normalizeH="0" baseline="0" noProof="0" dirty="0">
                <a:ln>
                  <a:noFill/>
                </a:ln>
                <a:solidFill>
                  <a:prstClr val="white"/>
                </a:solidFill>
                <a:effectLst/>
                <a:uLnTx/>
                <a:uFillTx/>
                <a:latin typeface="Arial"/>
                <a:ea typeface="微软雅黑"/>
                <a:cs typeface="+mn-ea"/>
                <a:sym typeface="+mn-lt"/>
              </a:rPr>
              <a:t>『</a:t>
            </a: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拍</a:t>
            </a:r>
            <a:r>
              <a:rPr kumimoji="0" lang="en-US" altLang="zh-CN" sz="3200" b="1" i="0" u="none" strike="noStrike" kern="1200" cap="none" spc="300" normalizeH="0" baseline="0" noProof="0" dirty="0">
                <a:ln>
                  <a:noFill/>
                </a:ln>
                <a:solidFill>
                  <a:prstClr val="white"/>
                </a:solidFill>
                <a:effectLst/>
                <a:uLnTx/>
                <a:uFillTx/>
                <a:latin typeface="Arial"/>
                <a:ea typeface="微软雅黑"/>
                <a:cs typeface="+mn-ea"/>
                <a:sym typeface="+mn-lt"/>
              </a:rPr>
              <a:t>』</a:t>
            </a: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低维约束参数？</a:t>
            </a:r>
          </a:p>
        </p:txBody>
      </p:sp>
      <p:sp>
        <p:nvSpPr>
          <p:cNvPr id="2" name="文本框 1">
            <a:extLst>
              <a:ext uri="{FF2B5EF4-FFF2-40B4-BE49-F238E27FC236}">
                <a16:creationId xmlns:a16="http://schemas.microsoft.com/office/drawing/2014/main" id="{10035356-A432-DB1C-B34D-B61DCAD6ACAB}"/>
              </a:ext>
            </a:extLst>
          </p:cNvPr>
          <p:cNvSpPr txBox="1"/>
          <p:nvPr>
            <p:custDataLst>
              <p:tags r:id="rId1"/>
            </p:custDataLst>
          </p:nvPr>
        </p:nvSpPr>
        <p:spPr>
          <a:xfrm>
            <a:off x="632422" y="1239676"/>
            <a:ext cx="11138592" cy="688612"/>
          </a:xfrm>
          <a:prstGeom prst="rect">
            <a:avLst/>
          </a:prstGeom>
          <a:solidFill>
            <a:schemeClr val="accent1">
              <a:lumMod val="20000"/>
              <a:lumOff val="80000"/>
            </a:schemeClr>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dirty="0">
                <a:solidFill>
                  <a:prstClr val="black"/>
                </a:solidFill>
                <a:latin typeface="Arial"/>
                <a:ea typeface="微软雅黑" panose="020B0503020204020204" pitchFamily="34" charset="-122"/>
                <a:cs typeface="+mn-cs"/>
                <a:sym typeface="Times New Roman" panose="02020603050405020304"/>
              </a:rPr>
              <a:t>目标：首先根据需要确定低维约束的形式</a:t>
            </a:r>
            <a:r>
              <a:rPr lang="en-US" altLang="zh-CN" sz="2000" dirty="0">
                <a:solidFill>
                  <a:prstClr val="black"/>
                </a:solidFill>
                <a:latin typeface="Arial"/>
                <a:ea typeface="微软雅黑" panose="020B0503020204020204" pitchFamily="34" charset="-122"/>
                <a:cs typeface="+mn-cs"/>
                <a:sym typeface="Times New Roman" panose="02020603050405020304"/>
              </a:rPr>
              <a:t>(</a:t>
            </a:r>
            <a:r>
              <a:rPr lang="zh-CN" altLang="en-US" sz="2000" dirty="0">
                <a:solidFill>
                  <a:prstClr val="black"/>
                </a:solidFill>
                <a:latin typeface="Arial"/>
                <a:ea typeface="微软雅黑" panose="020B0503020204020204" pitchFamily="34" charset="-122"/>
                <a:cs typeface="+mn-cs"/>
                <a:sym typeface="Times New Roman" panose="02020603050405020304"/>
              </a:rPr>
              <a:t>比如线性约束</a:t>
            </a:r>
            <a:r>
              <a:rPr lang="en-US" altLang="zh-CN" sz="2000" dirty="0">
                <a:solidFill>
                  <a:prstClr val="black"/>
                </a:solidFill>
                <a:latin typeface="Arial"/>
                <a:ea typeface="微软雅黑" panose="020B0503020204020204" pitchFamily="34" charset="-122"/>
                <a:cs typeface="+mn-cs"/>
                <a:sym typeface="Times New Roman" panose="02020603050405020304"/>
              </a:rPr>
              <a:t>:Ax</a:t>
            </a:r>
            <a:r>
              <a:rPr lang="zh-CN" altLang="en-US" sz="2000" dirty="0">
                <a:solidFill>
                  <a:prstClr val="black"/>
                </a:solidFill>
                <a:latin typeface="Arial"/>
                <a:ea typeface="微软雅黑" panose="020B0503020204020204" pitchFamily="34" charset="-122"/>
                <a:cs typeface="+mn-cs"/>
                <a:sym typeface="Times New Roman" panose="02020603050405020304"/>
              </a:rPr>
              <a:t>≤</a:t>
            </a:r>
            <a:r>
              <a:rPr lang="en-US" altLang="zh-CN" sz="2000" dirty="0">
                <a:solidFill>
                  <a:prstClr val="black"/>
                </a:solidFill>
                <a:latin typeface="Arial"/>
                <a:ea typeface="微软雅黑" panose="020B0503020204020204" pitchFamily="34" charset="-122"/>
                <a:cs typeface="+mn-cs"/>
                <a:sym typeface="Times New Roman" panose="02020603050405020304"/>
              </a:rPr>
              <a:t>b)</a:t>
            </a:r>
            <a:r>
              <a:rPr lang="zh-CN" altLang="en-US" sz="2000" dirty="0">
                <a:solidFill>
                  <a:prstClr val="black"/>
                </a:solidFill>
                <a:latin typeface="Arial"/>
                <a:ea typeface="微软雅黑" panose="020B0503020204020204" pitchFamily="34" charset="-122"/>
                <a:cs typeface="+mn-cs"/>
                <a:sym typeface="Times New Roman" panose="02020603050405020304"/>
              </a:rPr>
              <a:t>，然后利用用能数据拟合参数。</a:t>
            </a:r>
            <a:endParaRPr lang="zh-CN" altLang="en-US" sz="2000" b="1" dirty="0">
              <a:solidFill>
                <a:prstClr val="black"/>
              </a:solidFill>
              <a:latin typeface="Arial"/>
              <a:ea typeface="微软雅黑" panose="020B0503020204020204" pitchFamily="34" charset="-122"/>
            </a:endParaRPr>
          </a:p>
        </p:txBody>
      </p:sp>
      <p:sp>
        <p:nvSpPr>
          <p:cNvPr id="6" name="文本框 5">
            <a:extLst>
              <a:ext uri="{FF2B5EF4-FFF2-40B4-BE49-F238E27FC236}">
                <a16:creationId xmlns:a16="http://schemas.microsoft.com/office/drawing/2014/main" id="{C2E4FF7C-8D84-F96E-64CC-784D52914E6C}"/>
              </a:ext>
            </a:extLst>
          </p:cNvPr>
          <p:cNvSpPr txBox="1"/>
          <p:nvPr/>
        </p:nvSpPr>
        <p:spPr>
          <a:xfrm>
            <a:off x="632422" y="2172658"/>
            <a:ext cx="6894836" cy="3076676"/>
          </a:xfrm>
          <a:prstGeom prst="rect">
            <a:avLst/>
          </a:prstGeom>
          <a:noFill/>
        </p:spPr>
        <p:txBody>
          <a:bodyPr wrap="none" rtlCol="0">
            <a:spAutoFit/>
          </a:bodyPr>
          <a:lstStyle/>
          <a:p>
            <a:pPr>
              <a:lnSpc>
                <a:spcPct val="200000"/>
              </a:lnSpc>
            </a:pPr>
            <a:r>
              <a:rPr kumimoji="1" lang="zh-CN" altLang="en-US" sz="2000" dirty="0"/>
              <a:t>子问题</a:t>
            </a:r>
            <a:r>
              <a:rPr kumimoji="1" lang="en-US" altLang="zh-CN" sz="2000" dirty="0"/>
              <a:t>2</a:t>
            </a:r>
            <a:r>
              <a:rPr kumimoji="1" lang="zh-CN" altLang="en-US" sz="2000" dirty="0"/>
              <a:t>：低维约束长什么样？</a:t>
            </a:r>
            <a:endParaRPr kumimoji="1" lang="en-US" altLang="zh-CN" sz="2000" dirty="0"/>
          </a:p>
          <a:p>
            <a:pPr>
              <a:lnSpc>
                <a:spcPct val="200000"/>
              </a:lnSpc>
            </a:pPr>
            <a:r>
              <a:rPr kumimoji="1" lang="en-US" altLang="zh-CN" sz="2000" dirty="0"/>
              <a:t>-</a:t>
            </a:r>
            <a:r>
              <a:rPr kumimoji="1" lang="zh-CN" altLang="en-US" sz="2000" dirty="0"/>
              <a:t> 原理上，可以长任何样子，但是计算过于复杂。</a:t>
            </a:r>
            <a:endParaRPr kumimoji="1" lang="en-US" altLang="zh-CN" sz="2000" dirty="0"/>
          </a:p>
          <a:p>
            <a:pPr>
              <a:lnSpc>
                <a:spcPct val="200000"/>
              </a:lnSpc>
            </a:pPr>
            <a:r>
              <a:rPr kumimoji="1" lang="zh-CN" altLang="en-US" sz="2000" dirty="0"/>
              <a:t>解决思路：引入先验知识，</a:t>
            </a:r>
            <a:r>
              <a:rPr kumimoji="1" lang="en-US" altLang="zh-CN" sz="2000" b="1" dirty="0"/>
              <a:t>『</a:t>
            </a:r>
            <a:r>
              <a:rPr kumimoji="1" lang="zh-CN" altLang="en-US" sz="2000" b="1" dirty="0"/>
              <a:t>应该长什么样</a:t>
            </a:r>
            <a:r>
              <a:rPr kumimoji="1" lang="en-US" altLang="zh-CN" sz="2000" b="1" dirty="0"/>
              <a:t>』</a:t>
            </a:r>
            <a:r>
              <a:rPr kumimoji="1" lang="zh-CN" altLang="en-US" sz="2000" dirty="0"/>
              <a:t>？</a:t>
            </a:r>
            <a:endParaRPr kumimoji="1" lang="en-US" altLang="zh-CN" sz="2000" dirty="0"/>
          </a:p>
          <a:p>
            <a:pPr>
              <a:lnSpc>
                <a:spcPct val="200000"/>
              </a:lnSpc>
            </a:pPr>
            <a:r>
              <a:rPr kumimoji="1" lang="en-US" altLang="zh-CN" sz="2000" dirty="0"/>
              <a:t>-</a:t>
            </a:r>
            <a:r>
              <a:rPr kumimoji="1" lang="zh-CN" altLang="en-US" sz="2000" dirty="0"/>
              <a:t> 思路</a:t>
            </a:r>
            <a:r>
              <a:rPr kumimoji="1" lang="en-US" altLang="zh-CN" sz="2000" dirty="0"/>
              <a:t>1</a:t>
            </a:r>
            <a:r>
              <a:rPr kumimoji="1" lang="zh-CN" altLang="en-US" sz="2000" dirty="0"/>
              <a:t>：工业用户的灵活性应该长什么样？（用户特点）</a:t>
            </a:r>
            <a:endParaRPr kumimoji="1" lang="en-US" altLang="zh-CN" sz="2000" dirty="0"/>
          </a:p>
          <a:p>
            <a:pPr>
              <a:lnSpc>
                <a:spcPct val="200000"/>
              </a:lnSpc>
            </a:pPr>
            <a:r>
              <a:rPr kumimoji="1" lang="en-US" altLang="zh-CN" sz="2000" dirty="0"/>
              <a:t>-</a:t>
            </a:r>
            <a:r>
              <a:rPr kumimoji="1" lang="zh-CN" altLang="en-US" sz="2000" dirty="0"/>
              <a:t> 思路</a:t>
            </a:r>
            <a:r>
              <a:rPr kumimoji="1" lang="en-US" altLang="zh-CN" sz="2000" dirty="0"/>
              <a:t>2</a:t>
            </a:r>
            <a:r>
              <a:rPr kumimoji="1" lang="zh-CN" altLang="en-US" sz="2000" dirty="0"/>
              <a:t>：电力系统灵活性需求应该长什么样？（系统需求）</a:t>
            </a:r>
          </a:p>
        </p:txBody>
      </p:sp>
      <p:sp>
        <p:nvSpPr>
          <p:cNvPr id="7" name="文本框 6">
            <a:extLst>
              <a:ext uri="{FF2B5EF4-FFF2-40B4-BE49-F238E27FC236}">
                <a16:creationId xmlns:a16="http://schemas.microsoft.com/office/drawing/2014/main" id="{569EB27D-855A-7DEF-61FE-55B0E64BB40C}"/>
              </a:ext>
            </a:extLst>
          </p:cNvPr>
          <p:cNvSpPr txBox="1"/>
          <p:nvPr/>
        </p:nvSpPr>
        <p:spPr>
          <a:xfrm>
            <a:off x="7802531" y="3765949"/>
            <a:ext cx="4544834" cy="1422377"/>
          </a:xfrm>
          <a:prstGeom prst="rect">
            <a:avLst/>
          </a:prstGeom>
          <a:noFill/>
        </p:spPr>
        <p:txBody>
          <a:bodyPr wrap="none" rtlCol="0">
            <a:spAutoFit/>
          </a:bodyPr>
          <a:lstStyle/>
          <a:p>
            <a:pPr>
              <a:lnSpc>
                <a:spcPct val="150000"/>
              </a:lnSpc>
            </a:pPr>
            <a:r>
              <a:rPr kumimoji="1" lang="zh-CN" altLang="en-US" sz="2000" dirty="0"/>
              <a:t>目前：可调负荷集群</a:t>
            </a:r>
            <a:endParaRPr kumimoji="1" lang="en-US" altLang="zh-CN" sz="2000" dirty="0"/>
          </a:p>
          <a:p>
            <a:pPr>
              <a:lnSpc>
                <a:spcPct val="150000"/>
              </a:lnSpc>
            </a:pPr>
            <a:r>
              <a:rPr kumimoji="1" lang="zh-CN" altLang="en-US" sz="2000" dirty="0"/>
              <a:t>捕捉：时段耦合、生产平移、设备构成</a:t>
            </a:r>
            <a:endParaRPr kumimoji="1" lang="en-US" altLang="zh-CN" sz="2000" dirty="0"/>
          </a:p>
          <a:p>
            <a:pPr>
              <a:lnSpc>
                <a:spcPct val="150000"/>
              </a:lnSpc>
            </a:pPr>
            <a:r>
              <a:rPr kumimoji="1" lang="zh-CN" altLang="en-US" sz="2000" dirty="0"/>
              <a:t>未来：爬坡、启停、成本</a:t>
            </a:r>
          </a:p>
        </p:txBody>
      </p:sp>
      <p:pic>
        <p:nvPicPr>
          <p:cNvPr id="8" name="图片 7">
            <a:extLst>
              <a:ext uri="{FF2B5EF4-FFF2-40B4-BE49-F238E27FC236}">
                <a16:creationId xmlns:a16="http://schemas.microsoft.com/office/drawing/2014/main" id="{A19AA56E-9E40-6260-E29B-E05D928245FE}"/>
              </a:ext>
            </a:extLst>
          </p:cNvPr>
          <p:cNvPicPr>
            <a:picLocks noChangeAspect="1"/>
          </p:cNvPicPr>
          <p:nvPr/>
        </p:nvPicPr>
        <p:blipFill>
          <a:blip r:embed="rId8"/>
          <a:stretch>
            <a:fillRect/>
          </a:stretch>
        </p:blipFill>
        <p:spPr>
          <a:xfrm>
            <a:off x="3643941" y="5301528"/>
            <a:ext cx="5732376" cy="1556472"/>
          </a:xfrm>
          <a:prstGeom prst="rect">
            <a:avLst/>
          </a:prstGeom>
        </p:spPr>
      </p:pic>
      <p:sp>
        <p:nvSpPr>
          <p:cNvPr id="4" name="右箭头 3">
            <a:extLst>
              <a:ext uri="{FF2B5EF4-FFF2-40B4-BE49-F238E27FC236}">
                <a16:creationId xmlns:a16="http://schemas.microsoft.com/office/drawing/2014/main" id="{EAC290C0-5858-A249-EB8E-B549684444DE}"/>
              </a:ext>
            </a:extLst>
          </p:cNvPr>
          <p:cNvSpPr/>
          <p:nvPr/>
        </p:nvSpPr>
        <p:spPr>
          <a:xfrm>
            <a:off x="7420322" y="4444491"/>
            <a:ext cx="397542" cy="3234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75450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3014B-714B-2672-9376-9AF95C29F33C}"/>
            </a:ext>
          </a:extLst>
        </p:cNvPr>
        <p:cNvGrpSpPr/>
        <p:nvPr/>
      </p:nvGrpSpPr>
      <p:grpSpPr>
        <a:xfrm>
          <a:off x="0" y="0"/>
          <a:ext cx="0" cy="0"/>
          <a:chOff x="0" y="0"/>
          <a:chExt cx="0" cy="0"/>
        </a:xfrm>
      </p:grpSpPr>
      <p:pic>
        <p:nvPicPr>
          <p:cNvPr id="169" name="图片 168">
            <a:extLst>
              <a:ext uri="{FF2B5EF4-FFF2-40B4-BE49-F238E27FC236}">
                <a16:creationId xmlns:a16="http://schemas.microsoft.com/office/drawing/2014/main" id="{AD561DE4-B030-7FC2-79F9-9D1E60082F7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28"/>
          <a:stretch/>
        </p:blipFill>
        <p:spPr>
          <a:xfrm flipH="1">
            <a:off x="5598767" y="-1"/>
            <a:ext cx="3326355" cy="995307"/>
          </a:xfrm>
          <a:prstGeom prst="rect">
            <a:avLst/>
          </a:prstGeom>
        </p:spPr>
      </p:pic>
      <p:pic>
        <p:nvPicPr>
          <p:cNvPr id="15" name="图片 14">
            <a:extLst>
              <a:ext uri="{FF2B5EF4-FFF2-40B4-BE49-F238E27FC236}">
                <a16:creationId xmlns:a16="http://schemas.microsoft.com/office/drawing/2014/main" id="{83315474-1B0B-5B52-A66F-55902F9E62E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890933" y="0"/>
            <a:ext cx="3326355" cy="973859"/>
          </a:xfrm>
          <a:prstGeom prst="rect">
            <a:avLst/>
          </a:prstGeom>
        </p:spPr>
      </p:pic>
      <p:sp>
        <p:nvSpPr>
          <p:cNvPr id="78" name="矩形 77">
            <a:extLst>
              <a:ext uri="{FF2B5EF4-FFF2-40B4-BE49-F238E27FC236}">
                <a16:creationId xmlns:a16="http://schemas.microsoft.com/office/drawing/2014/main" id="{E5056ACD-EB41-100C-4040-68C12C621095}"/>
              </a:ext>
            </a:extLst>
          </p:cNvPr>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170" name="图片 169">
            <a:extLst>
              <a:ext uri="{FF2B5EF4-FFF2-40B4-BE49-F238E27FC236}">
                <a16:creationId xmlns:a16="http://schemas.microsoft.com/office/drawing/2014/main" id="{DC14833E-A7F8-F5AC-3F16-A824978B97A3}"/>
              </a:ext>
            </a:extLst>
          </p:cNvPr>
          <p:cNvPicPr>
            <a:picLocks noChangeAspect="1"/>
          </p:cNvPicPr>
          <p:nvPr/>
        </p:nvPicPr>
        <p:blipFill>
          <a:blip r:embed="rId6" cstate="screen">
            <a:lum bright="70000" contrast="-70000"/>
            <a:extLst>
              <a:ext uri="{BEBA8EAE-BF5A-486C-A8C5-ECC9F3942E4B}">
                <a14:imgProps xmlns:a14="http://schemas.microsoft.com/office/drawing/2010/main">
                  <a14:imgLayer r:embed="rId7">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258641" y="125580"/>
            <a:ext cx="747562" cy="778934"/>
          </a:xfrm>
          <a:prstGeom prst="rect">
            <a:avLst/>
          </a:prstGeom>
          <a:ln>
            <a:solidFill>
              <a:srgbClr val="580C6E"/>
            </a:solidFill>
          </a:ln>
        </p:spPr>
      </p:pic>
      <p:sp>
        <p:nvSpPr>
          <p:cNvPr id="3" name="灯片编号占位符 2">
            <a:extLst>
              <a:ext uri="{FF2B5EF4-FFF2-40B4-BE49-F238E27FC236}">
                <a16:creationId xmlns:a16="http://schemas.microsoft.com/office/drawing/2014/main" id="{F78EC988-B139-938A-C2EB-65157B115743}"/>
              </a:ext>
            </a:extLst>
          </p:cNvPr>
          <p:cNvSpPr>
            <a:spLocks noGrp="1"/>
          </p:cNvSpPr>
          <p:nvPr>
            <p:ph type="sldNum" sz="quarter" idx="12"/>
          </p:nvPr>
        </p:nvSpPr>
        <p:spPr>
          <a:xfrm>
            <a:off x="93763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45" name="文本框 44">
            <a:extLst>
              <a:ext uri="{FF2B5EF4-FFF2-40B4-BE49-F238E27FC236}">
                <a16:creationId xmlns:a16="http://schemas.microsoft.com/office/drawing/2014/main" id="{7730BDA4-7AC1-ABCC-0AA3-2A687CFA879C}"/>
              </a:ext>
            </a:extLst>
          </p:cNvPr>
          <p:cNvSpPr txBox="1"/>
          <p:nvPr/>
        </p:nvSpPr>
        <p:spPr>
          <a:xfrm>
            <a:off x="1108512" y="244370"/>
            <a:ext cx="1000026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方法的直观理解：如何合理</a:t>
            </a:r>
            <a:r>
              <a:rPr kumimoji="0" lang="en-US" altLang="zh-CN" sz="3200" b="1" i="0" u="none" strike="noStrike" kern="1200" cap="none" spc="300" normalizeH="0" baseline="0" noProof="0" dirty="0">
                <a:ln>
                  <a:noFill/>
                </a:ln>
                <a:solidFill>
                  <a:prstClr val="white"/>
                </a:solidFill>
                <a:effectLst/>
                <a:uLnTx/>
                <a:uFillTx/>
                <a:latin typeface="Arial"/>
                <a:ea typeface="微软雅黑"/>
                <a:cs typeface="+mn-ea"/>
                <a:sym typeface="+mn-lt"/>
              </a:rPr>
              <a:t>『</a:t>
            </a: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拍</a:t>
            </a:r>
            <a:r>
              <a:rPr kumimoji="0" lang="en-US" altLang="zh-CN" sz="3200" b="1" i="0" u="none" strike="noStrike" kern="1200" cap="none" spc="300" normalizeH="0" baseline="0" noProof="0" dirty="0">
                <a:ln>
                  <a:noFill/>
                </a:ln>
                <a:solidFill>
                  <a:prstClr val="white"/>
                </a:solidFill>
                <a:effectLst/>
                <a:uLnTx/>
                <a:uFillTx/>
                <a:latin typeface="Arial"/>
                <a:ea typeface="微软雅黑"/>
                <a:cs typeface="+mn-ea"/>
                <a:sym typeface="+mn-lt"/>
              </a:rPr>
              <a:t>』</a:t>
            </a:r>
            <a:r>
              <a:rPr kumimoji="0" lang="zh-CN" altLang="en-US" sz="3200" b="1" i="0" u="none" strike="noStrike" kern="1200" cap="none" spc="300" normalizeH="0" baseline="0" noProof="0" dirty="0">
                <a:ln>
                  <a:noFill/>
                </a:ln>
                <a:solidFill>
                  <a:prstClr val="white"/>
                </a:solidFill>
                <a:effectLst/>
                <a:uLnTx/>
                <a:uFillTx/>
                <a:latin typeface="Arial"/>
                <a:ea typeface="微软雅黑"/>
                <a:cs typeface="+mn-ea"/>
                <a:sym typeface="+mn-lt"/>
              </a:rPr>
              <a:t>低维约束参数？</a:t>
            </a:r>
          </a:p>
        </p:txBody>
      </p:sp>
      <p:sp>
        <p:nvSpPr>
          <p:cNvPr id="2" name="文本框 1">
            <a:extLst>
              <a:ext uri="{FF2B5EF4-FFF2-40B4-BE49-F238E27FC236}">
                <a16:creationId xmlns:a16="http://schemas.microsoft.com/office/drawing/2014/main" id="{8683175F-17E4-386B-6192-0CAFE05DE97B}"/>
              </a:ext>
            </a:extLst>
          </p:cNvPr>
          <p:cNvSpPr txBox="1"/>
          <p:nvPr>
            <p:custDataLst>
              <p:tags r:id="rId1"/>
            </p:custDataLst>
          </p:nvPr>
        </p:nvSpPr>
        <p:spPr>
          <a:xfrm>
            <a:off x="632422" y="1239676"/>
            <a:ext cx="11138592" cy="688612"/>
          </a:xfrm>
          <a:prstGeom prst="rect">
            <a:avLst/>
          </a:prstGeom>
          <a:solidFill>
            <a:schemeClr val="accent1">
              <a:lumMod val="20000"/>
              <a:lumOff val="80000"/>
            </a:schemeClr>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dirty="0">
                <a:solidFill>
                  <a:prstClr val="black"/>
                </a:solidFill>
                <a:latin typeface="Arial"/>
                <a:ea typeface="微软雅黑" panose="020B0503020204020204" pitchFamily="34" charset="-122"/>
                <a:cs typeface="+mn-cs"/>
                <a:sym typeface="Times New Roman" panose="02020603050405020304"/>
              </a:rPr>
              <a:t>目标：首先根据需要确定低维约束的形式</a:t>
            </a:r>
            <a:r>
              <a:rPr lang="en-US" altLang="zh-CN" sz="2000" dirty="0">
                <a:solidFill>
                  <a:prstClr val="black"/>
                </a:solidFill>
                <a:latin typeface="Arial"/>
                <a:ea typeface="微软雅黑" panose="020B0503020204020204" pitchFamily="34" charset="-122"/>
                <a:cs typeface="+mn-cs"/>
                <a:sym typeface="Times New Roman" panose="02020603050405020304"/>
              </a:rPr>
              <a:t>(</a:t>
            </a:r>
            <a:r>
              <a:rPr lang="zh-CN" altLang="en-US" sz="2000" dirty="0">
                <a:solidFill>
                  <a:prstClr val="black"/>
                </a:solidFill>
                <a:latin typeface="Arial"/>
                <a:ea typeface="微软雅黑" panose="020B0503020204020204" pitchFamily="34" charset="-122"/>
                <a:cs typeface="+mn-cs"/>
                <a:sym typeface="Times New Roman" panose="02020603050405020304"/>
              </a:rPr>
              <a:t>比如线性约束</a:t>
            </a:r>
            <a:r>
              <a:rPr lang="en-US" altLang="zh-CN" sz="2000" dirty="0">
                <a:solidFill>
                  <a:prstClr val="black"/>
                </a:solidFill>
                <a:latin typeface="Arial"/>
                <a:ea typeface="微软雅黑" panose="020B0503020204020204" pitchFamily="34" charset="-122"/>
                <a:cs typeface="+mn-cs"/>
                <a:sym typeface="Times New Roman" panose="02020603050405020304"/>
              </a:rPr>
              <a:t>:Ax</a:t>
            </a:r>
            <a:r>
              <a:rPr lang="zh-CN" altLang="en-US" sz="2000" dirty="0">
                <a:solidFill>
                  <a:prstClr val="black"/>
                </a:solidFill>
                <a:latin typeface="Arial"/>
                <a:ea typeface="微软雅黑" panose="020B0503020204020204" pitchFamily="34" charset="-122"/>
                <a:cs typeface="+mn-cs"/>
                <a:sym typeface="Times New Roman" panose="02020603050405020304"/>
              </a:rPr>
              <a:t>≤</a:t>
            </a:r>
            <a:r>
              <a:rPr lang="en-US" altLang="zh-CN" sz="2000" dirty="0">
                <a:solidFill>
                  <a:prstClr val="black"/>
                </a:solidFill>
                <a:latin typeface="Arial"/>
                <a:ea typeface="微软雅黑" panose="020B0503020204020204" pitchFamily="34" charset="-122"/>
                <a:cs typeface="+mn-cs"/>
                <a:sym typeface="Times New Roman" panose="02020603050405020304"/>
              </a:rPr>
              <a:t>b)</a:t>
            </a:r>
            <a:r>
              <a:rPr lang="zh-CN" altLang="en-US" sz="2000" dirty="0">
                <a:solidFill>
                  <a:prstClr val="black"/>
                </a:solidFill>
                <a:latin typeface="Arial"/>
                <a:ea typeface="微软雅黑" panose="020B0503020204020204" pitchFamily="34" charset="-122"/>
                <a:cs typeface="+mn-cs"/>
                <a:sym typeface="Times New Roman" panose="02020603050405020304"/>
              </a:rPr>
              <a:t>，然后利用用能数据拟合参数。</a:t>
            </a:r>
            <a:endParaRPr lang="zh-CN" altLang="en-US" sz="2000" b="1" dirty="0">
              <a:solidFill>
                <a:prstClr val="black"/>
              </a:solidFill>
              <a:latin typeface="Arial"/>
              <a:ea typeface="微软雅黑" panose="020B0503020204020204" pitchFamily="34" charset="-122"/>
            </a:endParaRPr>
          </a:p>
        </p:txBody>
      </p:sp>
      <p:sp>
        <p:nvSpPr>
          <p:cNvPr id="6" name="文本框 5">
            <a:extLst>
              <a:ext uri="{FF2B5EF4-FFF2-40B4-BE49-F238E27FC236}">
                <a16:creationId xmlns:a16="http://schemas.microsoft.com/office/drawing/2014/main" id="{9A0E9D8F-E5B9-02D7-1685-090739D9A72F}"/>
              </a:ext>
            </a:extLst>
          </p:cNvPr>
          <p:cNvSpPr txBox="1"/>
          <p:nvPr/>
        </p:nvSpPr>
        <p:spPr>
          <a:xfrm>
            <a:off x="632422" y="2172658"/>
            <a:ext cx="7029488" cy="1422377"/>
          </a:xfrm>
          <a:prstGeom prst="rect">
            <a:avLst/>
          </a:prstGeom>
          <a:noFill/>
        </p:spPr>
        <p:txBody>
          <a:bodyPr wrap="none" rtlCol="0">
            <a:spAutoFit/>
          </a:bodyPr>
          <a:lstStyle/>
          <a:p>
            <a:pPr>
              <a:lnSpc>
                <a:spcPct val="150000"/>
              </a:lnSpc>
            </a:pPr>
            <a:r>
              <a:rPr kumimoji="1" lang="zh-CN" altLang="en-US" sz="2000" dirty="0"/>
              <a:t>子问题</a:t>
            </a:r>
            <a:r>
              <a:rPr kumimoji="1" lang="en-US" altLang="zh-CN" sz="2000" dirty="0"/>
              <a:t>3</a:t>
            </a:r>
            <a:r>
              <a:rPr kumimoji="1" lang="zh-CN" altLang="en-US" sz="2000" dirty="0"/>
              <a:t>：能否高效求解？</a:t>
            </a:r>
            <a:endParaRPr kumimoji="1" lang="en-US" altLang="zh-CN" sz="2000" dirty="0"/>
          </a:p>
          <a:p>
            <a:pPr marL="342900" indent="-342900">
              <a:lnSpc>
                <a:spcPct val="150000"/>
              </a:lnSpc>
              <a:buFontTx/>
              <a:buChar char="-"/>
            </a:pPr>
            <a:r>
              <a:rPr kumimoji="1" lang="zh-CN" altLang="en-US" sz="2000" dirty="0"/>
              <a:t>子子问题</a:t>
            </a:r>
            <a:r>
              <a:rPr kumimoji="1" lang="en-US" altLang="zh-CN" sz="2000" dirty="0"/>
              <a:t>1</a:t>
            </a:r>
            <a:r>
              <a:rPr kumimoji="1" lang="zh-CN" altLang="en-US" sz="2000" dirty="0"/>
              <a:t>：逆向优化带非线性约束</a:t>
            </a:r>
            <a:r>
              <a:rPr kumimoji="1" lang="en-US" altLang="zh-CN" sz="2000" dirty="0"/>
              <a:t>-&gt;</a:t>
            </a:r>
            <a:r>
              <a:rPr kumimoji="1" lang="zh-CN" altLang="en-US" sz="2000" dirty="0"/>
              <a:t>转化为</a:t>
            </a:r>
            <a:r>
              <a:rPr kumimoji="1" lang="en-US" altLang="zh-CN" sz="2000" dirty="0"/>
              <a:t>MILP</a:t>
            </a:r>
          </a:p>
          <a:p>
            <a:pPr marL="342900" indent="-342900">
              <a:lnSpc>
                <a:spcPct val="150000"/>
              </a:lnSpc>
              <a:buFontTx/>
              <a:buChar char="-"/>
            </a:pPr>
            <a:r>
              <a:rPr kumimoji="1" lang="zh-CN" altLang="en-US" sz="2000" dirty="0"/>
              <a:t>子子问题</a:t>
            </a:r>
            <a:r>
              <a:rPr kumimoji="1" lang="en-US" altLang="zh-CN" sz="2000" dirty="0"/>
              <a:t>2</a:t>
            </a:r>
            <a:r>
              <a:rPr kumimoji="1" lang="zh-CN" altLang="en-US" sz="2000" dirty="0"/>
              <a:t>：场景数太多：</a:t>
            </a:r>
            <a:r>
              <a:rPr kumimoji="1" lang="en-US" altLang="zh-CN" sz="2000" dirty="0"/>
              <a:t>batch-based</a:t>
            </a:r>
            <a:r>
              <a:rPr kumimoji="1" lang="zh-CN" altLang="en-US" sz="2000" dirty="0"/>
              <a:t> 零阶随机梯度下降</a:t>
            </a:r>
          </a:p>
        </p:txBody>
      </p:sp>
      <p:pic>
        <p:nvPicPr>
          <p:cNvPr id="4" name="图片 3">
            <a:extLst>
              <a:ext uri="{FF2B5EF4-FFF2-40B4-BE49-F238E27FC236}">
                <a16:creationId xmlns:a16="http://schemas.microsoft.com/office/drawing/2014/main" id="{88399A59-3ACA-7DA2-01FB-913A3C81731C}"/>
              </a:ext>
            </a:extLst>
          </p:cNvPr>
          <p:cNvPicPr>
            <a:picLocks noChangeAspect="1"/>
          </p:cNvPicPr>
          <p:nvPr/>
        </p:nvPicPr>
        <p:blipFill>
          <a:blip r:embed="rId8"/>
          <a:stretch>
            <a:fillRect/>
          </a:stretch>
        </p:blipFill>
        <p:spPr>
          <a:xfrm>
            <a:off x="3097255" y="3665775"/>
            <a:ext cx="5227595" cy="3192225"/>
          </a:xfrm>
          <a:prstGeom prst="rect">
            <a:avLst/>
          </a:prstGeom>
        </p:spPr>
      </p:pic>
      <p:sp>
        <p:nvSpPr>
          <p:cNvPr id="5" name="文本框 4">
            <a:extLst>
              <a:ext uri="{FF2B5EF4-FFF2-40B4-BE49-F238E27FC236}">
                <a16:creationId xmlns:a16="http://schemas.microsoft.com/office/drawing/2014/main" id="{F7F738D2-093E-3EA3-15F7-58B1AA813A8C}"/>
              </a:ext>
            </a:extLst>
          </p:cNvPr>
          <p:cNvSpPr txBox="1"/>
          <p:nvPr/>
        </p:nvSpPr>
        <p:spPr>
          <a:xfrm>
            <a:off x="8591550" y="5486400"/>
            <a:ext cx="2262158" cy="369332"/>
          </a:xfrm>
          <a:prstGeom prst="rect">
            <a:avLst/>
          </a:prstGeom>
          <a:noFill/>
        </p:spPr>
        <p:txBody>
          <a:bodyPr wrap="none" rtlCol="0">
            <a:spAutoFit/>
          </a:bodyPr>
          <a:lstStyle/>
          <a:p>
            <a:r>
              <a:rPr kumimoji="1" lang="zh-CN" altLang="en-US" dirty="0"/>
              <a:t>参数训练的收敛过程</a:t>
            </a:r>
          </a:p>
        </p:txBody>
      </p:sp>
      <p:sp>
        <p:nvSpPr>
          <p:cNvPr id="10" name="文本框 9">
            <a:extLst>
              <a:ext uri="{FF2B5EF4-FFF2-40B4-BE49-F238E27FC236}">
                <a16:creationId xmlns:a16="http://schemas.microsoft.com/office/drawing/2014/main" id="{3E5A3F50-D427-8642-6EDF-2C59251643A7}"/>
              </a:ext>
            </a:extLst>
          </p:cNvPr>
          <p:cNvSpPr txBox="1"/>
          <p:nvPr/>
        </p:nvSpPr>
        <p:spPr>
          <a:xfrm>
            <a:off x="8209762" y="5882022"/>
            <a:ext cx="4688696" cy="646331"/>
          </a:xfrm>
          <a:prstGeom prst="rect">
            <a:avLst/>
          </a:prstGeom>
          <a:noFill/>
        </p:spPr>
        <p:txBody>
          <a:bodyPr wrap="square">
            <a:spAutoFit/>
          </a:bodyPr>
          <a:lstStyle/>
          <a:p>
            <a:r>
              <a:rPr lang="zh-CN" altLang="en-US" dirty="0"/>
              <a:t>https://github.com/Rick10119/Data-DrivenDimension-Reduction</a:t>
            </a:r>
          </a:p>
        </p:txBody>
      </p:sp>
    </p:spTree>
    <p:extLst>
      <p:ext uri="{BB962C8B-B14F-4D97-AF65-F5344CB8AC3E}">
        <p14:creationId xmlns:p14="http://schemas.microsoft.com/office/powerpoint/2010/main" val="93698760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7550-E202-4814-A709-2E94A9D2A0A7}"/>
            </a:ext>
          </a:extLst>
        </p:cNvPr>
        <p:cNvGrpSpPr/>
        <p:nvPr/>
      </p:nvGrpSpPr>
      <p:grpSpPr>
        <a:xfrm>
          <a:off x="0" y="0"/>
          <a:ext cx="0" cy="0"/>
          <a:chOff x="0" y="0"/>
          <a:chExt cx="0" cy="0"/>
        </a:xfrm>
      </p:grpSpPr>
      <p:pic>
        <p:nvPicPr>
          <p:cNvPr id="169" name="图片 168">
            <a:extLst>
              <a:ext uri="{FF2B5EF4-FFF2-40B4-BE49-F238E27FC236}">
                <a16:creationId xmlns:a16="http://schemas.microsoft.com/office/drawing/2014/main" id="{6A6D674C-FEA0-9BC2-0018-90F62683D05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28"/>
          <a:stretch/>
        </p:blipFill>
        <p:spPr>
          <a:xfrm flipH="1">
            <a:off x="5598767" y="-1"/>
            <a:ext cx="3326355" cy="995307"/>
          </a:xfrm>
          <a:prstGeom prst="rect">
            <a:avLst/>
          </a:prstGeom>
        </p:spPr>
      </p:pic>
      <p:pic>
        <p:nvPicPr>
          <p:cNvPr id="15" name="图片 14">
            <a:extLst>
              <a:ext uri="{FF2B5EF4-FFF2-40B4-BE49-F238E27FC236}">
                <a16:creationId xmlns:a16="http://schemas.microsoft.com/office/drawing/2014/main" id="{E07054A6-F031-AA8C-AB1B-08E3BCE1166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890933" y="0"/>
            <a:ext cx="3326355" cy="973859"/>
          </a:xfrm>
          <a:prstGeom prst="rect">
            <a:avLst/>
          </a:prstGeom>
        </p:spPr>
      </p:pic>
      <p:sp>
        <p:nvSpPr>
          <p:cNvPr id="78" name="矩形 77">
            <a:extLst>
              <a:ext uri="{FF2B5EF4-FFF2-40B4-BE49-F238E27FC236}">
                <a16:creationId xmlns:a16="http://schemas.microsoft.com/office/drawing/2014/main" id="{30C57CC1-0B55-C6E8-DE3F-0590397126AC}"/>
              </a:ext>
            </a:extLst>
          </p:cNvPr>
          <p:cNvSpPr/>
          <p:nvPr/>
        </p:nvSpPr>
        <p:spPr>
          <a:xfrm>
            <a:off x="0" y="0"/>
            <a:ext cx="12217288" cy="995306"/>
          </a:xfrm>
          <a:prstGeom prst="rect">
            <a:avLst/>
          </a:prstGeom>
          <a:gradFill flip="none" rotWithShape="1">
            <a:gsLst>
              <a:gs pos="54501">
                <a:srgbClr val="580C6E"/>
              </a:gs>
              <a:gs pos="73000">
                <a:srgbClr val="61106A">
                  <a:alpha val="90000"/>
                </a:srgbClr>
              </a:gs>
              <a:gs pos="84000">
                <a:srgbClr val="952064">
                  <a:alpha val="46000"/>
                </a:srgbClr>
              </a:gs>
              <a:gs pos="34845">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170" name="图片 169">
            <a:extLst>
              <a:ext uri="{FF2B5EF4-FFF2-40B4-BE49-F238E27FC236}">
                <a16:creationId xmlns:a16="http://schemas.microsoft.com/office/drawing/2014/main" id="{58A654EB-CED6-13D3-99F6-CD871E4F448C}"/>
              </a:ext>
            </a:extLst>
          </p:cNvPr>
          <p:cNvPicPr>
            <a:picLocks noChangeAspect="1"/>
          </p:cNvPicPr>
          <p:nvPr/>
        </p:nvPicPr>
        <p:blipFill>
          <a:blip r:embed="rId6" cstate="screen">
            <a:lum bright="70000" contrast="-70000"/>
            <a:extLst>
              <a:ext uri="{BEBA8EAE-BF5A-486C-A8C5-ECC9F3942E4B}">
                <a14:imgProps xmlns:a14="http://schemas.microsoft.com/office/drawing/2010/main">
                  <a14:imgLayer r:embed="rId7">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a:ext>
            </a:extLst>
          </a:blip>
          <a:stretch>
            <a:fillRect/>
          </a:stretch>
        </p:blipFill>
        <p:spPr>
          <a:xfrm>
            <a:off x="258641" y="125580"/>
            <a:ext cx="747562" cy="778934"/>
          </a:xfrm>
          <a:prstGeom prst="rect">
            <a:avLst/>
          </a:prstGeom>
          <a:ln>
            <a:solidFill>
              <a:srgbClr val="580C6E"/>
            </a:solidFill>
          </a:ln>
        </p:spPr>
      </p:pic>
      <p:sp>
        <p:nvSpPr>
          <p:cNvPr id="3" name="灯片编号占位符 2">
            <a:extLst>
              <a:ext uri="{FF2B5EF4-FFF2-40B4-BE49-F238E27FC236}">
                <a16:creationId xmlns:a16="http://schemas.microsoft.com/office/drawing/2014/main" id="{E88BAA70-6347-74CC-AB28-6DC5734A28BB}"/>
              </a:ext>
            </a:extLst>
          </p:cNvPr>
          <p:cNvSpPr>
            <a:spLocks noGrp="1"/>
          </p:cNvSpPr>
          <p:nvPr>
            <p:ph type="sldNum" sz="quarter" idx="12"/>
          </p:nvPr>
        </p:nvSpPr>
        <p:spPr>
          <a:xfrm>
            <a:off x="93763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tint val="75000"/>
                </a:prstClr>
              </a:solidFill>
              <a:effectLst/>
              <a:uLnTx/>
              <a:uFillTx/>
              <a:latin typeface="HelveticaExt-Normal"/>
              <a:ea typeface="OPPOSans B"/>
              <a:cs typeface="+mn-cs"/>
            </a:endParaRPr>
          </a:p>
        </p:txBody>
      </p:sp>
      <p:sp>
        <p:nvSpPr>
          <p:cNvPr id="10" name="文本框 9">
            <a:extLst>
              <a:ext uri="{FF2B5EF4-FFF2-40B4-BE49-F238E27FC236}">
                <a16:creationId xmlns:a16="http://schemas.microsoft.com/office/drawing/2014/main" id="{B20E171D-D5CF-3BF9-219F-AED0A9B1B7B4}"/>
              </a:ext>
            </a:extLst>
          </p:cNvPr>
          <p:cNvSpPr txBox="1"/>
          <p:nvPr/>
        </p:nvSpPr>
        <p:spPr>
          <a:xfrm>
            <a:off x="1095868" y="176925"/>
            <a:ext cx="100002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1" spc="300" dirty="0">
                <a:solidFill>
                  <a:prstClr val="white"/>
                </a:solidFill>
                <a:latin typeface="Arial"/>
                <a:ea typeface="微软雅黑"/>
                <a:cs typeface="+mn-ea"/>
                <a:sym typeface="+mn-lt"/>
              </a:rPr>
              <a:t>结果：部分牺牲误差，大幅降低复杂度</a:t>
            </a:r>
            <a:endParaRPr kumimoji="0" lang="zh-CN" altLang="en-US" sz="3600" b="1" i="0" u="none" strike="noStrike" kern="1200" cap="none" spc="300" normalizeH="0" baseline="0" noProof="0" dirty="0">
              <a:ln>
                <a:noFill/>
              </a:ln>
              <a:solidFill>
                <a:prstClr val="white"/>
              </a:solidFill>
              <a:effectLst/>
              <a:uLnTx/>
              <a:uFillTx/>
              <a:latin typeface="Arial"/>
              <a:ea typeface="微软雅黑"/>
              <a:cs typeface="+mn-ea"/>
              <a:sym typeface="+mn-lt"/>
            </a:endParaRPr>
          </a:p>
        </p:txBody>
      </p:sp>
      <p:sp>
        <p:nvSpPr>
          <p:cNvPr id="17" name="文本框 16">
            <a:extLst>
              <a:ext uri="{FF2B5EF4-FFF2-40B4-BE49-F238E27FC236}">
                <a16:creationId xmlns:a16="http://schemas.microsoft.com/office/drawing/2014/main" id="{7AD07FA4-BC23-C5C5-622E-436A81C058CE}"/>
              </a:ext>
            </a:extLst>
          </p:cNvPr>
          <p:cNvSpPr txBox="1"/>
          <p:nvPr>
            <p:custDataLst>
              <p:tags r:id="rId1"/>
            </p:custDataLst>
          </p:nvPr>
        </p:nvSpPr>
        <p:spPr>
          <a:xfrm>
            <a:off x="656477" y="1240182"/>
            <a:ext cx="10904334" cy="1598817"/>
          </a:xfrm>
          <a:prstGeom prst="rect">
            <a:avLst/>
          </a:prstGeom>
          <a:solidFill>
            <a:srgbClr val="F7E4FC"/>
          </a:solidFill>
          <a:ln w="9525">
            <a:noFill/>
            <a:prstDash val="dash"/>
          </a:ln>
          <a:effectLst/>
        </p:spPr>
        <p:txBody>
          <a:bodyPr wrap="square" lIns="144000" tIns="108000" rIns="144000" bIns="108000" anchor="ctr" anchorCtr="0">
            <a:noAutofit/>
          </a:bodyPr>
          <a:lstStyle>
            <a:defPPr>
              <a:defRPr lang="en-US"/>
            </a:defPPr>
            <a:lvl1pPr lvl="0" algn="just" hangingPunct="0">
              <a:lnSpc>
                <a:spcPct val="150000"/>
              </a:lnSpc>
              <a:spcBef>
                <a:spcPts val="800"/>
              </a:spcBef>
              <a:buClr>
                <a:schemeClr val="bg1">
                  <a:lumMod val="50000"/>
                </a:schemeClr>
              </a:buClr>
              <a:buSzPct val="80000"/>
              <a:buFontTx/>
              <a:defRPr b="1">
                <a:solidFill>
                  <a:schemeClr val="tx1">
                    <a:lumMod val="75000"/>
                    <a:lumOff val="25000"/>
                  </a:schemeClr>
                </a:solidFill>
                <a:latin typeface="+mn-ea"/>
                <a:cs typeface="+mn-ea"/>
              </a:defRPr>
            </a:lvl1pPr>
          </a:lstStyle>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b="1" dirty="0">
                <a:solidFill>
                  <a:prstClr val="black"/>
                </a:solidFill>
                <a:latin typeface="Arial"/>
                <a:ea typeface="微软雅黑" panose="020B0503020204020204" pitchFamily="34" charset="-122"/>
              </a:rPr>
              <a:t>我们测试了</a:t>
            </a:r>
            <a:r>
              <a:rPr lang="zh-CN" altLang="en-US" sz="2000" dirty="0">
                <a:solidFill>
                  <a:prstClr val="black"/>
                </a:solidFill>
                <a:latin typeface="Arial"/>
                <a:ea typeface="微软雅黑" panose="020B0503020204020204" pitchFamily="34" charset="-122"/>
              </a:rPr>
              <a:t>所提</a:t>
            </a:r>
            <a:r>
              <a:rPr lang="zh-CN" altLang="en-US" sz="2000" b="1" dirty="0">
                <a:solidFill>
                  <a:prstClr val="black"/>
                </a:solidFill>
                <a:latin typeface="Arial"/>
                <a:ea typeface="微软雅黑" panose="020B0503020204020204" pitchFamily="34" charset="-122"/>
              </a:rPr>
              <a:t>方法在</a:t>
            </a:r>
            <a:r>
              <a:rPr lang="zh-CN" altLang="en-US" sz="2000" b="1" dirty="0">
                <a:solidFill>
                  <a:srgbClr val="FF0000"/>
                </a:solidFill>
                <a:latin typeface="Arial"/>
                <a:ea typeface="微软雅黑" panose="020B0503020204020204" pitchFamily="34" charset="-122"/>
              </a:rPr>
              <a:t>水泥、钢粉和炼钢厂</a:t>
            </a:r>
            <a:r>
              <a:rPr lang="zh-CN" altLang="en-US" sz="2000" b="1" dirty="0">
                <a:solidFill>
                  <a:prstClr val="black"/>
                </a:solidFill>
                <a:latin typeface="Arial"/>
                <a:ea typeface="微软雅黑" panose="020B0503020204020204" pitchFamily="34" charset="-122"/>
              </a:rPr>
              <a:t>的表现，选择可调负荷模型作为低维约束形式，</a:t>
            </a:r>
            <a:r>
              <a:rPr lang="zh-CN" altLang="en-US" sz="2000" dirty="0">
                <a:solidFill>
                  <a:prstClr val="black"/>
                </a:solidFill>
                <a:latin typeface="Arial"/>
                <a:ea typeface="微软雅黑" panose="020B0503020204020204" pitchFamily="34" charset="-122"/>
              </a:rPr>
              <a:t>以</a:t>
            </a:r>
            <a:r>
              <a:rPr lang="en-US" altLang="zh-CN" sz="2000" dirty="0">
                <a:solidFill>
                  <a:srgbClr val="FF0000"/>
                </a:solidFill>
                <a:latin typeface="Arial"/>
                <a:ea typeface="微软雅黑" panose="020B0503020204020204" pitchFamily="34" charset="-122"/>
              </a:rPr>
              <a:t>4%~10%</a:t>
            </a:r>
            <a:r>
              <a:rPr lang="zh-CN" altLang="en-US" sz="2000" dirty="0">
                <a:solidFill>
                  <a:srgbClr val="FF0000"/>
                </a:solidFill>
                <a:latin typeface="Arial"/>
                <a:ea typeface="微软雅黑" panose="020B0503020204020204" pitchFamily="34" charset="-122"/>
              </a:rPr>
              <a:t>误差</a:t>
            </a:r>
            <a:r>
              <a:rPr lang="zh-CN" altLang="en-US" sz="2000" dirty="0">
                <a:solidFill>
                  <a:prstClr val="black"/>
                </a:solidFill>
                <a:latin typeface="Arial"/>
                <a:ea typeface="微软雅黑" panose="020B0503020204020204" pitchFamily="34" charset="-122"/>
              </a:rPr>
              <a:t>替代复杂约束，显著降低模型维度：</a:t>
            </a:r>
            <a:r>
              <a:rPr lang="zh-CN" altLang="en-US" sz="2000" dirty="0">
                <a:solidFill>
                  <a:srgbClr val="FF0000"/>
                </a:solidFill>
                <a:latin typeface="Arial"/>
                <a:ea typeface="微软雅黑" panose="020B0503020204020204" pitchFamily="34" charset="-122"/>
              </a:rPr>
              <a:t>完全消除</a:t>
            </a:r>
            <a:r>
              <a:rPr lang="en-US" altLang="zh-CN" sz="2000" dirty="0">
                <a:solidFill>
                  <a:srgbClr val="FF0000"/>
                </a:solidFill>
                <a:latin typeface="Arial"/>
                <a:ea typeface="微软雅黑" panose="020B0503020204020204" pitchFamily="34" charset="-122"/>
              </a:rPr>
              <a:t>0-1</a:t>
            </a:r>
            <a:r>
              <a:rPr lang="zh-CN" altLang="en-US" sz="2000" dirty="0">
                <a:solidFill>
                  <a:srgbClr val="FF0000"/>
                </a:solidFill>
                <a:latin typeface="Arial"/>
                <a:ea typeface="微软雅黑" panose="020B0503020204020204" pitchFamily="34" charset="-122"/>
              </a:rPr>
              <a:t>变量，连续变量少</a:t>
            </a:r>
            <a:r>
              <a:rPr lang="en-US" altLang="zh-CN" sz="2000" dirty="0">
                <a:solidFill>
                  <a:srgbClr val="FF0000"/>
                </a:solidFill>
                <a:latin typeface="Arial"/>
                <a:ea typeface="微软雅黑" panose="020B0503020204020204" pitchFamily="34" charset="-122"/>
              </a:rPr>
              <a:t>1</a:t>
            </a:r>
            <a:r>
              <a:rPr lang="zh-CN" altLang="en-US" sz="2000" dirty="0">
                <a:solidFill>
                  <a:srgbClr val="FF0000"/>
                </a:solidFill>
                <a:latin typeface="Arial"/>
                <a:ea typeface="微软雅黑" panose="020B0503020204020204" pitchFamily="34" charset="-122"/>
              </a:rPr>
              <a:t>个数量级</a:t>
            </a:r>
            <a:r>
              <a:rPr lang="zh-CN" altLang="en-US" sz="2000" dirty="0">
                <a:solidFill>
                  <a:prstClr val="black"/>
                </a:solidFill>
                <a:latin typeface="Arial"/>
                <a:ea typeface="微软雅黑" panose="020B0503020204020204" pitchFamily="34" charset="-122"/>
              </a:rPr>
              <a:t>。</a:t>
            </a:r>
            <a:endParaRPr lang="en-US" altLang="zh-CN" sz="2000" dirty="0">
              <a:solidFill>
                <a:prstClr val="black"/>
              </a:solidFill>
              <a:latin typeface="Arial"/>
              <a:ea typeface="微软雅黑" panose="020B0503020204020204" pitchFamily="34" charset="-122"/>
            </a:endParaRPr>
          </a:p>
          <a:p>
            <a:pPr>
              <a:spcBef>
                <a:spcPts val="0"/>
              </a:spcBef>
              <a:buClr>
                <a:prstClr val="white">
                  <a:lumMod val="50000"/>
                </a:prstClr>
              </a:buClr>
              <a:defRPr/>
              <a:extLst>
                <a:ext uri="{35155182-B16C-46BC-9424-99874614C6A1}">
                  <wpsdc:indentchars xmlns:wpsdc="http://www.wps.cn/officeDocument/2017/drawingmlCustomData" xmlns="" val="200" checksum="4158780845"/>
                </a:ext>
              </a:extLst>
            </a:pPr>
            <a:r>
              <a:rPr lang="zh-CN" altLang="en-US" sz="2000" b="1" dirty="0">
                <a:solidFill>
                  <a:schemeClr val="tx1"/>
                </a:solidFill>
                <a:latin typeface="Arial"/>
                <a:ea typeface="微软雅黑" panose="020B0503020204020204" pitchFamily="34" charset="-122"/>
              </a:rPr>
              <a:t>注意：三个工厂的模型和参数完全不一样，但是我们的方法是自适应的，无需调整！</a:t>
            </a:r>
          </a:p>
        </p:txBody>
      </p:sp>
      <p:sp>
        <p:nvSpPr>
          <p:cNvPr id="18" name="文本框 8">
            <a:extLst>
              <a:ext uri="{FF2B5EF4-FFF2-40B4-BE49-F238E27FC236}">
                <a16:creationId xmlns:a16="http://schemas.microsoft.com/office/drawing/2014/main" id="{F6918672-06F7-07E1-6CC7-38E84CB4A319}"/>
              </a:ext>
            </a:extLst>
          </p:cNvPr>
          <p:cNvSpPr txBox="1"/>
          <p:nvPr/>
        </p:nvSpPr>
        <p:spPr>
          <a:xfrm>
            <a:off x="1636612" y="5920306"/>
            <a:ext cx="3230976" cy="872087"/>
          </a:xfrm>
          <a:prstGeom prst="rect">
            <a:avLst/>
          </a:prstGeom>
        </p:spPr>
        <p:txBody>
          <a:bodyPr vert="horz" wrap="square" lIns="91440" tIns="45720" rIns="91440" bIns="45720" rtlCol="0" anchor="b">
            <a:noAutofit/>
          </a:bodyPr>
          <a:lstStyle>
            <a:defPPr>
              <a:defRPr lang="zh-CN"/>
            </a:defPPr>
            <a:lvl1pPr>
              <a:lnSpc>
                <a:spcPct val="160000"/>
              </a:lnSpc>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基于降维约束的最优用能结果与基于原始精确模型的对比</a:t>
            </a:r>
          </a:p>
          <a:p>
            <a:endParaRPr lang="zh-CN" altLang="zh-CN" dirty="0"/>
          </a:p>
        </p:txBody>
      </p:sp>
      <p:sp>
        <p:nvSpPr>
          <p:cNvPr id="4" name="文本框 8">
            <a:extLst>
              <a:ext uri="{FF2B5EF4-FFF2-40B4-BE49-F238E27FC236}">
                <a16:creationId xmlns:a16="http://schemas.microsoft.com/office/drawing/2014/main" id="{832B1320-A695-6718-66CF-D1BEB3BC264B}"/>
              </a:ext>
            </a:extLst>
          </p:cNvPr>
          <p:cNvSpPr txBox="1"/>
          <p:nvPr/>
        </p:nvSpPr>
        <p:spPr>
          <a:xfrm>
            <a:off x="6368333" y="5338313"/>
            <a:ext cx="5509411" cy="872087"/>
          </a:xfrm>
          <a:prstGeom prst="rect">
            <a:avLst/>
          </a:prstGeom>
        </p:spPr>
        <p:txBody>
          <a:bodyPr vert="horz" wrap="square"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zh-CN" b="1" dirty="0"/>
              <a:t>表</a:t>
            </a:r>
            <a:r>
              <a:rPr lang="en-US" altLang="zh-CN" b="1" dirty="0"/>
              <a:t>2 </a:t>
            </a:r>
            <a:r>
              <a:rPr lang="zh-CN" altLang="zh-CN" b="1" dirty="0"/>
              <a:t>算例中原始约束和降维后约束的连续和离散变量个数统计</a:t>
            </a:r>
            <a:r>
              <a:rPr lang="zh-CN" altLang="en-US" b="1" dirty="0"/>
              <a:t>。</a:t>
            </a:r>
            <a:r>
              <a:rPr lang="en-US" altLang="zh-CN" b="1" dirty="0"/>
              <a:t>D3R-1/2</a:t>
            </a:r>
            <a:r>
              <a:rPr lang="zh-CN" altLang="en-US" b="1" dirty="0"/>
              <a:t>：使用</a:t>
            </a:r>
            <a:r>
              <a:rPr lang="en-US" altLang="zh-CN" b="1" dirty="0"/>
              <a:t>1/2</a:t>
            </a:r>
            <a:r>
              <a:rPr lang="zh-CN" altLang="en-US" b="1" dirty="0"/>
              <a:t>个可调负荷模型近似</a:t>
            </a:r>
            <a:endParaRPr lang="zh-CN" altLang="zh-CN" b="1" dirty="0"/>
          </a:p>
        </p:txBody>
      </p:sp>
      <p:grpSp>
        <p:nvGrpSpPr>
          <p:cNvPr id="7" name="组合 6">
            <a:extLst>
              <a:ext uri="{FF2B5EF4-FFF2-40B4-BE49-F238E27FC236}">
                <a16:creationId xmlns:a16="http://schemas.microsoft.com/office/drawing/2014/main" id="{8336DD87-EA7A-3631-EED6-35DF8B7E7589}"/>
              </a:ext>
            </a:extLst>
          </p:cNvPr>
          <p:cNvGrpSpPr/>
          <p:nvPr/>
        </p:nvGrpSpPr>
        <p:grpSpPr>
          <a:xfrm>
            <a:off x="5908581" y="2884735"/>
            <a:ext cx="6210936" cy="2486571"/>
            <a:chOff x="2917447" y="1921712"/>
            <a:chExt cx="6210936" cy="2486571"/>
          </a:xfrm>
        </p:grpSpPr>
        <p:pic>
          <p:nvPicPr>
            <p:cNvPr id="5" name="图片 4">
              <a:extLst>
                <a:ext uri="{FF2B5EF4-FFF2-40B4-BE49-F238E27FC236}">
                  <a16:creationId xmlns:a16="http://schemas.microsoft.com/office/drawing/2014/main" id="{7768FEC8-7030-104C-B807-0B280B886923}"/>
                </a:ext>
              </a:extLst>
            </p:cNvPr>
            <p:cNvPicPr>
              <a:picLocks noChangeAspect="1"/>
            </p:cNvPicPr>
            <p:nvPr/>
          </p:nvPicPr>
          <p:blipFill>
            <a:blip r:embed="rId8"/>
            <a:srcRect b="39409"/>
            <a:stretch/>
          </p:blipFill>
          <p:spPr>
            <a:xfrm>
              <a:off x="2917448" y="1921712"/>
              <a:ext cx="6210935" cy="1797959"/>
            </a:xfrm>
            <a:prstGeom prst="rect">
              <a:avLst/>
            </a:prstGeom>
          </p:spPr>
        </p:pic>
        <p:pic>
          <p:nvPicPr>
            <p:cNvPr id="6" name="图片 5">
              <a:extLst>
                <a:ext uri="{FF2B5EF4-FFF2-40B4-BE49-F238E27FC236}">
                  <a16:creationId xmlns:a16="http://schemas.microsoft.com/office/drawing/2014/main" id="{AB6D71A5-09FC-3143-5610-45AB42302C24}"/>
                </a:ext>
              </a:extLst>
            </p:cNvPr>
            <p:cNvPicPr>
              <a:picLocks noChangeAspect="1"/>
            </p:cNvPicPr>
            <p:nvPr/>
          </p:nvPicPr>
          <p:blipFill>
            <a:blip r:embed="rId8"/>
            <a:srcRect t="76794"/>
            <a:stretch/>
          </p:blipFill>
          <p:spPr>
            <a:xfrm>
              <a:off x="2917447" y="3719671"/>
              <a:ext cx="6210935" cy="688612"/>
            </a:xfrm>
            <a:prstGeom prst="rect">
              <a:avLst/>
            </a:prstGeom>
          </p:spPr>
        </p:pic>
      </p:grpSp>
      <p:pic>
        <p:nvPicPr>
          <p:cNvPr id="8" name="图片 7">
            <a:extLst>
              <a:ext uri="{FF2B5EF4-FFF2-40B4-BE49-F238E27FC236}">
                <a16:creationId xmlns:a16="http://schemas.microsoft.com/office/drawing/2014/main" id="{B49EA66A-85EB-8695-0AAC-7AA2DB886CF8}"/>
              </a:ext>
            </a:extLst>
          </p:cNvPr>
          <p:cNvPicPr>
            <a:picLocks noChangeAspect="1"/>
          </p:cNvPicPr>
          <p:nvPr/>
        </p:nvPicPr>
        <p:blipFill>
          <a:blip r:embed="rId9"/>
          <a:srcRect t="49893"/>
          <a:stretch/>
        </p:blipFill>
        <p:spPr>
          <a:xfrm>
            <a:off x="656477" y="3171165"/>
            <a:ext cx="5191247" cy="2200141"/>
          </a:xfrm>
          <a:prstGeom prst="rect">
            <a:avLst/>
          </a:prstGeom>
        </p:spPr>
      </p:pic>
    </p:spTree>
    <p:extLst>
      <p:ext uri="{BB962C8B-B14F-4D97-AF65-F5344CB8AC3E}">
        <p14:creationId xmlns:p14="http://schemas.microsoft.com/office/powerpoint/2010/main" val="246529891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ficlwo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ficlwo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11715</TotalTime>
  <Words>3078</Words>
  <Application>Microsoft Macintosh PowerPoint</Application>
  <PresentationFormat>宽屏</PresentationFormat>
  <Paragraphs>145</Paragraphs>
  <Slides>13</Slides>
  <Notes>13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13</vt:i4>
      </vt:variant>
    </vt:vector>
  </HeadingPairs>
  <TitlesOfParts>
    <vt:vector size="26" baseType="lpstr">
      <vt:lpstr>等线</vt:lpstr>
      <vt:lpstr>微软雅黑</vt:lpstr>
      <vt:lpstr>HelveticaExt-Normal</vt:lpstr>
      <vt:lpstr>PingFang SC</vt:lpstr>
      <vt:lpstr>Arial</vt:lpstr>
      <vt:lpstr>Calibri</vt:lpstr>
      <vt:lpstr>Franklin Gothic Medium</vt:lpstr>
      <vt:lpstr>Roboto</vt:lpstr>
      <vt:lpstr>Tahoma</vt:lpstr>
      <vt:lpstr>Times New Roman</vt:lpstr>
      <vt:lpstr>Wingdings</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3528571680@qq.com</dc:creator>
  <cp:lastModifiedBy>Ruike Lyu</cp:lastModifiedBy>
  <cp:revision>852</cp:revision>
  <dcterms:created xsi:type="dcterms:W3CDTF">2021-04-05T08:53:00Z</dcterms:created>
  <dcterms:modified xsi:type="dcterms:W3CDTF">2025-03-15T01:13:32Z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7D6207DFAF8C474294EF4F6911650BA1</vt:lpwstr>
  </property>
  <property fmtid="{D5CDD505-2E9C-101B-9397-08002B2CF9AE}" pid="3" name="KSOProductBuildVer">
    <vt:lpwstr>2052-11.1.0.10667</vt:lpwstr>
  </property>
</Properties>
</file>