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5" r:id="rId1"/>
  </p:sldMasterIdLst>
  <p:sldIdLst>
    <p:sldId id="256" r:id="rId2"/>
    <p:sldId id="260" r:id="rId3"/>
  </p:sldIdLst>
  <p:sldSz cx="9144000" cy="6858000" type="screen4x3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91" d="100"/>
          <a:sy n="91" d="100"/>
        </p:scale>
        <p:origin x="-1636" y="-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927100"/>
            <a:ext cx="8991600" cy="4495800"/>
            <a:chOff x="0" y="584"/>
            <a:chExt cx="5664" cy="2832"/>
          </a:xfrm>
        </p:grpSpPr>
        <p:sp>
          <p:nvSpPr>
            <p:cNvPr id="5" name="AutoShape 3"/>
            <p:cNvSpPr>
              <a:spLocks noChangeArrowheads="1"/>
            </p:cNvSpPr>
            <p:nvPr userDrawn="1"/>
          </p:nvSpPr>
          <p:spPr bwMode="auto">
            <a:xfrm>
              <a:off x="432" y="1304"/>
              <a:ext cx="4656" cy="2112"/>
            </a:xfrm>
            <a:prstGeom prst="roundRect">
              <a:avLst>
                <a:gd name="adj" fmla="val 16667"/>
              </a:avLst>
            </a:prstGeom>
            <a:noFill/>
            <a:ln w="508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TW" altLang="zh-TW" sz="2400">
                <a:latin typeface="Times New Roman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 userDrawn="1"/>
          </p:nvSpPr>
          <p:spPr bwMode="blackWhite">
            <a:xfrm>
              <a:off x="144" y="584"/>
              <a:ext cx="4512" cy="624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TW" altLang="zh-TW" sz="2400">
                <a:latin typeface="Times New Roman" pitchFamily="18" charset="0"/>
              </a:endParaRPr>
            </a:p>
          </p:txBody>
        </p:sp>
        <p:sp>
          <p:nvSpPr>
            <p:cNvPr id="7" name="AutoShape 5"/>
            <p:cNvSpPr>
              <a:spLocks noChangeArrowheads="1"/>
            </p:cNvSpPr>
            <p:nvPr userDrawn="1"/>
          </p:nvSpPr>
          <p:spPr bwMode="blackWhite">
            <a:xfrm>
              <a:off x="0" y="872"/>
              <a:ext cx="5664" cy="1152"/>
            </a:xfrm>
            <a:custGeom>
              <a:avLst/>
              <a:gdLst>
                <a:gd name="G0" fmla="+- 1000 0 0"/>
                <a:gd name="G1" fmla="+- 1000 0 0"/>
                <a:gd name="G2" fmla="+- G0 0 G1"/>
                <a:gd name="G3" fmla="*/ G1 1 2"/>
                <a:gd name="G4" fmla="+- G0 0 G3"/>
                <a:gd name="T0" fmla="*/ 0 w 1000"/>
                <a:gd name="T1" fmla="*/ 0 h 1000"/>
                <a:gd name="T2" fmla="*/ G4 w 1000"/>
                <a:gd name="T3" fmla="*/ G1 h 1000"/>
              </a:gdLst>
              <a:ahLst/>
              <a:cxnLst>
                <a:cxn ang="0">
                  <a:pos x="0" y="0"/>
                </a:cxn>
                <a:cxn ang="0">
                  <a:pos x="4416" y="0"/>
                </a:cxn>
                <a:cxn ang="0">
                  <a:pos x="4917" y="500"/>
                </a:cxn>
                <a:cxn ang="0">
                  <a:pos x="4417" y="1000"/>
                </a:cxn>
                <a:cxn ang="0">
                  <a:pos x="0" y="1000"/>
                </a:cxn>
              </a:cxnLst>
              <a:rect l="T0" t="T1" r="T2" b="T3"/>
              <a:pathLst>
                <a:path w="4917" h="1000">
                  <a:moveTo>
                    <a:pt x="0" y="0"/>
                  </a:moveTo>
                  <a:lnTo>
                    <a:pt x="4416" y="0"/>
                  </a:lnTo>
                  <a:cubicBezTo>
                    <a:pt x="4693" y="0"/>
                    <a:pt x="4917" y="223"/>
                    <a:pt x="4917" y="500"/>
                  </a:cubicBezTo>
                  <a:cubicBezTo>
                    <a:pt x="4917" y="776"/>
                    <a:pt x="4693" y="999"/>
                    <a:pt x="4417" y="1000"/>
                  </a:cubicBezTo>
                  <a:lnTo>
                    <a:pt x="0" y="100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kumimoji="0" lang="zh-TW" altLang="zh-TW" sz="2400">
                <a:latin typeface="Times New Roman" pitchFamily="18" charset="0"/>
              </a:endParaRPr>
            </a:p>
          </p:txBody>
        </p:sp>
        <p:sp>
          <p:nvSpPr>
            <p:cNvPr id="8" name="Line 6"/>
            <p:cNvSpPr>
              <a:spLocks noChangeShapeType="1"/>
            </p:cNvSpPr>
            <p:nvPr userDrawn="1"/>
          </p:nvSpPr>
          <p:spPr bwMode="auto">
            <a:xfrm>
              <a:off x="0" y="1928"/>
              <a:ext cx="5232" cy="0"/>
            </a:xfrm>
            <a:prstGeom prst="line">
              <a:avLst/>
            </a:prstGeom>
            <a:noFill/>
            <a:ln w="508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TW" altLang="en-US"/>
            </a:p>
          </p:txBody>
        </p:sp>
      </p:grpSp>
      <p:sp>
        <p:nvSpPr>
          <p:cNvPr id="16391" name="Rectangle 7"/>
          <p:cNvSpPr>
            <a:spLocks noGrp="1" noChangeArrowheads="1"/>
          </p:cNvSpPr>
          <p:nvPr>
            <p:ph type="ctrTitle"/>
          </p:nvPr>
        </p:nvSpPr>
        <p:spPr>
          <a:xfrm>
            <a:off x="228600" y="1427163"/>
            <a:ext cx="8077200" cy="1609725"/>
          </a:xfrm>
        </p:spPr>
        <p:txBody>
          <a:bodyPr/>
          <a:lstStyle>
            <a:lvl1pPr>
              <a:defRPr sz="46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16392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3441700"/>
            <a:ext cx="6629400" cy="16764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9" name="Rectangle 9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7148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53163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1" name="Rectangle 11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7148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5FB7AD-6D03-412A-A263-DCF59EDED43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F8B0D9-0C95-4848-A8AA-794BD9ECBB1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450013" y="228600"/>
            <a:ext cx="2084387" cy="57912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95263" y="228600"/>
            <a:ext cx="6102350" cy="57912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EB2E6-AFA1-4341-8A07-DD10353367A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6DB501-1809-4658-A12C-B0A578780A4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D443BA-21C4-426B-9AF3-0DB90690BE5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38862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862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AB3D36-4694-4590-8940-23BE06FF92F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746E21-04F9-4D28-99B5-52D126A8820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C38410-2D98-41BA-BDD9-BA52DE143F6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0D7034-6337-4A43-8151-76B8D1F1834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A13574-CDDF-4EAA-8637-CC9F78D982A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3FE616-33EF-43F4-88FC-FDA0A10898D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152400"/>
            <a:ext cx="8686800" cy="6096000"/>
            <a:chOff x="0" y="96"/>
            <a:chExt cx="5472" cy="3840"/>
          </a:xfrm>
        </p:grpSpPr>
        <p:sp>
          <p:nvSpPr>
            <p:cNvPr id="15363" name="AutoShape 3"/>
            <p:cNvSpPr>
              <a:spLocks noChangeArrowheads="1"/>
            </p:cNvSpPr>
            <p:nvPr/>
          </p:nvSpPr>
          <p:spPr bwMode="auto">
            <a:xfrm>
              <a:off x="240" y="336"/>
              <a:ext cx="5232" cy="3600"/>
            </a:xfrm>
            <a:prstGeom prst="roundRect">
              <a:avLst>
                <a:gd name="adj" fmla="val 13727"/>
              </a:avLst>
            </a:prstGeom>
            <a:noFill/>
            <a:ln w="508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TW" altLang="zh-TW" sz="2400">
                <a:latin typeface="Times New Roman" pitchFamily="18" charset="0"/>
              </a:endParaRPr>
            </a:p>
          </p:txBody>
        </p:sp>
        <p:sp>
          <p:nvSpPr>
            <p:cNvPr id="15364" name="AutoShape 4"/>
            <p:cNvSpPr>
              <a:spLocks noChangeArrowheads="1"/>
            </p:cNvSpPr>
            <p:nvPr/>
          </p:nvSpPr>
          <p:spPr bwMode="blackWhite">
            <a:xfrm>
              <a:off x="0" y="96"/>
              <a:ext cx="5376" cy="768"/>
            </a:xfrm>
            <a:custGeom>
              <a:avLst/>
              <a:gdLst>
                <a:gd name="G0" fmla="+- 1000 0 0"/>
                <a:gd name="G1" fmla="+- 1000 0 0"/>
                <a:gd name="G2" fmla="+- G0 0 G1"/>
                <a:gd name="G3" fmla="*/ G1 1 2"/>
                <a:gd name="G4" fmla="+- G0 0 G3"/>
                <a:gd name="T0" fmla="*/ 0 w 1000"/>
                <a:gd name="T1" fmla="*/ 0 h 1000"/>
                <a:gd name="T2" fmla="*/ G4 w 1000"/>
                <a:gd name="T3" fmla="*/ G1 h 1000"/>
              </a:gdLst>
              <a:ahLst/>
              <a:cxnLst>
                <a:cxn ang="0">
                  <a:pos x="0" y="0"/>
                </a:cxn>
                <a:cxn ang="0">
                  <a:pos x="6499" y="0"/>
                </a:cxn>
                <a:cxn ang="0">
                  <a:pos x="7000" y="500"/>
                </a:cxn>
                <a:cxn ang="0">
                  <a:pos x="6500" y="1000"/>
                </a:cxn>
                <a:cxn ang="0">
                  <a:pos x="0" y="1000"/>
                </a:cxn>
              </a:cxnLst>
              <a:rect l="T0" t="T1" r="T2" b="T3"/>
              <a:pathLst>
                <a:path w="7000" h="1000">
                  <a:moveTo>
                    <a:pt x="0" y="0"/>
                  </a:moveTo>
                  <a:lnTo>
                    <a:pt x="6499" y="0"/>
                  </a:lnTo>
                  <a:cubicBezTo>
                    <a:pt x="6776" y="0"/>
                    <a:pt x="7000" y="223"/>
                    <a:pt x="7000" y="500"/>
                  </a:cubicBezTo>
                  <a:cubicBezTo>
                    <a:pt x="7000" y="776"/>
                    <a:pt x="6776" y="999"/>
                    <a:pt x="6500" y="1000"/>
                  </a:cubicBezTo>
                  <a:lnTo>
                    <a:pt x="0" y="100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kumimoji="0" lang="zh-TW" altLang="zh-TW" sz="2400">
                <a:latin typeface="Times New Roman" pitchFamily="18" charset="0"/>
              </a:endParaRPr>
            </a:p>
          </p:txBody>
        </p:sp>
        <p:sp>
          <p:nvSpPr>
            <p:cNvPr id="15365" name="Line 5"/>
            <p:cNvSpPr>
              <a:spLocks noChangeShapeType="1"/>
            </p:cNvSpPr>
            <p:nvPr/>
          </p:nvSpPr>
          <p:spPr bwMode="auto">
            <a:xfrm>
              <a:off x="0" y="768"/>
              <a:ext cx="5088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TW" altLang="en-US"/>
            </a:p>
          </p:txBody>
        </p:sp>
      </p:grpSp>
      <p:sp>
        <p:nvSpPr>
          <p:cNvPr id="1027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5263" y="228600"/>
            <a:ext cx="8015287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8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79248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15368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369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370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>
                <a:latin typeface="Arial Black" pitchFamily="34" charset="0"/>
              </a:defRPr>
            </a:lvl1pPr>
          </a:lstStyle>
          <a:p>
            <a:pPr>
              <a:defRPr/>
            </a:pPr>
            <a:fld id="{B4468428-C256-42F0-B5E2-2727D4C70D6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l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l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z="4400" dirty="0"/>
              <a:t>Introduction to Algorithms </a:t>
            </a:r>
            <a:r>
              <a:rPr lang="en-US" altLang="zh-TW" dirty="0" smtClean="0"/>
              <a:t>  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zh-TW" altLang="en-US" smtClean="0"/>
              <a:t>慈濟大學</a:t>
            </a:r>
          </a:p>
          <a:p>
            <a:pPr eaLnBrk="1" hangingPunct="1"/>
            <a:r>
              <a:rPr lang="zh-TW" altLang="en-US" smtClean="0"/>
              <a:t>醫學資訊學系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err="1" smtClean="0"/>
              <a:t>Heap_Sort</a:t>
            </a:r>
            <a:endParaRPr lang="en-US" altLang="zh-TW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426896" cy="4419600"/>
          </a:xfrm>
        </p:spPr>
        <p:txBody>
          <a:bodyPr/>
          <a:lstStyle/>
          <a:p>
            <a:r>
              <a:rPr lang="en-US" altLang="zh-TW" dirty="0" smtClean="0">
                <a:solidFill>
                  <a:srgbClr val="000000"/>
                </a:solidFill>
                <a:latin typeface="Times New Roman"/>
              </a:rPr>
              <a:t>1. 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Write a </a:t>
            </a:r>
            <a:r>
              <a:rPr lang="en-US" altLang="zh-TW" dirty="0" err="1">
                <a:latin typeface="Times New Roman" pitchFamily="18" charset="0"/>
                <a:cs typeface="Times New Roman" pitchFamily="18" charset="0"/>
              </a:rPr>
              <a:t>Heap_sort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program which has the following functions: </a:t>
            </a:r>
          </a:p>
          <a:p>
            <a:pPr marL="0" indent="0">
              <a:buNone/>
            </a:pP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(1) Sort 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a list of integers; (50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%);</a:t>
            </a:r>
          </a:p>
          <a:p>
            <a:pPr marL="0" indent="0">
              <a:buNone/>
            </a:pP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2) 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Insert an 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element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.(30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%)</a:t>
            </a:r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US" altLang="zh-TW" dirty="0" smtClean="0">
              <a:solidFill>
                <a:srgbClr val="000000"/>
              </a:solidFill>
              <a:latin typeface="Times New Roman"/>
              <a:sym typeface="Symbol"/>
            </a:endParaRPr>
          </a:p>
          <a:p>
            <a:pPr eaLnBrk="1" hangingPunct="1"/>
            <a:r>
              <a:rPr lang="en-US" altLang="zh-TW" dirty="0" smtClean="0">
                <a:solidFill>
                  <a:srgbClr val="000000"/>
                </a:solidFill>
                <a:latin typeface="Times New Roman"/>
              </a:rPr>
              <a:t>2. Analyze the </a:t>
            </a:r>
            <a:r>
              <a:rPr lang="en-US" altLang="zh-TW" dirty="0">
                <a:solidFill>
                  <a:srgbClr val="000000"/>
                </a:solidFill>
                <a:latin typeface="Times New Roman"/>
              </a:rPr>
              <a:t>time complexities </a:t>
            </a:r>
            <a:r>
              <a:rPr lang="en-US" altLang="zh-TW" dirty="0" smtClean="0">
                <a:solidFill>
                  <a:srgbClr val="000000"/>
                </a:solidFill>
                <a:latin typeface="Times New Roman"/>
              </a:rPr>
              <a:t>of your algorithm</a:t>
            </a:r>
            <a:r>
              <a:rPr lang="zh-TW" altLang="en-US" dirty="0" smtClean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altLang="zh-TW" smtClean="0">
                <a:solidFill>
                  <a:srgbClr val="000000"/>
                </a:solidFill>
                <a:latin typeface="Times New Roman"/>
              </a:rPr>
              <a:t>(1) </a:t>
            </a:r>
            <a:r>
              <a:rPr lang="en-US" altLang="zh-TW" dirty="0" smtClean="0">
                <a:solidFill>
                  <a:srgbClr val="000000"/>
                </a:solidFill>
                <a:latin typeface="Times New Roman"/>
              </a:rPr>
              <a:t>and it must be </a:t>
            </a:r>
            <a:r>
              <a:rPr lang="en-US" altLang="zh-TW" dirty="0" smtClean="0">
                <a:solidFill>
                  <a:srgbClr val="000000"/>
                </a:solidFill>
                <a:latin typeface="Times New Roman"/>
                <a:sym typeface="Symbol"/>
              </a:rPr>
              <a:t>(</a:t>
            </a:r>
            <a:r>
              <a:rPr lang="en-US" altLang="zh-TW" i="1" dirty="0" err="1" smtClean="0">
                <a:solidFill>
                  <a:srgbClr val="000000"/>
                </a:solidFill>
                <a:latin typeface="Times New Roman"/>
                <a:sym typeface="Symbol"/>
              </a:rPr>
              <a:t>n</a:t>
            </a:r>
            <a:r>
              <a:rPr lang="en-US" altLang="zh-TW" dirty="0" err="1" smtClean="0">
                <a:solidFill>
                  <a:srgbClr val="000000"/>
                </a:solidFill>
                <a:latin typeface="Times New Roman"/>
                <a:sym typeface="Symbol"/>
              </a:rPr>
              <a:t>lg</a:t>
            </a:r>
            <a:r>
              <a:rPr lang="en-US" altLang="zh-TW" i="1" dirty="0" err="1" smtClean="0">
                <a:solidFill>
                  <a:srgbClr val="000000"/>
                </a:solidFill>
                <a:latin typeface="Times New Roman"/>
                <a:sym typeface="Symbol"/>
              </a:rPr>
              <a:t>n</a:t>
            </a:r>
            <a:r>
              <a:rPr lang="en-US" altLang="zh-TW" dirty="0" smtClean="0">
                <a:solidFill>
                  <a:srgbClr val="000000"/>
                </a:solidFill>
                <a:latin typeface="Times New Roman"/>
                <a:sym typeface="Symbol"/>
              </a:rPr>
              <a:t>).(20%)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adial">
  <a:themeElements>
    <a:clrScheme name="Radial 1">
      <a:dk1>
        <a:srgbClr val="000000"/>
      </a:dk1>
      <a:lt1>
        <a:srgbClr val="FFFFFF"/>
      </a:lt1>
      <a:dk2>
        <a:srgbClr val="FFFFFF"/>
      </a:dk2>
      <a:lt2>
        <a:srgbClr val="669999"/>
      </a:lt2>
      <a:accent1>
        <a:srgbClr val="99CCFF"/>
      </a:accent1>
      <a:accent2>
        <a:srgbClr val="9999FF"/>
      </a:accent2>
      <a:accent3>
        <a:srgbClr val="FFFFFF"/>
      </a:accent3>
      <a:accent4>
        <a:srgbClr val="000000"/>
      </a:accent4>
      <a:accent5>
        <a:srgbClr val="CAE2FF"/>
      </a:accent5>
      <a:accent6>
        <a:srgbClr val="8A8AE7"/>
      </a:accent6>
      <a:hlink>
        <a:srgbClr val="996666"/>
      </a:hlink>
      <a:folHlink>
        <a:srgbClr val="6666CC"/>
      </a:folHlink>
    </a:clrScheme>
    <a:fontScheme name="Radial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Radial 1">
        <a:dk1>
          <a:srgbClr val="000000"/>
        </a:dk1>
        <a:lt1>
          <a:srgbClr val="FFFFFF"/>
        </a:lt1>
        <a:dk2>
          <a:srgbClr val="FFFFFF"/>
        </a:dk2>
        <a:lt2>
          <a:srgbClr val="669999"/>
        </a:lt2>
        <a:accent1>
          <a:srgbClr val="99CC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8A8AE7"/>
        </a:accent6>
        <a:hlink>
          <a:srgbClr val="996666"/>
        </a:hlink>
        <a:folHlink>
          <a:srgbClr val="66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ial 2">
        <a:dk1>
          <a:srgbClr val="000000"/>
        </a:dk1>
        <a:lt1>
          <a:srgbClr val="FFFFFF"/>
        </a:lt1>
        <a:dk2>
          <a:srgbClr val="FFFFFF"/>
        </a:dk2>
        <a:lt2>
          <a:srgbClr val="817F3F"/>
        </a:lt2>
        <a:accent1>
          <a:srgbClr val="FFCC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8A00"/>
        </a:accent6>
        <a:hlink>
          <a:srgbClr val="996666"/>
        </a:hlink>
        <a:folHlink>
          <a:srgbClr val="C9450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ial 3">
        <a:dk1>
          <a:srgbClr val="CC6600"/>
        </a:dk1>
        <a:lt1>
          <a:srgbClr val="FFFFFF"/>
        </a:lt1>
        <a:dk2>
          <a:srgbClr val="800000"/>
        </a:dk2>
        <a:lt2>
          <a:srgbClr val="FFFFFF"/>
        </a:lt2>
        <a:accent1>
          <a:srgbClr val="FF6600"/>
        </a:accent1>
        <a:accent2>
          <a:srgbClr val="33CCCC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2DB9B9"/>
        </a:accent6>
        <a:hlink>
          <a:srgbClr val="99FF3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4">
        <a:dk1>
          <a:srgbClr val="993300"/>
        </a:dk1>
        <a:lt1>
          <a:srgbClr val="FFFFFF"/>
        </a:lt1>
        <a:dk2>
          <a:srgbClr val="431A01"/>
        </a:dk2>
        <a:lt2>
          <a:srgbClr val="FFFFFF"/>
        </a:lt2>
        <a:accent1>
          <a:srgbClr val="FFCC00"/>
        </a:accent1>
        <a:accent2>
          <a:srgbClr val="FF9966"/>
        </a:accent2>
        <a:accent3>
          <a:srgbClr val="B0ABAA"/>
        </a:accent3>
        <a:accent4>
          <a:srgbClr val="DADADA"/>
        </a:accent4>
        <a:accent5>
          <a:srgbClr val="FFE2AA"/>
        </a:accent5>
        <a:accent6>
          <a:srgbClr val="E78A5C"/>
        </a:accent6>
        <a:hlink>
          <a:srgbClr val="FF66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5">
        <a:dk1>
          <a:srgbClr val="75878B"/>
        </a:dk1>
        <a:lt1>
          <a:srgbClr val="FFFFFF"/>
        </a:lt1>
        <a:dk2>
          <a:srgbClr val="260000"/>
        </a:dk2>
        <a:lt2>
          <a:srgbClr val="FFFFFF"/>
        </a:lt2>
        <a:accent1>
          <a:srgbClr val="0099CC"/>
        </a:accent1>
        <a:accent2>
          <a:srgbClr val="FF3300"/>
        </a:accent2>
        <a:accent3>
          <a:srgbClr val="ACAAAA"/>
        </a:accent3>
        <a:accent4>
          <a:srgbClr val="DADADA"/>
        </a:accent4>
        <a:accent5>
          <a:srgbClr val="AACAE2"/>
        </a:accent5>
        <a:accent6>
          <a:srgbClr val="E72D00"/>
        </a:accent6>
        <a:hlink>
          <a:srgbClr val="FFCC00"/>
        </a:hlink>
        <a:folHlink>
          <a:srgbClr val="CC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6">
        <a:dk1>
          <a:srgbClr val="666699"/>
        </a:dk1>
        <a:lt1>
          <a:srgbClr val="FFFFFF"/>
        </a:lt1>
        <a:dk2>
          <a:srgbClr val="000000"/>
        </a:dk2>
        <a:lt2>
          <a:srgbClr val="FFFFFF"/>
        </a:lt2>
        <a:accent1>
          <a:srgbClr val="9966FF"/>
        </a:accent1>
        <a:accent2>
          <a:srgbClr val="99CCFF"/>
        </a:accent2>
        <a:accent3>
          <a:srgbClr val="AAAAAA"/>
        </a:accent3>
        <a:accent4>
          <a:srgbClr val="DADADA"/>
        </a:accent4>
        <a:accent5>
          <a:srgbClr val="CAB8FF"/>
        </a:accent5>
        <a:accent6>
          <a:srgbClr val="8AB9E7"/>
        </a:accent6>
        <a:hlink>
          <a:srgbClr val="FFFFCC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7">
        <a:dk1>
          <a:srgbClr val="666699"/>
        </a:dk1>
        <a:lt1>
          <a:srgbClr val="FFFFFF"/>
        </a:lt1>
        <a:dk2>
          <a:srgbClr val="2A2A40"/>
        </a:dk2>
        <a:lt2>
          <a:srgbClr val="FFFFFF"/>
        </a:lt2>
        <a:accent1>
          <a:srgbClr val="006699"/>
        </a:accent1>
        <a:accent2>
          <a:srgbClr val="CC9900"/>
        </a:accent2>
        <a:accent3>
          <a:srgbClr val="ACACAF"/>
        </a:accent3>
        <a:accent4>
          <a:srgbClr val="DADADA"/>
        </a:accent4>
        <a:accent5>
          <a:srgbClr val="AAB8CA"/>
        </a:accent5>
        <a:accent6>
          <a:srgbClr val="B98A00"/>
        </a:accent6>
        <a:hlink>
          <a:srgbClr val="CC6600"/>
        </a:hlink>
        <a:folHlink>
          <a:srgbClr val="6C94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8">
        <a:dk1>
          <a:srgbClr val="BECBD8"/>
        </a:dk1>
        <a:lt1>
          <a:srgbClr val="FFFFFF"/>
        </a:lt1>
        <a:dk2>
          <a:srgbClr val="2B335B"/>
        </a:dk2>
        <a:lt2>
          <a:srgbClr val="FFFFFF"/>
        </a:lt2>
        <a:accent1>
          <a:srgbClr val="0099CC"/>
        </a:accent1>
        <a:accent2>
          <a:srgbClr val="B5DBE3"/>
        </a:accent2>
        <a:accent3>
          <a:srgbClr val="ACADB5"/>
        </a:accent3>
        <a:accent4>
          <a:srgbClr val="DADADA"/>
        </a:accent4>
        <a:accent5>
          <a:srgbClr val="AACAE2"/>
        </a:accent5>
        <a:accent6>
          <a:srgbClr val="A4C6CE"/>
        </a:accent6>
        <a:hlink>
          <a:srgbClr val="FFCC00"/>
        </a:hlink>
        <a:folHlink>
          <a:srgbClr val="586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9">
        <a:dk1>
          <a:srgbClr val="3333FF"/>
        </a:dk1>
        <a:lt1>
          <a:srgbClr val="FFFFFF"/>
        </a:lt1>
        <a:dk2>
          <a:srgbClr val="000099"/>
        </a:dk2>
        <a:lt2>
          <a:srgbClr val="FFFFFF"/>
        </a:lt2>
        <a:accent1>
          <a:srgbClr val="339966"/>
        </a:accent1>
        <a:accent2>
          <a:srgbClr val="9999FF"/>
        </a:accent2>
        <a:accent3>
          <a:srgbClr val="AAAACA"/>
        </a:accent3>
        <a:accent4>
          <a:srgbClr val="DADADA"/>
        </a:accent4>
        <a:accent5>
          <a:srgbClr val="ADCAB8"/>
        </a:accent5>
        <a:accent6>
          <a:srgbClr val="8A8AE7"/>
        </a:accent6>
        <a:hlink>
          <a:srgbClr val="FFFF99"/>
        </a:hlink>
        <a:folHlink>
          <a:srgbClr val="17A0D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10">
        <a:dk1>
          <a:srgbClr val="808000"/>
        </a:dk1>
        <a:lt1>
          <a:srgbClr val="FFFFFF"/>
        </a:lt1>
        <a:dk2>
          <a:srgbClr val="354418"/>
        </a:dk2>
        <a:lt2>
          <a:srgbClr val="FFFFFF"/>
        </a:lt2>
        <a:accent1>
          <a:srgbClr val="60897C"/>
        </a:accent1>
        <a:accent2>
          <a:srgbClr val="99CC00"/>
        </a:accent2>
        <a:accent3>
          <a:srgbClr val="AEB0AB"/>
        </a:accent3>
        <a:accent4>
          <a:srgbClr val="DADADA"/>
        </a:accent4>
        <a:accent5>
          <a:srgbClr val="B6C4BF"/>
        </a:accent5>
        <a:accent6>
          <a:srgbClr val="8AB900"/>
        </a:accent6>
        <a:hlink>
          <a:srgbClr val="CCCC00"/>
        </a:hlink>
        <a:folHlink>
          <a:srgbClr val="66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Radial</Template>
  <TotalTime>176</TotalTime>
  <Words>66</Words>
  <Application>Microsoft Office PowerPoint</Application>
  <PresentationFormat>如螢幕大小 (4:3)</PresentationFormat>
  <Paragraphs>8</Paragraphs>
  <Slides>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3" baseType="lpstr">
      <vt:lpstr>Radial</vt:lpstr>
      <vt:lpstr>Introduction to Algorithms   </vt:lpstr>
      <vt:lpstr>Heap_Sort</vt:lpstr>
    </vt:vector>
  </TitlesOfParts>
  <Company>CMT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Discrete Mathematics</dc:title>
  <dc:creator>tcu</dc:creator>
  <cp:lastModifiedBy>TCUSER</cp:lastModifiedBy>
  <cp:revision>30</cp:revision>
  <dcterms:created xsi:type="dcterms:W3CDTF">2010-09-14T03:31:34Z</dcterms:created>
  <dcterms:modified xsi:type="dcterms:W3CDTF">2024-10-22T05:49:10Z</dcterms:modified>
</cp:coreProperties>
</file>