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741" r:id="rId2"/>
  </p:sldMasterIdLst>
  <p:sldIdLst>
    <p:sldId id="256" r:id="rId3"/>
    <p:sldId id="312" r:id="rId4"/>
    <p:sldId id="313" r:id="rId5"/>
    <p:sldId id="310" r:id="rId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4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Structure 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CHAPTER 4</a:t>
            </a:r>
          </a:p>
          <a:p>
            <a:pPr eaLnBrk="1" hangingPunct="1"/>
            <a:r>
              <a:rPr lang="en-US" altLang="zh-TW" dirty="0" smtClean="0"/>
              <a:t>Linked Lists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HomeWorks-4-3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Write a program including </a:t>
            </a:r>
            <a:r>
              <a:rPr lang="en-US" altLang="zh-TW" dirty="0"/>
              <a:t>the following </a:t>
            </a:r>
            <a:r>
              <a:rPr lang="en-US" altLang="zh-TW" dirty="0" smtClean="0"/>
              <a:t>functions:</a:t>
            </a:r>
          </a:p>
          <a:p>
            <a:pPr marL="457200" lvl="1" indent="0">
              <a:buNone/>
            </a:pPr>
            <a:r>
              <a:rPr lang="en-US" altLang="zh-TW" dirty="0"/>
              <a:t>(1) </a:t>
            </a:r>
            <a:r>
              <a:rPr lang="en-US" altLang="zh-TW" dirty="0" smtClean="0"/>
              <a:t>Add </a:t>
            </a:r>
            <a:r>
              <a:rPr lang="en-US" altLang="zh-TW" dirty="0"/>
              <a:t>two polynomials by using single linked lists</a:t>
            </a:r>
            <a:r>
              <a:rPr lang="en-US" altLang="zh-TW" dirty="0" smtClean="0"/>
              <a:t>;(35%)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 smtClean="0"/>
              <a:t>(2) </a:t>
            </a:r>
            <a:r>
              <a:rPr lang="en-US" altLang="zh-TW" dirty="0"/>
              <a:t>Multiple two polynomials by using single linked lists</a:t>
            </a:r>
            <a:r>
              <a:rPr lang="en-US" altLang="zh-TW" dirty="0" smtClean="0"/>
              <a:t>;(35%)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 smtClean="0"/>
              <a:t>(3) Find the length </a:t>
            </a:r>
            <a:r>
              <a:rPr lang="en-US" altLang="zh-TW" dirty="0"/>
              <a:t>of </a:t>
            </a:r>
            <a:r>
              <a:rPr lang="en-US" altLang="zh-TW" dirty="0" smtClean="0"/>
              <a:t>the result linked list; (15%)</a:t>
            </a:r>
          </a:p>
          <a:p>
            <a:pPr marL="457200" lvl="1" indent="0">
              <a:buNone/>
            </a:pPr>
            <a:r>
              <a:rPr lang="en-US" altLang="zh-TW" dirty="0" smtClean="0"/>
              <a:t>(4) Invert </a:t>
            </a:r>
            <a:r>
              <a:rPr lang="en-US" altLang="zh-TW" dirty="0"/>
              <a:t>the result </a:t>
            </a:r>
            <a:r>
              <a:rPr lang="en-US" altLang="zh-TW" dirty="0" smtClean="0"/>
              <a:t>single </a:t>
            </a:r>
            <a:r>
              <a:rPr lang="en-US" altLang="zh-TW" dirty="0"/>
              <a:t>linked </a:t>
            </a:r>
            <a:r>
              <a:rPr lang="en-US" altLang="zh-TW" dirty="0" smtClean="0"/>
              <a:t>list.</a:t>
            </a:r>
            <a:r>
              <a:rPr lang="en-US" altLang="zh-TW" dirty="0"/>
              <a:t> </a:t>
            </a:r>
            <a:r>
              <a:rPr lang="en-US" altLang="zh-TW" dirty="0" smtClean="0"/>
              <a:t>(15%)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0567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HomeWorks-4-3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2090514" y="2322315"/>
            <a:ext cx="102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>
                <a:solidFill>
                  <a:schemeClr val="tx1"/>
                </a:solidFill>
              </a:rPr>
              <a:t>3     14</a:t>
            </a:r>
          </a:p>
        </p:txBody>
      </p:sp>
      <p:grpSp>
        <p:nvGrpSpPr>
          <p:cNvPr id="29" name="Group 5"/>
          <p:cNvGrpSpPr>
            <a:grpSpLocks/>
          </p:cNvGrpSpPr>
          <p:nvPr/>
        </p:nvGrpSpPr>
        <p:grpSpPr bwMode="auto">
          <a:xfrm>
            <a:off x="2050826" y="2285802"/>
            <a:ext cx="6256338" cy="481013"/>
            <a:chOff x="1108" y="1886"/>
            <a:chExt cx="3941" cy="303"/>
          </a:xfrm>
        </p:grpSpPr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1108" y="1894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Line 7"/>
            <p:cNvSpPr>
              <a:spLocks noChangeShapeType="1"/>
            </p:cNvSpPr>
            <p:nvPr/>
          </p:nvSpPr>
          <p:spPr bwMode="auto">
            <a:xfrm>
              <a:off x="1446" y="1890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" name="Line 8"/>
            <p:cNvSpPr>
              <a:spLocks noChangeShapeType="1"/>
            </p:cNvSpPr>
            <p:nvPr/>
          </p:nvSpPr>
          <p:spPr bwMode="auto">
            <a:xfrm>
              <a:off x="1820" y="1889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" name="Rectangle 9"/>
            <p:cNvSpPr>
              <a:spLocks noChangeArrowheads="1"/>
            </p:cNvSpPr>
            <p:nvPr/>
          </p:nvSpPr>
          <p:spPr bwMode="auto">
            <a:xfrm>
              <a:off x="2553" y="1891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>
              <a:off x="2891" y="1887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>
              <a:off x="3265" y="1886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" name="Rectangle 12"/>
            <p:cNvSpPr>
              <a:spLocks noChangeArrowheads="1"/>
            </p:cNvSpPr>
            <p:nvPr/>
          </p:nvSpPr>
          <p:spPr bwMode="auto">
            <a:xfrm>
              <a:off x="3976" y="1892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4314" y="1888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>
              <a:off x="4688" y="1887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6" name="Line 15"/>
          <p:cNvSpPr>
            <a:spLocks noChangeShapeType="1"/>
          </p:cNvSpPr>
          <p:nvPr/>
        </p:nvSpPr>
        <p:spPr bwMode="auto">
          <a:xfrm>
            <a:off x="3539901" y="2530277"/>
            <a:ext cx="788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7" name="Line 16"/>
          <p:cNvSpPr>
            <a:spLocks noChangeShapeType="1"/>
          </p:cNvSpPr>
          <p:nvPr/>
        </p:nvSpPr>
        <p:spPr bwMode="auto">
          <a:xfrm>
            <a:off x="5771926" y="2527102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4436839" y="2333427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>
                <a:solidFill>
                  <a:schemeClr val="tx1"/>
                </a:solidFill>
              </a:rPr>
              <a:t>2     8</a:t>
            </a:r>
          </a:p>
        </p:txBody>
      </p:sp>
      <p:sp>
        <p:nvSpPr>
          <p:cNvPr id="49" name="Rectangle 23"/>
          <p:cNvSpPr>
            <a:spLocks noChangeArrowheads="1"/>
          </p:cNvSpPr>
          <p:nvPr/>
        </p:nvSpPr>
        <p:spPr bwMode="auto">
          <a:xfrm>
            <a:off x="6694264" y="2320727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dirty="0">
                <a:solidFill>
                  <a:schemeClr val="tx1"/>
                </a:solidFill>
              </a:rPr>
              <a:t>1     0</a:t>
            </a:r>
          </a:p>
        </p:txBody>
      </p:sp>
      <p:sp>
        <p:nvSpPr>
          <p:cNvPr id="50" name="Line 24"/>
          <p:cNvSpPr>
            <a:spLocks noChangeShapeType="1"/>
          </p:cNvSpPr>
          <p:nvPr/>
        </p:nvSpPr>
        <p:spPr bwMode="auto">
          <a:xfrm>
            <a:off x="1539651" y="2519165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Rectangle 25"/>
          <p:cNvSpPr>
            <a:spLocks noChangeArrowheads="1"/>
          </p:cNvSpPr>
          <p:nvPr/>
        </p:nvSpPr>
        <p:spPr bwMode="auto">
          <a:xfrm>
            <a:off x="1545678" y="2002618"/>
            <a:ext cx="391133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sz="32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zh-TW" sz="32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ectangle 26"/>
          <p:cNvSpPr>
            <a:spLocks noChangeArrowheads="1"/>
          </p:cNvSpPr>
          <p:nvPr/>
        </p:nvSpPr>
        <p:spPr bwMode="auto">
          <a:xfrm>
            <a:off x="2076227" y="3706245"/>
            <a:ext cx="102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>
                <a:solidFill>
                  <a:schemeClr val="tx1"/>
                </a:solidFill>
              </a:rPr>
              <a:t>8     14</a:t>
            </a:r>
          </a:p>
        </p:txBody>
      </p:sp>
      <p:grpSp>
        <p:nvGrpSpPr>
          <p:cNvPr id="53" name="Group 27"/>
          <p:cNvGrpSpPr>
            <a:grpSpLocks/>
          </p:cNvGrpSpPr>
          <p:nvPr/>
        </p:nvGrpSpPr>
        <p:grpSpPr bwMode="auto">
          <a:xfrm>
            <a:off x="2034952" y="3674495"/>
            <a:ext cx="1703387" cy="476250"/>
            <a:chOff x="1139" y="3162"/>
            <a:chExt cx="1073" cy="300"/>
          </a:xfrm>
        </p:grpSpPr>
        <p:sp>
          <p:nvSpPr>
            <p:cNvPr id="54" name="Rectangle 28"/>
            <p:cNvSpPr>
              <a:spLocks noChangeArrowheads="1"/>
            </p:cNvSpPr>
            <p:nvPr/>
          </p:nvSpPr>
          <p:spPr bwMode="auto">
            <a:xfrm>
              <a:off x="1139" y="3167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" name="Line 29"/>
            <p:cNvSpPr>
              <a:spLocks noChangeShapeType="1"/>
            </p:cNvSpPr>
            <p:nvPr/>
          </p:nvSpPr>
          <p:spPr bwMode="auto">
            <a:xfrm>
              <a:off x="1478" y="3163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6" name="Line 30"/>
            <p:cNvSpPr>
              <a:spLocks noChangeShapeType="1"/>
            </p:cNvSpPr>
            <p:nvPr/>
          </p:nvSpPr>
          <p:spPr bwMode="auto">
            <a:xfrm>
              <a:off x="1851" y="3162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57" name="Group 31"/>
          <p:cNvGrpSpPr>
            <a:grpSpLocks/>
          </p:cNvGrpSpPr>
          <p:nvPr/>
        </p:nvGrpSpPr>
        <p:grpSpPr bwMode="auto">
          <a:xfrm>
            <a:off x="4328889" y="3669733"/>
            <a:ext cx="1704975" cy="476250"/>
            <a:chOff x="2584" y="3159"/>
            <a:chExt cx="1074" cy="300"/>
          </a:xfrm>
        </p:grpSpPr>
        <p:sp>
          <p:nvSpPr>
            <p:cNvPr id="58" name="Rectangle 32"/>
            <p:cNvSpPr>
              <a:spLocks noChangeArrowheads="1"/>
            </p:cNvSpPr>
            <p:nvPr/>
          </p:nvSpPr>
          <p:spPr bwMode="auto">
            <a:xfrm>
              <a:off x="2584" y="3164"/>
              <a:ext cx="1074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" name="Line 33"/>
            <p:cNvSpPr>
              <a:spLocks noChangeShapeType="1"/>
            </p:cNvSpPr>
            <p:nvPr/>
          </p:nvSpPr>
          <p:spPr bwMode="auto">
            <a:xfrm>
              <a:off x="2923" y="3160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0" name="Line 34"/>
            <p:cNvSpPr>
              <a:spLocks noChangeShapeType="1"/>
            </p:cNvSpPr>
            <p:nvPr/>
          </p:nvSpPr>
          <p:spPr bwMode="auto">
            <a:xfrm>
              <a:off x="3297" y="3159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1" name="Group 35"/>
          <p:cNvGrpSpPr>
            <a:grpSpLocks/>
          </p:cNvGrpSpPr>
          <p:nvPr/>
        </p:nvGrpSpPr>
        <p:grpSpPr bwMode="auto">
          <a:xfrm>
            <a:off x="6587902" y="3671320"/>
            <a:ext cx="1703387" cy="476250"/>
            <a:chOff x="4007" y="3160"/>
            <a:chExt cx="1073" cy="300"/>
          </a:xfrm>
        </p:grpSpPr>
        <p:sp>
          <p:nvSpPr>
            <p:cNvPr id="62" name="Rectangle 36"/>
            <p:cNvSpPr>
              <a:spLocks noChangeArrowheads="1"/>
            </p:cNvSpPr>
            <p:nvPr/>
          </p:nvSpPr>
          <p:spPr bwMode="auto">
            <a:xfrm>
              <a:off x="4007" y="3165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3" name="Line 37"/>
            <p:cNvSpPr>
              <a:spLocks noChangeShapeType="1"/>
            </p:cNvSpPr>
            <p:nvPr/>
          </p:nvSpPr>
          <p:spPr bwMode="auto">
            <a:xfrm>
              <a:off x="4345" y="3161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4" name="Line 38"/>
            <p:cNvSpPr>
              <a:spLocks noChangeShapeType="1"/>
            </p:cNvSpPr>
            <p:nvPr/>
          </p:nvSpPr>
          <p:spPr bwMode="auto">
            <a:xfrm>
              <a:off x="4719" y="3160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5" name="Line 39"/>
          <p:cNvSpPr>
            <a:spLocks noChangeShapeType="1"/>
          </p:cNvSpPr>
          <p:nvPr/>
        </p:nvSpPr>
        <p:spPr bwMode="auto">
          <a:xfrm>
            <a:off x="3525614" y="3914208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6" name="Line 40"/>
          <p:cNvSpPr>
            <a:spLocks noChangeShapeType="1"/>
          </p:cNvSpPr>
          <p:nvPr/>
        </p:nvSpPr>
        <p:spPr bwMode="auto">
          <a:xfrm>
            <a:off x="5756052" y="3911033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" name="Rectangle 46"/>
          <p:cNvSpPr>
            <a:spLocks noChangeArrowheads="1"/>
          </p:cNvSpPr>
          <p:nvPr/>
        </p:nvSpPr>
        <p:spPr bwMode="auto">
          <a:xfrm>
            <a:off x="4420964" y="3717358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>
                <a:solidFill>
                  <a:schemeClr val="tx1"/>
                </a:solidFill>
              </a:rPr>
              <a:t>-3  10</a:t>
            </a:r>
          </a:p>
        </p:txBody>
      </p:sp>
      <p:sp>
        <p:nvSpPr>
          <p:cNvPr id="68" name="Rectangle 47"/>
          <p:cNvSpPr>
            <a:spLocks noChangeArrowheads="1"/>
          </p:cNvSpPr>
          <p:nvPr/>
        </p:nvSpPr>
        <p:spPr bwMode="auto">
          <a:xfrm>
            <a:off x="6602189" y="372847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>
                <a:solidFill>
                  <a:schemeClr val="tx1"/>
                </a:solidFill>
              </a:rPr>
              <a:t>10    6</a:t>
            </a:r>
          </a:p>
        </p:txBody>
      </p:sp>
      <p:sp>
        <p:nvSpPr>
          <p:cNvPr id="69" name="Line 48"/>
          <p:cNvSpPr>
            <a:spLocks noChangeShapeType="1"/>
          </p:cNvSpPr>
          <p:nvPr/>
        </p:nvSpPr>
        <p:spPr bwMode="auto">
          <a:xfrm>
            <a:off x="1525364" y="3903095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0" name="Rectangle 49"/>
          <p:cNvSpPr>
            <a:spLocks noChangeArrowheads="1"/>
          </p:cNvSpPr>
          <p:nvPr/>
        </p:nvSpPr>
        <p:spPr bwMode="auto">
          <a:xfrm>
            <a:off x="1492027" y="3413536"/>
            <a:ext cx="391133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zh-TW" sz="3200" i="1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graphicFrame>
        <p:nvGraphicFramePr>
          <p:cNvPr id="71" name="Object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6684479"/>
              </p:ext>
            </p:extLst>
          </p:nvPr>
        </p:nvGraphicFramePr>
        <p:xfrm>
          <a:off x="542925" y="1412875"/>
          <a:ext cx="37115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方程式" r:id="rId3" imgW="901440" imgH="164880" progId="Equation.3">
                  <p:embed/>
                </p:oleObj>
              </mc:Choice>
              <mc:Fallback>
                <p:oleObj name="方程式" r:id="rId3" imgW="901440" imgH="1648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1412875"/>
                        <a:ext cx="371157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0386808"/>
              </p:ext>
            </p:extLst>
          </p:nvPr>
        </p:nvGraphicFramePr>
        <p:xfrm>
          <a:off x="620813" y="2792909"/>
          <a:ext cx="423068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方程式" r:id="rId5" imgW="1091880" imgH="164880" progId="Equation.2">
                  <p:embed/>
                </p:oleObj>
              </mc:Choice>
              <mc:Fallback>
                <p:oleObj name="方程式" r:id="rId5" imgW="1091880" imgH="16488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813" y="2792909"/>
                        <a:ext cx="4230687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Text Box 52"/>
          <p:cNvSpPr txBox="1">
            <a:spLocks noChangeArrowheads="1"/>
          </p:cNvSpPr>
          <p:nvPr/>
        </p:nvSpPr>
        <p:spPr bwMode="auto">
          <a:xfrm>
            <a:off x="7705501" y="2303265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TW">
                <a:solidFill>
                  <a:schemeClr val="tx1"/>
                </a:solidFill>
              </a:rPr>
              <a:t>null</a:t>
            </a:r>
            <a:endParaRPr lang="en-US" altLang="zh-TW">
              <a:solidFill>
                <a:srgbClr val="CC3300"/>
              </a:solidFill>
            </a:endParaRPr>
          </a:p>
        </p:txBody>
      </p:sp>
      <p:sp>
        <p:nvSpPr>
          <p:cNvPr id="74" name="Text Box 53"/>
          <p:cNvSpPr txBox="1">
            <a:spLocks noChangeArrowheads="1"/>
          </p:cNvSpPr>
          <p:nvPr/>
        </p:nvSpPr>
        <p:spPr bwMode="auto">
          <a:xfrm>
            <a:off x="7692802" y="3695133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TW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16903" y="5445224"/>
            <a:ext cx="880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en-US" altLang="zh-TW" sz="28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altLang="zh-TW" sz="28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=24</a:t>
            </a:r>
            <a:r>
              <a:rPr lang="en-US" altLang="zh-TW" sz="2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TW" sz="2800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28</a:t>
            </a:r>
            <a:r>
              <a:rPr lang="en-US" altLang="zh-TW" sz="2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-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9</a:t>
            </a:r>
            <a:r>
              <a:rPr lang="en-US" altLang="zh-TW" sz="2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TW" sz="28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24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+30</a:t>
            </a:r>
            <a:r>
              <a:rPr lang="en-US" altLang="zh-TW" sz="2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TW" sz="28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20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+16</a:t>
            </a:r>
            <a:r>
              <a:rPr lang="en-US" altLang="zh-TW" sz="2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TW" sz="28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22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-6</a:t>
            </a:r>
            <a:r>
              <a:rPr lang="en-US" altLang="zh-TW" sz="2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TW" sz="28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18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+20</a:t>
            </a:r>
            <a:r>
              <a:rPr lang="en-US" altLang="zh-TW" sz="2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TW" sz="28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14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+8</a:t>
            </a:r>
            <a:r>
              <a:rPr lang="en-US" altLang="zh-TW" sz="2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TW" sz="28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14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-3</a:t>
            </a:r>
            <a:r>
              <a:rPr lang="en-US" altLang="zh-TW" sz="2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TW" sz="28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10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+10</a:t>
            </a:r>
            <a:r>
              <a:rPr lang="en-US" altLang="zh-TW" sz="2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TW" sz="28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6</a:t>
            </a:r>
            <a:endParaRPr lang="zh-TW" altLang="en-US" sz="28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616903" y="4725144"/>
            <a:ext cx="4783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en-US" altLang="zh-TW" sz="28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lang="en-US" altLang="zh-TW" sz="28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=11</a:t>
            </a:r>
            <a:r>
              <a:rPr lang="en-US" altLang="zh-TW" sz="2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TW" sz="2800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14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-3</a:t>
            </a:r>
            <a:r>
              <a:rPr lang="en-US" altLang="zh-TW" sz="2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TW" sz="2800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10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+2</a:t>
            </a:r>
            <a:r>
              <a:rPr lang="en-US" altLang="zh-TW" sz="2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TW" sz="2800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8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+10</a:t>
            </a:r>
            <a:r>
              <a:rPr lang="en-US" altLang="zh-TW" sz="2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TW" sz="2800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6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+1</a:t>
            </a:r>
            <a:endParaRPr lang="zh-TW" altLang="en-US" sz="2800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77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HomeWorks-4-3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529343" y="1556792"/>
            <a:ext cx="4783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en-US" altLang="zh-TW" sz="28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lang="en-US" altLang="zh-TW" sz="28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=11</a:t>
            </a:r>
            <a:r>
              <a:rPr lang="en-US" altLang="zh-TW" sz="2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TW" sz="2800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14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-3</a:t>
            </a:r>
            <a:r>
              <a:rPr lang="en-US" altLang="zh-TW" sz="2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TW" sz="2800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10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+2</a:t>
            </a:r>
            <a:r>
              <a:rPr lang="en-US" altLang="zh-TW" sz="2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TW" sz="2800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8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+10</a:t>
            </a:r>
            <a:r>
              <a:rPr lang="en-US" altLang="zh-TW" sz="2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TW" sz="2800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6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+1</a:t>
            </a:r>
            <a:endParaRPr lang="zh-TW" altLang="en-US" sz="28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Rectangle 26"/>
          <p:cNvSpPr>
            <a:spLocks noChangeArrowheads="1"/>
          </p:cNvSpPr>
          <p:nvPr/>
        </p:nvSpPr>
        <p:spPr bwMode="auto">
          <a:xfrm>
            <a:off x="643036" y="2646653"/>
            <a:ext cx="100239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dirty="0" smtClean="0"/>
              <a:t>11</a:t>
            </a:r>
            <a:r>
              <a:rPr lang="en-US" altLang="zh-TW" dirty="0" smtClean="0">
                <a:solidFill>
                  <a:schemeClr val="tx1"/>
                </a:solidFill>
              </a:rPr>
              <a:t>     </a:t>
            </a:r>
            <a:r>
              <a:rPr lang="en-US" altLang="zh-TW" dirty="0">
                <a:solidFill>
                  <a:schemeClr val="tx1"/>
                </a:solidFill>
              </a:rPr>
              <a:t>14</a:t>
            </a:r>
          </a:p>
        </p:txBody>
      </p:sp>
      <p:grpSp>
        <p:nvGrpSpPr>
          <p:cNvPr id="98" name="Group 27"/>
          <p:cNvGrpSpPr>
            <a:grpSpLocks/>
          </p:cNvGrpSpPr>
          <p:nvPr/>
        </p:nvGrpSpPr>
        <p:grpSpPr bwMode="auto">
          <a:xfrm>
            <a:off x="601761" y="2614903"/>
            <a:ext cx="1703387" cy="476250"/>
            <a:chOff x="1139" y="3162"/>
            <a:chExt cx="1073" cy="300"/>
          </a:xfrm>
        </p:grpSpPr>
        <p:sp>
          <p:nvSpPr>
            <p:cNvPr id="99" name="Rectangle 28"/>
            <p:cNvSpPr>
              <a:spLocks noChangeArrowheads="1"/>
            </p:cNvSpPr>
            <p:nvPr/>
          </p:nvSpPr>
          <p:spPr bwMode="auto">
            <a:xfrm>
              <a:off x="1139" y="3167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" name="Line 29"/>
            <p:cNvSpPr>
              <a:spLocks noChangeShapeType="1"/>
            </p:cNvSpPr>
            <p:nvPr/>
          </p:nvSpPr>
          <p:spPr bwMode="auto">
            <a:xfrm>
              <a:off x="1478" y="3163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1" name="Line 30"/>
            <p:cNvSpPr>
              <a:spLocks noChangeShapeType="1"/>
            </p:cNvSpPr>
            <p:nvPr/>
          </p:nvSpPr>
          <p:spPr bwMode="auto">
            <a:xfrm>
              <a:off x="1851" y="3162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2" name="Group 31"/>
          <p:cNvGrpSpPr>
            <a:grpSpLocks/>
          </p:cNvGrpSpPr>
          <p:nvPr/>
        </p:nvGrpSpPr>
        <p:grpSpPr bwMode="auto">
          <a:xfrm>
            <a:off x="2895698" y="2610141"/>
            <a:ext cx="1704975" cy="476250"/>
            <a:chOff x="2584" y="3159"/>
            <a:chExt cx="1074" cy="300"/>
          </a:xfrm>
        </p:grpSpPr>
        <p:sp>
          <p:nvSpPr>
            <p:cNvPr id="103" name="Rectangle 32"/>
            <p:cNvSpPr>
              <a:spLocks noChangeArrowheads="1"/>
            </p:cNvSpPr>
            <p:nvPr/>
          </p:nvSpPr>
          <p:spPr bwMode="auto">
            <a:xfrm>
              <a:off x="2584" y="3164"/>
              <a:ext cx="1074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" name="Line 33"/>
            <p:cNvSpPr>
              <a:spLocks noChangeShapeType="1"/>
            </p:cNvSpPr>
            <p:nvPr/>
          </p:nvSpPr>
          <p:spPr bwMode="auto">
            <a:xfrm>
              <a:off x="2923" y="3160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5" name="Line 34"/>
            <p:cNvSpPr>
              <a:spLocks noChangeShapeType="1"/>
            </p:cNvSpPr>
            <p:nvPr/>
          </p:nvSpPr>
          <p:spPr bwMode="auto">
            <a:xfrm>
              <a:off x="3297" y="3159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6" name="Group 35"/>
          <p:cNvGrpSpPr>
            <a:grpSpLocks/>
          </p:cNvGrpSpPr>
          <p:nvPr/>
        </p:nvGrpSpPr>
        <p:grpSpPr bwMode="auto">
          <a:xfrm>
            <a:off x="5154711" y="2611728"/>
            <a:ext cx="1703387" cy="476250"/>
            <a:chOff x="4007" y="3160"/>
            <a:chExt cx="1073" cy="300"/>
          </a:xfrm>
        </p:grpSpPr>
        <p:sp>
          <p:nvSpPr>
            <p:cNvPr id="107" name="Rectangle 36"/>
            <p:cNvSpPr>
              <a:spLocks noChangeArrowheads="1"/>
            </p:cNvSpPr>
            <p:nvPr/>
          </p:nvSpPr>
          <p:spPr bwMode="auto">
            <a:xfrm>
              <a:off x="4007" y="3165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8" name="Line 37"/>
            <p:cNvSpPr>
              <a:spLocks noChangeShapeType="1"/>
            </p:cNvSpPr>
            <p:nvPr/>
          </p:nvSpPr>
          <p:spPr bwMode="auto">
            <a:xfrm>
              <a:off x="4345" y="3161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9" name="Line 38"/>
            <p:cNvSpPr>
              <a:spLocks noChangeShapeType="1"/>
            </p:cNvSpPr>
            <p:nvPr/>
          </p:nvSpPr>
          <p:spPr bwMode="auto">
            <a:xfrm>
              <a:off x="4719" y="3160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10" name="Line 39"/>
          <p:cNvSpPr>
            <a:spLocks noChangeShapeType="1"/>
          </p:cNvSpPr>
          <p:nvPr/>
        </p:nvSpPr>
        <p:spPr bwMode="auto">
          <a:xfrm>
            <a:off x="2092423" y="2854616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1" name="Line 40"/>
          <p:cNvSpPr>
            <a:spLocks noChangeShapeType="1"/>
          </p:cNvSpPr>
          <p:nvPr/>
        </p:nvSpPr>
        <p:spPr bwMode="auto">
          <a:xfrm>
            <a:off x="4322861" y="2851441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" name="Rectangle 46"/>
          <p:cNvSpPr>
            <a:spLocks noChangeArrowheads="1"/>
          </p:cNvSpPr>
          <p:nvPr/>
        </p:nvSpPr>
        <p:spPr bwMode="auto">
          <a:xfrm>
            <a:off x="2987773" y="2657766"/>
            <a:ext cx="839974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dirty="0">
                <a:solidFill>
                  <a:schemeClr val="tx1"/>
                </a:solidFill>
              </a:rPr>
              <a:t>-3 </a:t>
            </a:r>
            <a:r>
              <a:rPr lang="en-US" altLang="zh-TW" dirty="0" smtClean="0">
                <a:solidFill>
                  <a:schemeClr val="tx1"/>
                </a:solidFill>
              </a:rPr>
              <a:t>  </a:t>
            </a:r>
            <a:r>
              <a:rPr lang="en-US" altLang="zh-TW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3" name="Rectangle 47"/>
          <p:cNvSpPr>
            <a:spLocks noChangeArrowheads="1"/>
          </p:cNvSpPr>
          <p:nvPr/>
        </p:nvSpPr>
        <p:spPr bwMode="auto">
          <a:xfrm>
            <a:off x="5168998" y="2668878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>
                <a:solidFill>
                  <a:schemeClr val="tx1"/>
                </a:solidFill>
              </a:rPr>
              <a:t>10    6</a:t>
            </a:r>
          </a:p>
        </p:txBody>
      </p:sp>
      <p:sp>
        <p:nvSpPr>
          <p:cNvPr id="114" name="Line 48"/>
          <p:cNvSpPr>
            <a:spLocks noChangeShapeType="1"/>
          </p:cNvSpPr>
          <p:nvPr/>
        </p:nvSpPr>
        <p:spPr bwMode="auto">
          <a:xfrm>
            <a:off x="92173" y="2843503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5" name="Rectangle 49"/>
          <p:cNvSpPr>
            <a:spLocks noChangeArrowheads="1"/>
          </p:cNvSpPr>
          <p:nvPr/>
        </p:nvSpPr>
        <p:spPr bwMode="auto">
          <a:xfrm>
            <a:off x="-76133" y="2105599"/>
            <a:ext cx="827150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zh-TW" sz="32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lang="en-US" altLang="zh-TW" sz="32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0" name="Group 35"/>
          <p:cNvGrpSpPr>
            <a:grpSpLocks/>
          </p:cNvGrpSpPr>
          <p:nvPr/>
        </p:nvGrpSpPr>
        <p:grpSpPr bwMode="auto">
          <a:xfrm>
            <a:off x="7230367" y="2611729"/>
            <a:ext cx="1703387" cy="476250"/>
            <a:chOff x="4007" y="3160"/>
            <a:chExt cx="1073" cy="300"/>
          </a:xfrm>
        </p:grpSpPr>
        <p:sp>
          <p:nvSpPr>
            <p:cNvPr id="121" name="Rectangle 36"/>
            <p:cNvSpPr>
              <a:spLocks noChangeArrowheads="1"/>
            </p:cNvSpPr>
            <p:nvPr/>
          </p:nvSpPr>
          <p:spPr bwMode="auto">
            <a:xfrm>
              <a:off x="4007" y="3165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" name="Line 37"/>
            <p:cNvSpPr>
              <a:spLocks noChangeShapeType="1"/>
            </p:cNvSpPr>
            <p:nvPr/>
          </p:nvSpPr>
          <p:spPr bwMode="auto">
            <a:xfrm>
              <a:off x="4345" y="3161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" name="Line 38"/>
            <p:cNvSpPr>
              <a:spLocks noChangeShapeType="1"/>
            </p:cNvSpPr>
            <p:nvPr/>
          </p:nvSpPr>
          <p:spPr bwMode="auto">
            <a:xfrm>
              <a:off x="4719" y="3160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24" name="Line 40"/>
          <p:cNvSpPr>
            <a:spLocks noChangeShapeType="1"/>
          </p:cNvSpPr>
          <p:nvPr/>
        </p:nvSpPr>
        <p:spPr bwMode="auto">
          <a:xfrm>
            <a:off x="6398517" y="2851442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" name="Rectangle 23"/>
          <p:cNvSpPr>
            <a:spLocks noChangeArrowheads="1"/>
          </p:cNvSpPr>
          <p:nvPr/>
        </p:nvSpPr>
        <p:spPr bwMode="auto">
          <a:xfrm>
            <a:off x="7230367" y="2643280"/>
            <a:ext cx="82715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dirty="0">
                <a:solidFill>
                  <a:schemeClr val="tx1"/>
                </a:solidFill>
              </a:rPr>
              <a:t>1   </a:t>
            </a:r>
            <a:r>
              <a:rPr lang="en-US" altLang="zh-TW" dirty="0" smtClean="0">
                <a:solidFill>
                  <a:schemeClr val="tx1"/>
                </a:solidFill>
              </a:rPr>
              <a:t>   </a:t>
            </a:r>
            <a:r>
              <a:rPr lang="en-US" altLang="zh-TW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6" name="Text Box 52"/>
          <p:cNvSpPr txBox="1">
            <a:spLocks noChangeArrowheads="1"/>
          </p:cNvSpPr>
          <p:nvPr/>
        </p:nvSpPr>
        <p:spPr bwMode="auto">
          <a:xfrm>
            <a:off x="8241604" y="2625818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TW">
                <a:solidFill>
                  <a:schemeClr val="tx1"/>
                </a:solidFill>
              </a:rPr>
              <a:t>null</a:t>
            </a:r>
            <a:endParaRPr lang="en-US" altLang="zh-TW">
              <a:solidFill>
                <a:srgbClr val="CC3300"/>
              </a:solidFill>
            </a:endParaRPr>
          </a:p>
        </p:txBody>
      </p:sp>
      <p:sp>
        <p:nvSpPr>
          <p:cNvPr id="127" name="Rectangle 49"/>
          <p:cNvSpPr>
            <a:spLocks noChangeArrowheads="1"/>
          </p:cNvSpPr>
          <p:nvPr/>
        </p:nvSpPr>
        <p:spPr bwMode="auto">
          <a:xfrm>
            <a:off x="144135" y="3501008"/>
            <a:ext cx="2228174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zh-TW" sz="3200" dirty="0" smtClean="0">
                <a:latin typeface="Times New Roman" pitchFamily="18" charset="0"/>
                <a:cs typeface="Times New Roman" pitchFamily="18" charset="0"/>
                <a:sym typeface="Symbol"/>
              </a:rPr>
              <a:t>(3) length=4</a:t>
            </a: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Rectangle 26"/>
          <p:cNvSpPr>
            <a:spLocks noChangeArrowheads="1"/>
          </p:cNvSpPr>
          <p:nvPr/>
        </p:nvSpPr>
        <p:spPr bwMode="auto">
          <a:xfrm>
            <a:off x="795436" y="5049688"/>
            <a:ext cx="82715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dirty="0" smtClean="0"/>
              <a:t>1</a:t>
            </a:r>
            <a:r>
              <a:rPr lang="en-US" altLang="zh-TW" dirty="0" smtClean="0">
                <a:solidFill>
                  <a:schemeClr val="tx1"/>
                </a:solidFill>
              </a:rPr>
              <a:t>      0</a:t>
            </a:r>
            <a:endParaRPr lang="en-US" altLang="zh-TW" dirty="0">
              <a:solidFill>
                <a:schemeClr val="tx1"/>
              </a:solidFill>
            </a:endParaRPr>
          </a:p>
        </p:txBody>
      </p:sp>
      <p:grpSp>
        <p:nvGrpSpPr>
          <p:cNvPr id="129" name="Group 27"/>
          <p:cNvGrpSpPr>
            <a:grpSpLocks/>
          </p:cNvGrpSpPr>
          <p:nvPr/>
        </p:nvGrpSpPr>
        <p:grpSpPr bwMode="auto">
          <a:xfrm>
            <a:off x="754161" y="5017938"/>
            <a:ext cx="1703387" cy="476250"/>
            <a:chOff x="1139" y="3162"/>
            <a:chExt cx="1073" cy="300"/>
          </a:xfrm>
        </p:grpSpPr>
        <p:sp>
          <p:nvSpPr>
            <p:cNvPr id="130" name="Rectangle 28"/>
            <p:cNvSpPr>
              <a:spLocks noChangeArrowheads="1"/>
            </p:cNvSpPr>
            <p:nvPr/>
          </p:nvSpPr>
          <p:spPr bwMode="auto">
            <a:xfrm>
              <a:off x="1139" y="3167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1" name="Line 29"/>
            <p:cNvSpPr>
              <a:spLocks noChangeShapeType="1"/>
            </p:cNvSpPr>
            <p:nvPr/>
          </p:nvSpPr>
          <p:spPr bwMode="auto">
            <a:xfrm>
              <a:off x="1478" y="3163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2" name="Line 30"/>
            <p:cNvSpPr>
              <a:spLocks noChangeShapeType="1"/>
            </p:cNvSpPr>
            <p:nvPr/>
          </p:nvSpPr>
          <p:spPr bwMode="auto">
            <a:xfrm>
              <a:off x="1851" y="3162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33" name="Group 31"/>
          <p:cNvGrpSpPr>
            <a:grpSpLocks/>
          </p:cNvGrpSpPr>
          <p:nvPr/>
        </p:nvGrpSpPr>
        <p:grpSpPr bwMode="auto">
          <a:xfrm>
            <a:off x="3048098" y="5013176"/>
            <a:ext cx="1704975" cy="476250"/>
            <a:chOff x="2584" y="3159"/>
            <a:chExt cx="1074" cy="300"/>
          </a:xfrm>
        </p:grpSpPr>
        <p:sp>
          <p:nvSpPr>
            <p:cNvPr id="134" name="Rectangle 32"/>
            <p:cNvSpPr>
              <a:spLocks noChangeArrowheads="1"/>
            </p:cNvSpPr>
            <p:nvPr/>
          </p:nvSpPr>
          <p:spPr bwMode="auto">
            <a:xfrm>
              <a:off x="2584" y="3164"/>
              <a:ext cx="1074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5" name="Line 33"/>
            <p:cNvSpPr>
              <a:spLocks noChangeShapeType="1"/>
            </p:cNvSpPr>
            <p:nvPr/>
          </p:nvSpPr>
          <p:spPr bwMode="auto">
            <a:xfrm>
              <a:off x="2923" y="3160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6" name="Line 34"/>
            <p:cNvSpPr>
              <a:spLocks noChangeShapeType="1"/>
            </p:cNvSpPr>
            <p:nvPr/>
          </p:nvSpPr>
          <p:spPr bwMode="auto">
            <a:xfrm>
              <a:off x="3297" y="3159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37" name="Group 35"/>
          <p:cNvGrpSpPr>
            <a:grpSpLocks/>
          </p:cNvGrpSpPr>
          <p:nvPr/>
        </p:nvGrpSpPr>
        <p:grpSpPr bwMode="auto">
          <a:xfrm>
            <a:off x="5307111" y="5014763"/>
            <a:ext cx="1703387" cy="476250"/>
            <a:chOff x="4007" y="3160"/>
            <a:chExt cx="1073" cy="300"/>
          </a:xfrm>
        </p:grpSpPr>
        <p:sp>
          <p:nvSpPr>
            <p:cNvPr id="138" name="Rectangle 36"/>
            <p:cNvSpPr>
              <a:spLocks noChangeArrowheads="1"/>
            </p:cNvSpPr>
            <p:nvPr/>
          </p:nvSpPr>
          <p:spPr bwMode="auto">
            <a:xfrm>
              <a:off x="4007" y="3165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9" name="Line 37"/>
            <p:cNvSpPr>
              <a:spLocks noChangeShapeType="1"/>
            </p:cNvSpPr>
            <p:nvPr/>
          </p:nvSpPr>
          <p:spPr bwMode="auto">
            <a:xfrm>
              <a:off x="4345" y="3161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0" name="Line 38"/>
            <p:cNvSpPr>
              <a:spLocks noChangeShapeType="1"/>
            </p:cNvSpPr>
            <p:nvPr/>
          </p:nvSpPr>
          <p:spPr bwMode="auto">
            <a:xfrm>
              <a:off x="4719" y="3160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43" name="Rectangle 46"/>
          <p:cNvSpPr>
            <a:spLocks noChangeArrowheads="1"/>
          </p:cNvSpPr>
          <p:nvPr/>
        </p:nvSpPr>
        <p:spPr bwMode="auto">
          <a:xfrm>
            <a:off x="3140173" y="5060801"/>
            <a:ext cx="76302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dirty="0" smtClean="0"/>
              <a:t>10</a:t>
            </a:r>
            <a:r>
              <a:rPr lang="en-US" altLang="zh-TW" dirty="0" smtClean="0">
                <a:solidFill>
                  <a:schemeClr val="tx1"/>
                </a:solidFill>
              </a:rPr>
              <a:t>  </a:t>
            </a:r>
            <a:r>
              <a:rPr lang="en-US" altLang="zh-TW" dirty="0"/>
              <a:t> </a:t>
            </a:r>
            <a:r>
              <a:rPr lang="en-US" altLang="zh-TW" dirty="0"/>
              <a:t>6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144" name="Rectangle 47"/>
          <p:cNvSpPr>
            <a:spLocks noChangeArrowheads="1"/>
          </p:cNvSpPr>
          <p:nvPr/>
        </p:nvSpPr>
        <p:spPr bwMode="auto">
          <a:xfrm>
            <a:off x="5321398" y="5071913"/>
            <a:ext cx="968214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dirty="0" smtClean="0"/>
              <a:t>-3</a:t>
            </a:r>
            <a:r>
              <a:rPr lang="en-US" altLang="zh-TW" dirty="0" smtClean="0">
                <a:solidFill>
                  <a:schemeClr val="tx1"/>
                </a:solidFill>
              </a:rPr>
              <a:t>    </a:t>
            </a:r>
            <a:r>
              <a:rPr lang="en-US" altLang="zh-TW" dirty="0"/>
              <a:t> </a:t>
            </a:r>
            <a:r>
              <a:rPr lang="en-US" altLang="zh-TW" dirty="0" smtClean="0"/>
              <a:t>10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145" name="Line 48"/>
          <p:cNvSpPr>
            <a:spLocks noChangeShapeType="1"/>
          </p:cNvSpPr>
          <p:nvPr/>
        </p:nvSpPr>
        <p:spPr bwMode="auto">
          <a:xfrm>
            <a:off x="8394004" y="4508634"/>
            <a:ext cx="0" cy="50454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6" name="Rectangle 49"/>
          <p:cNvSpPr>
            <a:spLocks noChangeArrowheads="1"/>
          </p:cNvSpPr>
          <p:nvPr/>
        </p:nvSpPr>
        <p:spPr bwMode="auto">
          <a:xfrm>
            <a:off x="7022975" y="3923216"/>
            <a:ext cx="1910779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zh-TW" sz="3200" dirty="0" smtClean="0">
                <a:latin typeface="Times New Roman" pitchFamily="18" charset="0"/>
                <a:cs typeface="Times New Roman" pitchFamily="18" charset="0"/>
              </a:rPr>
              <a:t>Invert</a:t>
            </a:r>
            <a:r>
              <a:rPr lang="en-US" altLang="zh-TW" sz="3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lang="en-US" altLang="zh-TW" sz="32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7" name="Group 35"/>
          <p:cNvGrpSpPr>
            <a:grpSpLocks/>
          </p:cNvGrpSpPr>
          <p:nvPr/>
        </p:nvGrpSpPr>
        <p:grpSpPr bwMode="auto">
          <a:xfrm>
            <a:off x="7382767" y="5014764"/>
            <a:ext cx="1703387" cy="476250"/>
            <a:chOff x="4007" y="3160"/>
            <a:chExt cx="1073" cy="300"/>
          </a:xfrm>
        </p:grpSpPr>
        <p:sp>
          <p:nvSpPr>
            <p:cNvPr id="148" name="Rectangle 36"/>
            <p:cNvSpPr>
              <a:spLocks noChangeArrowheads="1"/>
            </p:cNvSpPr>
            <p:nvPr/>
          </p:nvSpPr>
          <p:spPr bwMode="auto">
            <a:xfrm>
              <a:off x="4007" y="3165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9" name="Line 37"/>
            <p:cNvSpPr>
              <a:spLocks noChangeShapeType="1"/>
            </p:cNvSpPr>
            <p:nvPr/>
          </p:nvSpPr>
          <p:spPr bwMode="auto">
            <a:xfrm>
              <a:off x="4345" y="3161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0" name="Line 38"/>
            <p:cNvSpPr>
              <a:spLocks noChangeShapeType="1"/>
            </p:cNvSpPr>
            <p:nvPr/>
          </p:nvSpPr>
          <p:spPr bwMode="auto">
            <a:xfrm>
              <a:off x="4719" y="3160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52" name="Rectangle 23"/>
          <p:cNvSpPr>
            <a:spLocks noChangeArrowheads="1"/>
          </p:cNvSpPr>
          <p:nvPr/>
        </p:nvSpPr>
        <p:spPr bwMode="auto">
          <a:xfrm>
            <a:off x="7382767" y="5046315"/>
            <a:ext cx="100239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dirty="0" smtClean="0">
                <a:solidFill>
                  <a:schemeClr val="tx1"/>
                </a:solidFill>
              </a:rPr>
              <a:t>11     </a:t>
            </a:r>
            <a:r>
              <a:rPr lang="en-US" altLang="zh-TW" dirty="0" smtClean="0"/>
              <a:t>14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153" name="Text Box 52"/>
          <p:cNvSpPr txBox="1">
            <a:spLocks noChangeArrowheads="1"/>
          </p:cNvSpPr>
          <p:nvPr/>
        </p:nvSpPr>
        <p:spPr bwMode="auto">
          <a:xfrm>
            <a:off x="1884461" y="5036988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TW" dirty="0">
                <a:solidFill>
                  <a:schemeClr val="tx1"/>
                </a:solidFill>
              </a:rPr>
              <a:t>null</a:t>
            </a:r>
            <a:endParaRPr lang="en-US" altLang="zh-TW" dirty="0">
              <a:solidFill>
                <a:srgbClr val="CC3300"/>
              </a:solidFill>
            </a:endParaRPr>
          </a:p>
        </p:txBody>
      </p:sp>
      <p:cxnSp>
        <p:nvCxnSpPr>
          <p:cNvPr id="7" name="肘形接點 6"/>
          <p:cNvCxnSpPr/>
          <p:nvPr/>
        </p:nvCxnSpPr>
        <p:spPr>
          <a:xfrm rot="10800000" flipV="1">
            <a:off x="4475260" y="5111735"/>
            <a:ext cx="2184972" cy="36370"/>
          </a:xfrm>
          <a:prstGeom prst="bentConnector4">
            <a:avLst>
              <a:gd name="adj1" fmla="val 594"/>
              <a:gd name="adj2" fmla="val -1497539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肘形接點 155"/>
          <p:cNvCxnSpPr>
            <a:endCxn id="153" idx="2"/>
          </p:cNvCxnSpPr>
          <p:nvPr/>
        </p:nvCxnSpPr>
        <p:spPr>
          <a:xfrm rot="10800000" flipV="1">
            <a:off x="2213074" y="5237878"/>
            <a:ext cx="2162558" cy="256310"/>
          </a:xfrm>
          <a:prstGeom prst="bentConnector4">
            <a:avLst>
              <a:gd name="adj1" fmla="val -1203"/>
              <a:gd name="adj2" fmla="val 189189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肘形接點 163"/>
          <p:cNvCxnSpPr/>
          <p:nvPr/>
        </p:nvCxnSpPr>
        <p:spPr>
          <a:xfrm rot="10800000" flipV="1">
            <a:off x="6660232" y="5237878"/>
            <a:ext cx="2162558" cy="256310"/>
          </a:xfrm>
          <a:prstGeom prst="bentConnector4">
            <a:avLst>
              <a:gd name="adj1" fmla="val -1203"/>
              <a:gd name="adj2" fmla="val 189189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49"/>
          <p:cNvSpPr>
            <a:spLocks noChangeArrowheads="1"/>
          </p:cNvSpPr>
          <p:nvPr/>
        </p:nvSpPr>
        <p:spPr bwMode="auto">
          <a:xfrm>
            <a:off x="167427" y="4293096"/>
            <a:ext cx="1745671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zh-TW" sz="3200" dirty="0" smtClean="0">
                <a:latin typeface="Times New Roman" pitchFamily="18" charset="0"/>
                <a:cs typeface="Times New Roman" pitchFamily="18" charset="0"/>
                <a:sym typeface="Symbol"/>
              </a:rPr>
              <a:t>(4) Invert</a:t>
            </a: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416</TotalTime>
  <Words>135</Words>
  <Application>Microsoft Office PowerPoint</Application>
  <PresentationFormat>如螢幕大小 (4:3)</PresentationFormat>
  <Paragraphs>38</Paragraphs>
  <Slides>4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2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Radial</vt:lpstr>
      <vt:lpstr>1_Radial</vt:lpstr>
      <vt:lpstr>Microsoft 方程式編輯器 3.0</vt:lpstr>
      <vt:lpstr>方程式</vt:lpstr>
      <vt:lpstr>Data Structure  </vt:lpstr>
      <vt:lpstr>HomeWorks-4-3</vt:lpstr>
      <vt:lpstr>HomeWorks-4-3</vt:lpstr>
      <vt:lpstr>HomeWorks-4-3</vt:lpstr>
    </vt:vector>
  </TitlesOfParts>
  <Company>CMT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tcu</dc:creator>
  <cp:lastModifiedBy>TCUSER</cp:lastModifiedBy>
  <cp:revision>54</cp:revision>
  <dcterms:created xsi:type="dcterms:W3CDTF">2010-09-14T03:31:34Z</dcterms:created>
  <dcterms:modified xsi:type="dcterms:W3CDTF">2022-03-29T03:22:51Z</dcterms:modified>
</cp:coreProperties>
</file>