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256" r:id="rId3"/>
    <p:sldId id="309" r:id="rId4"/>
    <p:sldId id="310" r:id="rId5"/>
    <p:sldId id="315" r:id="rId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35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Structure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CHAPTER 6</a:t>
            </a:r>
          </a:p>
          <a:p>
            <a:pPr eaLnBrk="1" hangingPunct="1"/>
            <a:r>
              <a:rPr lang="en-US" altLang="zh-TW" dirty="0" smtClean="0"/>
              <a:t>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HomeWorks-6-4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0"/>
            <a:ext cx="8138864" cy="4419600"/>
          </a:xfrm>
        </p:spPr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TW" dirty="0">
                <a:latin typeface="Times New Roman" charset="0"/>
              </a:rPr>
              <a:t>weighted, directed graph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adjacency matrix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representation. Write a program to determine the </a:t>
            </a:r>
            <a:r>
              <a:rPr lang="en-US" altLang="zh-TW" dirty="0" smtClean="0">
                <a:latin typeface="Times New Roman" charset="0"/>
              </a:rPr>
              <a:t>shortest paths from a single source to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all destinations </a:t>
            </a:r>
            <a:r>
              <a:rPr lang="en-US" altLang="zh-TW" dirty="0" smtClean="0">
                <a:latin typeface="Times New Roman" charset="0"/>
              </a:rPr>
              <a:t>in </a:t>
            </a:r>
            <a:r>
              <a:rPr lang="en-US" altLang="zh-TW" i="1" dirty="0" smtClean="0">
                <a:latin typeface="Times New Roman" charset="0"/>
              </a:rPr>
              <a:t>G.</a:t>
            </a:r>
          </a:p>
          <a:p>
            <a:r>
              <a:rPr lang="en-US" altLang="zh-TW" dirty="0" smtClean="0">
                <a:latin typeface="Times New Roman" charset="0"/>
                <a:cs typeface="Times New Roman" pitchFamily="18" charset="0"/>
              </a:rPr>
              <a:t>(</a:t>
            </a:r>
            <a:r>
              <a:rPr lang="zh-TW" altLang="en-US" dirty="0" smtClean="0">
                <a:latin typeface="Times New Roman" charset="0"/>
                <a:cs typeface="Times New Roman" pitchFamily="18" charset="0"/>
              </a:rPr>
              <a:t>共需列出</a:t>
            </a:r>
            <a:r>
              <a:rPr lang="en-US" altLang="zh-TW" dirty="0" smtClean="0">
                <a:latin typeface="Times New Roman" charset="0"/>
                <a:cs typeface="Times New Roman" pitchFamily="18" charset="0"/>
              </a:rPr>
              <a:t>5</a:t>
            </a:r>
            <a:r>
              <a:rPr lang="zh-TW" altLang="en-US" dirty="0" smtClean="0">
                <a:latin typeface="Times New Roman" charset="0"/>
                <a:cs typeface="Times New Roman" pitchFamily="18" charset="0"/>
              </a:rPr>
              <a:t>項</a:t>
            </a:r>
            <a:r>
              <a:rPr lang="en-US" altLang="zh-TW" dirty="0" smtClean="0">
                <a:latin typeface="Times New Roman" charset="0"/>
                <a:cs typeface="Times New Roman" pitchFamily="18" charset="0"/>
              </a:rPr>
              <a:t>(</a:t>
            </a:r>
            <a:r>
              <a:rPr lang="zh-TW" altLang="en-US" dirty="0" smtClean="0">
                <a:latin typeface="Times New Roman" charset="0"/>
                <a:cs typeface="Times New Roman" pitchFamily="18" charset="0"/>
              </a:rPr>
              <a:t>含</a:t>
            </a:r>
            <a:r>
              <a:rPr lang="en-US" altLang="zh-TW" dirty="0" err="1" smtClean="0">
                <a:latin typeface="Times New Roman" charset="0"/>
                <a:cs typeface="Times New Roman" pitchFamily="18" charset="0"/>
              </a:rPr>
              <a:t>path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+cost</a:t>
            </a:r>
            <a:r>
              <a:rPr lang="en-US" altLang="zh-TW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mtClean="0">
                <a:latin typeface="Times New Roman" pitchFamily="18" charset="0"/>
                <a:cs typeface="Times New Roman" pitchFamily="18" charset="0"/>
              </a:rPr>
              <a:t>每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項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sp>
        <p:nvSpPr>
          <p:cNvPr id="9219" name="Text Box 21"/>
          <p:cNvSpPr txBox="1">
            <a:spLocks noChangeArrowheads="1"/>
          </p:cNvSpPr>
          <p:nvPr/>
        </p:nvSpPr>
        <p:spPr bwMode="auto">
          <a:xfrm>
            <a:off x="2484438" y="1851025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latin typeface="Times New Roman" charset="0"/>
              </a:rPr>
              <a:t>t</a:t>
            </a:r>
          </a:p>
        </p:txBody>
      </p:sp>
      <p:sp>
        <p:nvSpPr>
          <p:cNvPr id="9220" name="Text Box 22"/>
          <p:cNvSpPr txBox="1">
            <a:spLocks noChangeArrowheads="1"/>
          </p:cNvSpPr>
          <p:nvPr/>
        </p:nvSpPr>
        <p:spPr bwMode="auto">
          <a:xfrm>
            <a:off x="5219700" y="1851025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latin typeface="Times New Roman" charset="0"/>
              </a:rPr>
              <a:t>x</a:t>
            </a:r>
          </a:p>
        </p:txBody>
      </p:sp>
      <p:grpSp>
        <p:nvGrpSpPr>
          <p:cNvPr id="9221" name="Group 46"/>
          <p:cNvGrpSpPr>
            <a:grpSpLocks/>
          </p:cNvGrpSpPr>
          <p:nvPr/>
        </p:nvGrpSpPr>
        <p:grpSpPr bwMode="auto">
          <a:xfrm>
            <a:off x="519113" y="2003425"/>
            <a:ext cx="5494337" cy="4103688"/>
            <a:chOff x="327" y="1262"/>
            <a:chExt cx="3461" cy="2585"/>
          </a:xfrm>
        </p:grpSpPr>
        <p:sp>
          <p:nvSpPr>
            <p:cNvPr id="9224" name="Oval 4"/>
            <p:cNvSpPr>
              <a:spLocks noChangeArrowheads="1"/>
            </p:cNvSpPr>
            <p:nvPr/>
          </p:nvSpPr>
          <p:spPr bwMode="auto">
            <a:xfrm>
              <a:off x="612" y="2432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9225" name="Oval 5"/>
            <p:cNvSpPr>
              <a:spLocks noChangeArrowheads="1"/>
            </p:cNvSpPr>
            <p:nvPr/>
          </p:nvSpPr>
          <p:spPr bwMode="auto">
            <a:xfrm>
              <a:off x="1519" y="1389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9226" name="Oval 6"/>
            <p:cNvSpPr>
              <a:spLocks noChangeArrowheads="1"/>
            </p:cNvSpPr>
            <p:nvPr/>
          </p:nvSpPr>
          <p:spPr bwMode="auto">
            <a:xfrm>
              <a:off x="1474" y="3339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9227" name="Oval 7"/>
            <p:cNvSpPr>
              <a:spLocks noChangeArrowheads="1"/>
            </p:cNvSpPr>
            <p:nvPr/>
          </p:nvSpPr>
          <p:spPr bwMode="auto">
            <a:xfrm>
              <a:off x="3288" y="1389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9228" name="Oval 8"/>
            <p:cNvSpPr>
              <a:spLocks noChangeArrowheads="1"/>
            </p:cNvSpPr>
            <p:nvPr/>
          </p:nvSpPr>
          <p:spPr bwMode="auto">
            <a:xfrm>
              <a:off x="3288" y="3339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9229" name="Line 9"/>
            <p:cNvSpPr>
              <a:spLocks noChangeShapeType="1"/>
            </p:cNvSpPr>
            <p:nvPr/>
          </p:nvSpPr>
          <p:spPr bwMode="auto">
            <a:xfrm flipV="1">
              <a:off x="793" y="1570"/>
              <a:ext cx="726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0" name="Line 10"/>
            <p:cNvSpPr>
              <a:spLocks noChangeShapeType="1"/>
            </p:cNvSpPr>
            <p:nvPr/>
          </p:nvSpPr>
          <p:spPr bwMode="auto">
            <a:xfrm>
              <a:off x="748" y="2704"/>
              <a:ext cx="726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1" name="Line 11"/>
            <p:cNvSpPr>
              <a:spLocks noChangeShapeType="1"/>
            </p:cNvSpPr>
            <p:nvPr/>
          </p:nvSpPr>
          <p:spPr bwMode="auto">
            <a:xfrm flipV="1">
              <a:off x="1791" y="1525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2" name="Line 12"/>
            <p:cNvSpPr>
              <a:spLocks noChangeShapeType="1"/>
            </p:cNvSpPr>
            <p:nvPr/>
          </p:nvSpPr>
          <p:spPr bwMode="auto">
            <a:xfrm flipV="1">
              <a:off x="1701" y="1661"/>
              <a:ext cx="1633" cy="1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3" name="Line 13"/>
            <p:cNvSpPr>
              <a:spLocks noChangeShapeType="1"/>
            </p:cNvSpPr>
            <p:nvPr/>
          </p:nvSpPr>
          <p:spPr bwMode="auto">
            <a:xfrm flipV="1">
              <a:off x="1746" y="3475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4" name="Line 14"/>
            <p:cNvSpPr>
              <a:spLocks noChangeShapeType="1"/>
            </p:cNvSpPr>
            <p:nvPr/>
          </p:nvSpPr>
          <p:spPr bwMode="auto">
            <a:xfrm flipH="1" flipV="1">
              <a:off x="884" y="2614"/>
              <a:ext cx="2404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5" name="Line 16"/>
            <p:cNvSpPr>
              <a:spLocks noChangeShapeType="1"/>
            </p:cNvSpPr>
            <p:nvPr/>
          </p:nvSpPr>
          <p:spPr bwMode="auto">
            <a:xfrm flipH="1">
              <a:off x="1565" y="1706"/>
              <a:ext cx="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6" name="Line 17"/>
            <p:cNvSpPr>
              <a:spLocks noChangeShapeType="1"/>
            </p:cNvSpPr>
            <p:nvPr/>
          </p:nvSpPr>
          <p:spPr bwMode="auto">
            <a:xfrm flipV="1">
              <a:off x="1746" y="1661"/>
              <a:ext cx="0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7" name="Line 18"/>
            <p:cNvSpPr>
              <a:spLocks noChangeShapeType="1"/>
            </p:cNvSpPr>
            <p:nvPr/>
          </p:nvSpPr>
          <p:spPr bwMode="auto">
            <a:xfrm flipH="1">
              <a:off x="3379" y="1751"/>
              <a:ext cx="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8" name="Line 19"/>
            <p:cNvSpPr>
              <a:spLocks noChangeShapeType="1"/>
            </p:cNvSpPr>
            <p:nvPr/>
          </p:nvSpPr>
          <p:spPr bwMode="auto">
            <a:xfrm flipV="1">
              <a:off x="3560" y="1706"/>
              <a:ext cx="0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9" name="Text Box 20"/>
            <p:cNvSpPr txBox="1">
              <a:spLocks noChangeArrowheads="1"/>
            </p:cNvSpPr>
            <p:nvPr/>
          </p:nvSpPr>
          <p:spPr bwMode="auto">
            <a:xfrm>
              <a:off x="327" y="2355"/>
              <a:ext cx="1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i="1">
                  <a:latin typeface="Times New Roman" charset="0"/>
                </a:rPr>
                <a:t>s</a:t>
              </a:r>
            </a:p>
          </p:txBody>
        </p:sp>
        <p:sp>
          <p:nvSpPr>
            <p:cNvPr id="9240" name="Text Box 23"/>
            <p:cNvSpPr txBox="1">
              <a:spLocks noChangeArrowheads="1"/>
            </p:cNvSpPr>
            <p:nvPr/>
          </p:nvSpPr>
          <p:spPr bwMode="auto">
            <a:xfrm>
              <a:off x="1519" y="3616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i="1">
                  <a:latin typeface="Times New Roman" charset="0"/>
                </a:rPr>
                <a:t>y</a:t>
              </a:r>
            </a:p>
          </p:txBody>
        </p:sp>
        <p:sp>
          <p:nvSpPr>
            <p:cNvPr id="9241" name="Text Box 24"/>
            <p:cNvSpPr txBox="1">
              <a:spLocks noChangeArrowheads="1"/>
            </p:cNvSpPr>
            <p:nvPr/>
          </p:nvSpPr>
          <p:spPr bwMode="auto">
            <a:xfrm>
              <a:off x="3334" y="3616"/>
              <a:ext cx="1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i="1">
                  <a:latin typeface="Times New Roman" charset="0"/>
                </a:rPr>
                <a:t>z</a:t>
              </a:r>
            </a:p>
          </p:txBody>
        </p:sp>
        <p:sp>
          <p:nvSpPr>
            <p:cNvPr id="9242" name="Text Box 25"/>
            <p:cNvSpPr txBox="1">
              <a:spLocks noChangeArrowheads="1"/>
            </p:cNvSpPr>
            <p:nvPr/>
          </p:nvSpPr>
          <p:spPr bwMode="auto">
            <a:xfrm>
              <a:off x="872" y="1716"/>
              <a:ext cx="2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10</a:t>
              </a:r>
            </a:p>
          </p:txBody>
        </p:sp>
        <p:sp>
          <p:nvSpPr>
            <p:cNvPr id="9243" name="Text Box 26"/>
            <p:cNvSpPr txBox="1">
              <a:spLocks noChangeArrowheads="1"/>
            </p:cNvSpPr>
            <p:nvPr/>
          </p:nvSpPr>
          <p:spPr bwMode="auto">
            <a:xfrm>
              <a:off x="1416" y="212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2</a:t>
              </a:r>
            </a:p>
          </p:txBody>
        </p:sp>
        <p:sp>
          <p:nvSpPr>
            <p:cNvPr id="9244" name="Text Box 27"/>
            <p:cNvSpPr txBox="1">
              <a:spLocks noChangeArrowheads="1"/>
            </p:cNvSpPr>
            <p:nvPr/>
          </p:nvSpPr>
          <p:spPr bwMode="auto">
            <a:xfrm>
              <a:off x="1733" y="2215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3</a:t>
              </a:r>
            </a:p>
          </p:txBody>
        </p:sp>
        <p:sp>
          <p:nvSpPr>
            <p:cNvPr id="9245" name="Text Box 28"/>
            <p:cNvSpPr txBox="1">
              <a:spLocks noChangeArrowheads="1"/>
            </p:cNvSpPr>
            <p:nvPr/>
          </p:nvSpPr>
          <p:spPr bwMode="auto">
            <a:xfrm>
              <a:off x="2459" y="2850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7</a:t>
              </a:r>
            </a:p>
          </p:txBody>
        </p:sp>
        <p:sp>
          <p:nvSpPr>
            <p:cNvPr id="9246" name="Text Box 29"/>
            <p:cNvSpPr txBox="1">
              <a:spLocks noChangeArrowheads="1"/>
            </p:cNvSpPr>
            <p:nvPr/>
          </p:nvSpPr>
          <p:spPr bwMode="auto">
            <a:xfrm>
              <a:off x="2368" y="2260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9</a:t>
              </a:r>
            </a:p>
          </p:txBody>
        </p:sp>
        <p:sp>
          <p:nvSpPr>
            <p:cNvPr id="9247" name="Text Box 30"/>
            <p:cNvSpPr txBox="1">
              <a:spLocks noChangeArrowheads="1"/>
            </p:cNvSpPr>
            <p:nvPr/>
          </p:nvSpPr>
          <p:spPr bwMode="auto">
            <a:xfrm>
              <a:off x="2368" y="126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1</a:t>
              </a:r>
            </a:p>
          </p:txBody>
        </p:sp>
        <p:sp>
          <p:nvSpPr>
            <p:cNvPr id="9248" name="Text Box 31"/>
            <p:cNvSpPr txBox="1">
              <a:spLocks noChangeArrowheads="1"/>
            </p:cNvSpPr>
            <p:nvPr/>
          </p:nvSpPr>
          <p:spPr bwMode="auto">
            <a:xfrm>
              <a:off x="3185" y="2351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4</a:t>
              </a:r>
            </a:p>
          </p:txBody>
        </p:sp>
        <p:sp>
          <p:nvSpPr>
            <p:cNvPr id="9249" name="Text Box 32"/>
            <p:cNvSpPr txBox="1">
              <a:spLocks noChangeArrowheads="1"/>
            </p:cNvSpPr>
            <p:nvPr/>
          </p:nvSpPr>
          <p:spPr bwMode="auto">
            <a:xfrm>
              <a:off x="3593" y="2306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6</a:t>
              </a:r>
            </a:p>
          </p:txBody>
        </p:sp>
        <p:sp>
          <p:nvSpPr>
            <p:cNvPr id="9250" name="Text Box 33"/>
            <p:cNvSpPr txBox="1">
              <a:spLocks noChangeArrowheads="1"/>
            </p:cNvSpPr>
            <p:nvPr/>
          </p:nvSpPr>
          <p:spPr bwMode="auto">
            <a:xfrm>
              <a:off x="917" y="3031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5</a:t>
              </a:r>
            </a:p>
          </p:txBody>
        </p:sp>
        <p:sp>
          <p:nvSpPr>
            <p:cNvPr id="9251" name="Text Box 34"/>
            <p:cNvSpPr txBox="1">
              <a:spLocks noChangeArrowheads="1"/>
            </p:cNvSpPr>
            <p:nvPr/>
          </p:nvSpPr>
          <p:spPr bwMode="auto">
            <a:xfrm>
              <a:off x="2336" y="3521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2</a:t>
              </a:r>
            </a:p>
          </p:txBody>
        </p:sp>
        <p:sp>
          <p:nvSpPr>
            <p:cNvPr id="9252" name="Text Box 35"/>
            <p:cNvSpPr txBox="1">
              <a:spLocks noChangeArrowheads="1"/>
            </p:cNvSpPr>
            <p:nvPr/>
          </p:nvSpPr>
          <p:spPr bwMode="auto">
            <a:xfrm>
              <a:off x="1565" y="1389"/>
              <a:ext cx="2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ym typeface="Symbol" pitchFamily="18" charset="2"/>
                </a:rPr>
                <a:t></a:t>
              </a:r>
            </a:p>
          </p:txBody>
        </p:sp>
        <p:sp>
          <p:nvSpPr>
            <p:cNvPr id="9253" name="Text Box 36"/>
            <p:cNvSpPr txBox="1">
              <a:spLocks noChangeArrowheads="1"/>
            </p:cNvSpPr>
            <p:nvPr/>
          </p:nvSpPr>
          <p:spPr bwMode="auto">
            <a:xfrm>
              <a:off x="1474" y="3339"/>
              <a:ext cx="2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ym typeface="Symbol" pitchFamily="18" charset="2"/>
                </a:rPr>
                <a:t></a:t>
              </a:r>
            </a:p>
          </p:txBody>
        </p:sp>
        <p:sp>
          <p:nvSpPr>
            <p:cNvPr id="9254" name="Text Box 37"/>
            <p:cNvSpPr txBox="1">
              <a:spLocks noChangeArrowheads="1"/>
            </p:cNvSpPr>
            <p:nvPr/>
          </p:nvSpPr>
          <p:spPr bwMode="auto">
            <a:xfrm>
              <a:off x="3334" y="1389"/>
              <a:ext cx="2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ym typeface="Symbol" pitchFamily="18" charset="2"/>
                </a:rPr>
                <a:t></a:t>
              </a:r>
            </a:p>
          </p:txBody>
        </p:sp>
        <p:sp>
          <p:nvSpPr>
            <p:cNvPr id="9255" name="Text Box 38"/>
            <p:cNvSpPr txBox="1">
              <a:spLocks noChangeArrowheads="1"/>
            </p:cNvSpPr>
            <p:nvPr/>
          </p:nvSpPr>
          <p:spPr bwMode="auto">
            <a:xfrm>
              <a:off x="3288" y="3339"/>
              <a:ext cx="2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ym typeface="Symbol" pitchFamily="18" charset="2"/>
                </a:rPr>
                <a:t></a:t>
              </a:r>
            </a:p>
          </p:txBody>
        </p:sp>
        <p:sp>
          <p:nvSpPr>
            <p:cNvPr id="9256" name="Text Box 39"/>
            <p:cNvSpPr txBox="1">
              <a:spLocks noChangeArrowheads="1"/>
            </p:cNvSpPr>
            <p:nvPr/>
          </p:nvSpPr>
          <p:spPr bwMode="auto">
            <a:xfrm>
              <a:off x="657" y="243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526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971550" y="3860800"/>
            <a:ext cx="431800" cy="431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2411413" y="2205038"/>
            <a:ext cx="431800" cy="431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2339975" y="5300663"/>
            <a:ext cx="431800" cy="431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5219700" y="2205038"/>
            <a:ext cx="431800" cy="431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5219700" y="5300663"/>
            <a:ext cx="431800" cy="431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1258888" y="2492375"/>
            <a:ext cx="11525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1187450" y="4292600"/>
            <a:ext cx="1152525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V="1">
            <a:off x="2843213" y="2420938"/>
            <a:ext cx="237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V="1">
            <a:off x="2700338" y="2636838"/>
            <a:ext cx="2592387" cy="273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V="1">
            <a:off x="2771775" y="5516563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 flipV="1">
            <a:off x="1403350" y="4149725"/>
            <a:ext cx="381635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H="1">
            <a:off x="2484438" y="2708275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V="1">
            <a:off x="2771775" y="2636838"/>
            <a:ext cx="0" cy="259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H="1">
            <a:off x="5364163" y="2779713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51500" y="2708275"/>
            <a:ext cx="0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519113" y="3738563"/>
            <a:ext cx="273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latin typeface="Times New Roman" charset="0"/>
              </a:rPr>
              <a:t>s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2484438" y="1851025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latin typeface="Times New Roman" charset="0"/>
              </a:rPr>
              <a:t>t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5219700" y="1851025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latin typeface="Times New Roman" charset="0"/>
              </a:rPr>
              <a:t>x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2411413" y="57404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latin typeface="Times New Roman" charset="0"/>
              </a:rPr>
              <a:t>y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5292725" y="5740400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latin typeface="Times New Roman" charset="0"/>
              </a:rPr>
              <a:t>z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1384300" y="272415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10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2247900" y="33718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2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2751138" y="35163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3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3903663" y="452437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7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3759200" y="35877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9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3759200" y="20034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5056188" y="37322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4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5703888" y="366077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6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1455738" y="4811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5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3708400" y="55895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2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484438" y="22050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ym typeface="Symbol" pitchFamily="18" charset="2"/>
              </a:rPr>
              <a:t>8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339975" y="529907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ym typeface="Symbol" pitchFamily="18" charset="2"/>
              </a:rPr>
              <a:t>5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5292725" y="22034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ym typeface="Symbol" pitchFamily="18" charset="2"/>
              </a:rPr>
              <a:t>9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5219700" y="529907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ym typeface="Symbol" pitchFamily="18" charset="2"/>
              </a:rPr>
              <a:t>7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1042988" y="3860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6543675" y="4292600"/>
            <a:ext cx="211852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TW" sz="2400" i="1" dirty="0" err="1">
                <a:latin typeface="Times New Roman" charset="0"/>
              </a:rPr>
              <a:t>s</a:t>
            </a:r>
            <a:r>
              <a:rPr lang="en-US" altLang="zh-TW" sz="2400" dirty="0" err="1" smtClean="0">
                <a:latin typeface="Times New Roman" charset="0"/>
                <a:sym typeface="Symbol"/>
              </a:rPr>
              <a:t></a:t>
            </a:r>
            <a:r>
              <a:rPr lang="en-US" altLang="zh-TW" sz="2400" i="1" dirty="0" err="1" smtClean="0">
                <a:latin typeface="Times New Roman" charset="0"/>
                <a:sym typeface="Symbol"/>
              </a:rPr>
              <a:t>s</a:t>
            </a:r>
            <a:r>
              <a:rPr lang="en-US" altLang="zh-TW" sz="2400" dirty="0" smtClean="0">
                <a:latin typeface="Times New Roman" charset="0"/>
                <a:sym typeface="Symbol"/>
              </a:rPr>
              <a:t>: </a:t>
            </a:r>
            <a:r>
              <a:rPr lang="en-US" altLang="zh-TW" sz="2400" dirty="0" smtClean="0">
                <a:latin typeface="Times New Roman" charset="0"/>
              </a:rPr>
              <a:t>0</a:t>
            </a:r>
            <a:r>
              <a:rPr lang="en-US" altLang="zh-TW" sz="2400" dirty="0" smtClean="0">
                <a:latin typeface="Times New Roman" charset="0"/>
                <a:sym typeface="Symbol"/>
              </a:rPr>
              <a:t> </a:t>
            </a:r>
            <a:r>
              <a:rPr lang="en-US" altLang="zh-TW" sz="2400" dirty="0">
                <a:latin typeface="Times New Roman" charset="0"/>
              </a:rPr>
              <a:t>(</a:t>
            </a:r>
            <a:r>
              <a:rPr lang="en-US" altLang="zh-TW" sz="2400" i="1" dirty="0" smtClean="0">
                <a:latin typeface="Times New Roman" charset="0"/>
              </a:rPr>
              <a:t>s</a:t>
            </a:r>
            <a:r>
              <a:rPr lang="en-US" altLang="zh-TW" sz="2400" dirty="0" smtClean="0">
                <a:latin typeface="Times New Roman" charset="0"/>
              </a:rPr>
              <a:t>);</a:t>
            </a:r>
            <a:endParaRPr lang="en-US" altLang="zh-TW" sz="2400" dirty="0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TW" sz="2400" i="1" dirty="0" err="1" smtClean="0">
                <a:latin typeface="Times New Roman" charset="0"/>
              </a:rPr>
              <a:t>s</a:t>
            </a:r>
            <a:r>
              <a:rPr lang="en-US" altLang="zh-TW" sz="2400" dirty="0" err="1" smtClean="0">
                <a:latin typeface="Times New Roman" charset="0"/>
                <a:sym typeface="Symbol"/>
              </a:rPr>
              <a:t></a:t>
            </a:r>
            <a:r>
              <a:rPr lang="en-US" altLang="zh-TW" sz="2400" i="1" dirty="0" err="1" smtClean="0">
                <a:latin typeface="Times New Roman" charset="0"/>
                <a:sym typeface="Symbol"/>
              </a:rPr>
              <a:t>t</a:t>
            </a:r>
            <a:r>
              <a:rPr lang="en-US" altLang="zh-TW" sz="2400" dirty="0" smtClean="0">
                <a:latin typeface="Times New Roman" charset="0"/>
                <a:sym typeface="Symbol"/>
              </a:rPr>
              <a:t>: </a:t>
            </a:r>
            <a:r>
              <a:rPr lang="en-US" altLang="zh-TW" sz="2400" dirty="0" smtClean="0">
                <a:latin typeface="Times New Roman" charset="0"/>
              </a:rPr>
              <a:t>8</a:t>
            </a:r>
            <a:r>
              <a:rPr lang="en-US" altLang="zh-TW" sz="2400" dirty="0" smtClean="0">
                <a:latin typeface="Times New Roman" charset="0"/>
                <a:sym typeface="Symbol"/>
              </a:rPr>
              <a:t> </a:t>
            </a:r>
            <a:r>
              <a:rPr lang="en-US" altLang="zh-TW" sz="2400" dirty="0" smtClean="0">
                <a:latin typeface="Times New Roman" charset="0"/>
              </a:rPr>
              <a:t>(</a:t>
            </a:r>
            <a:r>
              <a:rPr lang="en-US" altLang="zh-TW" sz="2400" i="1" dirty="0" err="1" smtClean="0">
                <a:latin typeface="Times New Roman" charset="0"/>
              </a:rPr>
              <a:t>s,y,t</a:t>
            </a:r>
            <a:r>
              <a:rPr lang="en-US" altLang="zh-TW" sz="2400" dirty="0" smtClean="0">
                <a:latin typeface="Times New Roman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TW" sz="2400" i="1" dirty="0" err="1">
                <a:latin typeface="Times New Roman" charset="0"/>
              </a:rPr>
              <a:t>s</a:t>
            </a:r>
            <a:r>
              <a:rPr lang="en-US" altLang="zh-TW" sz="2400" dirty="0" err="1" smtClean="0">
                <a:latin typeface="Times New Roman" charset="0"/>
                <a:sym typeface="Symbol"/>
              </a:rPr>
              <a:t></a:t>
            </a:r>
            <a:r>
              <a:rPr lang="en-US" altLang="zh-TW" sz="2400" i="1" dirty="0" err="1" smtClean="0">
                <a:latin typeface="Times New Roman" charset="0"/>
                <a:sym typeface="Symbol"/>
              </a:rPr>
              <a:t>x</a:t>
            </a:r>
            <a:r>
              <a:rPr lang="en-US" altLang="zh-TW" sz="2400" dirty="0" smtClean="0">
                <a:latin typeface="Times New Roman" charset="0"/>
                <a:sym typeface="Symbol"/>
              </a:rPr>
              <a:t>: </a:t>
            </a:r>
            <a:r>
              <a:rPr lang="en-US" altLang="zh-TW" sz="2400" dirty="0" smtClean="0">
                <a:latin typeface="Times New Roman" charset="0"/>
              </a:rPr>
              <a:t>9</a:t>
            </a:r>
            <a:r>
              <a:rPr lang="en-US" altLang="zh-TW" sz="2400" dirty="0" smtClean="0">
                <a:latin typeface="Times New Roman" charset="0"/>
                <a:sym typeface="Symbol"/>
              </a:rPr>
              <a:t> </a:t>
            </a:r>
            <a:r>
              <a:rPr lang="en-US" altLang="zh-TW" sz="2400" dirty="0">
                <a:latin typeface="Times New Roman" charset="0"/>
              </a:rPr>
              <a:t>(</a:t>
            </a:r>
            <a:r>
              <a:rPr lang="en-US" altLang="zh-TW" sz="2400" i="1" dirty="0" err="1" smtClean="0">
                <a:latin typeface="Times New Roman" charset="0"/>
              </a:rPr>
              <a:t>s,y,t,x</a:t>
            </a:r>
            <a:r>
              <a:rPr lang="en-US" altLang="zh-TW" sz="2400" dirty="0" smtClean="0">
                <a:latin typeface="Times New Roman" charset="0"/>
              </a:rPr>
              <a:t>);</a:t>
            </a:r>
            <a:endParaRPr lang="en-US" altLang="zh-TW" sz="2400" dirty="0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TW" sz="2400" i="1" dirty="0" err="1">
                <a:latin typeface="Times New Roman" charset="0"/>
              </a:rPr>
              <a:t>s</a:t>
            </a:r>
            <a:r>
              <a:rPr lang="en-US" altLang="zh-TW" sz="2400" dirty="0" err="1" smtClean="0">
                <a:latin typeface="Times New Roman" charset="0"/>
                <a:sym typeface="Symbol"/>
              </a:rPr>
              <a:t></a:t>
            </a:r>
            <a:r>
              <a:rPr lang="en-US" altLang="zh-TW" sz="2400" i="1" dirty="0" err="1" smtClean="0">
                <a:latin typeface="Times New Roman" charset="0"/>
                <a:sym typeface="Symbol"/>
              </a:rPr>
              <a:t>y</a:t>
            </a:r>
            <a:r>
              <a:rPr lang="en-US" altLang="zh-TW" sz="2400" dirty="0" smtClean="0">
                <a:latin typeface="Times New Roman" charset="0"/>
                <a:sym typeface="Symbol"/>
              </a:rPr>
              <a:t>: </a:t>
            </a:r>
            <a:r>
              <a:rPr lang="en-US" altLang="zh-TW" sz="2400" dirty="0" smtClean="0">
                <a:latin typeface="Times New Roman" charset="0"/>
              </a:rPr>
              <a:t>5</a:t>
            </a:r>
            <a:r>
              <a:rPr lang="en-US" altLang="zh-TW" sz="2400" dirty="0" smtClean="0">
                <a:latin typeface="Times New Roman" charset="0"/>
                <a:sym typeface="Symbol"/>
              </a:rPr>
              <a:t> </a:t>
            </a:r>
            <a:r>
              <a:rPr lang="en-US" altLang="zh-TW" sz="2400" dirty="0">
                <a:latin typeface="Times New Roman" charset="0"/>
              </a:rPr>
              <a:t>(</a:t>
            </a:r>
            <a:r>
              <a:rPr lang="en-US" altLang="zh-TW" sz="2400" i="1" dirty="0" err="1" smtClean="0">
                <a:latin typeface="Times New Roman" charset="0"/>
              </a:rPr>
              <a:t>s,y</a:t>
            </a:r>
            <a:r>
              <a:rPr lang="en-US" altLang="zh-TW" sz="2400" dirty="0" smtClean="0">
                <a:latin typeface="Times New Roman" charset="0"/>
              </a:rPr>
              <a:t>);</a:t>
            </a:r>
            <a:endParaRPr lang="en-US" altLang="zh-TW" sz="2400" dirty="0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TW" sz="2400" i="1" dirty="0" err="1">
                <a:latin typeface="Times New Roman" charset="0"/>
              </a:rPr>
              <a:t>s</a:t>
            </a:r>
            <a:r>
              <a:rPr lang="en-US" altLang="zh-TW" sz="2400" dirty="0" err="1" smtClean="0">
                <a:latin typeface="Times New Roman" charset="0"/>
                <a:sym typeface="Symbol"/>
              </a:rPr>
              <a:t></a:t>
            </a:r>
            <a:r>
              <a:rPr lang="en-US" altLang="zh-TW" sz="2400" i="1" dirty="0" err="1" smtClean="0">
                <a:latin typeface="Times New Roman" charset="0"/>
                <a:sym typeface="Symbol"/>
              </a:rPr>
              <a:t>z</a:t>
            </a:r>
            <a:r>
              <a:rPr lang="en-US" altLang="zh-TW" sz="2400" dirty="0" smtClean="0">
                <a:latin typeface="Times New Roman" charset="0"/>
                <a:sym typeface="Symbol"/>
              </a:rPr>
              <a:t>: </a:t>
            </a:r>
            <a:r>
              <a:rPr lang="en-US" altLang="zh-TW" sz="2400" dirty="0">
                <a:latin typeface="Times New Roman" charset="0"/>
              </a:rPr>
              <a:t>8</a:t>
            </a:r>
            <a:r>
              <a:rPr lang="en-US" altLang="zh-TW" sz="2400" dirty="0">
                <a:latin typeface="Times New Roman" charset="0"/>
                <a:sym typeface="Symbol"/>
              </a:rPr>
              <a:t> </a:t>
            </a:r>
            <a:r>
              <a:rPr lang="en-US" altLang="zh-TW" sz="2400" dirty="0">
                <a:latin typeface="Times New Roman" charset="0"/>
              </a:rPr>
              <a:t>(</a:t>
            </a:r>
            <a:r>
              <a:rPr lang="en-US" altLang="zh-TW" sz="2400" i="1" dirty="0" err="1" smtClean="0">
                <a:latin typeface="Times New Roman" charset="0"/>
              </a:rPr>
              <a:t>s,y,z</a:t>
            </a:r>
            <a:r>
              <a:rPr lang="en-US" altLang="zh-TW" sz="2400" dirty="0" smtClean="0">
                <a:latin typeface="Times New Roman" charset="0"/>
              </a:rPr>
              <a:t>).</a:t>
            </a:r>
            <a:r>
              <a:rPr lang="en-US" altLang="zh-TW" sz="2400" i="1" dirty="0" smtClean="0">
                <a:latin typeface="Times New Roman" charset="0"/>
                <a:sym typeface="Symbol"/>
              </a:rPr>
              <a:t> </a:t>
            </a:r>
            <a:endParaRPr lang="en-US" altLang="zh-TW" sz="2400" dirty="0">
              <a:latin typeface="Times New Roman" charset="0"/>
              <a:sym typeface="Symbol" pitchFamily="18" charset="2"/>
            </a:endParaRP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2771775" y="574040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charset="0"/>
              </a:rPr>
              <a:t>(</a:t>
            </a:r>
            <a:r>
              <a:rPr lang="en-US" altLang="zh-TW" sz="1800" i="1">
                <a:latin typeface="Times New Roman" charset="0"/>
              </a:rPr>
              <a:t>s</a:t>
            </a:r>
            <a:r>
              <a:rPr lang="en-US" altLang="zh-TW" sz="1800">
                <a:latin typeface="Times New Roman" charset="0"/>
              </a:rPr>
              <a:t>)</a:t>
            </a:r>
          </a:p>
        </p:txBody>
      </p:sp>
      <p:sp>
        <p:nvSpPr>
          <p:cNvPr id="14377" name="Text Box 41"/>
          <p:cNvSpPr txBox="1">
            <a:spLocks noChangeArrowheads="1"/>
          </p:cNvSpPr>
          <p:nvPr/>
        </p:nvSpPr>
        <p:spPr bwMode="auto">
          <a:xfrm>
            <a:off x="2771775" y="1916113"/>
            <a:ext cx="58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imes New Roman" charset="0"/>
              </a:rPr>
              <a:t>(</a:t>
            </a:r>
            <a:r>
              <a:rPr lang="en-US" altLang="zh-TW" sz="1800" i="1" dirty="0" err="1">
                <a:latin typeface="Times New Roman" charset="0"/>
              </a:rPr>
              <a:t>s,y</a:t>
            </a:r>
            <a:r>
              <a:rPr lang="en-US" altLang="zh-TW" sz="1800" dirty="0">
                <a:latin typeface="Times New Roman" charset="0"/>
              </a:rPr>
              <a:t>)</a:t>
            </a:r>
          </a:p>
        </p:txBody>
      </p:sp>
      <p:sp>
        <p:nvSpPr>
          <p:cNvPr id="14378" name="Text Box 42"/>
          <p:cNvSpPr txBox="1">
            <a:spLocks noChangeArrowheads="1"/>
          </p:cNvSpPr>
          <p:nvPr/>
        </p:nvSpPr>
        <p:spPr bwMode="auto">
          <a:xfrm>
            <a:off x="5651500" y="573405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charset="0"/>
              </a:rPr>
              <a:t>(</a:t>
            </a:r>
            <a:r>
              <a:rPr lang="en-US" altLang="zh-TW" sz="1800" i="1">
                <a:latin typeface="Times New Roman" charset="0"/>
              </a:rPr>
              <a:t>s, y</a:t>
            </a:r>
            <a:r>
              <a:rPr lang="en-US" altLang="zh-TW" sz="1800">
                <a:latin typeface="Times New Roman" charset="0"/>
              </a:rPr>
              <a:t>)</a:t>
            </a:r>
          </a:p>
        </p:txBody>
      </p:sp>
      <p:sp>
        <p:nvSpPr>
          <p:cNvPr id="14379" name="Text Box 43"/>
          <p:cNvSpPr txBox="1">
            <a:spLocks noChangeArrowheads="1"/>
          </p:cNvSpPr>
          <p:nvPr/>
        </p:nvSpPr>
        <p:spPr bwMode="auto">
          <a:xfrm>
            <a:off x="5508625" y="1916113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charset="0"/>
              </a:rPr>
              <a:t>(</a:t>
            </a:r>
            <a:r>
              <a:rPr lang="en-US" altLang="zh-TW" sz="1800" i="1">
                <a:latin typeface="Times New Roman" charset="0"/>
              </a:rPr>
              <a:t>s, y, t, x</a:t>
            </a:r>
            <a:r>
              <a:rPr lang="en-US" altLang="zh-TW" sz="1800">
                <a:latin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81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675</TotalTime>
  <Words>152</Words>
  <Application>Microsoft Office PowerPoint</Application>
  <PresentationFormat>如螢幕大小 (4:3)</PresentationFormat>
  <Paragraphs>57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Radial</vt:lpstr>
      <vt:lpstr>1_Radial</vt:lpstr>
      <vt:lpstr>Data Structure  </vt:lpstr>
      <vt:lpstr>HomeWorks-6-4</vt:lpstr>
      <vt:lpstr>Example</vt:lpstr>
      <vt:lpstr>Example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TCUSER</cp:lastModifiedBy>
  <cp:revision>87</cp:revision>
  <dcterms:created xsi:type="dcterms:W3CDTF">2010-09-14T03:31:34Z</dcterms:created>
  <dcterms:modified xsi:type="dcterms:W3CDTF">2022-05-21T09:30:21Z</dcterms:modified>
</cp:coreProperties>
</file>