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87" r:id="rId3"/>
    <p:sldId id="259" r:id="rId4"/>
    <p:sldId id="260" r:id="rId5"/>
    <p:sldId id="286" r:id="rId6"/>
    <p:sldId id="289" r:id="rId7"/>
    <p:sldId id="283" r:id="rId8"/>
    <p:sldId id="288" r:id="rId9"/>
    <p:sldId id="263" r:id="rId10"/>
    <p:sldId id="284" r:id="rId11"/>
    <p:sldId id="290" r:id="rId12"/>
    <p:sldId id="275" r:id="rId13"/>
    <p:sldId id="262" r:id="rId14"/>
    <p:sldId id="291" r:id="rId15"/>
    <p:sldId id="292" r:id="rId16"/>
    <p:sldId id="293" r:id="rId17"/>
    <p:sldId id="294" r:id="rId18"/>
    <p:sldId id="295" r:id="rId19"/>
    <p:sldId id="296" r:id="rId20"/>
    <p:sldId id="297" r:id="rId21"/>
    <p:sldId id="285" r:id="rId22"/>
    <p:sldId id="298" r:id="rId23"/>
    <p:sldId id="26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9BF7"/>
    <a:srgbClr val="A660F2"/>
    <a:srgbClr val="B983F5"/>
    <a:srgbClr val="512373"/>
    <a:srgbClr val="7030A0"/>
    <a:srgbClr val="C15CDC"/>
    <a:srgbClr val="829BCF"/>
    <a:srgbClr val="58ACDF"/>
    <a:srgbClr val="FAF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3775" autoAdjust="0"/>
  </p:normalViewPr>
  <p:slideViewPr>
    <p:cSldViewPr snapToGrid="0" showGuides="1">
      <p:cViewPr varScale="1">
        <p:scale>
          <a:sx n="81" d="100"/>
          <a:sy n="81" d="100"/>
        </p:scale>
        <p:origin x="547" y="53"/>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到城市</a:t>
            </a:r>
            <a:r>
              <a:rPr lang="en-US" altLang="zh-CN" dirty="0"/>
              <a:t>j</a:t>
            </a:r>
            <a:r>
              <a:rPr lang="zh-CN" altLang="en-US" dirty="0"/>
              <a:t>的概率</a:t>
            </a:r>
          </a:p>
        </c:rich>
      </c:tx>
      <c:layout>
        <c:manualLayout>
          <c:xMode val="edge"/>
          <c:yMode val="edge"/>
          <c:x val="0.24016469092677115"/>
          <c:y val="3.55794453528668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2-583C-4F3A-ADF7-612B7381BC8C}"/>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1-583C-4F3A-ADF7-612B7381BC8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3-583C-4F3A-ADF7-612B7381BC8C}"/>
              </c:ext>
            </c:extLst>
          </c:dPt>
          <c:dLbls>
            <c:dLbl>
              <c:idx val="0"/>
              <c:layout>
                <c:manualLayout>
                  <c:x val="-0.18811998928621479"/>
                  <c:y val="1.652436444931703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83C-4F3A-ADF7-612B7381BC8C}"/>
                </c:ext>
              </c:extLst>
            </c:dLbl>
            <c:dLbl>
              <c:idx val="1"/>
              <c:layout>
                <c:manualLayout>
                  <c:x val="7.0474742634512047E-2"/>
                  <c:y val="-5.465320313061765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3C-4F3A-ADF7-612B7381BC8C}"/>
                </c:ext>
              </c:extLst>
            </c:dLbl>
            <c:dLbl>
              <c:idx val="2"/>
              <c:layout>
                <c:manualLayout>
                  <c:x val="-8.9748701719728537E-3"/>
                  <c:y val="-0.2118223679848493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3C-4F3A-ADF7-612B7381BC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到城市1</c:v>
                </c:pt>
                <c:pt idx="1">
                  <c:v>到城市3</c:v>
                </c:pt>
                <c:pt idx="2">
                  <c:v>到城市5</c:v>
                </c:pt>
              </c:strCache>
            </c:strRef>
          </c:cat>
          <c:val>
            <c:numRef>
              <c:f>Sheet1!$B$2:$B$4</c:f>
              <c:numCache>
                <c:formatCode>0.00_);[Red]\(0.00\)</c:formatCode>
                <c:ptCount val="3"/>
                <c:pt idx="0">
                  <c:v>3.8461538461538464E-2</c:v>
                </c:pt>
                <c:pt idx="1">
                  <c:v>3.8461538461538464E-2</c:v>
                </c:pt>
                <c:pt idx="2">
                  <c:v>0.92307692307692313</c:v>
                </c:pt>
              </c:numCache>
            </c:numRef>
          </c:val>
          <c:extLst>
            <c:ext xmlns:c16="http://schemas.microsoft.com/office/drawing/2014/chart" uri="{C3380CC4-5D6E-409C-BE32-E72D297353CC}">
              <c16:uniqueId val="{00000000-583C-4F3A-ADF7-612B7381BC8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BCD28-B065-46A2-AE71-8F5FECB1CFC9}" type="doc">
      <dgm:prSet loTypeId="urn:microsoft.com/office/officeart/2005/8/layout/equation2"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AFE1E20F-2FCD-4D4B-9846-A93D41A8B36B}">
          <dgm:prSet phldrT="[文本]"/>
          <dgm:spPr/>
          <dgm:t>
            <a:bodyPr/>
            <a:lstStyle/>
            <a:p>
              <a:r>
                <a:rPr lang="zh-CN" altLang="en-US" dirty="0"/>
                <a:t>当前路径</a:t>
              </a:r>
              <a:r>
                <a:rPr lang="en-US" altLang="zh-CN" dirty="0" err="1"/>
                <a:t>ij</a:t>
              </a:r>
              <a:r>
                <a:rPr lang="zh-CN" altLang="en-US" dirty="0"/>
                <a:t>上信息素浓度</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m:rPr>
                          <m:sty m:val="p"/>
                        </m:rPr>
                        <a:rPr lang="en-US" altLang="zh-CN" i="1">
                          <a:latin typeface="Cambria Math" panose="02040503050406030204" pitchFamily="18" charset="0"/>
                        </a:rPr>
                        <m:t>ij</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oMath>
              </a14:m>
              <a:endParaRPr lang="zh-CN" altLang="en-US" dirty="0"/>
            </a:p>
          </dgm:t>
        </dgm:pt>
      </mc:Choice>
      <mc:Fallback xmlns="">
        <dgm:pt modelId="{AFE1E20F-2FCD-4D4B-9846-A93D41A8B36B}">
          <dgm:prSet phldrT="[文本]"/>
          <dgm:spPr/>
          <dgm:t>
            <a:bodyPr/>
            <a:lstStyle/>
            <a:p>
              <a:r>
                <a:rPr lang="zh-CN" altLang="en-US" dirty="0"/>
                <a:t>当前路径</a:t>
              </a:r>
              <a:r>
                <a:rPr lang="en-US" altLang="zh-CN" dirty="0" err="1"/>
                <a:t>ij</a:t>
              </a:r>
              <a:r>
                <a:rPr lang="zh-CN" altLang="en-US" dirty="0"/>
                <a:t>上信息素浓度</a:t>
              </a:r>
              <a:r>
                <a:rPr lang="zh-CN" altLang="en-US" i="0">
                  <a:latin typeface="Cambria Math" panose="02040503050406030204" pitchFamily="18" charset="0"/>
                </a:rPr>
                <a:t>𝜏</a:t>
              </a:r>
              <a:r>
                <a:rPr lang="en-US" altLang="zh-CN" i="0">
                  <a:latin typeface="Cambria Math" panose="02040503050406030204" pitchFamily="18" charset="0"/>
                </a:rPr>
                <a:t>_ij</a:t>
              </a:r>
              <a:r>
                <a:rPr lang="en-US" altLang="zh-CN" b="0" i="0">
                  <a:latin typeface="Cambria Math" panose="02040503050406030204" pitchFamily="18" charset="0"/>
                </a:rPr>
                <a:t> (t)</a:t>
              </a:r>
              <a:endParaRPr lang="zh-CN" altLang="en-US" dirty="0"/>
            </a:p>
          </dgm:t>
        </dgm:pt>
      </mc:Fallback>
    </mc:AlternateContent>
    <dgm:pt modelId="{10035B79-7733-442C-942A-24F391087286}" type="parTrans" cxnId="{ADA9C8BB-AB2D-454A-A89B-1BCAA78B066E}">
      <dgm:prSet/>
      <dgm:spPr/>
      <dgm:t>
        <a:bodyPr/>
        <a:lstStyle/>
        <a:p>
          <a:endParaRPr lang="zh-CN" altLang="en-US"/>
        </a:p>
      </dgm:t>
    </dgm:pt>
    <dgm:pt modelId="{C3670053-D0F0-4C73-9250-FF686E1EC18E}" type="sibTrans" cxnId="{ADA9C8BB-AB2D-454A-A89B-1BCAA78B066E}">
      <dgm:prSet/>
      <dgm:spPr/>
      <dgm:t>
        <a:bodyPr/>
        <a:lstStyle/>
        <a:p>
          <a:endParaRPr lang="zh-CN" altLang="en-US"/>
        </a:p>
      </dgm:t>
    </dgm:pt>
    <mc:AlternateContent xmlns:mc="http://schemas.openxmlformats.org/markup-compatibility/2006" xmlns:a14="http://schemas.microsoft.com/office/drawing/2010/main">
      <mc:Choice Requires="a14">
        <dgm:pt modelId="{E0CB6F98-A5C7-4928-8BFE-68D4B1C24FFD}">
          <dgm:prSet phldrT="[文本]"/>
          <dgm:spPr/>
          <dgm:t>
            <a:bodyPr/>
            <a:lstStyle/>
            <a:p>
              <a:r>
                <a:rPr lang="zh-CN" altLang="en-US" dirty="0"/>
                <a:t>启发函数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i="1" smtClean="0">
                          <a:latin typeface="Cambria Math" panose="02040503050406030204" pitchFamily="18" charset="0"/>
                        </a:rPr>
                        <m:t>𝜂</m:t>
                      </m:r>
                    </m:e>
                    <m:sub>
                      <m:r>
                        <m:rPr>
                          <m:sty m:val="p"/>
                        </m:rPr>
                        <a:rPr lang="en-US" altLang="zh-CN" i="1">
                          <a:latin typeface="Cambria Math" panose="02040503050406030204" pitchFamily="18" charset="0"/>
                        </a:rPr>
                        <m:t>ij</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zh-CN" altLang="en-US" dirty="0"/>
            </a:p>
          </dgm:t>
        </dgm:pt>
      </mc:Choice>
      <mc:Fallback xmlns="">
        <dgm:pt modelId="{E0CB6F98-A5C7-4928-8BFE-68D4B1C24FFD}">
          <dgm:prSet phldrT="[文本]"/>
          <dgm:spPr/>
          <dgm:t>
            <a:bodyPr/>
            <a:lstStyle/>
            <a:p>
              <a:r>
                <a:rPr lang="zh-CN" altLang="en-US" dirty="0"/>
                <a:t>启发函数</a:t>
              </a:r>
              <a:r>
                <a:rPr lang="en-US" altLang="zh-CN" i="0">
                  <a:latin typeface="Cambria Math" panose="02040503050406030204" pitchFamily="18" charset="0"/>
                </a:rPr>
                <a:t>〖</a:t>
              </a:r>
              <a:r>
                <a:rPr lang="en-US" altLang="zh-CN" b="0" i="0">
                  <a:latin typeface="Cambria Math" panose="02040503050406030204" pitchFamily="18" charset="0"/>
                </a:rPr>
                <a:t> </a:t>
              </a:r>
              <a:r>
                <a:rPr lang="en-US" altLang="zh-CN" i="0">
                  <a:latin typeface="Cambria Math" panose="02040503050406030204" pitchFamily="18" charset="0"/>
                </a:rPr>
                <a:t>𝜂〗_ij</a:t>
              </a:r>
              <a:r>
                <a:rPr lang="en-US" altLang="zh-CN" b="0" i="0">
                  <a:latin typeface="Cambria Math" panose="02040503050406030204" pitchFamily="18" charset="0"/>
                </a:rPr>
                <a:t> (𝑡)</a:t>
              </a:r>
              <a:endParaRPr lang="zh-CN" altLang="en-US" dirty="0"/>
            </a:p>
          </dgm:t>
        </dgm:pt>
      </mc:Fallback>
    </mc:AlternateContent>
    <dgm:pt modelId="{C9F4F06A-5C81-477A-AEB9-FD03CB6863C9}" type="parTrans" cxnId="{BEC9A34C-74C0-493E-9E21-E39DC37AE0E2}">
      <dgm:prSet/>
      <dgm:spPr/>
      <dgm:t>
        <a:bodyPr/>
        <a:lstStyle/>
        <a:p>
          <a:endParaRPr lang="zh-CN" altLang="en-US"/>
        </a:p>
      </dgm:t>
    </dgm:pt>
    <dgm:pt modelId="{367B0885-EFB0-45EE-A060-32A2AB761C1B}" type="sibTrans" cxnId="{BEC9A34C-74C0-493E-9E21-E39DC37AE0E2}">
      <dgm:prSet/>
      <dgm:spPr/>
      <dgm:t>
        <a:bodyPr/>
        <a:lstStyle/>
        <a:p>
          <a:endParaRPr lang="zh-CN" altLang="en-US"/>
        </a:p>
      </dgm:t>
    </dgm:pt>
    <mc:AlternateContent xmlns:mc="http://schemas.openxmlformats.org/markup-compatibility/2006" xmlns:a14="http://schemas.microsoft.com/office/drawing/2010/main">
      <mc:Choice Requires="a14">
        <dgm:pt modelId="{4AFE8203-9161-472F-BCD5-6AD7F6D12562}">
          <dgm:prSet phldrT="[文本]"/>
          <dgm:spPr/>
          <dgm:t>
            <a:bodyPr/>
            <a:lstStyle/>
            <a:p>
              <a:r>
                <a:rPr lang="zh-CN" altLang="en-US" dirty="0"/>
                <a:t>从起点</a:t>
              </a:r>
              <a14:m>
                <m:oMath xmlns:m="http://schemas.openxmlformats.org/officeDocument/2006/math">
                  <m:r>
                    <m:rPr>
                      <m:sty m:val="p"/>
                    </m:rPr>
                    <a:rPr lang="en-US" altLang="zh-CN" i="1" dirty="0" smtClean="0">
                      <a:latin typeface="Cambria Math" panose="02040503050406030204" pitchFamily="18" charset="0"/>
                    </a:rPr>
                    <m:t>i</m:t>
                  </m:r>
                  <m:r>
                    <a:rPr lang="zh-CN" altLang="en-US" i="1" dirty="0" smtClean="0">
                      <a:latin typeface="Cambria Math" panose="02040503050406030204" pitchFamily="18" charset="0"/>
                    </a:rPr>
                    <m:t>选择终点</m:t>
                  </m:r>
                  <m:r>
                    <a:rPr lang="en-US" altLang="zh-CN" b="0" i="1" dirty="0" smtClean="0">
                      <a:latin typeface="Cambria Math" panose="02040503050406030204" pitchFamily="18" charset="0"/>
                    </a:rPr>
                    <m:t>𝑗</m:t>
                  </m:r>
                  <m:r>
                    <a:rPr lang="zh-CN" altLang="en-US" b="0" i="1" dirty="0" smtClean="0">
                      <a:latin typeface="Cambria Math" panose="02040503050406030204" pitchFamily="18" charset="0"/>
                    </a:rPr>
                    <m:t>的概率</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𝑘</m:t>
                      </m:r>
                    </m:sup>
                  </m:sSubSup>
                </m:oMath>
              </a14:m>
              <a:endParaRPr lang="zh-CN" altLang="en-US" dirty="0"/>
            </a:p>
          </dgm:t>
        </dgm:pt>
      </mc:Choice>
      <mc:Fallback xmlns="">
        <dgm:pt modelId="{4AFE8203-9161-472F-BCD5-6AD7F6D12562}">
          <dgm:prSet phldrT="[文本]"/>
          <dgm:spPr/>
          <dgm:t>
            <a:bodyPr/>
            <a:lstStyle/>
            <a:p>
              <a:r>
                <a:rPr lang="zh-CN" altLang="en-US" dirty="0"/>
                <a:t>从起点</a:t>
              </a:r>
              <a:r>
                <a:rPr lang="en-US" altLang="zh-CN" i="0" dirty="0">
                  <a:latin typeface="Cambria Math" panose="02040503050406030204" pitchFamily="18" charset="0"/>
                </a:rPr>
                <a:t>i</a:t>
              </a:r>
              <a:r>
                <a:rPr lang="zh-CN" altLang="en-US" i="0" dirty="0">
                  <a:latin typeface="Cambria Math" panose="02040503050406030204" pitchFamily="18" charset="0"/>
                </a:rPr>
                <a:t>选择终点</a:t>
              </a:r>
              <a:r>
                <a:rPr lang="en-US" altLang="zh-CN" b="0" i="0" dirty="0">
                  <a:latin typeface="Cambria Math" panose="02040503050406030204" pitchFamily="18" charset="0"/>
                </a:rPr>
                <a:t>𝑗</a:t>
              </a:r>
              <a:r>
                <a:rPr lang="zh-CN" altLang="en-US" b="0" i="0" dirty="0">
                  <a:latin typeface="Cambria Math" panose="02040503050406030204" pitchFamily="18" charset="0"/>
                </a:rPr>
                <a:t>的概率</a:t>
              </a:r>
              <a:r>
                <a:rPr lang="en-US" altLang="zh-CN" b="0" i="0">
                  <a:latin typeface="Cambria Math" panose="02040503050406030204" pitchFamily="18" charset="0"/>
                </a:rPr>
                <a:t>𝑃_𝑖𝑗^𝑘</a:t>
              </a:r>
              <a:endParaRPr lang="zh-CN" altLang="en-US" dirty="0"/>
            </a:p>
          </dgm:t>
        </dgm:pt>
      </mc:Fallback>
    </mc:AlternateContent>
    <dgm:pt modelId="{D41C86A0-38A0-477D-88CF-76FC337CAD39}" type="parTrans" cxnId="{686618F0-213C-41CD-B678-29B3120FE33F}">
      <dgm:prSet/>
      <dgm:spPr/>
      <dgm:t>
        <a:bodyPr/>
        <a:lstStyle/>
        <a:p>
          <a:endParaRPr lang="zh-CN" altLang="en-US"/>
        </a:p>
      </dgm:t>
    </dgm:pt>
    <dgm:pt modelId="{4415144F-7F69-43EE-A5DF-052B8E69428B}" type="sibTrans" cxnId="{686618F0-213C-41CD-B678-29B3120FE33F}">
      <dgm:prSet/>
      <dgm:spPr/>
      <dgm:t>
        <a:bodyPr/>
        <a:lstStyle/>
        <a:p>
          <a:endParaRPr lang="zh-CN" altLang="en-US"/>
        </a:p>
      </dgm:t>
    </dgm:pt>
    <dgm:pt modelId="{8F0A70F5-0E2D-49B6-813E-02703C0621F2}" type="pres">
      <dgm:prSet presAssocID="{35ABCD28-B065-46A2-AE71-8F5FECB1CFC9}" presName="Name0" presStyleCnt="0">
        <dgm:presLayoutVars>
          <dgm:dir/>
          <dgm:resizeHandles val="exact"/>
        </dgm:presLayoutVars>
      </dgm:prSet>
      <dgm:spPr/>
    </dgm:pt>
    <dgm:pt modelId="{18B82CDA-1A3A-4A17-8F29-499DECC87BAA}" type="pres">
      <dgm:prSet presAssocID="{35ABCD28-B065-46A2-AE71-8F5FECB1CFC9}" presName="vNodes" presStyleCnt="0"/>
      <dgm:spPr/>
    </dgm:pt>
    <dgm:pt modelId="{13C5DD47-2DD5-42DF-82F6-15AEB605F23B}" type="pres">
      <dgm:prSet presAssocID="{AFE1E20F-2FCD-4D4B-9846-A93D41A8B36B}" presName="node" presStyleLbl="node1" presStyleIdx="0" presStyleCnt="3" custScaleX="260000">
        <dgm:presLayoutVars>
          <dgm:bulletEnabled val="1"/>
        </dgm:presLayoutVars>
      </dgm:prSet>
      <dgm:spPr/>
    </dgm:pt>
    <dgm:pt modelId="{00C49AA3-EE6D-4A94-8627-D99B09B7ED18}" type="pres">
      <dgm:prSet presAssocID="{C3670053-D0F0-4C73-9250-FF686E1EC18E}" presName="spacerT" presStyleCnt="0"/>
      <dgm:spPr/>
    </dgm:pt>
    <dgm:pt modelId="{A1C45DAE-38FF-4990-AD49-D084BFA1F633}" type="pres">
      <dgm:prSet presAssocID="{C3670053-D0F0-4C73-9250-FF686E1EC18E}" presName="sibTrans" presStyleLbl="sibTrans2D1" presStyleIdx="0" presStyleCnt="2" custFlipVert="0" custScaleX="6825" custScaleY="74218"/>
      <dgm:spPr/>
    </dgm:pt>
    <dgm:pt modelId="{9E912378-3B37-49EA-81AA-872D58C327D7}" type="pres">
      <dgm:prSet presAssocID="{C3670053-D0F0-4C73-9250-FF686E1EC18E}" presName="spacerB" presStyleCnt="0"/>
      <dgm:spPr/>
    </dgm:pt>
    <dgm:pt modelId="{F1038EEC-CDFE-4279-9B5F-53BDB7481B79}" type="pres">
      <dgm:prSet presAssocID="{E0CB6F98-A5C7-4928-8BFE-68D4B1C24FFD}" presName="node" presStyleLbl="node1" presStyleIdx="1" presStyleCnt="3" custScaleX="260000">
        <dgm:presLayoutVars>
          <dgm:bulletEnabled val="1"/>
        </dgm:presLayoutVars>
      </dgm:prSet>
      <dgm:spPr/>
    </dgm:pt>
    <dgm:pt modelId="{1E232EE6-48A2-4A83-8D51-36BFFCC5DC64}" type="pres">
      <dgm:prSet presAssocID="{35ABCD28-B065-46A2-AE71-8F5FECB1CFC9}" presName="sibTransLast" presStyleLbl="sibTrans2D1" presStyleIdx="1" presStyleCnt="2"/>
      <dgm:spPr/>
    </dgm:pt>
    <dgm:pt modelId="{DE5C87B7-4DE1-4EF4-8531-083C38A617B4}" type="pres">
      <dgm:prSet presAssocID="{35ABCD28-B065-46A2-AE71-8F5FECB1CFC9}" presName="connectorText" presStyleLbl="sibTrans2D1" presStyleIdx="1" presStyleCnt="2"/>
      <dgm:spPr/>
    </dgm:pt>
    <dgm:pt modelId="{7E668FFF-EF72-47A8-96A7-B20C7C51CDEB}" type="pres">
      <dgm:prSet presAssocID="{35ABCD28-B065-46A2-AE71-8F5FECB1CFC9}" presName="lastNode" presStyleLbl="node1" presStyleIdx="2" presStyleCnt="3" custScaleX="125629" custScaleY="57719">
        <dgm:presLayoutVars>
          <dgm:bulletEnabled val="1"/>
        </dgm:presLayoutVars>
      </dgm:prSet>
      <dgm:spPr/>
    </dgm:pt>
  </dgm:ptLst>
  <dgm:cxnLst>
    <dgm:cxn modelId="{AA16CA1F-4250-41CB-894A-5C37454EFAFC}" type="presOf" srcId="{367B0885-EFB0-45EE-A060-32A2AB761C1B}" destId="{DE5C87B7-4DE1-4EF4-8531-083C38A617B4}" srcOrd="1" destOrd="0" presId="urn:microsoft.com/office/officeart/2005/8/layout/equation2"/>
    <dgm:cxn modelId="{BEC9A34C-74C0-493E-9E21-E39DC37AE0E2}" srcId="{35ABCD28-B065-46A2-AE71-8F5FECB1CFC9}" destId="{E0CB6F98-A5C7-4928-8BFE-68D4B1C24FFD}" srcOrd="1" destOrd="0" parTransId="{C9F4F06A-5C81-477A-AEB9-FD03CB6863C9}" sibTransId="{367B0885-EFB0-45EE-A060-32A2AB761C1B}"/>
    <dgm:cxn modelId="{071AF394-8208-4AEB-8861-F405CC6251AD}" type="presOf" srcId="{4AFE8203-9161-472F-BCD5-6AD7F6D12562}" destId="{7E668FFF-EF72-47A8-96A7-B20C7C51CDEB}" srcOrd="0" destOrd="0" presId="urn:microsoft.com/office/officeart/2005/8/layout/equation2"/>
    <dgm:cxn modelId="{A21A789B-ABD3-49BD-9646-FC04EF9B73E1}" type="presOf" srcId="{AFE1E20F-2FCD-4D4B-9846-A93D41A8B36B}" destId="{13C5DD47-2DD5-42DF-82F6-15AEB605F23B}" srcOrd="0" destOrd="0" presId="urn:microsoft.com/office/officeart/2005/8/layout/equation2"/>
    <dgm:cxn modelId="{ADA9C8BB-AB2D-454A-A89B-1BCAA78B066E}" srcId="{35ABCD28-B065-46A2-AE71-8F5FECB1CFC9}" destId="{AFE1E20F-2FCD-4D4B-9846-A93D41A8B36B}" srcOrd="0" destOrd="0" parTransId="{10035B79-7733-442C-942A-24F391087286}" sibTransId="{C3670053-D0F0-4C73-9250-FF686E1EC18E}"/>
    <dgm:cxn modelId="{63ED3BC2-4F27-4F37-B907-228803F921D7}" type="presOf" srcId="{E0CB6F98-A5C7-4928-8BFE-68D4B1C24FFD}" destId="{F1038EEC-CDFE-4279-9B5F-53BDB7481B79}" srcOrd="0" destOrd="0" presId="urn:microsoft.com/office/officeart/2005/8/layout/equation2"/>
    <dgm:cxn modelId="{7C717AEA-90CA-41CF-A4D9-89410A0CE3C1}" type="presOf" srcId="{35ABCD28-B065-46A2-AE71-8F5FECB1CFC9}" destId="{8F0A70F5-0E2D-49B6-813E-02703C0621F2}" srcOrd="0" destOrd="0" presId="urn:microsoft.com/office/officeart/2005/8/layout/equation2"/>
    <dgm:cxn modelId="{2FB123ED-BA11-4914-BAEF-C244C002908E}" type="presOf" srcId="{367B0885-EFB0-45EE-A060-32A2AB761C1B}" destId="{1E232EE6-48A2-4A83-8D51-36BFFCC5DC64}" srcOrd="0" destOrd="0" presId="urn:microsoft.com/office/officeart/2005/8/layout/equation2"/>
    <dgm:cxn modelId="{686618F0-213C-41CD-B678-29B3120FE33F}" srcId="{35ABCD28-B065-46A2-AE71-8F5FECB1CFC9}" destId="{4AFE8203-9161-472F-BCD5-6AD7F6D12562}" srcOrd="2" destOrd="0" parTransId="{D41C86A0-38A0-477D-88CF-76FC337CAD39}" sibTransId="{4415144F-7F69-43EE-A5DF-052B8E69428B}"/>
    <dgm:cxn modelId="{3DCC31FA-A974-4FDB-BFF2-CB3124CA8DD1}" type="presOf" srcId="{C3670053-D0F0-4C73-9250-FF686E1EC18E}" destId="{A1C45DAE-38FF-4990-AD49-D084BFA1F633}" srcOrd="0" destOrd="0" presId="urn:microsoft.com/office/officeart/2005/8/layout/equation2"/>
    <dgm:cxn modelId="{0A1EAF21-095F-48E8-85AC-B74A3150AC83}" type="presParOf" srcId="{8F0A70F5-0E2D-49B6-813E-02703C0621F2}" destId="{18B82CDA-1A3A-4A17-8F29-499DECC87BAA}" srcOrd="0" destOrd="0" presId="urn:microsoft.com/office/officeart/2005/8/layout/equation2"/>
    <dgm:cxn modelId="{CDBD5BC1-A1C4-4BB9-9430-37BAB554F5CB}" type="presParOf" srcId="{18B82CDA-1A3A-4A17-8F29-499DECC87BAA}" destId="{13C5DD47-2DD5-42DF-82F6-15AEB605F23B}" srcOrd="0" destOrd="0" presId="urn:microsoft.com/office/officeart/2005/8/layout/equation2"/>
    <dgm:cxn modelId="{652CD5F1-376D-4B6A-A27C-AA3E207F9A1D}" type="presParOf" srcId="{18B82CDA-1A3A-4A17-8F29-499DECC87BAA}" destId="{00C49AA3-EE6D-4A94-8627-D99B09B7ED18}" srcOrd="1" destOrd="0" presId="urn:microsoft.com/office/officeart/2005/8/layout/equation2"/>
    <dgm:cxn modelId="{1984F780-4D81-42D4-A830-E2D94B8BF917}" type="presParOf" srcId="{18B82CDA-1A3A-4A17-8F29-499DECC87BAA}" destId="{A1C45DAE-38FF-4990-AD49-D084BFA1F633}" srcOrd="2" destOrd="0" presId="urn:microsoft.com/office/officeart/2005/8/layout/equation2"/>
    <dgm:cxn modelId="{1C82B098-6F01-4803-88C5-D71F3F97DD9D}" type="presParOf" srcId="{18B82CDA-1A3A-4A17-8F29-499DECC87BAA}" destId="{9E912378-3B37-49EA-81AA-872D58C327D7}" srcOrd="3" destOrd="0" presId="urn:microsoft.com/office/officeart/2005/8/layout/equation2"/>
    <dgm:cxn modelId="{5CCFD943-2358-4C7E-80E8-E20860E121C1}" type="presParOf" srcId="{18B82CDA-1A3A-4A17-8F29-499DECC87BAA}" destId="{F1038EEC-CDFE-4279-9B5F-53BDB7481B79}" srcOrd="4" destOrd="0" presId="urn:microsoft.com/office/officeart/2005/8/layout/equation2"/>
    <dgm:cxn modelId="{BADE9899-0E11-4E6F-AFCA-924FBDEA6C44}" type="presParOf" srcId="{8F0A70F5-0E2D-49B6-813E-02703C0621F2}" destId="{1E232EE6-48A2-4A83-8D51-36BFFCC5DC64}" srcOrd="1" destOrd="0" presId="urn:microsoft.com/office/officeart/2005/8/layout/equation2"/>
    <dgm:cxn modelId="{19EA6D2A-FDAE-4C1E-A189-76172E907438}" type="presParOf" srcId="{1E232EE6-48A2-4A83-8D51-36BFFCC5DC64}" destId="{DE5C87B7-4DE1-4EF4-8531-083C38A617B4}" srcOrd="0" destOrd="0" presId="urn:microsoft.com/office/officeart/2005/8/layout/equation2"/>
    <dgm:cxn modelId="{EF92B922-51EC-4D31-9003-E334B8AD8E7A}" type="presParOf" srcId="{8F0A70F5-0E2D-49B6-813E-02703C0621F2}" destId="{7E668FFF-EF72-47A8-96A7-B20C7C51CDE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BCD28-B065-46A2-AE71-8F5FECB1CFC9}" type="doc">
      <dgm:prSet loTypeId="urn:microsoft.com/office/officeart/2005/8/layout/equation2" loCatId="process" qsTypeId="urn:microsoft.com/office/officeart/2005/8/quickstyle/simple1" qsCatId="simple" csTypeId="urn:microsoft.com/office/officeart/2005/8/colors/accent1_2" csCatId="accent1" phldr="1"/>
      <dgm:spPr/>
    </dgm:pt>
    <dgm:pt modelId="{AFE1E20F-2FCD-4D4B-9846-A93D41A8B36B}">
      <dgm:prSet phldrT="[文本]"/>
      <dgm:spPr>
        <a:blipFill>
          <a:blip xmlns:r="http://schemas.openxmlformats.org/officeDocument/2006/relationships" r:embed="rId1"/>
          <a:stretch>
            <a:fillRect/>
          </a:stretch>
        </a:blipFill>
      </dgm:spPr>
      <dgm:t>
        <a:bodyPr/>
        <a:lstStyle/>
        <a:p>
          <a:r>
            <a:rPr lang="zh-CN" altLang="en-US">
              <a:noFill/>
            </a:rPr>
            <a:t> </a:t>
          </a:r>
        </a:p>
      </dgm:t>
    </dgm:pt>
    <dgm:pt modelId="{10035B79-7733-442C-942A-24F391087286}" type="parTrans" cxnId="{ADA9C8BB-AB2D-454A-A89B-1BCAA78B066E}">
      <dgm:prSet/>
      <dgm:spPr/>
      <dgm:t>
        <a:bodyPr/>
        <a:lstStyle/>
        <a:p>
          <a:endParaRPr lang="zh-CN" altLang="en-US"/>
        </a:p>
      </dgm:t>
    </dgm:pt>
    <dgm:pt modelId="{C3670053-D0F0-4C73-9250-FF686E1EC18E}" type="sibTrans" cxnId="{ADA9C8BB-AB2D-454A-A89B-1BCAA78B066E}">
      <dgm:prSet/>
      <dgm:spPr/>
      <dgm:t>
        <a:bodyPr/>
        <a:lstStyle/>
        <a:p>
          <a:endParaRPr lang="zh-CN" altLang="en-US"/>
        </a:p>
      </dgm:t>
    </dgm:pt>
    <dgm:pt modelId="{E0CB6F98-A5C7-4928-8BFE-68D4B1C24FFD}">
      <dgm:prSet phldrT="[文本]"/>
      <dgm:spPr>
        <a:blipFill>
          <a:blip xmlns:r="http://schemas.openxmlformats.org/officeDocument/2006/relationships" r:embed="rId2"/>
          <a:stretch>
            <a:fillRect/>
          </a:stretch>
        </a:blipFill>
      </dgm:spPr>
      <dgm:t>
        <a:bodyPr/>
        <a:lstStyle/>
        <a:p>
          <a:r>
            <a:rPr lang="zh-CN" altLang="en-US">
              <a:noFill/>
            </a:rPr>
            <a:t> </a:t>
          </a:r>
        </a:p>
      </dgm:t>
    </dgm:pt>
    <dgm:pt modelId="{C9F4F06A-5C81-477A-AEB9-FD03CB6863C9}" type="parTrans" cxnId="{BEC9A34C-74C0-493E-9E21-E39DC37AE0E2}">
      <dgm:prSet/>
      <dgm:spPr/>
      <dgm:t>
        <a:bodyPr/>
        <a:lstStyle/>
        <a:p>
          <a:endParaRPr lang="zh-CN" altLang="en-US"/>
        </a:p>
      </dgm:t>
    </dgm:pt>
    <dgm:pt modelId="{367B0885-EFB0-45EE-A060-32A2AB761C1B}" type="sibTrans" cxnId="{BEC9A34C-74C0-493E-9E21-E39DC37AE0E2}">
      <dgm:prSet/>
      <dgm:spPr/>
      <dgm:t>
        <a:bodyPr/>
        <a:lstStyle/>
        <a:p>
          <a:endParaRPr lang="zh-CN" altLang="en-US"/>
        </a:p>
      </dgm:t>
    </dgm:pt>
    <dgm:pt modelId="{4AFE8203-9161-472F-BCD5-6AD7F6D12562}">
      <dgm:prSet phldrT="[文本]"/>
      <dgm:spPr>
        <a:blipFill>
          <a:blip xmlns:r="http://schemas.openxmlformats.org/officeDocument/2006/relationships" r:embed="rId3"/>
          <a:stretch>
            <a:fillRect/>
          </a:stretch>
        </a:blipFill>
      </dgm:spPr>
      <dgm:t>
        <a:bodyPr/>
        <a:lstStyle/>
        <a:p>
          <a:r>
            <a:rPr lang="zh-CN" altLang="en-US">
              <a:noFill/>
            </a:rPr>
            <a:t> </a:t>
          </a:r>
        </a:p>
      </dgm:t>
    </dgm:pt>
    <dgm:pt modelId="{D41C86A0-38A0-477D-88CF-76FC337CAD39}" type="parTrans" cxnId="{686618F0-213C-41CD-B678-29B3120FE33F}">
      <dgm:prSet/>
      <dgm:spPr/>
      <dgm:t>
        <a:bodyPr/>
        <a:lstStyle/>
        <a:p>
          <a:endParaRPr lang="zh-CN" altLang="en-US"/>
        </a:p>
      </dgm:t>
    </dgm:pt>
    <dgm:pt modelId="{4415144F-7F69-43EE-A5DF-052B8E69428B}" type="sibTrans" cxnId="{686618F0-213C-41CD-B678-29B3120FE33F}">
      <dgm:prSet/>
      <dgm:spPr/>
      <dgm:t>
        <a:bodyPr/>
        <a:lstStyle/>
        <a:p>
          <a:endParaRPr lang="zh-CN" altLang="en-US"/>
        </a:p>
      </dgm:t>
    </dgm:pt>
    <dgm:pt modelId="{8F0A70F5-0E2D-49B6-813E-02703C0621F2}" type="pres">
      <dgm:prSet presAssocID="{35ABCD28-B065-46A2-AE71-8F5FECB1CFC9}" presName="Name0" presStyleCnt="0">
        <dgm:presLayoutVars>
          <dgm:dir/>
          <dgm:resizeHandles val="exact"/>
        </dgm:presLayoutVars>
      </dgm:prSet>
      <dgm:spPr/>
    </dgm:pt>
    <dgm:pt modelId="{18B82CDA-1A3A-4A17-8F29-499DECC87BAA}" type="pres">
      <dgm:prSet presAssocID="{35ABCD28-B065-46A2-AE71-8F5FECB1CFC9}" presName="vNodes" presStyleCnt="0"/>
      <dgm:spPr/>
    </dgm:pt>
    <dgm:pt modelId="{13C5DD47-2DD5-42DF-82F6-15AEB605F23B}" type="pres">
      <dgm:prSet presAssocID="{AFE1E20F-2FCD-4D4B-9846-A93D41A8B36B}" presName="node" presStyleLbl="node1" presStyleIdx="0" presStyleCnt="3" custScaleX="260000">
        <dgm:presLayoutVars>
          <dgm:bulletEnabled val="1"/>
        </dgm:presLayoutVars>
      </dgm:prSet>
      <dgm:spPr/>
    </dgm:pt>
    <dgm:pt modelId="{00C49AA3-EE6D-4A94-8627-D99B09B7ED18}" type="pres">
      <dgm:prSet presAssocID="{C3670053-D0F0-4C73-9250-FF686E1EC18E}" presName="spacerT" presStyleCnt="0"/>
      <dgm:spPr/>
    </dgm:pt>
    <dgm:pt modelId="{A1C45DAE-38FF-4990-AD49-D084BFA1F633}" type="pres">
      <dgm:prSet presAssocID="{C3670053-D0F0-4C73-9250-FF686E1EC18E}" presName="sibTrans" presStyleLbl="sibTrans2D1" presStyleIdx="0" presStyleCnt="2" custFlipVert="0" custScaleX="6825" custScaleY="74218"/>
      <dgm:spPr/>
    </dgm:pt>
    <dgm:pt modelId="{9E912378-3B37-49EA-81AA-872D58C327D7}" type="pres">
      <dgm:prSet presAssocID="{C3670053-D0F0-4C73-9250-FF686E1EC18E}" presName="spacerB" presStyleCnt="0"/>
      <dgm:spPr/>
    </dgm:pt>
    <dgm:pt modelId="{F1038EEC-CDFE-4279-9B5F-53BDB7481B79}" type="pres">
      <dgm:prSet presAssocID="{E0CB6F98-A5C7-4928-8BFE-68D4B1C24FFD}" presName="node" presStyleLbl="node1" presStyleIdx="1" presStyleCnt="3" custScaleX="260000">
        <dgm:presLayoutVars>
          <dgm:bulletEnabled val="1"/>
        </dgm:presLayoutVars>
      </dgm:prSet>
      <dgm:spPr/>
    </dgm:pt>
    <dgm:pt modelId="{1E232EE6-48A2-4A83-8D51-36BFFCC5DC64}" type="pres">
      <dgm:prSet presAssocID="{35ABCD28-B065-46A2-AE71-8F5FECB1CFC9}" presName="sibTransLast" presStyleLbl="sibTrans2D1" presStyleIdx="1" presStyleCnt="2"/>
      <dgm:spPr/>
    </dgm:pt>
    <dgm:pt modelId="{DE5C87B7-4DE1-4EF4-8531-083C38A617B4}" type="pres">
      <dgm:prSet presAssocID="{35ABCD28-B065-46A2-AE71-8F5FECB1CFC9}" presName="connectorText" presStyleLbl="sibTrans2D1" presStyleIdx="1" presStyleCnt="2"/>
      <dgm:spPr/>
    </dgm:pt>
    <dgm:pt modelId="{7E668FFF-EF72-47A8-96A7-B20C7C51CDEB}" type="pres">
      <dgm:prSet presAssocID="{35ABCD28-B065-46A2-AE71-8F5FECB1CFC9}" presName="lastNode" presStyleLbl="node1" presStyleIdx="2" presStyleCnt="3" custScaleX="125629" custScaleY="57719">
        <dgm:presLayoutVars>
          <dgm:bulletEnabled val="1"/>
        </dgm:presLayoutVars>
      </dgm:prSet>
      <dgm:spPr/>
    </dgm:pt>
  </dgm:ptLst>
  <dgm:cxnLst>
    <dgm:cxn modelId="{AA16CA1F-4250-41CB-894A-5C37454EFAFC}" type="presOf" srcId="{367B0885-EFB0-45EE-A060-32A2AB761C1B}" destId="{DE5C87B7-4DE1-4EF4-8531-083C38A617B4}" srcOrd="1" destOrd="0" presId="urn:microsoft.com/office/officeart/2005/8/layout/equation2"/>
    <dgm:cxn modelId="{BEC9A34C-74C0-493E-9E21-E39DC37AE0E2}" srcId="{35ABCD28-B065-46A2-AE71-8F5FECB1CFC9}" destId="{E0CB6F98-A5C7-4928-8BFE-68D4B1C24FFD}" srcOrd="1" destOrd="0" parTransId="{C9F4F06A-5C81-477A-AEB9-FD03CB6863C9}" sibTransId="{367B0885-EFB0-45EE-A060-32A2AB761C1B}"/>
    <dgm:cxn modelId="{071AF394-8208-4AEB-8861-F405CC6251AD}" type="presOf" srcId="{4AFE8203-9161-472F-BCD5-6AD7F6D12562}" destId="{7E668FFF-EF72-47A8-96A7-B20C7C51CDEB}" srcOrd="0" destOrd="0" presId="urn:microsoft.com/office/officeart/2005/8/layout/equation2"/>
    <dgm:cxn modelId="{A21A789B-ABD3-49BD-9646-FC04EF9B73E1}" type="presOf" srcId="{AFE1E20F-2FCD-4D4B-9846-A93D41A8B36B}" destId="{13C5DD47-2DD5-42DF-82F6-15AEB605F23B}" srcOrd="0" destOrd="0" presId="urn:microsoft.com/office/officeart/2005/8/layout/equation2"/>
    <dgm:cxn modelId="{ADA9C8BB-AB2D-454A-A89B-1BCAA78B066E}" srcId="{35ABCD28-B065-46A2-AE71-8F5FECB1CFC9}" destId="{AFE1E20F-2FCD-4D4B-9846-A93D41A8B36B}" srcOrd="0" destOrd="0" parTransId="{10035B79-7733-442C-942A-24F391087286}" sibTransId="{C3670053-D0F0-4C73-9250-FF686E1EC18E}"/>
    <dgm:cxn modelId="{63ED3BC2-4F27-4F37-B907-228803F921D7}" type="presOf" srcId="{E0CB6F98-A5C7-4928-8BFE-68D4B1C24FFD}" destId="{F1038EEC-CDFE-4279-9B5F-53BDB7481B79}" srcOrd="0" destOrd="0" presId="urn:microsoft.com/office/officeart/2005/8/layout/equation2"/>
    <dgm:cxn modelId="{7C717AEA-90CA-41CF-A4D9-89410A0CE3C1}" type="presOf" srcId="{35ABCD28-B065-46A2-AE71-8F5FECB1CFC9}" destId="{8F0A70F5-0E2D-49B6-813E-02703C0621F2}" srcOrd="0" destOrd="0" presId="urn:microsoft.com/office/officeart/2005/8/layout/equation2"/>
    <dgm:cxn modelId="{2FB123ED-BA11-4914-BAEF-C244C002908E}" type="presOf" srcId="{367B0885-EFB0-45EE-A060-32A2AB761C1B}" destId="{1E232EE6-48A2-4A83-8D51-36BFFCC5DC64}" srcOrd="0" destOrd="0" presId="urn:microsoft.com/office/officeart/2005/8/layout/equation2"/>
    <dgm:cxn modelId="{686618F0-213C-41CD-B678-29B3120FE33F}" srcId="{35ABCD28-B065-46A2-AE71-8F5FECB1CFC9}" destId="{4AFE8203-9161-472F-BCD5-6AD7F6D12562}" srcOrd="2" destOrd="0" parTransId="{D41C86A0-38A0-477D-88CF-76FC337CAD39}" sibTransId="{4415144F-7F69-43EE-A5DF-052B8E69428B}"/>
    <dgm:cxn modelId="{3DCC31FA-A974-4FDB-BFF2-CB3124CA8DD1}" type="presOf" srcId="{C3670053-D0F0-4C73-9250-FF686E1EC18E}" destId="{A1C45DAE-38FF-4990-AD49-D084BFA1F633}" srcOrd="0" destOrd="0" presId="urn:microsoft.com/office/officeart/2005/8/layout/equation2"/>
    <dgm:cxn modelId="{0A1EAF21-095F-48E8-85AC-B74A3150AC83}" type="presParOf" srcId="{8F0A70F5-0E2D-49B6-813E-02703C0621F2}" destId="{18B82CDA-1A3A-4A17-8F29-499DECC87BAA}" srcOrd="0" destOrd="0" presId="urn:microsoft.com/office/officeart/2005/8/layout/equation2"/>
    <dgm:cxn modelId="{CDBD5BC1-A1C4-4BB9-9430-37BAB554F5CB}" type="presParOf" srcId="{18B82CDA-1A3A-4A17-8F29-499DECC87BAA}" destId="{13C5DD47-2DD5-42DF-82F6-15AEB605F23B}" srcOrd="0" destOrd="0" presId="urn:microsoft.com/office/officeart/2005/8/layout/equation2"/>
    <dgm:cxn modelId="{652CD5F1-376D-4B6A-A27C-AA3E207F9A1D}" type="presParOf" srcId="{18B82CDA-1A3A-4A17-8F29-499DECC87BAA}" destId="{00C49AA3-EE6D-4A94-8627-D99B09B7ED18}" srcOrd="1" destOrd="0" presId="urn:microsoft.com/office/officeart/2005/8/layout/equation2"/>
    <dgm:cxn modelId="{1984F780-4D81-42D4-A830-E2D94B8BF917}" type="presParOf" srcId="{18B82CDA-1A3A-4A17-8F29-499DECC87BAA}" destId="{A1C45DAE-38FF-4990-AD49-D084BFA1F633}" srcOrd="2" destOrd="0" presId="urn:microsoft.com/office/officeart/2005/8/layout/equation2"/>
    <dgm:cxn modelId="{1C82B098-6F01-4803-88C5-D71F3F97DD9D}" type="presParOf" srcId="{18B82CDA-1A3A-4A17-8F29-499DECC87BAA}" destId="{9E912378-3B37-49EA-81AA-872D58C327D7}" srcOrd="3" destOrd="0" presId="urn:microsoft.com/office/officeart/2005/8/layout/equation2"/>
    <dgm:cxn modelId="{5CCFD943-2358-4C7E-80E8-E20860E121C1}" type="presParOf" srcId="{18B82CDA-1A3A-4A17-8F29-499DECC87BAA}" destId="{F1038EEC-CDFE-4279-9B5F-53BDB7481B79}" srcOrd="4" destOrd="0" presId="urn:microsoft.com/office/officeart/2005/8/layout/equation2"/>
    <dgm:cxn modelId="{BADE9899-0E11-4E6F-AFCA-924FBDEA6C44}" type="presParOf" srcId="{8F0A70F5-0E2D-49B6-813E-02703C0621F2}" destId="{1E232EE6-48A2-4A83-8D51-36BFFCC5DC64}" srcOrd="1" destOrd="0" presId="urn:microsoft.com/office/officeart/2005/8/layout/equation2"/>
    <dgm:cxn modelId="{19EA6D2A-FDAE-4C1E-A189-76172E907438}" type="presParOf" srcId="{1E232EE6-48A2-4A83-8D51-36BFFCC5DC64}" destId="{DE5C87B7-4DE1-4EF4-8531-083C38A617B4}" srcOrd="0" destOrd="0" presId="urn:microsoft.com/office/officeart/2005/8/layout/equation2"/>
    <dgm:cxn modelId="{EF92B922-51EC-4D31-9003-E334B8AD8E7A}" type="presParOf" srcId="{8F0A70F5-0E2D-49B6-813E-02703C0621F2}" destId="{7E668FFF-EF72-47A8-96A7-B20C7C51CDE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5DD47-2DD5-42DF-82F6-15AEB605F23B}">
      <dsp:nvSpPr>
        <dsp:cNvPr id="0" name=""/>
        <dsp:cNvSpPr/>
      </dsp:nvSpPr>
      <dsp:spPr>
        <a:xfrm>
          <a:off x="64" y="496998"/>
          <a:ext cx="3002822" cy="1154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当前路径</a:t>
          </a:r>
          <a:r>
            <a:rPr lang="en-US" altLang="zh-CN" sz="2400" kern="1200" dirty="0" err="1"/>
            <a:t>ij</a:t>
          </a:r>
          <a:r>
            <a:rPr lang="zh-CN" altLang="en-US" sz="2400" kern="1200" dirty="0"/>
            <a:t>上信息素浓度</a:t>
          </a:r>
          <a14:m xmlns:a14="http://schemas.microsoft.com/office/drawing/2010/main">
            <m:oMath xmlns:m="http://schemas.openxmlformats.org/officeDocument/2006/math">
              <m:sSub>
                <m:sSubPr>
                  <m:ctrlPr>
                    <a:rPr lang="en-US" altLang="zh-CN" sz="2400" i="1" kern="1200" smtClean="0">
                      <a:latin typeface="Cambria Math" panose="02040503050406030204" pitchFamily="18" charset="0"/>
                    </a:rPr>
                  </m:ctrlPr>
                </m:sSubPr>
                <m:e>
                  <m:r>
                    <a:rPr lang="zh-CN" altLang="en-US" sz="2400" i="1" kern="1200" smtClean="0">
                      <a:latin typeface="Cambria Math" panose="02040503050406030204" pitchFamily="18" charset="0"/>
                    </a:rPr>
                    <m:t>𝜏</m:t>
                  </m:r>
                </m:e>
                <m:sub>
                  <m:r>
                    <m:rPr>
                      <m:sty m:val="p"/>
                    </m:rPr>
                    <a:rPr lang="en-US" altLang="zh-CN" sz="2400" i="1" kern="1200">
                      <a:latin typeface="Cambria Math" panose="02040503050406030204" pitchFamily="18" charset="0"/>
                    </a:rPr>
                    <m:t>ij</m:t>
                  </m:r>
                </m:sub>
              </m:sSub>
              <m:r>
                <a:rPr lang="en-US" altLang="zh-CN" sz="2400" b="0" i="0" kern="1200" smtClean="0">
                  <a:latin typeface="Cambria Math" panose="02040503050406030204" pitchFamily="18" charset="0"/>
                </a:rPr>
                <m:t>(</m:t>
              </m:r>
              <m:r>
                <m:rPr>
                  <m:sty m:val="p"/>
                </m:rPr>
                <a:rPr lang="en-US" altLang="zh-CN" sz="2400" b="0" i="0" kern="1200" smtClean="0">
                  <a:latin typeface="Cambria Math" panose="02040503050406030204" pitchFamily="18" charset="0"/>
                </a:rPr>
                <m:t>t</m:t>
              </m:r>
              <m:r>
                <a:rPr lang="en-US" altLang="zh-CN" sz="2400" b="0" i="0" kern="1200" smtClean="0">
                  <a:latin typeface="Cambria Math" panose="02040503050406030204" pitchFamily="18" charset="0"/>
                </a:rPr>
                <m:t>)</m:t>
              </m:r>
            </m:oMath>
          </a14:m>
          <a:endParaRPr lang="zh-CN" altLang="en-US" sz="2400" kern="1200" dirty="0"/>
        </a:p>
      </dsp:txBody>
      <dsp:txXfrm>
        <a:off x="439817" y="666134"/>
        <a:ext cx="2123316" cy="816659"/>
      </dsp:txXfrm>
    </dsp:sp>
    <dsp:sp modelId="{A1C45DAE-38FF-4990-AD49-D084BFA1F633}">
      <dsp:nvSpPr>
        <dsp:cNvPr id="0" name=""/>
        <dsp:cNvSpPr/>
      </dsp:nvSpPr>
      <dsp:spPr>
        <a:xfrm>
          <a:off x="1478617" y="1745710"/>
          <a:ext cx="45717" cy="49715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84677" y="1988912"/>
        <a:ext cx="33597" cy="10753"/>
      </dsp:txXfrm>
    </dsp:sp>
    <dsp:sp modelId="{F1038EEC-CDFE-4279-9B5F-53BDB7481B79}">
      <dsp:nvSpPr>
        <dsp:cNvPr id="0" name=""/>
        <dsp:cNvSpPr/>
      </dsp:nvSpPr>
      <dsp:spPr>
        <a:xfrm>
          <a:off x="64" y="2336648"/>
          <a:ext cx="3002822" cy="1154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启发函数</a:t>
          </a:r>
          <a14:m xmlns:a14="http://schemas.microsoft.com/office/drawing/2010/main">
            <m:oMath xmlns:m="http://schemas.openxmlformats.org/officeDocument/2006/math">
              <m:sSub>
                <m:sSubPr>
                  <m:ctrlPr>
                    <a:rPr lang="en-US" altLang="zh-CN" sz="2400" i="1" kern="1200" smtClean="0">
                      <a:latin typeface="Cambria Math" panose="02040503050406030204" pitchFamily="18" charset="0"/>
                    </a:rPr>
                  </m:ctrlPr>
                </m:sSubPr>
                <m:e>
                  <m:r>
                    <a:rPr lang="en-US" altLang="zh-CN" sz="2400" b="0" i="1" kern="1200" smtClean="0">
                      <a:latin typeface="Cambria Math" panose="02040503050406030204" pitchFamily="18" charset="0"/>
                    </a:rPr>
                    <m:t> </m:t>
                  </m:r>
                  <m:r>
                    <a:rPr lang="en-US" altLang="zh-CN" sz="2400" i="1" kern="1200" smtClean="0">
                      <a:latin typeface="Cambria Math" panose="02040503050406030204" pitchFamily="18" charset="0"/>
                    </a:rPr>
                    <m:t>𝜂</m:t>
                  </m:r>
                </m:e>
                <m:sub>
                  <m:r>
                    <m:rPr>
                      <m:sty m:val="p"/>
                    </m:rPr>
                    <a:rPr lang="en-US" altLang="zh-CN" sz="2400" i="1" kern="1200">
                      <a:latin typeface="Cambria Math" panose="02040503050406030204" pitchFamily="18" charset="0"/>
                    </a:rPr>
                    <m:t>ij</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𝑡</m:t>
              </m:r>
              <m:r>
                <a:rPr lang="en-US" altLang="zh-CN" sz="2400" b="0" i="1" kern="1200" smtClean="0">
                  <a:latin typeface="Cambria Math" panose="02040503050406030204" pitchFamily="18" charset="0"/>
                </a:rPr>
                <m:t>)</m:t>
              </m:r>
            </m:oMath>
          </a14:m>
          <a:endParaRPr lang="zh-CN" altLang="en-US" sz="2400" kern="1200" dirty="0"/>
        </a:p>
      </dsp:txBody>
      <dsp:txXfrm>
        <a:off x="439817" y="2505784"/>
        <a:ext cx="2123316" cy="816659"/>
      </dsp:txXfrm>
    </dsp:sp>
    <dsp:sp modelId="{1E232EE6-48A2-4A83-8D51-36BFFCC5DC64}">
      <dsp:nvSpPr>
        <dsp:cNvPr id="0" name=""/>
        <dsp:cNvSpPr/>
      </dsp:nvSpPr>
      <dsp:spPr>
        <a:xfrm>
          <a:off x="3176127" y="1779472"/>
          <a:ext cx="367268" cy="4296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176127" y="1865399"/>
        <a:ext cx="257088" cy="257780"/>
      </dsp:txXfrm>
    </dsp:sp>
    <dsp:sp modelId="{7E668FFF-EF72-47A8-96A7-B20C7C51CDEB}">
      <dsp:nvSpPr>
        <dsp:cNvPr id="0" name=""/>
        <dsp:cNvSpPr/>
      </dsp:nvSpPr>
      <dsp:spPr>
        <a:xfrm>
          <a:off x="3695846" y="1327674"/>
          <a:ext cx="2901858" cy="13332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从起点</a:t>
          </a:r>
          <a14:m xmlns:a14="http://schemas.microsoft.com/office/drawing/2010/main">
            <m:oMath xmlns:m="http://schemas.openxmlformats.org/officeDocument/2006/math">
              <m:r>
                <m:rPr>
                  <m:sty m:val="p"/>
                </m:rPr>
                <a:rPr lang="en-US" altLang="zh-CN" sz="1900" i="1" kern="1200" dirty="0" smtClean="0">
                  <a:latin typeface="Cambria Math" panose="02040503050406030204" pitchFamily="18" charset="0"/>
                </a:rPr>
                <m:t>i</m:t>
              </m:r>
              <m:r>
                <a:rPr lang="zh-CN" altLang="en-US" sz="1900" i="1" kern="1200" dirty="0" smtClean="0">
                  <a:latin typeface="Cambria Math" panose="02040503050406030204" pitchFamily="18" charset="0"/>
                </a:rPr>
                <m:t>选择终点</m:t>
              </m:r>
              <m:r>
                <a:rPr lang="en-US" altLang="zh-CN" sz="1900" b="0" i="1" kern="1200" dirty="0" smtClean="0">
                  <a:latin typeface="Cambria Math" panose="02040503050406030204" pitchFamily="18" charset="0"/>
                </a:rPr>
                <m:t>𝑗</m:t>
              </m:r>
              <m:r>
                <a:rPr lang="zh-CN" altLang="en-US" sz="1900" b="0" i="1" kern="1200" dirty="0" smtClean="0">
                  <a:latin typeface="Cambria Math" panose="02040503050406030204" pitchFamily="18" charset="0"/>
                </a:rPr>
                <m:t>的概率</m:t>
              </m:r>
              <m:sSubSup>
                <m:sSubSupPr>
                  <m:ctrlPr>
                    <a:rPr lang="en-US" altLang="zh-CN" sz="1900" i="1" kern="1200" smtClean="0">
                      <a:latin typeface="Cambria Math" panose="02040503050406030204" pitchFamily="18" charset="0"/>
                    </a:rPr>
                  </m:ctrlPr>
                </m:sSubSupPr>
                <m:e>
                  <m:r>
                    <a:rPr lang="en-US" altLang="zh-CN" sz="1900" b="0" i="1" kern="1200" smtClean="0">
                      <a:latin typeface="Cambria Math" panose="02040503050406030204" pitchFamily="18" charset="0"/>
                    </a:rPr>
                    <m:t>𝑃</m:t>
                  </m:r>
                </m:e>
                <m:sub>
                  <m:r>
                    <a:rPr lang="en-US" altLang="zh-CN" sz="1900" b="0" i="1" kern="1200" smtClean="0">
                      <a:latin typeface="Cambria Math" panose="02040503050406030204" pitchFamily="18" charset="0"/>
                    </a:rPr>
                    <m:t>𝑖𝑗</m:t>
                  </m:r>
                </m:sub>
                <m:sup>
                  <m:r>
                    <a:rPr lang="en-US" altLang="zh-CN" sz="1900" b="0" i="1" kern="1200" smtClean="0">
                      <a:latin typeface="Cambria Math" panose="02040503050406030204" pitchFamily="18" charset="0"/>
                    </a:rPr>
                    <m:t>𝑘</m:t>
                  </m:r>
                </m:sup>
              </m:sSubSup>
            </m:oMath>
          </a14:m>
          <a:endParaRPr lang="zh-CN" altLang="en-US" sz="1900" kern="1200" dirty="0"/>
        </a:p>
      </dsp:txBody>
      <dsp:txXfrm>
        <a:off x="4120813" y="1522921"/>
        <a:ext cx="2051924" cy="9427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2AD72-D781-47A3-82FA-C564F2A958B9}" type="datetimeFigureOut">
              <a:rPr lang="zh-CN" altLang="en-US" smtClean="0"/>
              <a:t>2022/7/18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97F95-A7ED-4BCC-BAF5-74B330CBE5DB}" type="slidenum">
              <a:rPr lang="zh-CN" altLang="en-US" smtClean="0"/>
              <a:t>‹#›</a:t>
            </a:fld>
            <a:endParaRPr lang="zh-CN" altLang="en-US"/>
          </a:p>
        </p:txBody>
      </p:sp>
    </p:spTree>
    <p:extLst>
      <p:ext uri="{BB962C8B-B14F-4D97-AF65-F5344CB8AC3E}">
        <p14:creationId xmlns:p14="http://schemas.microsoft.com/office/powerpoint/2010/main" val="35971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如图所示，</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点为一个蚁穴，设定其中有两只蚂蚁，蚂蚁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点为食物所在位置，</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点只是路径上的一点。假设</a:t>
            </a:r>
            <a:r>
              <a:rPr lang="en-US" altLang="zh-CN" sz="1200" kern="1200" dirty="0">
                <a:solidFill>
                  <a:schemeClr val="tx1"/>
                </a:solidFill>
                <a:effectLst/>
                <a:latin typeface="+mn-lt"/>
                <a:ea typeface="+mn-ea"/>
                <a:cs typeface="+mn-cs"/>
              </a:rPr>
              <a:t>ABC</a:t>
            </a:r>
            <a:r>
              <a:rPr lang="zh-CN" altLang="zh-CN" sz="1200" kern="1200" dirty="0">
                <a:solidFill>
                  <a:schemeClr val="tx1"/>
                </a:solidFill>
                <a:effectLst/>
                <a:latin typeface="+mn-lt"/>
                <a:ea typeface="+mn-ea"/>
                <a:cs typeface="+mn-cs"/>
              </a:rPr>
              <a:t>形成一个等边三角形，且两只蚂蚁的移动速度均相同。</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t0</a:t>
            </a:r>
            <a:r>
              <a:rPr lang="zh-CN" altLang="zh-CN" sz="1200" kern="1200" dirty="0">
                <a:solidFill>
                  <a:schemeClr val="tx1"/>
                </a:solidFill>
                <a:effectLst/>
                <a:latin typeface="+mn-lt"/>
                <a:ea typeface="+mn-ea"/>
                <a:cs typeface="+mn-cs"/>
              </a:rPr>
              <a:t>时刻，两只蚂蚁在蚁穴中，在他们面前有两条路可以选择，即</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。两只蚂蚁随机进行选择，我们假设蚂蚁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选择了路径</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，而蚂蚁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选择了路径</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时刻是，蚂蚁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走到了</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点，而蚂蚁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走到了</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点，即食物所在位置。他们在其经过的路径上释放了信息素，在途中用虚线表示。之后蚂蚁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将食物运往蚁穴，并依然在沿途释放信息素，蚂蚁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则从</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点向</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点进发。</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等到</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时刻时，蚂蚁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到达了蚁穴</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点，蚂蚁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到达了食物所在位置</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点，此时蚂蚁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再次出发去搬运食物，它发现</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路径上的信息素浓度要高于</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路径上的信息素浓度（</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路径上有两条虚线，</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路径上只有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条虚线）。因此蚂蚁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选择</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路径去搬运食物，而蚂蚁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则在</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点获取到了食物，接下来返回蚁穴，但是它也有两种选择，一种是原路返回，另一种便是走线路</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。蚂蚁</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发现</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路径上的信息素浓度要高于</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路径上的信息素浓度，因此它将选择</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来返回蚁穴。</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如此往复，</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路径的信息素浓度会越来越低，</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路径上的信息素浓度会越来越高，所以</a:t>
            </a:r>
            <a:r>
              <a:rPr lang="en-US" altLang="zh-CN" sz="1200" kern="1200" dirty="0">
                <a:solidFill>
                  <a:schemeClr val="tx1"/>
                </a:solidFill>
                <a:effectLst/>
                <a:latin typeface="+mn-lt"/>
                <a:ea typeface="+mn-ea"/>
                <a:cs typeface="+mn-cs"/>
              </a:rPr>
              <a:t>AC</a:t>
            </a:r>
            <a:r>
              <a:rPr lang="zh-CN" altLang="zh-CN" sz="1200" kern="1200" dirty="0">
                <a:solidFill>
                  <a:schemeClr val="tx1"/>
                </a:solidFill>
                <a:effectLst/>
                <a:latin typeface="+mn-lt"/>
                <a:ea typeface="+mn-ea"/>
                <a:cs typeface="+mn-cs"/>
              </a:rPr>
              <a:t>路径上将没有蚂蚁再次经过，两只蚂蚁都只会选择路径较短的</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线路去搬运食物。</a:t>
            </a:r>
          </a:p>
          <a:p>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8</a:t>
            </a:fld>
            <a:endParaRPr lang="zh-CN" altLang="en-US"/>
          </a:p>
        </p:txBody>
      </p:sp>
    </p:spTree>
    <p:extLst>
      <p:ext uri="{BB962C8B-B14F-4D97-AF65-F5344CB8AC3E}">
        <p14:creationId xmlns:p14="http://schemas.microsoft.com/office/powerpoint/2010/main" val="404240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蚁群算法充分体现了这个过程，以蚂蚁群体优化为例子说明。当算法开始的初期，单个的人工蚂蚁无序的寻找解，算法经过一段时间的演化，人工蚂蚁间通过信息激素的作用，自发的越来越趋向于寻找到接近最优解的一些解，这就是一个无序到有序的过程。</a:t>
            </a:r>
          </a:p>
          <a:p>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9</a:t>
            </a:fld>
            <a:endParaRPr lang="zh-CN" altLang="en-US"/>
          </a:p>
        </p:txBody>
      </p:sp>
    </p:spTree>
    <p:extLst>
      <p:ext uri="{BB962C8B-B14F-4D97-AF65-F5344CB8AC3E}">
        <p14:creationId xmlns:p14="http://schemas.microsoft.com/office/powerpoint/2010/main" val="89928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12</a:t>
            </a:fld>
            <a:endParaRPr lang="zh-CN" altLang="en-US"/>
          </a:p>
        </p:txBody>
      </p:sp>
    </p:spTree>
    <p:extLst>
      <p:ext uri="{BB962C8B-B14F-4D97-AF65-F5344CB8AC3E}">
        <p14:creationId xmlns:p14="http://schemas.microsoft.com/office/powerpoint/2010/main" val="152250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上述公式就是计算 当前点 到 每一个可能的下一个节点 的概率。分子是 信息素强度 和 能见度 的幂乘积，而分母则是所有 分子的和值。</a:t>
            </a:r>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14</a:t>
            </a:fld>
            <a:endParaRPr lang="zh-CN" altLang="en-US"/>
          </a:p>
        </p:txBody>
      </p:sp>
    </p:spTree>
    <p:extLst>
      <p:ext uri="{BB962C8B-B14F-4D97-AF65-F5344CB8AC3E}">
        <p14:creationId xmlns:p14="http://schemas.microsoft.com/office/powerpoint/2010/main" val="382379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可以很明显的看出从起点</a:t>
            </a:r>
            <a:r>
              <a:rPr lang="en-US" altLang="zh-CN" dirty="0" err="1"/>
              <a:t>i</a:t>
            </a:r>
            <a:r>
              <a:rPr lang="zh-CN" altLang="en-US" dirty="0"/>
              <a:t>到所有可能的下一个点的概率之和为一。</a:t>
            </a:r>
          </a:p>
        </p:txBody>
      </p:sp>
      <p:sp>
        <p:nvSpPr>
          <p:cNvPr id="4" name="灯片编号占位符 3"/>
          <p:cNvSpPr>
            <a:spLocks noGrp="1"/>
          </p:cNvSpPr>
          <p:nvPr>
            <p:ph type="sldNum" sz="quarter" idx="5"/>
          </p:nvPr>
        </p:nvSpPr>
        <p:spPr/>
        <p:txBody>
          <a:bodyPr/>
          <a:lstStyle/>
          <a:p>
            <a:fld id="{08997F95-A7ED-4BCC-BAF5-74B330CBE5DB}" type="slidenum">
              <a:rPr lang="zh-CN" altLang="en-US" smtClean="0"/>
              <a:t>15</a:t>
            </a:fld>
            <a:endParaRPr lang="zh-CN" altLang="en-US"/>
          </a:p>
        </p:txBody>
      </p:sp>
    </p:spTree>
    <p:extLst>
      <p:ext uri="{BB962C8B-B14F-4D97-AF65-F5344CB8AC3E}">
        <p14:creationId xmlns:p14="http://schemas.microsoft.com/office/powerpoint/2010/main" val="64880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17</a:t>
            </a:fld>
            <a:endParaRPr lang="zh-CN" altLang="en-US"/>
          </a:p>
        </p:txBody>
      </p:sp>
    </p:spTree>
    <p:extLst>
      <p:ext uri="{BB962C8B-B14F-4D97-AF65-F5344CB8AC3E}">
        <p14:creationId xmlns:p14="http://schemas.microsoft.com/office/powerpoint/2010/main" val="51278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通常使用的是蚁周模型，故本文只介绍蚁周模型，其他两种模型大家自行查阅下哈。</a:t>
            </a:r>
            <a:endParaRPr lang="zh-CN" altLang="en-US" dirty="0"/>
          </a:p>
        </p:txBody>
      </p:sp>
      <p:sp>
        <p:nvSpPr>
          <p:cNvPr id="4" name="灯片编号占位符 3"/>
          <p:cNvSpPr>
            <a:spLocks noGrp="1"/>
          </p:cNvSpPr>
          <p:nvPr>
            <p:ph type="sldNum" sz="quarter" idx="5"/>
          </p:nvPr>
        </p:nvSpPr>
        <p:spPr/>
        <p:txBody>
          <a:bodyPr/>
          <a:lstStyle/>
          <a:p>
            <a:fld id="{08997F95-A7ED-4BCC-BAF5-74B330CBE5DB}" type="slidenum">
              <a:rPr lang="zh-CN" altLang="en-US" smtClean="0"/>
              <a:t>18</a:t>
            </a:fld>
            <a:endParaRPr lang="zh-CN" altLang="en-US"/>
          </a:p>
        </p:txBody>
      </p:sp>
    </p:spTree>
    <p:extLst>
      <p:ext uri="{BB962C8B-B14F-4D97-AF65-F5344CB8AC3E}">
        <p14:creationId xmlns:p14="http://schemas.microsoft.com/office/powerpoint/2010/main" val="341343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76815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00035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04472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343119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122290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10654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9624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126240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425795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46945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367749-00F0-4812-8177-A344689B3882}"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24527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67749-00F0-4812-8177-A344689B3882}" type="datetimeFigureOut">
              <a:rPr lang="zh-CN" altLang="en-US" smtClean="0"/>
              <a:t>2022/7/18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8740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6266677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hyperlink" Target="https://baike.so.com/doc/1345161-1422005.html"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l="1379" t="49488" r="8035"/>
          <a:stretch>
            <a:fillRect/>
          </a:stretch>
        </p:blipFill>
        <p:spPr>
          <a:xfrm>
            <a:off x="180479" y="200133"/>
            <a:ext cx="11854665" cy="3466268"/>
          </a:xfrm>
          <a:custGeom>
            <a:avLst/>
            <a:gdLst>
              <a:gd name="connsiteX0" fmla="*/ 245218 w 11854665"/>
              <a:gd name="connsiteY0" fmla="*/ 0 h 3466268"/>
              <a:gd name="connsiteX1" fmla="*/ 11609447 w 11854665"/>
              <a:gd name="connsiteY1" fmla="*/ 0 h 3466268"/>
              <a:gd name="connsiteX2" fmla="*/ 11628717 w 11854665"/>
              <a:gd name="connsiteY2" fmla="*/ 95450 h 3466268"/>
              <a:gd name="connsiteX3" fmla="*/ 11854665 w 11854665"/>
              <a:gd name="connsiteY3" fmla="*/ 245218 h 3466268"/>
              <a:gd name="connsiteX4" fmla="*/ 11854665 w 11854665"/>
              <a:gd name="connsiteY4" fmla="*/ 3466268 h 3466268"/>
              <a:gd name="connsiteX5" fmla="*/ 0 w 11854665"/>
              <a:gd name="connsiteY5" fmla="*/ 3466268 h 3466268"/>
              <a:gd name="connsiteX6" fmla="*/ 0 w 11854665"/>
              <a:gd name="connsiteY6" fmla="*/ 245218 h 3466268"/>
              <a:gd name="connsiteX7" fmla="*/ 245218 w 11854665"/>
              <a:gd name="connsiteY7" fmla="*/ 0 h 34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3466268">
                <a:moveTo>
                  <a:pt x="245218" y="0"/>
                </a:moveTo>
                <a:lnTo>
                  <a:pt x="11609447" y="0"/>
                </a:lnTo>
                <a:lnTo>
                  <a:pt x="11628717" y="95450"/>
                </a:lnTo>
                <a:cubicBezTo>
                  <a:pt x="11665943" y="183463"/>
                  <a:pt x="11753092" y="245218"/>
                  <a:pt x="11854665" y="245218"/>
                </a:cubicBezTo>
                <a:lnTo>
                  <a:pt x="11854665" y="3466268"/>
                </a:lnTo>
                <a:lnTo>
                  <a:pt x="0" y="3466268"/>
                </a:lnTo>
                <a:lnTo>
                  <a:pt x="0" y="245218"/>
                </a:lnTo>
                <a:cubicBezTo>
                  <a:pt x="135431" y="245218"/>
                  <a:pt x="245218" y="135431"/>
                  <a:pt x="245218" y="0"/>
                </a:cubicBezTo>
                <a:close/>
              </a:path>
            </a:pathLst>
          </a:custGeom>
        </p:spPr>
      </p:pic>
      <p:sp>
        <p:nvSpPr>
          <p:cNvPr id="9" name="任意多边形 8"/>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 name="文本框 5"/>
          <p:cNvSpPr txBox="1"/>
          <p:nvPr/>
        </p:nvSpPr>
        <p:spPr>
          <a:xfrm>
            <a:off x="4630713" y="3594210"/>
            <a:ext cx="2954655" cy="923330"/>
          </a:xfrm>
          <a:prstGeom prst="rect">
            <a:avLst/>
          </a:prstGeom>
          <a:noFill/>
        </p:spPr>
        <p:txBody>
          <a:bodyPr wrap="none" rtlCol="0">
            <a:spAutoFit/>
          </a:bodyPr>
          <a:lstStyle/>
          <a:p>
            <a:pPr algn="ctr"/>
            <a:r>
              <a:rPr lang="zh-CN" altLang="en-US" sz="5400" b="1" dirty="0">
                <a:solidFill>
                  <a:srgbClr val="7030A0"/>
                </a:solidFill>
                <a:latin typeface="微软雅黑" panose="020B0503020204020204" pitchFamily="34" charset="-122"/>
                <a:ea typeface="微软雅黑" panose="020B0503020204020204" pitchFamily="34" charset="-122"/>
              </a:rPr>
              <a:t>蚁群算法</a:t>
            </a:r>
          </a:p>
        </p:txBody>
      </p:sp>
      <p:sp>
        <p:nvSpPr>
          <p:cNvPr id="7" name="文本框 6"/>
          <p:cNvSpPr txBox="1"/>
          <p:nvPr/>
        </p:nvSpPr>
        <p:spPr>
          <a:xfrm>
            <a:off x="3636745" y="4482289"/>
            <a:ext cx="4918510" cy="369332"/>
          </a:xfrm>
          <a:prstGeom prst="rect">
            <a:avLst/>
          </a:prstGeom>
          <a:noFill/>
        </p:spPr>
        <p:txBody>
          <a:bodyPr wrap="square">
            <a:spAutoFit/>
          </a:bodyPr>
          <a:lstStyle/>
          <a:p>
            <a:pPr algn="ctr">
              <a:defRPr/>
            </a:pPr>
            <a:r>
              <a:rPr lang="en-US" altLang="zh-CN" dirty="0"/>
              <a:t>Ant Colony Algorithm</a:t>
            </a:r>
            <a:endParaRPr lang="en-US" altLang="zh-CN" dirty="0">
              <a:solidFill>
                <a:srgbClr val="807F83"/>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035812" y="4482290"/>
            <a:ext cx="8135822" cy="0"/>
          </a:xfrm>
          <a:prstGeom prst="line">
            <a:avLst/>
          </a:prstGeom>
          <a:ln>
            <a:solidFill>
              <a:srgbClr val="829BCF"/>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noEditPoints="1"/>
          </p:cNvSpPr>
          <p:nvPr/>
        </p:nvSpPr>
        <p:spPr bwMode="auto">
          <a:xfrm>
            <a:off x="2654581" y="4836217"/>
            <a:ext cx="1206500" cy="461963"/>
          </a:xfrm>
          <a:custGeom>
            <a:avLst/>
            <a:gdLst>
              <a:gd name="T0" fmla="*/ 298 w 321"/>
              <a:gd name="T1" fmla="*/ 9 h 120"/>
              <a:gd name="T2" fmla="*/ 251 w 321"/>
              <a:gd name="T3" fmla="*/ 36 h 120"/>
              <a:gd name="T4" fmla="*/ 215 w 321"/>
              <a:gd name="T5" fmla="*/ 39 h 120"/>
              <a:gd name="T6" fmla="*/ 167 w 321"/>
              <a:gd name="T7" fmla="*/ 53 h 120"/>
              <a:gd name="T8" fmla="*/ 141 w 321"/>
              <a:gd name="T9" fmla="*/ 68 h 120"/>
              <a:gd name="T10" fmla="*/ 123 w 321"/>
              <a:gd name="T11" fmla="*/ 77 h 120"/>
              <a:gd name="T12" fmla="*/ 71 w 321"/>
              <a:gd name="T13" fmla="*/ 106 h 120"/>
              <a:gd name="T14" fmla="*/ 31 w 321"/>
              <a:gd name="T15" fmla="*/ 105 h 120"/>
              <a:gd name="T16" fmla="*/ 11 w 321"/>
              <a:gd name="T17" fmla="*/ 89 h 120"/>
              <a:gd name="T18" fmla="*/ 19 w 321"/>
              <a:gd name="T19" fmla="*/ 37 h 120"/>
              <a:gd name="T20" fmla="*/ 60 w 321"/>
              <a:gd name="T21" fmla="*/ 16 h 120"/>
              <a:gd name="T22" fmla="*/ 83 w 321"/>
              <a:gd name="T23" fmla="*/ 40 h 120"/>
              <a:gd name="T24" fmla="*/ 54 w 321"/>
              <a:gd name="T25" fmla="*/ 46 h 120"/>
              <a:gd name="T26" fmla="*/ 64 w 321"/>
              <a:gd name="T27" fmla="*/ 41 h 120"/>
              <a:gd name="T28" fmla="*/ 52 w 321"/>
              <a:gd name="T29" fmla="*/ 38 h 120"/>
              <a:gd name="T30" fmla="*/ 90 w 321"/>
              <a:gd name="T31" fmla="*/ 49 h 120"/>
              <a:gd name="T32" fmla="*/ 57 w 321"/>
              <a:gd name="T33" fmla="*/ 4 h 120"/>
              <a:gd name="T34" fmla="*/ 2 w 321"/>
              <a:gd name="T35" fmla="*/ 61 h 120"/>
              <a:gd name="T36" fmla="*/ 45 w 321"/>
              <a:gd name="T37" fmla="*/ 119 h 120"/>
              <a:gd name="T38" fmla="*/ 66 w 321"/>
              <a:gd name="T39" fmla="*/ 119 h 120"/>
              <a:gd name="T40" fmla="*/ 114 w 321"/>
              <a:gd name="T41" fmla="*/ 101 h 120"/>
              <a:gd name="T42" fmla="*/ 126 w 321"/>
              <a:gd name="T43" fmla="*/ 94 h 120"/>
              <a:gd name="T44" fmla="*/ 170 w 321"/>
              <a:gd name="T45" fmla="*/ 67 h 120"/>
              <a:gd name="T46" fmla="*/ 195 w 321"/>
              <a:gd name="T47" fmla="*/ 53 h 120"/>
              <a:gd name="T48" fmla="*/ 236 w 321"/>
              <a:gd name="T49" fmla="*/ 40 h 120"/>
              <a:gd name="T50" fmla="*/ 247 w 321"/>
              <a:gd name="T51" fmla="*/ 46 h 120"/>
              <a:gd name="T52" fmla="*/ 277 w 321"/>
              <a:gd name="T53" fmla="*/ 106 h 120"/>
              <a:gd name="T54" fmla="*/ 274 w 321"/>
              <a:gd name="T55" fmla="*/ 40 h 120"/>
              <a:gd name="T56" fmla="*/ 257 w 321"/>
              <a:gd name="T57" fmla="*/ 36 h 120"/>
              <a:gd name="T58" fmla="*/ 276 w 321"/>
              <a:gd name="T59" fmla="*/ 17 h 120"/>
              <a:gd name="T60" fmla="*/ 312 w 321"/>
              <a:gd name="T61" fmla="*/ 32 h 120"/>
              <a:gd name="T62" fmla="*/ 303 w 321"/>
              <a:gd name="T63" fmla="*/ 35 h 120"/>
              <a:gd name="T64" fmla="*/ 298 w 321"/>
              <a:gd name="T65" fmla="*/ 30 h 120"/>
              <a:gd name="T66" fmla="*/ 306 w 321"/>
              <a:gd name="T67" fmla="*/ 45 h 120"/>
              <a:gd name="T68" fmla="*/ 270 w 321"/>
              <a:gd name="T69" fmla="*/ 42 h 120"/>
              <a:gd name="T70" fmla="*/ 292 w 321"/>
              <a:gd name="T71" fmla="*/ 89 h 120"/>
              <a:gd name="T72" fmla="*/ 258 w 321"/>
              <a:gd name="T73" fmla="*/ 82 h 120"/>
              <a:gd name="T74" fmla="*/ 257 w 321"/>
              <a:gd name="T75"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120">
                <a:moveTo>
                  <a:pt x="318" y="22"/>
                </a:moveTo>
                <a:cubicBezTo>
                  <a:pt x="315" y="14"/>
                  <a:pt x="308" y="10"/>
                  <a:pt x="298" y="9"/>
                </a:cubicBezTo>
                <a:cubicBezTo>
                  <a:pt x="279" y="7"/>
                  <a:pt x="265" y="17"/>
                  <a:pt x="257" y="27"/>
                </a:cubicBezTo>
                <a:cubicBezTo>
                  <a:pt x="256" y="29"/>
                  <a:pt x="254" y="35"/>
                  <a:pt x="251" y="36"/>
                </a:cubicBezTo>
                <a:cubicBezTo>
                  <a:pt x="250" y="36"/>
                  <a:pt x="248" y="35"/>
                  <a:pt x="247" y="35"/>
                </a:cubicBezTo>
                <a:cubicBezTo>
                  <a:pt x="235" y="34"/>
                  <a:pt x="226" y="37"/>
                  <a:pt x="215" y="39"/>
                </a:cubicBezTo>
                <a:cubicBezTo>
                  <a:pt x="203" y="41"/>
                  <a:pt x="194" y="45"/>
                  <a:pt x="183" y="48"/>
                </a:cubicBezTo>
                <a:cubicBezTo>
                  <a:pt x="178" y="49"/>
                  <a:pt x="172" y="51"/>
                  <a:pt x="167" y="53"/>
                </a:cubicBezTo>
                <a:cubicBezTo>
                  <a:pt x="164" y="54"/>
                  <a:pt x="161" y="58"/>
                  <a:pt x="157" y="60"/>
                </a:cubicBezTo>
                <a:cubicBezTo>
                  <a:pt x="152" y="63"/>
                  <a:pt x="146" y="65"/>
                  <a:pt x="141" y="68"/>
                </a:cubicBezTo>
                <a:cubicBezTo>
                  <a:pt x="139" y="69"/>
                  <a:pt x="137" y="71"/>
                  <a:pt x="135" y="73"/>
                </a:cubicBezTo>
                <a:cubicBezTo>
                  <a:pt x="132" y="74"/>
                  <a:pt x="127" y="75"/>
                  <a:pt x="123" y="77"/>
                </a:cubicBezTo>
                <a:cubicBezTo>
                  <a:pt x="118" y="80"/>
                  <a:pt x="114" y="85"/>
                  <a:pt x="108" y="88"/>
                </a:cubicBezTo>
                <a:cubicBezTo>
                  <a:pt x="96" y="95"/>
                  <a:pt x="86" y="101"/>
                  <a:pt x="71" y="106"/>
                </a:cubicBezTo>
                <a:cubicBezTo>
                  <a:pt x="65" y="108"/>
                  <a:pt x="56" y="111"/>
                  <a:pt x="49" y="111"/>
                </a:cubicBezTo>
                <a:cubicBezTo>
                  <a:pt x="43" y="111"/>
                  <a:pt x="36" y="108"/>
                  <a:pt x="31" y="105"/>
                </a:cubicBezTo>
                <a:cubicBezTo>
                  <a:pt x="28" y="103"/>
                  <a:pt x="23" y="100"/>
                  <a:pt x="20" y="97"/>
                </a:cubicBezTo>
                <a:cubicBezTo>
                  <a:pt x="17" y="95"/>
                  <a:pt x="13" y="92"/>
                  <a:pt x="11" y="89"/>
                </a:cubicBezTo>
                <a:cubicBezTo>
                  <a:pt x="9" y="86"/>
                  <a:pt x="6" y="81"/>
                  <a:pt x="6" y="79"/>
                </a:cubicBezTo>
                <a:cubicBezTo>
                  <a:pt x="1" y="62"/>
                  <a:pt x="12" y="47"/>
                  <a:pt x="19" y="37"/>
                </a:cubicBezTo>
                <a:cubicBezTo>
                  <a:pt x="22" y="35"/>
                  <a:pt x="26" y="30"/>
                  <a:pt x="29" y="28"/>
                </a:cubicBezTo>
                <a:cubicBezTo>
                  <a:pt x="37" y="22"/>
                  <a:pt x="47" y="16"/>
                  <a:pt x="60" y="16"/>
                </a:cubicBezTo>
                <a:cubicBezTo>
                  <a:pt x="74" y="16"/>
                  <a:pt x="83" y="24"/>
                  <a:pt x="84" y="35"/>
                </a:cubicBezTo>
                <a:cubicBezTo>
                  <a:pt x="84" y="37"/>
                  <a:pt x="83" y="39"/>
                  <a:pt x="83" y="40"/>
                </a:cubicBezTo>
                <a:cubicBezTo>
                  <a:pt x="81" y="47"/>
                  <a:pt x="72" y="55"/>
                  <a:pt x="62" y="54"/>
                </a:cubicBezTo>
                <a:cubicBezTo>
                  <a:pt x="59" y="53"/>
                  <a:pt x="54" y="50"/>
                  <a:pt x="54" y="46"/>
                </a:cubicBezTo>
                <a:cubicBezTo>
                  <a:pt x="54" y="43"/>
                  <a:pt x="56" y="41"/>
                  <a:pt x="58" y="40"/>
                </a:cubicBezTo>
                <a:cubicBezTo>
                  <a:pt x="61" y="40"/>
                  <a:pt x="62" y="43"/>
                  <a:pt x="64" y="41"/>
                </a:cubicBezTo>
                <a:cubicBezTo>
                  <a:pt x="67" y="38"/>
                  <a:pt x="60" y="35"/>
                  <a:pt x="57" y="36"/>
                </a:cubicBezTo>
                <a:cubicBezTo>
                  <a:pt x="56" y="36"/>
                  <a:pt x="53" y="37"/>
                  <a:pt x="52" y="38"/>
                </a:cubicBezTo>
                <a:cubicBezTo>
                  <a:pt x="43" y="47"/>
                  <a:pt x="56" y="60"/>
                  <a:pt x="65" y="61"/>
                </a:cubicBezTo>
                <a:cubicBezTo>
                  <a:pt x="76" y="62"/>
                  <a:pt x="85" y="56"/>
                  <a:pt x="90" y="49"/>
                </a:cubicBezTo>
                <a:cubicBezTo>
                  <a:pt x="97" y="42"/>
                  <a:pt x="98" y="29"/>
                  <a:pt x="93" y="19"/>
                </a:cubicBezTo>
                <a:cubicBezTo>
                  <a:pt x="88" y="6"/>
                  <a:pt x="74" y="0"/>
                  <a:pt x="57" y="4"/>
                </a:cubicBezTo>
                <a:cubicBezTo>
                  <a:pt x="37" y="9"/>
                  <a:pt x="26" y="23"/>
                  <a:pt x="15" y="37"/>
                </a:cubicBezTo>
                <a:cubicBezTo>
                  <a:pt x="9" y="43"/>
                  <a:pt x="5" y="52"/>
                  <a:pt x="2" y="61"/>
                </a:cubicBezTo>
                <a:cubicBezTo>
                  <a:pt x="1" y="67"/>
                  <a:pt x="0" y="75"/>
                  <a:pt x="2" y="82"/>
                </a:cubicBezTo>
                <a:cubicBezTo>
                  <a:pt x="8" y="100"/>
                  <a:pt x="26" y="113"/>
                  <a:pt x="45" y="119"/>
                </a:cubicBezTo>
                <a:cubicBezTo>
                  <a:pt x="49" y="120"/>
                  <a:pt x="55" y="120"/>
                  <a:pt x="58" y="120"/>
                </a:cubicBezTo>
                <a:cubicBezTo>
                  <a:pt x="61" y="120"/>
                  <a:pt x="64" y="120"/>
                  <a:pt x="66" y="119"/>
                </a:cubicBezTo>
                <a:cubicBezTo>
                  <a:pt x="77" y="118"/>
                  <a:pt x="88" y="114"/>
                  <a:pt x="97" y="111"/>
                </a:cubicBezTo>
                <a:cubicBezTo>
                  <a:pt x="104" y="108"/>
                  <a:pt x="108" y="104"/>
                  <a:pt x="114" y="101"/>
                </a:cubicBezTo>
                <a:cubicBezTo>
                  <a:pt x="116" y="100"/>
                  <a:pt x="118" y="100"/>
                  <a:pt x="119" y="99"/>
                </a:cubicBezTo>
                <a:cubicBezTo>
                  <a:pt x="122" y="98"/>
                  <a:pt x="124" y="95"/>
                  <a:pt x="126" y="94"/>
                </a:cubicBezTo>
                <a:cubicBezTo>
                  <a:pt x="134" y="89"/>
                  <a:pt x="141" y="84"/>
                  <a:pt x="149" y="78"/>
                </a:cubicBezTo>
                <a:cubicBezTo>
                  <a:pt x="155" y="74"/>
                  <a:pt x="163" y="71"/>
                  <a:pt x="170" y="67"/>
                </a:cubicBezTo>
                <a:cubicBezTo>
                  <a:pt x="178" y="62"/>
                  <a:pt x="185" y="59"/>
                  <a:pt x="192" y="55"/>
                </a:cubicBezTo>
                <a:cubicBezTo>
                  <a:pt x="193" y="55"/>
                  <a:pt x="194" y="53"/>
                  <a:pt x="195" y="53"/>
                </a:cubicBezTo>
                <a:cubicBezTo>
                  <a:pt x="198" y="52"/>
                  <a:pt x="202" y="51"/>
                  <a:pt x="205" y="50"/>
                </a:cubicBezTo>
                <a:cubicBezTo>
                  <a:pt x="214" y="46"/>
                  <a:pt x="224" y="41"/>
                  <a:pt x="236" y="40"/>
                </a:cubicBezTo>
                <a:cubicBezTo>
                  <a:pt x="238" y="40"/>
                  <a:pt x="248" y="39"/>
                  <a:pt x="249" y="41"/>
                </a:cubicBezTo>
                <a:cubicBezTo>
                  <a:pt x="249" y="42"/>
                  <a:pt x="247" y="45"/>
                  <a:pt x="247" y="46"/>
                </a:cubicBezTo>
                <a:cubicBezTo>
                  <a:pt x="241" y="62"/>
                  <a:pt x="242" y="84"/>
                  <a:pt x="249" y="97"/>
                </a:cubicBezTo>
                <a:cubicBezTo>
                  <a:pt x="253" y="104"/>
                  <a:pt x="268" y="109"/>
                  <a:pt x="277" y="106"/>
                </a:cubicBezTo>
                <a:cubicBezTo>
                  <a:pt x="291" y="101"/>
                  <a:pt x="299" y="90"/>
                  <a:pt x="300" y="74"/>
                </a:cubicBezTo>
                <a:cubicBezTo>
                  <a:pt x="302" y="55"/>
                  <a:pt x="287" y="45"/>
                  <a:pt x="274" y="40"/>
                </a:cubicBezTo>
                <a:cubicBezTo>
                  <a:pt x="271" y="39"/>
                  <a:pt x="269" y="39"/>
                  <a:pt x="266" y="38"/>
                </a:cubicBezTo>
                <a:cubicBezTo>
                  <a:pt x="265" y="38"/>
                  <a:pt x="258" y="37"/>
                  <a:pt x="257" y="36"/>
                </a:cubicBezTo>
                <a:cubicBezTo>
                  <a:pt x="257" y="35"/>
                  <a:pt x="261" y="30"/>
                  <a:pt x="261" y="29"/>
                </a:cubicBezTo>
                <a:cubicBezTo>
                  <a:pt x="265" y="24"/>
                  <a:pt x="271" y="19"/>
                  <a:pt x="276" y="17"/>
                </a:cubicBezTo>
                <a:cubicBezTo>
                  <a:pt x="283" y="14"/>
                  <a:pt x="294" y="13"/>
                  <a:pt x="302" y="15"/>
                </a:cubicBezTo>
                <a:cubicBezTo>
                  <a:pt x="308" y="16"/>
                  <a:pt x="313" y="24"/>
                  <a:pt x="312" y="32"/>
                </a:cubicBezTo>
                <a:cubicBezTo>
                  <a:pt x="312" y="35"/>
                  <a:pt x="310" y="39"/>
                  <a:pt x="307" y="40"/>
                </a:cubicBezTo>
                <a:cubicBezTo>
                  <a:pt x="304" y="40"/>
                  <a:pt x="303" y="37"/>
                  <a:pt x="303" y="35"/>
                </a:cubicBezTo>
                <a:cubicBezTo>
                  <a:pt x="304" y="32"/>
                  <a:pt x="310" y="32"/>
                  <a:pt x="308" y="29"/>
                </a:cubicBezTo>
                <a:cubicBezTo>
                  <a:pt x="308" y="27"/>
                  <a:pt x="301" y="29"/>
                  <a:pt x="298" y="30"/>
                </a:cubicBezTo>
                <a:cubicBezTo>
                  <a:pt x="297" y="32"/>
                  <a:pt x="296" y="36"/>
                  <a:pt x="296" y="37"/>
                </a:cubicBezTo>
                <a:cubicBezTo>
                  <a:pt x="297" y="41"/>
                  <a:pt x="301" y="45"/>
                  <a:pt x="306" y="45"/>
                </a:cubicBezTo>
                <a:cubicBezTo>
                  <a:pt x="314" y="45"/>
                  <a:pt x="321" y="31"/>
                  <a:pt x="318" y="22"/>
                </a:cubicBezTo>
                <a:close/>
                <a:moveTo>
                  <a:pt x="270" y="42"/>
                </a:moveTo>
                <a:cubicBezTo>
                  <a:pt x="278" y="45"/>
                  <a:pt x="289" y="51"/>
                  <a:pt x="294" y="59"/>
                </a:cubicBezTo>
                <a:cubicBezTo>
                  <a:pt x="298" y="67"/>
                  <a:pt x="296" y="82"/>
                  <a:pt x="292" y="89"/>
                </a:cubicBezTo>
                <a:cubicBezTo>
                  <a:pt x="290" y="93"/>
                  <a:pt x="287" y="97"/>
                  <a:pt x="282" y="98"/>
                </a:cubicBezTo>
                <a:cubicBezTo>
                  <a:pt x="270" y="99"/>
                  <a:pt x="262" y="89"/>
                  <a:pt x="258" y="82"/>
                </a:cubicBezTo>
                <a:cubicBezTo>
                  <a:pt x="253" y="72"/>
                  <a:pt x="252" y="59"/>
                  <a:pt x="255" y="46"/>
                </a:cubicBezTo>
                <a:cubicBezTo>
                  <a:pt x="255" y="45"/>
                  <a:pt x="256" y="41"/>
                  <a:pt x="257" y="41"/>
                </a:cubicBezTo>
                <a:cubicBezTo>
                  <a:pt x="259" y="39"/>
                  <a:pt x="267" y="41"/>
                  <a:pt x="270" y="42"/>
                </a:cubicBezTo>
                <a:close/>
              </a:path>
            </a:pathLst>
          </a:custGeom>
          <a:solidFill>
            <a:srgbClr val="58A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8148310" y="4836217"/>
            <a:ext cx="1206500" cy="461963"/>
          </a:xfrm>
          <a:custGeom>
            <a:avLst/>
            <a:gdLst>
              <a:gd name="T0" fmla="*/ 306 w 321"/>
              <a:gd name="T1" fmla="*/ 37 h 120"/>
              <a:gd name="T2" fmla="*/ 228 w 321"/>
              <a:gd name="T3" fmla="*/ 19 h 120"/>
              <a:gd name="T4" fmla="*/ 257 w 321"/>
              <a:gd name="T5" fmla="*/ 61 h 120"/>
              <a:gd name="T6" fmla="*/ 264 w 321"/>
              <a:gd name="T7" fmla="*/ 36 h 120"/>
              <a:gd name="T8" fmla="*/ 263 w 321"/>
              <a:gd name="T9" fmla="*/ 40 h 120"/>
              <a:gd name="T10" fmla="*/ 259 w 321"/>
              <a:gd name="T11" fmla="*/ 54 h 120"/>
              <a:gd name="T12" fmla="*/ 238 w 321"/>
              <a:gd name="T13" fmla="*/ 35 h 120"/>
              <a:gd name="T14" fmla="*/ 293 w 321"/>
              <a:gd name="T15" fmla="*/ 28 h 120"/>
              <a:gd name="T16" fmla="*/ 316 w 321"/>
              <a:gd name="T17" fmla="*/ 79 h 120"/>
              <a:gd name="T18" fmla="*/ 301 w 321"/>
              <a:gd name="T19" fmla="*/ 97 h 120"/>
              <a:gd name="T20" fmla="*/ 272 w 321"/>
              <a:gd name="T21" fmla="*/ 111 h 120"/>
              <a:gd name="T22" fmla="*/ 213 w 321"/>
              <a:gd name="T23" fmla="*/ 88 h 120"/>
              <a:gd name="T24" fmla="*/ 186 w 321"/>
              <a:gd name="T25" fmla="*/ 73 h 120"/>
              <a:gd name="T26" fmla="*/ 164 w 321"/>
              <a:gd name="T27" fmla="*/ 60 h 120"/>
              <a:gd name="T28" fmla="*/ 138 w 321"/>
              <a:gd name="T29" fmla="*/ 48 h 120"/>
              <a:gd name="T30" fmla="*/ 74 w 321"/>
              <a:gd name="T31" fmla="*/ 35 h 120"/>
              <a:gd name="T32" fmla="*/ 64 w 321"/>
              <a:gd name="T33" fmla="*/ 27 h 120"/>
              <a:gd name="T34" fmla="*/ 3 w 321"/>
              <a:gd name="T35" fmla="*/ 22 h 120"/>
              <a:gd name="T36" fmla="*/ 25 w 321"/>
              <a:gd name="T37" fmla="*/ 37 h 120"/>
              <a:gd name="T38" fmla="*/ 13 w 321"/>
              <a:gd name="T39" fmla="*/ 29 h 120"/>
              <a:gd name="T40" fmla="*/ 14 w 321"/>
              <a:gd name="T41" fmla="*/ 40 h 120"/>
              <a:gd name="T42" fmla="*/ 19 w 321"/>
              <a:gd name="T43" fmla="*/ 15 h 120"/>
              <a:gd name="T44" fmla="*/ 60 w 321"/>
              <a:gd name="T45" fmla="*/ 29 h 120"/>
              <a:gd name="T46" fmla="*/ 55 w 321"/>
              <a:gd name="T47" fmla="*/ 38 h 120"/>
              <a:gd name="T48" fmla="*/ 21 w 321"/>
              <a:gd name="T49" fmla="*/ 74 h 120"/>
              <a:gd name="T50" fmla="*/ 72 w 321"/>
              <a:gd name="T51" fmla="*/ 97 h 120"/>
              <a:gd name="T52" fmla="*/ 72 w 321"/>
              <a:gd name="T53" fmla="*/ 41 h 120"/>
              <a:gd name="T54" fmla="*/ 116 w 321"/>
              <a:gd name="T55" fmla="*/ 50 h 120"/>
              <a:gd name="T56" fmla="*/ 129 w 321"/>
              <a:gd name="T57" fmla="*/ 55 h 120"/>
              <a:gd name="T58" fmla="*/ 172 w 321"/>
              <a:gd name="T59" fmla="*/ 78 h 120"/>
              <a:gd name="T60" fmla="*/ 202 w 321"/>
              <a:gd name="T61" fmla="*/ 99 h 120"/>
              <a:gd name="T62" fmla="*/ 224 w 321"/>
              <a:gd name="T63" fmla="*/ 111 h 120"/>
              <a:gd name="T64" fmla="*/ 263 w 321"/>
              <a:gd name="T65" fmla="*/ 120 h 120"/>
              <a:gd name="T66" fmla="*/ 319 w 321"/>
              <a:gd name="T67" fmla="*/ 82 h 120"/>
              <a:gd name="T68" fmla="*/ 63 w 321"/>
              <a:gd name="T69" fmla="*/ 82 h 120"/>
              <a:gd name="T70" fmla="*/ 29 w 321"/>
              <a:gd name="T71" fmla="*/ 89 h 120"/>
              <a:gd name="T72" fmla="*/ 51 w 321"/>
              <a:gd name="T73" fmla="*/ 42 h 120"/>
              <a:gd name="T74" fmla="*/ 66 w 321"/>
              <a:gd name="T75"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120">
                <a:moveTo>
                  <a:pt x="319" y="61"/>
                </a:moveTo>
                <a:cubicBezTo>
                  <a:pt x="316" y="52"/>
                  <a:pt x="312" y="43"/>
                  <a:pt x="306" y="37"/>
                </a:cubicBezTo>
                <a:cubicBezTo>
                  <a:pt x="295" y="23"/>
                  <a:pt x="284" y="9"/>
                  <a:pt x="264" y="4"/>
                </a:cubicBezTo>
                <a:cubicBezTo>
                  <a:pt x="247" y="0"/>
                  <a:pt x="233" y="6"/>
                  <a:pt x="228" y="19"/>
                </a:cubicBezTo>
                <a:cubicBezTo>
                  <a:pt x="223" y="29"/>
                  <a:pt x="224" y="42"/>
                  <a:pt x="231" y="49"/>
                </a:cubicBezTo>
                <a:cubicBezTo>
                  <a:pt x="236" y="56"/>
                  <a:pt x="245" y="62"/>
                  <a:pt x="257" y="61"/>
                </a:cubicBezTo>
                <a:cubicBezTo>
                  <a:pt x="265" y="60"/>
                  <a:pt x="278" y="47"/>
                  <a:pt x="269" y="38"/>
                </a:cubicBezTo>
                <a:cubicBezTo>
                  <a:pt x="268" y="37"/>
                  <a:pt x="266" y="36"/>
                  <a:pt x="264" y="36"/>
                </a:cubicBezTo>
                <a:cubicBezTo>
                  <a:pt x="261" y="35"/>
                  <a:pt x="254" y="38"/>
                  <a:pt x="257" y="41"/>
                </a:cubicBezTo>
                <a:cubicBezTo>
                  <a:pt x="259" y="43"/>
                  <a:pt x="260" y="40"/>
                  <a:pt x="263" y="40"/>
                </a:cubicBezTo>
                <a:cubicBezTo>
                  <a:pt x="265" y="41"/>
                  <a:pt x="267" y="43"/>
                  <a:pt x="267" y="46"/>
                </a:cubicBezTo>
                <a:cubicBezTo>
                  <a:pt x="267" y="50"/>
                  <a:pt x="262" y="53"/>
                  <a:pt x="259" y="54"/>
                </a:cubicBezTo>
                <a:cubicBezTo>
                  <a:pt x="249" y="55"/>
                  <a:pt x="240" y="47"/>
                  <a:pt x="238" y="40"/>
                </a:cubicBezTo>
                <a:cubicBezTo>
                  <a:pt x="238" y="39"/>
                  <a:pt x="238" y="37"/>
                  <a:pt x="238" y="35"/>
                </a:cubicBezTo>
                <a:cubicBezTo>
                  <a:pt x="238" y="24"/>
                  <a:pt x="248" y="16"/>
                  <a:pt x="261" y="16"/>
                </a:cubicBezTo>
                <a:cubicBezTo>
                  <a:pt x="274" y="16"/>
                  <a:pt x="284" y="22"/>
                  <a:pt x="293" y="28"/>
                </a:cubicBezTo>
                <a:cubicBezTo>
                  <a:pt x="295" y="30"/>
                  <a:pt x="300" y="35"/>
                  <a:pt x="302" y="37"/>
                </a:cubicBezTo>
                <a:cubicBezTo>
                  <a:pt x="309" y="47"/>
                  <a:pt x="320" y="62"/>
                  <a:pt x="316" y="79"/>
                </a:cubicBezTo>
                <a:cubicBezTo>
                  <a:pt x="315" y="81"/>
                  <a:pt x="312" y="86"/>
                  <a:pt x="310" y="89"/>
                </a:cubicBezTo>
                <a:cubicBezTo>
                  <a:pt x="308" y="92"/>
                  <a:pt x="304" y="95"/>
                  <a:pt x="301" y="97"/>
                </a:cubicBezTo>
                <a:cubicBezTo>
                  <a:pt x="298" y="100"/>
                  <a:pt x="294" y="103"/>
                  <a:pt x="290" y="105"/>
                </a:cubicBezTo>
                <a:cubicBezTo>
                  <a:pt x="285" y="108"/>
                  <a:pt x="278" y="111"/>
                  <a:pt x="272" y="111"/>
                </a:cubicBezTo>
                <a:cubicBezTo>
                  <a:pt x="265" y="111"/>
                  <a:pt x="257" y="108"/>
                  <a:pt x="250" y="106"/>
                </a:cubicBezTo>
                <a:cubicBezTo>
                  <a:pt x="236" y="101"/>
                  <a:pt x="225" y="95"/>
                  <a:pt x="213" y="88"/>
                </a:cubicBezTo>
                <a:cubicBezTo>
                  <a:pt x="208" y="85"/>
                  <a:pt x="203" y="80"/>
                  <a:pt x="198" y="77"/>
                </a:cubicBezTo>
                <a:cubicBezTo>
                  <a:pt x="194" y="75"/>
                  <a:pt x="190" y="74"/>
                  <a:pt x="186" y="73"/>
                </a:cubicBezTo>
                <a:cubicBezTo>
                  <a:pt x="184" y="71"/>
                  <a:pt x="182" y="69"/>
                  <a:pt x="180" y="68"/>
                </a:cubicBezTo>
                <a:cubicBezTo>
                  <a:pt x="175" y="65"/>
                  <a:pt x="169" y="63"/>
                  <a:pt x="164" y="60"/>
                </a:cubicBezTo>
                <a:cubicBezTo>
                  <a:pt x="160" y="58"/>
                  <a:pt x="157" y="54"/>
                  <a:pt x="154" y="53"/>
                </a:cubicBezTo>
                <a:cubicBezTo>
                  <a:pt x="149" y="51"/>
                  <a:pt x="143" y="49"/>
                  <a:pt x="138" y="48"/>
                </a:cubicBezTo>
                <a:cubicBezTo>
                  <a:pt x="128" y="45"/>
                  <a:pt x="118" y="41"/>
                  <a:pt x="106" y="39"/>
                </a:cubicBezTo>
                <a:cubicBezTo>
                  <a:pt x="95" y="37"/>
                  <a:pt x="86" y="34"/>
                  <a:pt x="74" y="35"/>
                </a:cubicBezTo>
                <a:cubicBezTo>
                  <a:pt x="73" y="35"/>
                  <a:pt x="71" y="36"/>
                  <a:pt x="70" y="36"/>
                </a:cubicBezTo>
                <a:cubicBezTo>
                  <a:pt x="68" y="35"/>
                  <a:pt x="65" y="29"/>
                  <a:pt x="64" y="27"/>
                </a:cubicBezTo>
                <a:cubicBezTo>
                  <a:pt x="56" y="17"/>
                  <a:pt x="42" y="7"/>
                  <a:pt x="23" y="9"/>
                </a:cubicBezTo>
                <a:cubicBezTo>
                  <a:pt x="13" y="10"/>
                  <a:pt x="6" y="14"/>
                  <a:pt x="3" y="22"/>
                </a:cubicBezTo>
                <a:cubicBezTo>
                  <a:pt x="0" y="31"/>
                  <a:pt x="8" y="45"/>
                  <a:pt x="15" y="45"/>
                </a:cubicBezTo>
                <a:cubicBezTo>
                  <a:pt x="20" y="45"/>
                  <a:pt x="24" y="41"/>
                  <a:pt x="25" y="37"/>
                </a:cubicBezTo>
                <a:cubicBezTo>
                  <a:pt x="25" y="36"/>
                  <a:pt x="25" y="32"/>
                  <a:pt x="23" y="30"/>
                </a:cubicBezTo>
                <a:cubicBezTo>
                  <a:pt x="21" y="29"/>
                  <a:pt x="13" y="27"/>
                  <a:pt x="13" y="29"/>
                </a:cubicBezTo>
                <a:cubicBezTo>
                  <a:pt x="11" y="32"/>
                  <a:pt x="18" y="32"/>
                  <a:pt x="18" y="35"/>
                </a:cubicBezTo>
                <a:cubicBezTo>
                  <a:pt x="18" y="37"/>
                  <a:pt x="17" y="40"/>
                  <a:pt x="14" y="40"/>
                </a:cubicBezTo>
                <a:cubicBezTo>
                  <a:pt x="11" y="39"/>
                  <a:pt x="9" y="35"/>
                  <a:pt x="9" y="32"/>
                </a:cubicBezTo>
                <a:cubicBezTo>
                  <a:pt x="8" y="24"/>
                  <a:pt x="13" y="16"/>
                  <a:pt x="19" y="15"/>
                </a:cubicBezTo>
                <a:cubicBezTo>
                  <a:pt x="27" y="13"/>
                  <a:pt x="38" y="14"/>
                  <a:pt x="45" y="17"/>
                </a:cubicBezTo>
                <a:cubicBezTo>
                  <a:pt x="50" y="19"/>
                  <a:pt x="56" y="24"/>
                  <a:pt x="60" y="29"/>
                </a:cubicBezTo>
                <a:cubicBezTo>
                  <a:pt x="61" y="30"/>
                  <a:pt x="64" y="35"/>
                  <a:pt x="64" y="36"/>
                </a:cubicBezTo>
                <a:cubicBezTo>
                  <a:pt x="63" y="37"/>
                  <a:pt x="57" y="38"/>
                  <a:pt x="55" y="38"/>
                </a:cubicBezTo>
                <a:cubicBezTo>
                  <a:pt x="52" y="39"/>
                  <a:pt x="50" y="39"/>
                  <a:pt x="47" y="40"/>
                </a:cubicBezTo>
                <a:cubicBezTo>
                  <a:pt x="34" y="45"/>
                  <a:pt x="20" y="55"/>
                  <a:pt x="21" y="74"/>
                </a:cubicBezTo>
                <a:cubicBezTo>
                  <a:pt x="22" y="90"/>
                  <a:pt x="30" y="101"/>
                  <a:pt x="44" y="106"/>
                </a:cubicBezTo>
                <a:cubicBezTo>
                  <a:pt x="53" y="109"/>
                  <a:pt x="68" y="104"/>
                  <a:pt x="72" y="97"/>
                </a:cubicBezTo>
                <a:cubicBezTo>
                  <a:pt x="80" y="84"/>
                  <a:pt x="80" y="62"/>
                  <a:pt x="74" y="46"/>
                </a:cubicBezTo>
                <a:cubicBezTo>
                  <a:pt x="74" y="45"/>
                  <a:pt x="72" y="42"/>
                  <a:pt x="72" y="41"/>
                </a:cubicBezTo>
                <a:cubicBezTo>
                  <a:pt x="73" y="39"/>
                  <a:pt x="83" y="40"/>
                  <a:pt x="85" y="40"/>
                </a:cubicBezTo>
                <a:cubicBezTo>
                  <a:pt x="97" y="41"/>
                  <a:pt x="107" y="46"/>
                  <a:pt x="116" y="50"/>
                </a:cubicBezTo>
                <a:cubicBezTo>
                  <a:pt x="119" y="51"/>
                  <a:pt x="123" y="52"/>
                  <a:pt x="126" y="53"/>
                </a:cubicBezTo>
                <a:cubicBezTo>
                  <a:pt x="127" y="53"/>
                  <a:pt x="128" y="55"/>
                  <a:pt x="129" y="55"/>
                </a:cubicBezTo>
                <a:cubicBezTo>
                  <a:pt x="136" y="59"/>
                  <a:pt x="143" y="62"/>
                  <a:pt x="151" y="67"/>
                </a:cubicBezTo>
                <a:cubicBezTo>
                  <a:pt x="158" y="71"/>
                  <a:pt x="166" y="74"/>
                  <a:pt x="172" y="78"/>
                </a:cubicBezTo>
                <a:cubicBezTo>
                  <a:pt x="180" y="84"/>
                  <a:pt x="187" y="89"/>
                  <a:pt x="195" y="94"/>
                </a:cubicBezTo>
                <a:cubicBezTo>
                  <a:pt x="197" y="95"/>
                  <a:pt x="199" y="98"/>
                  <a:pt x="202" y="99"/>
                </a:cubicBezTo>
                <a:cubicBezTo>
                  <a:pt x="203" y="100"/>
                  <a:pt x="205" y="100"/>
                  <a:pt x="207" y="101"/>
                </a:cubicBezTo>
                <a:cubicBezTo>
                  <a:pt x="213" y="104"/>
                  <a:pt x="217" y="108"/>
                  <a:pt x="224" y="111"/>
                </a:cubicBezTo>
                <a:cubicBezTo>
                  <a:pt x="233" y="114"/>
                  <a:pt x="244" y="118"/>
                  <a:pt x="255" y="119"/>
                </a:cubicBezTo>
                <a:cubicBezTo>
                  <a:pt x="257" y="120"/>
                  <a:pt x="260" y="120"/>
                  <a:pt x="263" y="120"/>
                </a:cubicBezTo>
                <a:cubicBezTo>
                  <a:pt x="266" y="120"/>
                  <a:pt x="273" y="120"/>
                  <a:pt x="276" y="119"/>
                </a:cubicBezTo>
                <a:cubicBezTo>
                  <a:pt x="295" y="113"/>
                  <a:pt x="313" y="100"/>
                  <a:pt x="319" y="82"/>
                </a:cubicBezTo>
                <a:cubicBezTo>
                  <a:pt x="321" y="75"/>
                  <a:pt x="320" y="67"/>
                  <a:pt x="319" y="61"/>
                </a:cubicBezTo>
                <a:close/>
                <a:moveTo>
                  <a:pt x="63" y="82"/>
                </a:moveTo>
                <a:cubicBezTo>
                  <a:pt x="59" y="89"/>
                  <a:pt x="51" y="99"/>
                  <a:pt x="39" y="98"/>
                </a:cubicBezTo>
                <a:cubicBezTo>
                  <a:pt x="34" y="97"/>
                  <a:pt x="31" y="93"/>
                  <a:pt x="29" y="89"/>
                </a:cubicBezTo>
                <a:cubicBezTo>
                  <a:pt x="25" y="82"/>
                  <a:pt x="23" y="67"/>
                  <a:pt x="27" y="59"/>
                </a:cubicBezTo>
                <a:cubicBezTo>
                  <a:pt x="32" y="51"/>
                  <a:pt x="43" y="45"/>
                  <a:pt x="51" y="42"/>
                </a:cubicBezTo>
                <a:cubicBezTo>
                  <a:pt x="54" y="41"/>
                  <a:pt x="62" y="39"/>
                  <a:pt x="64" y="41"/>
                </a:cubicBezTo>
                <a:cubicBezTo>
                  <a:pt x="65" y="41"/>
                  <a:pt x="66" y="45"/>
                  <a:pt x="66" y="46"/>
                </a:cubicBezTo>
                <a:cubicBezTo>
                  <a:pt x="69" y="59"/>
                  <a:pt x="68" y="72"/>
                  <a:pt x="63" y="82"/>
                </a:cubicBezTo>
                <a:close/>
              </a:path>
            </a:pathLst>
          </a:custGeom>
          <a:solidFill>
            <a:srgbClr val="58A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8524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rcRect l="7356" t="75329" r="16334"/>
          <a:stretch>
            <a:fillRect/>
          </a:stretch>
        </p:blipFill>
        <p:spPr>
          <a:xfrm>
            <a:off x="180479" y="200134"/>
            <a:ext cx="11854665" cy="2009665"/>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pic>
        <p:nvPicPr>
          <p:cNvPr id="6" name="图片 5"/>
          <p:cNvPicPr>
            <a:picLocks noChangeAspect="1"/>
          </p:cNvPicPr>
          <p:nvPr/>
        </p:nvPicPr>
        <p:blipFill>
          <a:blip r:embed="rId3"/>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矩形 11"/>
          <p:cNvSpPr/>
          <p:nvPr/>
        </p:nvSpPr>
        <p:spPr>
          <a:xfrm>
            <a:off x="5588859" y="2897881"/>
            <a:ext cx="2627129" cy="830997"/>
          </a:xfrm>
          <a:prstGeom prst="rect">
            <a:avLst/>
          </a:prstGeom>
          <a:noFill/>
        </p:spPr>
        <p:txBody>
          <a:bodyPr wrap="none">
            <a:spAutoFit/>
          </a:bodyPr>
          <a:lstStyle/>
          <a:p>
            <a:pPr algn="ctr"/>
            <a:r>
              <a:rPr lang="zh-CN" altLang="en-US" sz="4800" dirty="0">
                <a:solidFill>
                  <a:srgbClr val="7030A0"/>
                </a:solidFill>
                <a:latin typeface="微软雅黑" panose="020B0503020204020204" pitchFamily="34" charset="-122"/>
                <a:ea typeface="微软雅黑" panose="020B0503020204020204" pitchFamily="34" charset="-122"/>
              </a:rPr>
              <a:t>算法步骤</a:t>
            </a:r>
          </a:p>
        </p:txBody>
      </p:sp>
      <p:sp>
        <p:nvSpPr>
          <p:cNvPr id="13" name="MH_Number_1"/>
          <p:cNvSpPr/>
          <p:nvPr>
            <p:custDataLst>
              <p:tags r:id="rId1"/>
            </p:custDataLst>
          </p:nvPr>
        </p:nvSpPr>
        <p:spPr>
          <a:xfrm>
            <a:off x="2166248" y="2811323"/>
            <a:ext cx="975087" cy="975087"/>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p:cNvCxnSpPr/>
          <p:nvPr/>
        </p:nvCxnSpPr>
        <p:spPr>
          <a:xfrm>
            <a:off x="3406691" y="2816115"/>
            <a:ext cx="1" cy="975087"/>
          </a:xfrm>
          <a:prstGeom prst="line">
            <a:avLst/>
          </a:prstGeom>
          <a:ln w="63500" cmpd="thinThick">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66248" y="2813890"/>
            <a:ext cx="8177926" cy="9750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extLst>
      <p:ext uri="{BB962C8B-B14F-4D97-AF65-F5344CB8AC3E}">
        <p14:creationId xmlns:p14="http://schemas.microsoft.com/office/powerpoint/2010/main" val="24495013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36527-5E86-4710-99F7-246761ADFD6B}"/>
              </a:ext>
            </a:extLst>
          </p:cNvPr>
          <p:cNvSpPr>
            <a:spLocks noGrp="1"/>
          </p:cNvSpPr>
          <p:nvPr>
            <p:ph type="title"/>
          </p:nvPr>
        </p:nvSpPr>
        <p:spPr>
          <a:xfrm>
            <a:off x="839788" y="457201"/>
            <a:ext cx="3932237" cy="531812"/>
          </a:xfrm>
        </p:spPr>
        <p:txBody>
          <a:bodyPr/>
          <a:lstStyle/>
          <a:p>
            <a:r>
              <a:rPr lang="zh-CN" altLang="en-US" dirty="0"/>
              <a:t>算法步骤</a:t>
            </a:r>
          </a:p>
        </p:txBody>
      </p:sp>
      <p:sp>
        <p:nvSpPr>
          <p:cNvPr id="4" name="文本占位符 3">
            <a:extLst>
              <a:ext uri="{FF2B5EF4-FFF2-40B4-BE49-F238E27FC236}">
                <a16:creationId xmlns:a16="http://schemas.microsoft.com/office/drawing/2014/main" id="{9AB651BD-5F93-4218-8673-961ECA440BCA}"/>
              </a:ext>
            </a:extLst>
          </p:cNvPr>
          <p:cNvSpPr>
            <a:spLocks noGrp="1"/>
          </p:cNvSpPr>
          <p:nvPr>
            <p:ph type="body" sz="half" idx="2"/>
          </p:nvPr>
        </p:nvSpPr>
        <p:spPr>
          <a:xfrm>
            <a:off x="839788" y="1286539"/>
            <a:ext cx="5741765" cy="4795100"/>
          </a:xfrm>
        </p:spPr>
        <p:txBody>
          <a:bodyPr/>
          <a:lstStyle/>
          <a:p>
            <a:pPr marL="285750" indent="-285750">
              <a:buFont typeface="Wingdings" panose="05000000000000000000" pitchFamily="2" charset="2"/>
              <a:buChar char="ü"/>
            </a:pPr>
            <a:r>
              <a:rPr lang="zh-CN" altLang="en-US" sz="1800" dirty="0"/>
              <a:t>初始化</a:t>
            </a:r>
            <a:r>
              <a:rPr lang="en-US" altLang="zh-CN" sz="1800" dirty="0"/>
              <a:t>(</a:t>
            </a:r>
            <a:r>
              <a:rPr lang="zh-CN" altLang="en-US" sz="1800" dirty="0"/>
              <a:t>各个参数</a:t>
            </a:r>
            <a:r>
              <a:rPr lang="en-US" altLang="zh-CN" sz="1800" dirty="0"/>
              <a:t>):</a:t>
            </a:r>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在计算之初需要对相关的参数进行</a:t>
            </a:r>
            <a:r>
              <a:rPr lang="zh-CN" altLang="en-US" dirty="0">
                <a:solidFill>
                  <a:srgbClr val="FF0000"/>
                </a:solidFill>
                <a:latin typeface="微软雅黑" panose="020B0503020204020204" pitchFamily="34" charset="-122"/>
                <a:ea typeface="微软雅黑" panose="020B0503020204020204" pitchFamily="34" charset="-122"/>
              </a:rPr>
              <a:t>初始化</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，如蚂蚁数量</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、信息素因子</a:t>
            </a:r>
            <a:r>
              <a:rPr lang="el-GR" altLang="zh-CN" dirty="0">
                <a:solidFill>
                  <a:schemeClr val="tx1">
                    <a:lumMod val="65000"/>
                    <a:lumOff val="35000"/>
                  </a:schemeClr>
                </a:solidFill>
                <a:latin typeface="微软雅黑" panose="020B0503020204020204" pitchFamily="34" charset="-122"/>
                <a:ea typeface="微软雅黑" panose="020B0503020204020204" pitchFamily="34" charset="-122"/>
              </a:rPr>
              <a:t>α</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、启发函数因子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β</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、信息素挥发因子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ρ</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、信息素常数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Q</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、最大迭代次数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等等。</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800" dirty="0"/>
              <a:t>构建解空间：</a:t>
            </a:r>
            <a:endParaRPr lang="en-US" altLang="zh-CN" sz="1800" dirty="0"/>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将各个蚂蚁随机地放置于不同的出发点，对每个蚂蚁</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k=1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），计算其下一个待访问的城市，直到</a:t>
            </a:r>
            <a:r>
              <a:rPr lang="zh-CN" altLang="en-US" dirty="0">
                <a:solidFill>
                  <a:srgbClr val="FF0000"/>
                </a:solidFill>
                <a:latin typeface="微软雅黑" panose="020B0503020204020204" pitchFamily="34" charset="-122"/>
                <a:ea typeface="微软雅黑" panose="020B0503020204020204" pitchFamily="34" charset="-122"/>
              </a:rPr>
              <a:t>所有蚂蚁访问完所有的城市。</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800" dirty="0"/>
              <a:t>更新信息素：</a:t>
            </a:r>
            <a:endParaRPr lang="en-US" altLang="zh-CN" sz="1800" dirty="0"/>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计算各个蚂蚁经过的路径长度</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，记录当前迭代次数中的最优解（最短路径）。同时，对各个城市连接路径上的</a:t>
            </a:r>
            <a:r>
              <a:rPr lang="zh-CN" altLang="en-US" dirty="0">
                <a:solidFill>
                  <a:srgbClr val="FF0000"/>
                </a:solidFill>
                <a:latin typeface="微软雅黑" panose="020B0503020204020204" pitchFamily="34" charset="-122"/>
                <a:ea typeface="微软雅黑" panose="020B0503020204020204" pitchFamily="34" charset="-122"/>
              </a:rPr>
              <a:t>信息素浓度</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进行</a:t>
            </a:r>
            <a:r>
              <a:rPr lang="zh-CN" altLang="en-US" dirty="0">
                <a:solidFill>
                  <a:srgbClr val="FF0000"/>
                </a:solidFill>
                <a:latin typeface="微软雅黑" panose="020B0503020204020204" pitchFamily="34" charset="-122"/>
                <a:ea typeface="微软雅黑" panose="020B0503020204020204" pitchFamily="34" charset="-122"/>
              </a:rPr>
              <a:t>更新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800" dirty="0"/>
              <a:t>判断是否终止：</a:t>
            </a:r>
            <a:endParaRPr lang="en-US" altLang="zh-CN" sz="1800" dirty="0"/>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若迭代次数小于</a:t>
            </a:r>
            <a:r>
              <a:rPr lang="zh-CN" altLang="en-US" dirty="0">
                <a:solidFill>
                  <a:srgbClr val="FF0000"/>
                </a:solidFill>
                <a:latin typeface="微软雅黑" panose="020B0503020204020204" pitchFamily="34" charset="-122"/>
                <a:ea typeface="微软雅黑" panose="020B0503020204020204" pitchFamily="34" charset="-122"/>
              </a:rPr>
              <a:t>最大迭代次数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则迭代次数加一，清空蚂蚁经过路径的记录表，并返回步骤二；否则终止计算，输出最优解。</a:t>
            </a:r>
          </a:p>
          <a:p>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1C68986-6334-4D6B-B076-D77934E8A0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7861" y="363693"/>
            <a:ext cx="4508205" cy="6130614"/>
          </a:xfrm>
          <a:prstGeom prst="rect">
            <a:avLst/>
          </a:prstGeom>
          <a:noFill/>
          <a:ln>
            <a:noFill/>
          </a:ln>
        </p:spPr>
      </p:pic>
    </p:spTree>
    <p:extLst>
      <p:ext uri="{BB962C8B-B14F-4D97-AF65-F5344CB8AC3E}">
        <p14:creationId xmlns:p14="http://schemas.microsoft.com/office/powerpoint/2010/main" val="39813949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00144" y="4456641"/>
            <a:ext cx="5113269" cy="831850"/>
          </a:xfrm>
          <a:prstGeom prst="roundRect">
            <a:avLst>
              <a:gd name="adj" fmla="val 18655"/>
            </a:avLst>
          </a:prstGeom>
          <a:solidFill>
            <a:srgbClr val="C79B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运算时间过长</a:t>
            </a:r>
          </a:p>
        </p:txBody>
      </p:sp>
      <p:sp>
        <p:nvSpPr>
          <p:cNvPr id="6" name="圆角矩形 5"/>
          <p:cNvSpPr/>
          <p:nvPr/>
        </p:nvSpPr>
        <p:spPr>
          <a:xfrm>
            <a:off x="600145" y="3167591"/>
            <a:ext cx="5122794" cy="831850"/>
          </a:xfrm>
          <a:prstGeom prst="roundRect">
            <a:avLst>
              <a:gd name="adj" fmla="val 1865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18"/>
          <p:cNvSpPr>
            <a:spLocks noChangeArrowheads="1"/>
          </p:cNvSpPr>
          <p:nvPr/>
        </p:nvSpPr>
        <p:spPr bwMode="auto">
          <a:xfrm>
            <a:off x="895567" y="3231091"/>
            <a:ext cx="41684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会使蚁群的搜索范围减小容易过早的收敛，使种群陷入局部最优。</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00144" y="1934898"/>
            <a:ext cx="4760913" cy="833437"/>
          </a:xfrm>
          <a:prstGeom prst="roundRect">
            <a:avLst>
              <a:gd name="adj" fmla="val 18655"/>
            </a:avLst>
          </a:prstGeom>
          <a:solidFill>
            <a:srgbClr val="829BC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20"/>
          <p:cNvSpPr>
            <a:spLocks noChangeArrowheads="1"/>
          </p:cNvSpPr>
          <p:nvPr/>
        </p:nvSpPr>
        <p:spPr bwMode="auto">
          <a:xfrm>
            <a:off x="773975" y="2031717"/>
            <a:ext cx="441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chemeClr val="bg1"/>
                </a:solidFill>
              </a:rPr>
              <a:t>每条路径上信息素趋于平均，</a:t>
            </a:r>
            <a:r>
              <a:rPr lang="zh-CN" altLang="zh-CN" dirty="0">
                <a:solidFill>
                  <a:schemeClr val="bg1"/>
                </a:solidFill>
              </a:rPr>
              <a:t>正反馈作用减弱，从而导致收敛速度减慢</a:t>
            </a:r>
            <a:endParaRPr lang="zh-CN" altLang="en-US" dirty="0">
              <a:solidFill>
                <a:schemeClr val="bg1"/>
              </a:solidFill>
            </a:endParaRPr>
          </a:p>
        </p:txBody>
      </p:sp>
      <p:sp>
        <p:nvSpPr>
          <p:cNvPr id="10" name="圆角矩形 9"/>
          <p:cNvSpPr/>
          <p:nvPr/>
        </p:nvSpPr>
        <p:spPr>
          <a:xfrm>
            <a:off x="6384925" y="4456641"/>
            <a:ext cx="4911509" cy="831850"/>
          </a:xfrm>
          <a:prstGeom prst="roundRect">
            <a:avLst>
              <a:gd name="adj" fmla="val 18655"/>
            </a:avLst>
          </a:prstGeom>
          <a:solidFill>
            <a:srgbClr val="C79B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 name="矩形 22"/>
          <p:cNvSpPr>
            <a:spLocks noChangeArrowheads="1"/>
          </p:cNvSpPr>
          <p:nvPr/>
        </p:nvSpPr>
        <p:spPr bwMode="auto">
          <a:xfrm>
            <a:off x="6780458" y="4687900"/>
            <a:ext cx="4429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可选路径较少，使种群陷入局部最优。</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6533934" y="3190229"/>
            <a:ext cx="4762499" cy="831850"/>
          </a:xfrm>
          <a:prstGeom prst="roundRect">
            <a:avLst>
              <a:gd name="adj" fmla="val 1865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6533934" y="1932086"/>
            <a:ext cx="4762500" cy="833437"/>
          </a:xfrm>
          <a:prstGeom prst="roundRect">
            <a:avLst>
              <a:gd name="adj" fmla="val 18655"/>
            </a:avLst>
          </a:prstGeom>
          <a:solidFill>
            <a:srgbClr val="829BC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33"/>
          <p:cNvSpPr>
            <a:spLocks noChangeArrowheads="1"/>
          </p:cNvSpPr>
          <p:nvPr/>
        </p:nvSpPr>
        <p:spPr bwMode="auto">
          <a:xfrm>
            <a:off x="6797154" y="1910000"/>
            <a:ext cx="4413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solidFill>
                  <a:schemeClr val="bg1"/>
                </a:solidFill>
              </a:rPr>
              <a:t>可能导致一些从未搜索过的路径信息素浓度减小为</a:t>
            </a:r>
            <a:r>
              <a:rPr lang="en-US" altLang="zh-CN" dirty="0">
                <a:solidFill>
                  <a:schemeClr val="bg1"/>
                </a:solidFill>
              </a:rPr>
              <a:t>0</a:t>
            </a:r>
            <a:r>
              <a:rPr lang="zh-CN" altLang="zh-CN" dirty="0">
                <a:solidFill>
                  <a:schemeClr val="bg1"/>
                </a:solidFill>
              </a:rPr>
              <a:t>，导致过早收敛，解的全局最优性降低</a:t>
            </a:r>
          </a:p>
        </p:txBody>
      </p:sp>
      <p:sp>
        <p:nvSpPr>
          <p:cNvPr id="31" name="任意多边形 30"/>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 name="椭圆 1">
            <a:extLst>
              <a:ext uri="{FF2B5EF4-FFF2-40B4-BE49-F238E27FC236}">
                <a16:creationId xmlns:a16="http://schemas.microsoft.com/office/drawing/2014/main" id="{52D92C4C-2C95-40C3-989E-6F10CD32021B}"/>
              </a:ext>
            </a:extLst>
          </p:cNvPr>
          <p:cNvSpPr/>
          <p:nvPr/>
        </p:nvSpPr>
        <p:spPr>
          <a:xfrm>
            <a:off x="5097837" y="1702145"/>
            <a:ext cx="1733107" cy="12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蚂蚁数量</a:t>
            </a:r>
            <a:r>
              <a:rPr lang="en-US" altLang="zh-CN" dirty="0"/>
              <a:t>m</a:t>
            </a:r>
            <a:endParaRPr lang="zh-CN" altLang="en-US" dirty="0"/>
          </a:p>
        </p:txBody>
      </p:sp>
      <p:sp>
        <p:nvSpPr>
          <p:cNvPr id="32" name="箭头: 下 31">
            <a:extLst>
              <a:ext uri="{FF2B5EF4-FFF2-40B4-BE49-F238E27FC236}">
                <a16:creationId xmlns:a16="http://schemas.microsoft.com/office/drawing/2014/main" id="{2E335448-979B-4B2F-944F-51A9D0113EE6}"/>
              </a:ext>
            </a:extLst>
          </p:cNvPr>
          <p:cNvSpPr/>
          <p:nvPr/>
        </p:nvSpPr>
        <p:spPr>
          <a:xfrm>
            <a:off x="2647507" y="1063255"/>
            <a:ext cx="1127051" cy="860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过大</a:t>
            </a:r>
          </a:p>
        </p:txBody>
      </p:sp>
      <p:sp>
        <p:nvSpPr>
          <p:cNvPr id="34" name="箭头: 下 33">
            <a:extLst>
              <a:ext uri="{FF2B5EF4-FFF2-40B4-BE49-F238E27FC236}">
                <a16:creationId xmlns:a16="http://schemas.microsoft.com/office/drawing/2014/main" id="{F095CD87-9D75-4544-BF0A-E06B0E2864CA}"/>
              </a:ext>
            </a:extLst>
          </p:cNvPr>
          <p:cNvSpPr/>
          <p:nvPr/>
        </p:nvSpPr>
        <p:spPr>
          <a:xfrm>
            <a:off x="8128391" y="1066469"/>
            <a:ext cx="1127051" cy="860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过小</a:t>
            </a:r>
          </a:p>
        </p:txBody>
      </p:sp>
      <p:sp>
        <p:nvSpPr>
          <p:cNvPr id="36" name="椭圆 35">
            <a:extLst>
              <a:ext uri="{FF2B5EF4-FFF2-40B4-BE49-F238E27FC236}">
                <a16:creationId xmlns:a16="http://schemas.microsoft.com/office/drawing/2014/main" id="{02CD21A8-26C4-4EF1-9207-60245DD409FE}"/>
              </a:ext>
            </a:extLst>
          </p:cNvPr>
          <p:cNvSpPr/>
          <p:nvPr/>
        </p:nvSpPr>
        <p:spPr>
          <a:xfrm>
            <a:off x="5064047" y="2997829"/>
            <a:ext cx="1733107" cy="1083995"/>
          </a:xfrm>
          <a:prstGeom prst="ellipse">
            <a:avLst/>
          </a:prstGeom>
          <a:solidFill>
            <a:srgbClr val="512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信息素常量</a:t>
            </a:r>
            <a:r>
              <a:rPr lang="en-US" altLang="zh-CN" dirty="0"/>
              <a:t>Q</a:t>
            </a:r>
            <a:endParaRPr lang="zh-CN" altLang="en-US" dirty="0"/>
          </a:p>
        </p:txBody>
      </p:sp>
      <p:sp>
        <p:nvSpPr>
          <p:cNvPr id="37" name="椭圆 36">
            <a:extLst>
              <a:ext uri="{FF2B5EF4-FFF2-40B4-BE49-F238E27FC236}">
                <a16:creationId xmlns:a16="http://schemas.microsoft.com/office/drawing/2014/main" id="{51FE1652-48CB-4777-A04B-69611334E3B6}"/>
              </a:ext>
            </a:extLst>
          </p:cNvPr>
          <p:cNvSpPr/>
          <p:nvPr/>
        </p:nvSpPr>
        <p:spPr>
          <a:xfrm>
            <a:off x="5064047" y="4311318"/>
            <a:ext cx="1733106" cy="1083995"/>
          </a:xfrm>
          <a:prstGeom prst="ellipse">
            <a:avLst/>
          </a:prstGeom>
          <a:solidFill>
            <a:srgbClr val="A66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最大迭代次数</a:t>
            </a:r>
            <a:r>
              <a:rPr lang="en-US" altLang="zh-CN" dirty="0"/>
              <a:t>t</a:t>
            </a:r>
            <a:endParaRPr lang="zh-CN" altLang="en-US" dirty="0"/>
          </a:p>
        </p:txBody>
      </p:sp>
      <p:sp>
        <p:nvSpPr>
          <p:cNvPr id="38" name="文本框 37">
            <a:extLst>
              <a:ext uri="{FF2B5EF4-FFF2-40B4-BE49-F238E27FC236}">
                <a16:creationId xmlns:a16="http://schemas.microsoft.com/office/drawing/2014/main" id="{6B44FFFF-B743-4C22-8F29-D5174D46EAB6}"/>
              </a:ext>
            </a:extLst>
          </p:cNvPr>
          <p:cNvSpPr txBox="1"/>
          <p:nvPr/>
        </p:nvSpPr>
        <p:spPr>
          <a:xfrm>
            <a:off x="6780459" y="3269160"/>
            <a:ext cx="4429945"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每条路径上信息含量差别较小，容易陷入混沌状态</a:t>
            </a:r>
          </a:p>
        </p:txBody>
      </p:sp>
      <p:sp>
        <p:nvSpPr>
          <p:cNvPr id="3" name="文本框 2">
            <a:extLst>
              <a:ext uri="{FF2B5EF4-FFF2-40B4-BE49-F238E27FC236}">
                <a16:creationId xmlns:a16="http://schemas.microsoft.com/office/drawing/2014/main" id="{18998B11-9F0A-4EBF-BE44-13B0AF26DA93}"/>
              </a:ext>
            </a:extLst>
          </p:cNvPr>
          <p:cNvSpPr txBox="1"/>
          <p:nvPr/>
        </p:nvSpPr>
        <p:spPr>
          <a:xfrm>
            <a:off x="895567" y="5520906"/>
            <a:ext cx="10314837" cy="923330"/>
          </a:xfrm>
          <a:prstGeom prst="rect">
            <a:avLst/>
          </a:prstGeom>
          <a:noFill/>
        </p:spPr>
        <p:txBody>
          <a:bodyPr wrap="square" rtlCol="0">
            <a:spAutoFit/>
          </a:bodyPr>
          <a:lstStyle/>
          <a:p>
            <a:r>
              <a:rPr lang="zh-CN" altLang="en-US" dirty="0"/>
              <a:t>蚂蚁数量一般设置为目标数的</a:t>
            </a:r>
            <a:r>
              <a:rPr lang="en-US" altLang="zh-CN" dirty="0"/>
              <a:t>1.5</a:t>
            </a:r>
            <a:r>
              <a:rPr lang="zh-CN" altLang="en-US" dirty="0"/>
              <a:t>倍较为稳妥。                          信息素常量根据经验一般取值在</a:t>
            </a:r>
            <a:r>
              <a:rPr lang="en-US" altLang="zh-CN" dirty="0"/>
              <a:t>[10,1000]</a:t>
            </a:r>
            <a:r>
              <a:rPr lang="zh-CN" altLang="en-US" dirty="0"/>
              <a:t>。</a:t>
            </a:r>
            <a:endParaRPr lang="en-US" altLang="zh-CN" dirty="0"/>
          </a:p>
          <a:p>
            <a:endParaRPr lang="en-US" altLang="zh-CN" dirty="0"/>
          </a:p>
          <a:p>
            <a:r>
              <a:rPr lang="zh-CN" altLang="en-US" dirty="0"/>
              <a:t>                                                      最大迭代次数一般取</a:t>
            </a:r>
            <a:r>
              <a:rPr lang="en-US" altLang="zh-CN" dirty="0"/>
              <a:t>[100,500],</a:t>
            </a:r>
            <a:r>
              <a:rPr lang="zh-CN" altLang="en-US" dirty="0"/>
              <a:t>建议取</a:t>
            </a:r>
            <a:r>
              <a:rPr lang="en-US" altLang="zh-CN" dirty="0"/>
              <a:t>200.</a:t>
            </a:r>
            <a:endParaRPr lang="zh-CN" altLang="en-US" dirty="0"/>
          </a:p>
        </p:txBody>
      </p:sp>
      <p:sp>
        <p:nvSpPr>
          <p:cNvPr id="5" name="文本框 4">
            <a:extLst>
              <a:ext uri="{FF2B5EF4-FFF2-40B4-BE49-F238E27FC236}">
                <a16:creationId xmlns:a16="http://schemas.microsoft.com/office/drawing/2014/main" id="{37D3AFC0-811D-4D63-9FD9-E4DDE65FD2FF}"/>
              </a:ext>
            </a:extLst>
          </p:cNvPr>
          <p:cNvSpPr txBox="1"/>
          <p:nvPr/>
        </p:nvSpPr>
        <p:spPr>
          <a:xfrm>
            <a:off x="4601072" y="359596"/>
            <a:ext cx="2989857" cy="523220"/>
          </a:xfrm>
          <a:prstGeom prst="rect">
            <a:avLst/>
          </a:prstGeom>
          <a:noFill/>
        </p:spPr>
        <p:txBody>
          <a:bodyPr wrap="square" rtlCol="0">
            <a:spAutoFit/>
          </a:bodyPr>
          <a:lstStyle/>
          <a:p>
            <a:r>
              <a:rPr lang="zh-CN" altLang="en-US" sz="2800" dirty="0"/>
              <a:t>一、参数设置（</a:t>
            </a:r>
            <a:r>
              <a:rPr lang="en-US" altLang="zh-CN" sz="2800" dirty="0"/>
              <a:t>1</a:t>
            </a:r>
            <a:r>
              <a:rPr lang="zh-CN" altLang="en-US" sz="2800" dirty="0"/>
              <a:t>）</a:t>
            </a:r>
          </a:p>
        </p:txBody>
      </p:sp>
    </p:spTree>
    <p:extLst>
      <p:ext uri="{BB962C8B-B14F-4D97-AF65-F5344CB8AC3E}">
        <p14:creationId xmlns:p14="http://schemas.microsoft.com/office/powerpoint/2010/main" val="296795107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右箭头 32"/>
          <p:cNvSpPr/>
          <p:nvPr/>
        </p:nvSpPr>
        <p:spPr>
          <a:xfrm>
            <a:off x="1368183" y="3302635"/>
            <a:ext cx="9566695" cy="493713"/>
          </a:xfrm>
          <a:prstGeom prst="rightArrow">
            <a:avLst/>
          </a:prstGeom>
          <a:solidFill>
            <a:srgbClr val="58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nvGrpSpPr>
          <p:cNvPr id="34" name="组合 33"/>
          <p:cNvGrpSpPr/>
          <p:nvPr/>
        </p:nvGrpSpPr>
        <p:grpSpPr>
          <a:xfrm>
            <a:off x="1829416" y="3052876"/>
            <a:ext cx="1704123" cy="1024776"/>
            <a:chOff x="3075154" y="3635705"/>
            <a:chExt cx="863600" cy="865187"/>
          </a:xfrm>
        </p:grpSpPr>
        <p:sp>
          <p:nvSpPr>
            <p:cNvPr id="35" name="椭圆 34"/>
            <p:cNvSpPr/>
            <p:nvPr/>
          </p:nvSpPr>
          <p:spPr>
            <a:xfrm>
              <a:off x="3075154" y="3635705"/>
              <a:ext cx="863600" cy="86518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6" name="椭圆 35"/>
            <p:cNvSpPr/>
            <p:nvPr/>
          </p:nvSpPr>
          <p:spPr>
            <a:xfrm>
              <a:off x="3129129" y="3689680"/>
              <a:ext cx="755650" cy="757237"/>
            </a:xfrm>
            <a:prstGeom prst="ellipse">
              <a:avLst/>
            </a:prstGeom>
            <a:solidFill>
              <a:srgbClr val="829BC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信息素因子</a:t>
              </a:r>
              <a:r>
                <a:rPr lang="en-US"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ɑ</a:t>
              </a:r>
              <a:endPar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3" name="组合 42"/>
          <p:cNvGrpSpPr/>
          <p:nvPr/>
        </p:nvGrpSpPr>
        <p:grpSpPr>
          <a:xfrm>
            <a:off x="8293172" y="3085776"/>
            <a:ext cx="1620838" cy="906348"/>
            <a:chOff x="7008979" y="3635705"/>
            <a:chExt cx="863600" cy="865187"/>
          </a:xfrm>
        </p:grpSpPr>
        <p:sp>
          <p:nvSpPr>
            <p:cNvPr id="44" name="椭圆 43"/>
            <p:cNvSpPr/>
            <p:nvPr/>
          </p:nvSpPr>
          <p:spPr>
            <a:xfrm>
              <a:off x="7008979" y="3635705"/>
              <a:ext cx="863600" cy="86518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mc:AlternateContent xmlns:mc="http://schemas.openxmlformats.org/markup-compatibility/2006" xmlns:a14="http://schemas.microsoft.com/office/drawing/2010/main">
          <mc:Choice Requires="a14">
            <p:sp>
              <p:nvSpPr>
                <p:cNvPr id="45" name="椭圆 44"/>
                <p:cNvSpPr/>
                <p:nvPr/>
              </p:nvSpPr>
              <p:spPr>
                <a:xfrm>
                  <a:off x="7062954" y="3689680"/>
                  <a:ext cx="755650" cy="757237"/>
                </a:xfrm>
                <a:prstGeom prst="ellipse">
                  <a:avLst/>
                </a:prstGeom>
                <a:solidFill>
                  <a:srgbClr val="829BC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信息素挥发因子</a:t>
                  </a:r>
                  <a14:m>
                    <m:oMath xmlns:m="http://schemas.openxmlformats.org/officeDocument/2006/math">
                      <m:r>
                        <a:rPr lang="zh-CN" altLang="en-US" i="1" smtClean="0">
                          <a:solidFill>
                            <a:schemeClr val="bg1"/>
                          </a:solidFill>
                          <a:latin typeface="Cambria Math" panose="02040503050406030204" pitchFamily="18" charset="0"/>
                          <a:ea typeface="微软雅黑" panose="020B0503020204020204" pitchFamily="34" charset="-122"/>
                          <a:cs typeface="Arial" panose="020B0604020202020204" pitchFamily="34" charset="0"/>
                        </a:rPr>
                        <m:t>𝜌</m:t>
                      </m:r>
                    </m:oMath>
                  </a14:m>
                  <a:endPar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45" name="椭圆 44"/>
                <p:cNvSpPr>
                  <a:spLocks noRot="1" noChangeAspect="1" noMove="1" noResize="1" noEditPoints="1" noAdjustHandles="1" noChangeArrowheads="1" noChangeShapeType="1" noTextEdit="1"/>
                </p:cNvSpPr>
                <p:nvPr/>
              </p:nvSpPr>
              <p:spPr>
                <a:xfrm>
                  <a:off x="7062954" y="3689680"/>
                  <a:ext cx="755650" cy="757237"/>
                </a:xfrm>
                <a:prstGeom prst="ellipse">
                  <a:avLst/>
                </a:prstGeom>
                <a:blipFill>
                  <a:blip r:embed="rId2"/>
                  <a:stretch>
                    <a:fillRect b="-2290"/>
                  </a:stretch>
                </a:blipFill>
                <a:ln w="3175">
                  <a:noFill/>
                </a:ln>
              </p:spPr>
              <p:txBody>
                <a:bodyPr/>
                <a:lstStyle/>
                <a:p>
                  <a:r>
                    <a:rPr lang="zh-CN" altLang="en-US">
                      <a:noFill/>
                    </a:rPr>
                    <a:t> </a:t>
                  </a:r>
                </a:p>
              </p:txBody>
            </p:sp>
          </mc:Fallback>
        </mc:AlternateContent>
      </p:grpSp>
      <p:sp>
        <p:nvSpPr>
          <p:cNvPr id="50" name="矩形 78"/>
          <p:cNvSpPr>
            <a:spLocks noChangeArrowheads="1"/>
          </p:cNvSpPr>
          <p:nvPr/>
        </p:nvSpPr>
        <p:spPr bwMode="auto">
          <a:xfrm>
            <a:off x="1296113" y="1251913"/>
            <a:ext cx="285722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反映了蚂蚁运动过程中</a:t>
            </a:r>
            <a:r>
              <a:rPr lang="zh-CN" altLang="en-US" dirty="0"/>
              <a:t>路径上</a:t>
            </a:r>
            <a:r>
              <a:rPr lang="zh-CN" altLang="zh-CN" dirty="0"/>
              <a:t>积累的信息</a:t>
            </a:r>
            <a:r>
              <a:rPr lang="zh-CN" altLang="en-US" dirty="0"/>
              <a:t>素的</a:t>
            </a:r>
            <a:r>
              <a:rPr lang="zh-CN" altLang="zh-CN" dirty="0"/>
              <a:t>量在指导蚁群搜索中的相对重要程度</a:t>
            </a:r>
            <a:r>
              <a:rPr lang="zh-CN" altLang="en-US" dirty="0"/>
              <a:t>。</a:t>
            </a:r>
            <a:endParaRPr lang="en-US" altLang="zh-CN" dirty="0"/>
          </a:p>
          <a:p>
            <a:r>
              <a:rPr lang="zh-CN" altLang="zh-CN" dirty="0"/>
              <a:t>取值范围通常在</a:t>
            </a:r>
            <a:r>
              <a:rPr lang="en-US" altLang="zh-CN" dirty="0"/>
              <a:t>[1, 4]</a:t>
            </a:r>
            <a:r>
              <a:rPr lang="zh-CN" altLang="zh-CN" dirty="0"/>
              <a:t>之间。</a:t>
            </a:r>
            <a:endParaRPr lang="zh-CN" altLang="en-US" dirty="0">
              <a:solidFill>
                <a:srgbClr val="4D4D4D"/>
              </a:solidFill>
              <a:latin typeface="+mn-ea"/>
            </a:endParaRPr>
          </a:p>
        </p:txBody>
      </p:sp>
      <p:sp>
        <p:nvSpPr>
          <p:cNvPr id="52" name="矩形 78"/>
          <p:cNvSpPr>
            <a:spLocks noChangeArrowheads="1"/>
          </p:cNvSpPr>
          <p:nvPr/>
        </p:nvSpPr>
        <p:spPr bwMode="auto">
          <a:xfrm>
            <a:off x="4401147" y="1256828"/>
            <a:ext cx="300837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反映了启发式信息在指导蚁群搜索中的相对重要程度，</a:t>
            </a:r>
            <a:r>
              <a:rPr lang="zh-CN" altLang="en-US" dirty="0"/>
              <a:t>蚁群寻优过程中先验性、确定性因素作用的强度。</a:t>
            </a:r>
            <a:endParaRPr lang="en-US" altLang="zh-CN" dirty="0"/>
          </a:p>
          <a:p>
            <a:r>
              <a:rPr lang="zh-CN" altLang="zh-CN" dirty="0"/>
              <a:t>取值范围在</a:t>
            </a:r>
            <a:r>
              <a:rPr lang="en-US" altLang="zh-CN" dirty="0"/>
              <a:t>[0, 5]</a:t>
            </a:r>
            <a:r>
              <a:rPr lang="zh-CN" altLang="zh-CN" dirty="0"/>
              <a:t>之间</a:t>
            </a:r>
            <a:endParaRPr lang="zh-CN" altLang="en-US" dirty="0">
              <a:solidFill>
                <a:srgbClr val="4D4D4D"/>
              </a:solidFill>
              <a:latin typeface="+mn-ea"/>
            </a:endParaRPr>
          </a:p>
        </p:txBody>
      </p:sp>
      <mc:AlternateContent xmlns:mc="http://schemas.openxmlformats.org/markup-compatibility/2006" xmlns:a14="http://schemas.microsoft.com/office/drawing/2010/main">
        <mc:Choice Requires="a14">
          <p:sp>
            <p:nvSpPr>
              <p:cNvPr id="54" name="矩形 78"/>
              <p:cNvSpPr>
                <a:spLocks noChangeArrowheads="1"/>
              </p:cNvSpPr>
              <p:nvPr/>
            </p:nvSpPr>
            <p:spPr bwMode="auto">
              <a:xfrm>
                <a:off x="7787797" y="1332245"/>
                <a:ext cx="310809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反映了信息素的消失水平</a:t>
                </a:r>
                <a:r>
                  <a:rPr lang="zh-CN" altLang="en-US" dirty="0"/>
                  <a:t>，相反的</a:t>
                </a:r>
                <a:r>
                  <a:rPr lang="en-US" altLang="zh-CN" dirty="0">
                    <a:solidFill>
                      <a:schemeClr val="tx1"/>
                    </a:solidFill>
                  </a:rPr>
                  <a:t>1-</a:t>
                </a:r>
                <a14:m>
                  <m:oMath xmlns:m="http://schemas.openxmlformats.org/officeDocument/2006/math">
                    <m:r>
                      <a:rPr lang="zh-CN" altLang="en-US" i="1">
                        <a:solidFill>
                          <a:schemeClr val="tx1"/>
                        </a:solidFill>
                        <a:latin typeface="Cambria Math" panose="02040503050406030204" pitchFamily="18" charset="0"/>
                        <a:ea typeface="微软雅黑" panose="020B0503020204020204" pitchFamily="34" charset="-122"/>
                        <a:cs typeface="Arial" panose="020B0604020202020204" pitchFamily="34" charset="0"/>
                      </a:rPr>
                      <m:t>𝜌</m:t>
                    </m:r>
                  </m:oMath>
                </a14:m>
                <a:r>
                  <a:rPr lang="zh-CN" altLang="en-US" dirty="0">
                    <a:solidFill>
                      <a:schemeClr val="tx1"/>
                    </a:solidFill>
                    <a:latin typeface="+mn-ea"/>
                  </a:rPr>
                  <a:t>反映了信息素的保持水平。</a:t>
                </a:r>
                <a:endParaRPr lang="en-US" altLang="zh-CN" dirty="0">
                  <a:solidFill>
                    <a:schemeClr val="tx1"/>
                  </a:solidFill>
                  <a:latin typeface="+mn-ea"/>
                </a:endParaRPr>
              </a:p>
              <a:p>
                <a:r>
                  <a:rPr lang="zh-CN" altLang="zh-CN" dirty="0"/>
                  <a:t>取值范围通常在</a:t>
                </a:r>
                <a:r>
                  <a:rPr lang="en-US" altLang="zh-CN" dirty="0"/>
                  <a:t>[0.2, 0.5]</a:t>
                </a:r>
                <a:r>
                  <a:rPr lang="zh-CN" altLang="zh-CN" dirty="0"/>
                  <a:t>之间</a:t>
                </a:r>
                <a:endParaRPr lang="zh-CN" altLang="en-US" dirty="0">
                  <a:solidFill>
                    <a:srgbClr val="4D4D4D"/>
                  </a:solidFill>
                  <a:latin typeface="+mn-ea"/>
                </a:endParaRPr>
              </a:p>
            </p:txBody>
          </p:sp>
        </mc:Choice>
        <mc:Fallback xmlns="">
          <p:sp>
            <p:nvSpPr>
              <p:cNvPr id="54" name="矩形 78"/>
              <p:cNvSpPr>
                <a:spLocks noRot="1" noChangeAspect="1" noMove="1" noResize="1" noEditPoints="1" noAdjustHandles="1" noChangeArrowheads="1" noChangeShapeType="1" noTextEdit="1"/>
              </p:cNvSpPr>
              <p:nvPr/>
            </p:nvSpPr>
            <p:spPr bwMode="auto">
              <a:xfrm>
                <a:off x="7787797" y="1332245"/>
                <a:ext cx="3108090" cy="1200329"/>
              </a:xfrm>
              <a:prstGeom prst="rect">
                <a:avLst/>
              </a:prstGeom>
              <a:blipFill>
                <a:blip r:embed="rId3"/>
                <a:stretch>
                  <a:fillRect l="-1768" t="-3061" r="-786" b="-8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6" name="矩形 78"/>
          <p:cNvSpPr>
            <a:spLocks noChangeArrowheads="1"/>
          </p:cNvSpPr>
          <p:nvPr/>
        </p:nvSpPr>
        <p:spPr bwMode="auto">
          <a:xfrm>
            <a:off x="1296112" y="4269486"/>
            <a:ext cx="270953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t>过大：蚂蚁选择以前已经走过的路可能性较大，</a:t>
            </a:r>
            <a:r>
              <a:rPr lang="zh-CN" altLang="zh-CN" dirty="0"/>
              <a:t>容易使随机搜索性减弱</a:t>
            </a:r>
            <a:r>
              <a:rPr lang="zh-CN" altLang="en-US" dirty="0"/>
              <a:t>。</a:t>
            </a:r>
            <a:endParaRPr lang="en-US" altLang="zh-CN" dirty="0"/>
          </a:p>
          <a:p>
            <a:endParaRPr lang="en-US" altLang="zh-CN" dirty="0"/>
          </a:p>
          <a:p>
            <a:r>
              <a:rPr lang="zh-CN" altLang="en-US" dirty="0"/>
              <a:t>过小：</a:t>
            </a:r>
            <a:r>
              <a:rPr lang="zh-CN" altLang="zh-CN" dirty="0"/>
              <a:t>蚁群易陷入纯粹的随机搜索，</a:t>
            </a:r>
            <a:r>
              <a:rPr lang="zh-CN" altLang="en-US" dirty="0"/>
              <a:t>使种群陷入局部最优。</a:t>
            </a:r>
            <a:endParaRPr lang="en-US" altLang="zh-CN" dirty="0"/>
          </a:p>
          <a:p>
            <a:endParaRPr lang="zh-CN" altLang="en-US" dirty="0"/>
          </a:p>
        </p:txBody>
      </p:sp>
      <p:sp>
        <p:nvSpPr>
          <p:cNvPr id="58" name="矩形 78"/>
          <p:cNvSpPr>
            <a:spLocks noChangeArrowheads="1"/>
          </p:cNvSpPr>
          <p:nvPr/>
        </p:nvSpPr>
        <p:spPr bwMode="auto">
          <a:xfrm>
            <a:off x="4446532" y="4298962"/>
            <a:ext cx="293364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solidFill>
                  <a:srgbClr val="4D4D4D"/>
                </a:solidFill>
                <a:latin typeface="+mn-ea"/>
              </a:rPr>
              <a:t>过大：</a:t>
            </a:r>
            <a:r>
              <a:rPr lang="zh-CN" altLang="zh-CN" dirty="0"/>
              <a:t>虽然收敛速度加快，但是易陷入局部最优</a:t>
            </a:r>
            <a:r>
              <a:rPr lang="zh-CN" altLang="en-US" dirty="0"/>
              <a:t>。</a:t>
            </a:r>
            <a:endParaRPr lang="en-US" altLang="zh-CN" dirty="0"/>
          </a:p>
          <a:p>
            <a:endParaRPr lang="en-US" altLang="zh-CN" dirty="0">
              <a:solidFill>
                <a:srgbClr val="4D4D4D"/>
              </a:solidFill>
              <a:latin typeface="+mn-ea"/>
            </a:endParaRPr>
          </a:p>
          <a:p>
            <a:r>
              <a:rPr lang="zh-CN" altLang="en-US" dirty="0">
                <a:solidFill>
                  <a:srgbClr val="4D4D4D"/>
                </a:solidFill>
                <a:latin typeface="+mn-ea"/>
              </a:rPr>
              <a:t>过小：</a:t>
            </a:r>
            <a:r>
              <a:rPr lang="zh-CN" altLang="zh-CN" dirty="0"/>
              <a:t>蚁群易陷入纯粹的随机搜索，很难找到最优解</a:t>
            </a:r>
            <a:r>
              <a:rPr lang="zh-CN" altLang="en-US" dirty="0"/>
              <a:t>。</a:t>
            </a:r>
            <a:endParaRPr lang="zh-CN" altLang="zh-CN" dirty="0"/>
          </a:p>
          <a:p>
            <a:endParaRPr lang="zh-CN" altLang="en-US" dirty="0">
              <a:solidFill>
                <a:srgbClr val="4D4D4D"/>
              </a:solidFill>
              <a:latin typeface="+mn-ea"/>
            </a:endParaRPr>
          </a:p>
        </p:txBody>
      </p:sp>
      <p:sp>
        <p:nvSpPr>
          <p:cNvPr id="62" name="任意多边形 61"/>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30" name="组合 29">
            <a:extLst>
              <a:ext uri="{FF2B5EF4-FFF2-40B4-BE49-F238E27FC236}">
                <a16:creationId xmlns:a16="http://schemas.microsoft.com/office/drawing/2014/main" id="{EB1E427B-85E5-400D-BEDC-AF51D3A234D7}"/>
              </a:ext>
            </a:extLst>
          </p:cNvPr>
          <p:cNvGrpSpPr/>
          <p:nvPr/>
        </p:nvGrpSpPr>
        <p:grpSpPr>
          <a:xfrm>
            <a:off x="5146343" y="3107813"/>
            <a:ext cx="1534024" cy="884750"/>
            <a:chOff x="4472663" y="2923038"/>
            <a:chExt cx="1534024" cy="884750"/>
          </a:xfrm>
        </p:grpSpPr>
        <p:grpSp>
          <p:nvGrpSpPr>
            <p:cNvPr id="40" name="组合 39"/>
            <p:cNvGrpSpPr/>
            <p:nvPr/>
          </p:nvGrpSpPr>
          <p:grpSpPr>
            <a:xfrm>
              <a:off x="4472663" y="2923038"/>
              <a:ext cx="1534024" cy="884750"/>
              <a:chOff x="5697704" y="3635705"/>
              <a:chExt cx="863600" cy="865187"/>
            </a:xfrm>
          </p:grpSpPr>
          <p:sp>
            <p:nvSpPr>
              <p:cNvPr id="41" name="椭圆 40"/>
              <p:cNvSpPr/>
              <p:nvPr/>
            </p:nvSpPr>
            <p:spPr>
              <a:xfrm>
                <a:off x="5697704" y="3635705"/>
                <a:ext cx="863600" cy="86518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42" name="椭圆 41"/>
              <p:cNvSpPr/>
              <p:nvPr/>
            </p:nvSpPr>
            <p:spPr>
              <a:xfrm>
                <a:off x="5751679" y="3689680"/>
                <a:ext cx="755650" cy="757237"/>
              </a:xfrm>
              <a:prstGeom prst="ellipse">
                <a:avLst/>
              </a:prstGeom>
              <a:solidFill>
                <a:srgbClr val="829BC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BFC6EA1-70F3-4872-9675-0EC6E7F01639}"/>
                    </a:ext>
                  </a:extLst>
                </p:cNvPr>
                <p:cNvSpPr/>
                <p:nvPr/>
              </p:nvSpPr>
              <p:spPr>
                <a:xfrm>
                  <a:off x="4677658" y="3076060"/>
                  <a:ext cx="1107996" cy="646331"/>
                </a:xfrm>
                <a:prstGeom prst="rect">
                  <a:avLst/>
                </a:prstGeom>
              </p:spPr>
              <p:txBody>
                <a:bodyPr wrap="none">
                  <a:spAutoFit/>
                </a:bodyPr>
                <a:lstStyle/>
                <a:p>
                  <a:pPr algn="ctr"/>
                  <a:r>
                    <a:rPr lang="zh-CN" altLang="zh-CN" dirty="0">
                      <a:solidFill>
                        <a:schemeClr val="bg1"/>
                      </a:solidFill>
                      <a:ea typeface="微软雅黑" panose="020B0503020204020204" pitchFamily="34" charset="-122"/>
                      <a:cs typeface="Times New Roman" panose="02020603050405020304" pitchFamily="18" charset="0"/>
                    </a:rPr>
                    <a:t>启发函数</a:t>
                  </a:r>
                  <a:endParaRPr lang="en-US" altLang="zh-CN" dirty="0">
                    <a:solidFill>
                      <a:schemeClr val="bg1"/>
                    </a:solidFill>
                    <a:ea typeface="微软雅黑" panose="020B0503020204020204" pitchFamily="34" charset="-122"/>
                    <a:cs typeface="Times New Roman" panose="02020603050405020304" pitchFamily="18" charset="0"/>
                  </a:endParaRPr>
                </a:p>
                <a:p>
                  <a:pPr algn="ctr"/>
                  <a:r>
                    <a:rPr lang="zh-CN" altLang="zh-CN" dirty="0">
                      <a:solidFill>
                        <a:schemeClr val="bg1"/>
                      </a:solidFill>
                      <a:ea typeface="微软雅黑" panose="020B0503020204020204" pitchFamily="34" charset="-122"/>
                      <a:cs typeface="Times New Roman" panose="02020603050405020304" pitchFamily="18" charset="0"/>
                    </a:rPr>
                    <a:t>因子</a:t>
                  </a:r>
                  <a14:m>
                    <m:oMath xmlns:m="http://schemas.openxmlformats.org/officeDocument/2006/math">
                      <m:r>
                        <a:rPr lang="zh-CN" altLang="en-US"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𝛽</m:t>
                      </m:r>
                    </m:oMath>
                  </a14:m>
                  <a:endParaRPr lang="zh-CN" altLang="en-US" dirty="0">
                    <a:solidFill>
                      <a:schemeClr val="bg1"/>
                    </a:solidFill>
                  </a:endParaRPr>
                </a:p>
              </p:txBody>
            </p:sp>
          </mc:Choice>
          <mc:Fallback xmlns="">
            <p:sp>
              <p:nvSpPr>
                <p:cNvPr id="8" name="矩形 7">
                  <a:extLst>
                    <a:ext uri="{FF2B5EF4-FFF2-40B4-BE49-F238E27FC236}">
                      <a16:creationId xmlns:a16="http://schemas.microsoft.com/office/drawing/2014/main" id="{8BFC6EA1-70F3-4872-9675-0EC6E7F01639}"/>
                    </a:ext>
                  </a:extLst>
                </p:cNvPr>
                <p:cNvSpPr>
                  <a:spLocks noRot="1" noChangeAspect="1" noMove="1" noResize="1" noEditPoints="1" noAdjustHandles="1" noChangeArrowheads="1" noChangeShapeType="1" noTextEdit="1"/>
                </p:cNvSpPr>
                <p:nvPr/>
              </p:nvSpPr>
              <p:spPr>
                <a:xfrm>
                  <a:off x="4677658" y="3076060"/>
                  <a:ext cx="1107996" cy="646331"/>
                </a:xfrm>
                <a:prstGeom prst="rect">
                  <a:avLst/>
                </a:prstGeom>
                <a:blipFill>
                  <a:blip r:embed="rId4"/>
                  <a:stretch>
                    <a:fillRect l="-4945" t="-6604" r="-4396" b="-13208"/>
                  </a:stretch>
                </a:blipFill>
              </p:spPr>
              <p:txBody>
                <a:bodyPr/>
                <a:lstStyle/>
                <a:p>
                  <a:r>
                    <a:rPr lang="zh-CN" altLang="en-US">
                      <a:noFill/>
                    </a:rPr>
                    <a:t> </a:t>
                  </a:r>
                </a:p>
              </p:txBody>
            </p:sp>
          </mc:Fallback>
        </mc:AlternateContent>
      </p:grpSp>
      <p:sp>
        <p:nvSpPr>
          <p:cNvPr id="59" name="矩形 78">
            <a:extLst>
              <a:ext uri="{FF2B5EF4-FFF2-40B4-BE49-F238E27FC236}">
                <a16:creationId xmlns:a16="http://schemas.microsoft.com/office/drawing/2014/main" id="{232564C9-0CFE-4935-A8BC-E1BBCB929456}"/>
              </a:ext>
            </a:extLst>
          </p:cNvPr>
          <p:cNvSpPr>
            <a:spLocks noChangeArrowheads="1"/>
          </p:cNvSpPr>
          <p:nvPr/>
        </p:nvSpPr>
        <p:spPr bwMode="auto">
          <a:xfrm>
            <a:off x="7744772" y="4271520"/>
            <a:ext cx="27176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solidFill>
                  <a:srgbClr val="4D4D4D"/>
                </a:solidFill>
                <a:latin typeface="+mn-ea"/>
              </a:rPr>
              <a:t>过大：信息素挥发较快，</a:t>
            </a:r>
            <a:r>
              <a:rPr lang="zh-CN" altLang="zh-CN" dirty="0"/>
              <a:t>容易</a:t>
            </a:r>
            <a:r>
              <a:rPr lang="zh-CN" altLang="en-US" dirty="0"/>
              <a:t>导致较优路径被排除。</a:t>
            </a:r>
            <a:endParaRPr lang="en-US" altLang="zh-CN" dirty="0"/>
          </a:p>
          <a:p>
            <a:endParaRPr lang="en-US" altLang="zh-CN" dirty="0">
              <a:solidFill>
                <a:srgbClr val="4D4D4D"/>
              </a:solidFill>
              <a:latin typeface="+mn-ea"/>
            </a:endParaRPr>
          </a:p>
          <a:p>
            <a:r>
              <a:rPr lang="zh-CN" altLang="en-US" dirty="0">
                <a:solidFill>
                  <a:srgbClr val="4D4D4D"/>
                </a:solidFill>
                <a:latin typeface="+mn-ea"/>
              </a:rPr>
              <a:t>过小：各路径上信息素含量差别较小，</a:t>
            </a:r>
            <a:r>
              <a:rPr lang="zh-CN" altLang="zh-CN" dirty="0"/>
              <a:t>收敛速度降低</a:t>
            </a:r>
            <a:r>
              <a:rPr lang="zh-CN" altLang="en-US" dirty="0"/>
              <a:t>。</a:t>
            </a:r>
            <a:endParaRPr lang="zh-CN" altLang="zh-CN" dirty="0"/>
          </a:p>
        </p:txBody>
      </p:sp>
      <p:sp>
        <p:nvSpPr>
          <p:cNvPr id="76" name="文本框 75">
            <a:extLst>
              <a:ext uri="{FF2B5EF4-FFF2-40B4-BE49-F238E27FC236}">
                <a16:creationId xmlns:a16="http://schemas.microsoft.com/office/drawing/2014/main" id="{46A79708-B347-4601-B664-FD3E687FDD0C}"/>
              </a:ext>
            </a:extLst>
          </p:cNvPr>
          <p:cNvSpPr txBox="1"/>
          <p:nvPr/>
        </p:nvSpPr>
        <p:spPr>
          <a:xfrm>
            <a:off x="4591811" y="359596"/>
            <a:ext cx="3008378" cy="523220"/>
          </a:xfrm>
          <a:prstGeom prst="rect">
            <a:avLst/>
          </a:prstGeom>
          <a:noFill/>
        </p:spPr>
        <p:txBody>
          <a:bodyPr wrap="square" rtlCol="0">
            <a:spAutoFit/>
          </a:bodyPr>
          <a:lstStyle/>
          <a:p>
            <a:r>
              <a:rPr lang="zh-CN" altLang="en-US" sz="2800" dirty="0"/>
              <a:t>一、参数设置（</a:t>
            </a:r>
            <a:r>
              <a:rPr lang="en-US" altLang="zh-CN" sz="2800" dirty="0"/>
              <a:t>2</a:t>
            </a:r>
            <a:r>
              <a:rPr lang="zh-CN" altLang="en-US" sz="2800" dirty="0"/>
              <a:t>）</a:t>
            </a:r>
          </a:p>
        </p:txBody>
      </p:sp>
    </p:spTree>
    <p:extLst>
      <p:ext uri="{BB962C8B-B14F-4D97-AF65-F5344CB8AC3E}">
        <p14:creationId xmlns:p14="http://schemas.microsoft.com/office/powerpoint/2010/main" val="48232493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7D1F7-1540-4086-AC39-439087C0A89D}"/>
              </a:ext>
            </a:extLst>
          </p:cNvPr>
          <p:cNvSpPr>
            <a:spLocks noGrp="1"/>
          </p:cNvSpPr>
          <p:nvPr>
            <p:ph type="title"/>
          </p:nvPr>
        </p:nvSpPr>
        <p:spPr>
          <a:xfrm>
            <a:off x="4220474" y="365126"/>
            <a:ext cx="3751053" cy="652792"/>
          </a:xfrm>
        </p:spPr>
        <p:txBody>
          <a:bodyPr>
            <a:normAutofit/>
          </a:bodyPr>
          <a:lstStyle/>
          <a:p>
            <a:pPr algn="ctr"/>
            <a:r>
              <a:rPr lang="zh-CN" altLang="en-US" sz="3600" dirty="0"/>
              <a:t>二、构建路径</a:t>
            </a:r>
            <a:r>
              <a:rPr lang="en-US" altLang="zh-CN" sz="3600" dirty="0"/>
              <a:t>(1)</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9ADEB7-8754-4CED-A993-071C80E06100}"/>
                  </a:ext>
                </a:extLst>
              </p:cNvPr>
              <p:cNvSpPr>
                <a:spLocks noGrp="1"/>
              </p:cNvSpPr>
              <p:nvPr>
                <p:ph idx="1"/>
              </p:nvPr>
            </p:nvSpPr>
            <p:spPr>
              <a:xfrm>
                <a:off x="258856" y="1181413"/>
                <a:ext cx="11556425" cy="4849518"/>
              </a:xfrm>
            </p:spPr>
            <p:txBody>
              <a:bodyPr>
                <a:normAutofit fontScale="92500"/>
              </a:bodyPr>
              <a:lstStyle/>
              <a:p>
                <a:r>
                  <a:rPr lang="zh-CN" altLang="en-US" dirty="0"/>
                  <a:t>每只蚂蚁都随机选择一个城市作为其出发城市，并维护一个路径记忆向量，用于存放该蚂蚁依次经过的城市。</a:t>
                </a:r>
                <a:endParaRPr lang="en-US" altLang="zh-CN" dirty="0"/>
              </a:p>
              <a:p>
                <a:r>
                  <a:rPr lang="zh-CN" altLang="en-US" dirty="0"/>
                  <a:t>蚂蚁在构建路径的每一步中，用</a:t>
                </a:r>
                <a:r>
                  <a:rPr lang="zh-CN" altLang="en-US" b="1" dirty="0">
                    <a:solidFill>
                      <a:srgbClr val="FF0000"/>
                    </a:solidFill>
                    <a:hlinkClick r:id="rId3"/>
                  </a:rPr>
                  <a:t>轮盘赌法</a:t>
                </a:r>
                <a:r>
                  <a:rPr lang="zh-CN" altLang="en-US" dirty="0"/>
                  <a:t>选择下一要到达的城市。</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err="1"/>
                  <a:t>i</a:t>
                </a:r>
                <a:r>
                  <a:rPr lang="en-US" altLang="zh-CN" dirty="0"/>
                  <a:t> ,j</a:t>
                </a:r>
                <a:r>
                  <a:rPr lang="zh-CN" altLang="en-US" dirty="0"/>
                  <a:t>分别为起点和终点。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i="1" smtClean="0">
                            <a:latin typeface="Cambria Math" panose="02040503050406030204" pitchFamily="18" charset="0"/>
                          </a:rPr>
                          <m:t>𝜂</m:t>
                        </m:r>
                      </m:e>
                      <m:sub>
                        <m:r>
                          <m:rPr>
                            <m:sty m:val="p"/>
                          </m:rPr>
                          <a:rPr lang="en-US" altLang="zh-CN" i="1">
                            <a:latin typeface="Cambria Math" panose="02040503050406030204" pitchFamily="18" charset="0"/>
                          </a:rPr>
                          <m:t>ij</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type m:val="skw"/>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𝑖𝑗</m:t>
                            </m:r>
                          </m:sub>
                        </m:sSub>
                      </m:den>
                    </m:f>
                  </m:oMath>
                </a14:m>
                <a:r>
                  <a:rPr lang="zh-CN" altLang="en-US" dirty="0"/>
                  <a:t>是两点</a:t>
                </a:r>
                <a:r>
                  <a:rPr lang="en-US" altLang="zh-CN" dirty="0" err="1"/>
                  <a:t>i,j</a:t>
                </a:r>
                <a:r>
                  <a:rPr lang="zh-CN" altLang="en-US" dirty="0"/>
                  <a:t>路径距离的倒数。</a:t>
                </a:r>
                <a:endParaRPr lang="en-US" altLang="zh-CN" dirty="0"/>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m:rPr>
                            <m:sty m:val="p"/>
                          </m:rPr>
                          <a:rPr lang="en-US" altLang="zh-CN" i="1">
                            <a:latin typeface="Cambria Math" panose="02040503050406030204" pitchFamily="18" charset="0"/>
                          </a:rPr>
                          <m:t>ij</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oMath>
                </a14:m>
                <a:r>
                  <a:rPr lang="zh-CN" altLang="en-US" dirty="0"/>
                  <a:t>为时间</a:t>
                </a:r>
                <a:r>
                  <a:rPr lang="en-US" altLang="zh-CN" dirty="0"/>
                  <a:t>t</a:t>
                </a:r>
                <a:r>
                  <a:rPr lang="zh-CN" altLang="en-US" dirty="0"/>
                  <a:t>时由</a:t>
                </a:r>
                <a:r>
                  <a:rPr lang="en-US" altLang="zh-CN" dirty="0" err="1"/>
                  <a:t>i</a:t>
                </a:r>
                <a:r>
                  <a:rPr lang="zh-CN" altLang="en-US" dirty="0"/>
                  <a:t>到</a:t>
                </a:r>
                <a:r>
                  <a:rPr lang="en-US" altLang="zh-CN" dirty="0"/>
                  <a:t>j</a:t>
                </a:r>
                <a:r>
                  <a:rPr lang="zh-CN" altLang="en-US" dirty="0"/>
                  <a:t>的信息素浓度。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all</m:t>
                        </m:r>
                        <m:r>
                          <a:rPr lang="en-US" altLang="zh-CN" b="0" i="1" smtClean="0">
                            <a:latin typeface="Cambria Math" panose="02040503050406030204" pitchFamily="18" charset="0"/>
                          </a:rPr>
                          <m:t>𝑜𝑤𝑒𝑑</m:t>
                        </m:r>
                      </m:e>
                      <m:sub>
                        <m:r>
                          <a:rPr lang="en-US" altLang="zh-CN" b="0" i="1" smtClean="0">
                            <a:latin typeface="Cambria Math" panose="02040503050406030204" pitchFamily="18" charset="0"/>
                          </a:rPr>
                          <m:t>𝑘</m:t>
                        </m:r>
                      </m:sub>
                    </m:sSub>
                  </m:oMath>
                </a14:m>
                <a:r>
                  <a:rPr lang="zh-CN" altLang="en-US" dirty="0"/>
                  <a:t>为尚未访问过的节点的集合。</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759ADEB7-8754-4CED-A993-071C80E06100}"/>
                  </a:ext>
                </a:extLst>
              </p:cNvPr>
              <p:cNvSpPr>
                <a:spLocks noGrp="1" noRot="1" noChangeAspect="1" noMove="1" noResize="1" noEditPoints="1" noAdjustHandles="1" noChangeArrowheads="1" noChangeShapeType="1" noTextEdit="1"/>
              </p:cNvSpPr>
              <p:nvPr>
                <p:ph idx="1"/>
              </p:nvPr>
            </p:nvSpPr>
            <p:spPr>
              <a:xfrm>
                <a:off x="258856" y="1181413"/>
                <a:ext cx="11556425" cy="4849518"/>
              </a:xfrm>
              <a:blipFill>
                <a:blip r:embed="rId4"/>
                <a:stretch>
                  <a:fillRect l="-949" t="-1887" b="-16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BD19754-C9B5-497A-A7D7-D952DAC42DB1}"/>
                  </a:ext>
                </a:extLst>
              </p:cNvPr>
              <p:cNvSpPr txBox="1"/>
              <p:nvPr/>
            </p:nvSpPr>
            <p:spPr>
              <a:xfrm>
                <a:off x="2301411" y="2596592"/>
                <a:ext cx="7222734" cy="1664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𝑘</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f>
                                <m:fPr>
                                  <m:ctrlPr>
                                    <a:rPr lang="en-US" altLang="zh-CN" sz="2400" b="0" i="1" smtClean="0">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zh-CN" altLang="en-US" sz="2400" b="0" i="1" smtClean="0">
                                          <a:latin typeface="Cambria Math" panose="02040503050406030204" pitchFamily="18" charset="0"/>
                                        </a:rPr>
                                        <m:t>𝜏</m:t>
                                      </m:r>
                                    </m:e>
                                    <m:sub>
                                      <m:r>
                                        <a:rPr lang="en-US" altLang="zh-CN" sz="2400" b="0" i="1" smtClean="0">
                                          <a:latin typeface="Cambria Math" panose="02040503050406030204" pitchFamily="18" charset="0"/>
                                        </a:rPr>
                                        <m:t>𝑖𝑗</m:t>
                                      </m:r>
                                    </m:sub>
                                    <m:sup>
                                      <m:r>
                                        <a:rPr lang="zh-CN" altLang="en-US" sz="2400" b="0" i="1" smtClean="0">
                                          <a:latin typeface="Cambria Math" panose="02040503050406030204" pitchFamily="18" charset="0"/>
                                        </a:rPr>
                                        <m:t>𝛼</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i="1">
                                      <a:latin typeface="Cambria Math" panose="02040503050406030204" pitchFamily="18" charset="0"/>
                                      <a:ea typeface="Cambria Math" panose="02040503050406030204" pitchFamily="18" charset="0"/>
                                    </a:rPr>
                                    <m:t>∗</m:t>
                                  </m:r>
                                  <m:sSubSup>
                                    <m:sSubSupPr>
                                      <m:ctrlPr>
                                        <a:rPr lang="en-US" altLang="zh-CN" sz="2400" i="1" smtClean="0">
                                          <a:latin typeface="Cambria Math" panose="02040503050406030204" pitchFamily="18" charset="0"/>
                                          <a:ea typeface="Cambria Math" panose="02040503050406030204" pitchFamily="18" charset="0"/>
                                        </a:rPr>
                                      </m:ctrlPr>
                                    </m:sSubSupPr>
                                    <m:e>
                                      <m:r>
                                        <a:rPr lang="en-US" altLang="zh-CN" sz="2400" i="1" smtClean="0">
                                          <a:latin typeface="Cambria Math" panose="02040503050406030204" pitchFamily="18" charset="0"/>
                                          <a:ea typeface="Cambria Math" panose="02040503050406030204" pitchFamily="18" charset="0"/>
                                        </a:rPr>
                                        <m:t>𝜂</m:t>
                                      </m:r>
                                    </m:e>
                                    <m:sub>
                                      <m:r>
                                        <a:rPr lang="en-US" altLang="zh-CN" sz="2400" b="0" i="1" smtClean="0">
                                          <a:latin typeface="Cambria Math" panose="02040503050406030204" pitchFamily="18" charset="0"/>
                                          <a:ea typeface="Cambria Math" panose="02040503050406030204" pitchFamily="18" charset="0"/>
                                        </a:rPr>
                                        <m:t>𝑖𝑗</m:t>
                                      </m:r>
                                    </m:sub>
                                    <m:sup>
                                      <m:r>
                                        <a:rPr lang="zh-CN" altLang="en-US" sz="2400" i="1" smtClean="0">
                                          <a:latin typeface="Cambria Math" panose="02040503050406030204" pitchFamily="18" charset="0"/>
                                          <a:ea typeface="Cambria Math" panose="02040503050406030204" pitchFamily="18" charset="0"/>
                                        </a:rPr>
                                        <m:t>𝛽</m:t>
                                      </m:r>
                                    </m:sup>
                                  </m:sSub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num>
                                <m:den>
                                  <m:nary>
                                    <m:naryPr>
                                      <m:chr m:val="∑"/>
                                      <m:supHide m:val="on"/>
                                      <m:ctrlPr>
                                        <a:rPr lang="en-US" altLang="zh-CN" sz="2400" b="0" i="1" smtClean="0">
                                          <a:latin typeface="Cambria Math" panose="02040503050406030204" pitchFamily="18" charset="0"/>
                                        </a:rPr>
                                      </m:ctrlPr>
                                    </m:naryPr>
                                    <m:sub>
                                      <m:r>
                                        <m:rPr>
                                          <m:sty m:val="p"/>
                                          <m:brk m:alnAt="7"/>
                                        </m:rPr>
                                        <a:rPr lang="en-US" altLang="zh-CN" sz="2400" i="1">
                                          <a:latin typeface="Cambria Math" panose="02040503050406030204" pitchFamily="18" charset="0"/>
                                        </a:rPr>
                                        <m:t>s</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𝑎𝑙𝑙𝑜𝑤𝑒𝑑</m:t>
                                          </m:r>
                                        </m:e>
                                        <m:sub>
                                          <m:r>
                                            <a:rPr lang="en-US" altLang="zh-CN" sz="2400" i="1">
                                              <a:latin typeface="Cambria Math" panose="02040503050406030204" pitchFamily="18" charset="0"/>
                                              <a:ea typeface="Cambria Math" panose="02040503050406030204" pitchFamily="18" charset="0"/>
                                            </a:rPr>
                                            <m:t>𝑘</m:t>
                                          </m:r>
                                        </m:sub>
                                      </m:sSub>
                                    </m:sub>
                                    <m:sup/>
                                    <m:e>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𝜏</m:t>
                                          </m:r>
                                        </m:e>
                                        <m:sub>
                                          <m:r>
                                            <a:rPr lang="en-US" altLang="zh-CN" sz="2400" i="1">
                                              <a:latin typeface="Cambria Math" panose="02040503050406030204" pitchFamily="18" charset="0"/>
                                            </a:rPr>
                                            <m:t>𝑖𝑗</m:t>
                                          </m:r>
                                        </m:sub>
                                        <m:sup>
                                          <m:r>
                                            <a:rPr lang="zh-CN" altLang="en-US" sz="2400" i="1">
                                              <a:latin typeface="Cambria Math" panose="02040503050406030204" pitchFamily="18" charset="0"/>
                                            </a:rPr>
                                            <m:t>𝛼</m:t>
                                          </m:r>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𝜂</m:t>
                                          </m:r>
                                        </m:e>
                                        <m:sub>
                                          <m:r>
                                            <a:rPr lang="en-US" altLang="zh-CN" sz="2400" i="1">
                                              <a:latin typeface="Cambria Math" panose="02040503050406030204" pitchFamily="18" charset="0"/>
                                              <a:ea typeface="Cambria Math" panose="02040503050406030204" pitchFamily="18" charset="0"/>
                                            </a:rPr>
                                            <m:t>𝑖𝑗</m:t>
                                          </m:r>
                                        </m:sub>
                                        <m:sup>
                                          <m:r>
                                            <a:rPr lang="zh-CN" altLang="en-US" sz="2400" i="1">
                                              <a:latin typeface="Cambria Math" panose="02040503050406030204" pitchFamily="18" charset="0"/>
                                              <a:ea typeface="Cambria Math" panose="02040503050406030204" pitchFamily="18" charset="0"/>
                                            </a:rPr>
                                            <m:t>𝛽</m:t>
                                          </m:r>
                                        </m:sup>
                                      </m:sSub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𝑡</m:t>
                                      </m:r>
                                      <m:r>
                                        <a:rPr lang="en-US" altLang="zh-CN" sz="2400" i="1">
                                          <a:latin typeface="Cambria Math" panose="02040503050406030204" pitchFamily="18" charset="0"/>
                                          <a:ea typeface="Cambria Math" panose="02040503050406030204" pitchFamily="18" charset="0"/>
                                        </a:rPr>
                                        <m:t>)</m:t>
                                      </m:r>
                                    </m:e>
                                  </m:nary>
                                </m:den>
                              </m:f>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𝑎𝑙𝑙𝑜𝑤𝑒𝑑</m:t>
                                  </m:r>
                                </m:e>
                                <m:sub>
                                  <m:r>
                                    <a:rPr lang="en-US" altLang="zh-CN" sz="2400" b="0" i="1" smtClean="0">
                                      <a:latin typeface="Cambria Math" panose="02040503050406030204" pitchFamily="18" charset="0"/>
                                      <a:ea typeface="Cambria Math" panose="02040503050406030204" pitchFamily="18" charset="0"/>
                                    </a:rPr>
                                    <m:t>𝑘</m:t>
                                  </m:r>
                                </m:sub>
                              </m:sSub>
                            </m:e>
                            <m:e>
                              <m:r>
                                <a:rPr lang="en-US" altLang="zh-CN" sz="2400" b="0" i="1" smtClean="0">
                                  <a:latin typeface="Cambria Math" panose="02040503050406030204" pitchFamily="18" charset="0"/>
                                </a:rPr>
                                <m:t>0                                       </m:t>
                              </m:r>
                              <m:r>
                                <a:rPr lang="zh-CN" altLang="en-US" sz="2400" i="1">
                                  <a:latin typeface="Cambria Math" panose="02040503050406030204" pitchFamily="18" charset="0"/>
                                </a:rPr>
                                <m:t>其他</m:t>
                              </m:r>
                              <m:r>
                                <a:rPr lang="en-US" altLang="zh-CN" sz="2400" b="0" i="1" smtClean="0">
                                  <a:latin typeface="Cambria Math" panose="02040503050406030204" pitchFamily="18" charset="0"/>
                                </a:rPr>
                                <m:t>         </m:t>
                              </m:r>
                            </m:e>
                          </m:eqArr>
                        </m:e>
                      </m:d>
                    </m:oMath>
                  </m:oMathPara>
                </a14:m>
                <a:endParaRPr lang="zh-CN" altLang="en-US" sz="2400" dirty="0"/>
              </a:p>
            </p:txBody>
          </p:sp>
        </mc:Choice>
        <mc:Fallback xmlns="">
          <p:sp>
            <p:nvSpPr>
              <p:cNvPr id="6" name="文本框 5">
                <a:extLst>
                  <a:ext uri="{FF2B5EF4-FFF2-40B4-BE49-F238E27FC236}">
                    <a16:creationId xmlns:a16="http://schemas.microsoft.com/office/drawing/2014/main" id="{7BD19754-C9B5-497A-A7D7-D952DAC42DB1}"/>
                  </a:ext>
                </a:extLst>
              </p:cNvPr>
              <p:cNvSpPr txBox="1">
                <a:spLocks noRot="1" noChangeAspect="1" noMove="1" noResize="1" noEditPoints="1" noAdjustHandles="1" noChangeArrowheads="1" noChangeShapeType="1" noTextEdit="1"/>
              </p:cNvSpPr>
              <p:nvPr/>
            </p:nvSpPr>
            <p:spPr>
              <a:xfrm>
                <a:off x="2301411" y="2596592"/>
                <a:ext cx="7222734" cy="166481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90979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ABF70-5FF6-4A6B-B8B3-7A0D8F03C4B3}"/>
              </a:ext>
            </a:extLst>
          </p:cNvPr>
          <p:cNvSpPr>
            <a:spLocks noGrp="1"/>
          </p:cNvSpPr>
          <p:nvPr>
            <p:ph type="title"/>
          </p:nvPr>
        </p:nvSpPr>
        <p:spPr>
          <a:xfrm>
            <a:off x="4151462" y="382379"/>
            <a:ext cx="3889075" cy="980596"/>
          </a:xfrm>
        </p:spPr>
        <p:txBody>
          <a:bodyPr>
            <a:normAutofit fontScale="90000"/>
          </a:bodyPr>
          <a:lstStyle/>
          <a:p>
            <a:r>
              <a:rPr lang="zh-CN" altLang="en-US" dirty="0"/>
              <a:t>二、构建路径</a:t>
            </a:r>
            <a:r>
              <a:rPr lang="en-US" altLang="zh-CN" dirty="0"/>
              <a:t>(2)</a:t>
            </a:r>
            <a:endParaRPr lang="zh-CN" altLang="en-US" dirty="0"/>
          </a:p>
        </p:txBody>
      </p:sp>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08541244-EB92-44FB-83E1-7606CD8825C4}"/>
                  </a:ext>
                </a:extLst>
              </p:cNvPr>
              <p:cNvGraphicFramePr>
                <a:graphicFrameLocks noGrp="1"/>
              </p:cNvGraphicFramePr>
              <p:nvPr>
                <p:ph idx="1"/>
                <p:extLst>
                  <p:ext uri="{D42A27DB-BD31-4B8C-83A1-F6EECF244321}">
                    <p14:modId xmlns:p14="http://schemas.microsoft.com/office/powerpoint/2010/main" val="2924755081"/>
                  </p:ext>
                </p:extLst>
              </p:nvPr>
            </p:nvGraphicFramePr>
            <p:xfrm>
              <a:off x="424132" y="1653097"/>
              <a:ext cx="6597770" cy="3988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内容占位符 3">
                <a:extLst>
                  <a:ext uri="{FF2B5EF4-FFF2-40B4-BE49-F238E27FC236}">
                    <a16:creationId xmlns:a16="http://schemas.microsoft.com/office/drawing/2014/main" id="{08541244-EB92-44FB-83E1-7606CD8825C4}"/>
                  </a:ext>
                </a:extLst>
              </p:cNvPr>
              <p:cNvGraphicFramePr>
                <a:graphicFrameLocks noGrp="1"/>
              </p:cNvGraphicFramePr>
              <p:nvPr>
                <p:ph idx="1"/>
                <p:extLst>
                  <p:ext uri="{D42A27DB-BD31-4B8C-83A1-F6EECF244321}">
                    <p14:modId xmlns:p14="http://schemas.microsoft.com/office/powerpoint/2010/main" val="2924755081"/>
                  </p:ext>
                </p:extLst>
              </p:nvPr>
            </p:nvGraphicFramePr>
            <p:xfrm>
              <a:off x="424132" y="1653097"/>
              <a:ext cx="6597770" cy="39885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AA3323-9C28-41D6-B171-7D02C05A9464}"/>
                  </a:ext>
                </a:extLst>
              </p:cNvPr>
              <p:cNvSpPr txBox="1"/>
              <p:nvPr/>
            </p:nvSpPr>
            <p:spPr>
              <a:xfrm>
                <a:off x="7021902" y="2126843"/>
                <a:ext cx="4728713" cy="3853940"/>
              </a:xfrm>
              <a:prstGeom prst="rect">
                <a:avLst/>
              </a:prstGeom>
              <a:noFill/>
            </p:spPr>
            <p:txBody>
              <a:bodyPr wrap="square" rtlCol="0">
                <a:spAutoFit/>
              </a:bodyPr>
              <a:lstStyle/>
              <a:p>
                <a:r>
                  <a:rPr lang="zh-CN" altLang="en-US" sz="2000" dirty="0"/>
                  <a:t>启发函数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𝜂</m:t>
                        </m:r>
                      </m:e>
                      <m:sub>
                        <m:r>
                          <m:rPr>
                            <m:sty m:val="p"/>
                          </m:rPr>
                          <a:rPr lang="en-US" altLang="zh-CN" sz="2000" i="1">
                            <a:latin typeface="Cambria Math" panose="02040503050406030204" pitchFamily="18" charset="0"/>
                          </a:rPr>
                          <m:t>ij</m:t>
                        </m:r>
                      </m:sub>
                    </m:sSub>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f>
                      <m:fPr>
                        <m:type m:val="skw"/>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𝑖𝑗</m:t>
                            </m:r>
                          </m:sub>
                        </m:sSub>
                      </m:den>
                    </m:f>
                  </m:oMath>
                </a14:m>
                <a:r>
                  <a:rPr lang="zh-CN" altLang="en-US" sz="2000" dirty="0"/>
                  <a:t>用于表示蚂蚁从</a:t>
                </a:r>
                <a:r>
                  <a:rPr lang="en-US" altLang="zh-CN" sz="2000" dirty="0" err="1"/>
                  <a:t>i</a:t>
                </a:r>
                <a:r>
                  <a:rPr lang="zh-CN" altLang="en-US" sz="2000" dirty="0"/>
                  <a:t>到</a:t>
                </a:r>
                <a:r>
                  <a:rPr lang="en-US" altLang="zh-CN" sz="2000" dirty="0"/>
                  <a:t>j</a:t>
                </a:r>
                <a:r>
                  <a:rPr lang="zh-CN" altLang="en-US" sz="2000" dirty="0"/>
                  <a:t>的能见度。</a:t>
                </a:r>
                <a:endParaRPr lang="en-US" altLang="zh-CN" sz="2000" dirty="0"/>
              </a:p>
              <a:p>
                <a:endParaRPr lang="en-US" altLang="zh-CN" sz="2000" dirty="0"/>
              </a:p>
              <a:p>
                <a:r>
                  <a:rPr lang="zh-CN" altLang="en-US" sz="2000" dirty="0"/>
                  <a:t>两地距离越短，信息素浓度越大的路径被选择的概率应该越大。</a:t>
                </a:r>
                <a:endParaRPr lang="en-US" altLang="zh-CN" sz="2000" dirty="0"/>
              </a:p>
              <a:p>
                <a:endParaRPr lang="en-US" altLang="zh-CN" sz="2000" dirty="0"/>
              </a:p>
              <a:p>
                <a:endParaRPr lang="en-US" altLang="zh-CN" sz="2000" dirty="0"/>
              </a:p>
              <a:p>
                <a:r>
                  <a:rPr lang="zh-CN" altLang="en-US" sz="2000" dirty="0"/>
                  <a:t>从公式可以看出信息素因子</a:t>
                </a:r>
                <a:r>
                  <a:rPr lang="en-US" altLang="zh-CN" sz="2000" dirty="0"/>
                  <a:t>ɑ</a:t>
                </a:r>
                <a:r>
                  <a:rPr lang="zh-CN" altLang="en-US" sz="2000" dirty="0"/>
                  <a:t>为信息素浓度的指数，启发函数因子</a:t>
                </a:r>
                <a14:m>
                  <m:oMath xmlns:m="http://schemas.openxmlformats.org/officeDocument/2006/math">
                    <m:r>
                      <a:rPr lang="zh-CN" altLang="en-US" sz="2000">
                        <a:latin typeface="Cambria Math" panose="02040503050406030204" pitchFamily="18" charset="0"/>
                      </a:rPr>
                      <m:t>𝛽</m:t>
                    </m:r>
                  </m:oMath>
                </a14:m>
                <a:r>
                  <a:rPr lang="zh-CN" altLang="en-US" sz="2000" dirty="0"/>
                  <a:t>为启发函数的指数。</a:t>
                </a:r>
                <a:endParaRPr lang="en-US" altLang="zh-CN" sz="2000" dirty="0"/>
              </a:p>
              <a:p>
                <a:r>
                  <a:rPr lang="zh-CN" altLang="en-US" sz="2000" dirty="0"/>
                  <a:t>分别决定了信息素浓度以及转移期望对蚂蚁</a:t>
                </a:r>
                <a:r>
                  <a:rPr lang="en-US" altLang="zh-CN" sz="2000" dirty="0"/>
                  <a:t>k</a:t>
                </a:r>
                <a:r>
                  <a:rPr lang="zh-CN" altLang="en-US" sz="2000" dirty="0"/>
                  <a:t>从</a:t>
                </a:r>
                <a:r>
                  <a:rPr lang="en-US" altLang="zh-CN" sz="2000" dirty="0" err="1"/>
                  <a:t>i</a:t>
                </a:r>
                <a:r>
                  <a:rPr lang="zh-CN" altLang="en-US" sz="2000" dirty="0"/>
                  <a:t>到</a:t>
                </a:r>
                <a:r>
                  <a:rPr lang="en-US" altLang="zh-CN" sz="2000" dirty="0"/>
                  <a:t>j</a:t>
                </a:r>
                <a:r>
                  <a:rPr lang="zh-CN" altLang="en-US" sz="2000" dirty="0"/>
                  <a:t>的可能性的贡献程度。</a:t>
                </a:r>
              </a:p>
            </p:txBody>
          </p:sp>
        </mc:Choice>
        <mc:Fallback xmlns="">
          <p:sp>
            <p:nvSpPr>
              <p:cNvPr id="5" name="文本框 4">
                <a:extLst>
                  <a:ext uri="{FF2B5EF4-FFF2-40B4-BE49-F238E27FC236}">
                    <a16:creationId xmlns:a16="http://schemas.microsoft.com/office/drawing/2014/main" id="{ADAA3323-9C28-41D6-B171-7D02C05A9464}"/>
                  </a:ext>
                </a:extLst>
              </p:cNvPr>
              <p:cNvSpPr txBox="1">
                <a:spLocks noRot="1" noChangeAspect="1" noMove="1" noResize="1" noEditPoints="1" noAdjustHandles="1" noChangeArrowheads="1" noChangeShapeType="1" noTextEdit="1"/>
              </p:cNvSpPr>
              <p:nvPr/>
            </p:nvSpPr>
            <p:spPr>
              <a:xfrm>
                <a:off x="7021902" y="2126843"/>
                <a:ext cx="4728713" cy="3853940"/>
              </a:xfrm>
              <a:prstGeom prst="rect">
                <a:avLst/>
              </a:prstGeom>
              <a:blipFill>
                <a:blip r:embed="rId12"/>
                <a:stretch>
                  <a:fillRect l="-1418" t="-16139" r="-1289" b="-2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60857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67A8F2A-D6F3-491E-B589-9F677168BC2C}"/>
              </a:ext>
            </a:extLst>
          </p:cNvPr>
          <p:cNvSpPr>
            <a:spLocks noGrp="1"/>
          </p:cNvSpPr>
          <p:nvPr>
            <p:ph type="title"/>
          </p:nvPr>
        </p:nvSpPr>
        <p:spPr>
          <a:xfrm>
            <a:off x="3866790" y="225245"/>
            <a:ext cx="4458419" cy="911584"/>
          </a:xfrm>
        </p:spPr>
        <p:txBody>
          <a:bodyPr>
            <a:normAutofit/>
          </a:bodyPr>
          <a:lstStyle/>
          <a:p>
            <a:r>
              <a:rPr lang="zh-CN" altLang="en-US" dirty="0"/>
              <a:t>二、构建路径</a:t>
            </a:r>
            <a:r>
              <a:rPr lang="en-US" altLang="zh-CN" dirty="0"/>
              <a:t>(3)</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3BA03E-7215-42D6-8693-22E5D5227CD0}"/>
                  </a:ext>
                </a:extLst>
              </p:cNvPr>
              <p:cNvSpPr txBox="1"/>
              <p:nvPr/>
            </p:nvSpPr>
            <p:spPr>
              <a:xfrm>
                <a:off x="3571918" y="1284117"/>
                <a:ext cx="8595661" cy="2851743"/>
              </a:xfrm>
              <a:prstGeom prst="rect">
                <a:avLst/>
              </a:prstGeom>
              <a:noFill/>
            </p:spPr>
            <p:txBody>
              <a:bodyPr wrap="square" rtlCol="0">
                <a:spAutoFit/>
              </a:bodyPr>
              <a:lstStyle/>
              <a:p>
                <a:r>
                  <a:rPr lang="zh-CN" altLang="en-US" dirty="0"/>
                  <a:t>由左图可知每条路径上的数字代表每条路径的距离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𝑖𝑗</m:t>
                        </m:r>
                      </m:sub>
                    </m:sSub>
                    <m:r>
                      <a:rPr lang="zh-CN" altLang="en-US" i="1" smtClean="0">
                        <a:latin typeface="Cambria Math" panose="02040503050406030204" pitchFamily="18" charset="0"/>
                      </a:rPr>
                      <m:t>。</m:t>
                    </m:r>
                  </m:oMath>
                </a14:m>
                <a:endParaRPr lang="en-US" altLang="zh-CN" dirty="0"/>
              </a:p>
              <a:p>
                <a:r>
                  <a:rPr lang="zh-CN" altLang="en-US" dirty="0"/>
                  <a:t>假设初始时每条路径上的信息素浓度均为</a:t>
                </a:r>
                <a:r>
                  <a:rPr lang="en-US" altLang="zh-CN" dirty="0"/>
                  <a:t>1</a:t>
                </a:r>
                <a:r>
                  <a:rPr lang="zh-CN" altLang="en-US" dirty="0"/>
                  <a:t>，信息素因子</a:t>
                </a:r>
                <a:r>
                  <a:rPr lang="en-US" altLang="zh-CN" dirty="0"/>
                  <a:t>ɑ</a:t>
                </a:r>
                <a:r>
                  <a:rPr lang="zh-CN" altLang="en-US" dirty="0"/>
                  <a:t>为</a:t>
                </a:r>
                <a:r>
                  <a:rPr lang="en-US" altLang="zh-CN" dirty="0"/>
                  <a:t>2</a:t>
                </a:r>
                <a:r>
                  <a:rPr lang="zh-CN" altLang="en-US" dirty="0"/>
                  <a:t>，启发函数因子</a:t>
                </a:r>
                <a14:m>
                  <m:oMath xmlns:m="http://schemas.openxmlformats.org/officeDocument/2006/math">
                    <m:r>
                      <a:rPr lang="zh-CN" altLang="en-US">
                        <a:latin typeface="Cambria Math" panose="02040503050406030204" pitchFamily="18" charset="0"/>
                      </a:rPr>
                      <m:t>𝛽</m:t>
                    </m:r>
                  </m:oMath>
                </a14:m>
                <a:r>
                  <a:rPr lang="zh-CN" altLang="en-US" dirty="0"/>
                  <a:t>为</a:t>
                </a:r>
                <a:r>
                  <a:rPr lang="en-US" altLang="zh-CN" dirty="0"/>
                  <a:t>3</a:t>
                </a:r>
              </a:p>
              <a:p>
                <a:r>
                  <a:rPr lang="zh-CN" altLang="en-US" dirty="0"/>
                  <a:t>由一只蚂蚁</a:t>
                </a:r>
                <a:r>
                  <a:rPr lang="en-US" altLang="zh-CN" dirty="0"/>
                  <a:t>k</a:t>
                </a:r>
                <a:r>
                  <a:rPr lang="zh-CN" altLang="en-US" dirty="0"/>
                  <a:t>的起点为城市</a:t>
                </a:r>
                <a:r>
                  <a:rPr lang="en-US" altLang="zh-CN" dirty="0"/>
                  <a:t>2</a:t>
                </a:r>
                <a:r>
                  <a:rPr lang="zh-CN" altLang="en-US" dirty="0"/>
                  <a:t>到下一个城市</a:t>
                </a:r>
                <a:r>
                  <a:rPr lang="en-US" altLang="zh-CN" dirty="0"/>
                  <a:t>j</a:t>
                </a:r>
                <a:r>
                  <a:rPr lang="zh-CN" altLang="en-US" dirty="0"/>
                  <a:t>的概率分别为：</a:t>
                </a:r>
                <a:br>
                  <a:rPr lang="en-US" altLang="zh-CN" dirty="0"/>
                </a:b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21</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b="0" i="1" smtClean="0">
                                <a:latin typeface="Cambria Math" panose="02040503050406030204" pitchFamily="18" charset="0"/>
                              </a:rPr>
                              <m:t>2</m:t>
                            </m:r>
                            <m:r>
                              <a:rPr lang="en-US" altLang="zh-CN" i="1">
                                <a:latin typeface="Cambria Math" panose="02040503050406030204" pitchFamily="18" charset="0"/>
                              </a:rPr>
                              <m:t>𝑗</m:t>
                            </m:r>
                          </m:sub>
                          <m:sup>
                            <m:r>
                              <a:rPr lang="en-US" altLang="zh-CN" i="1" smtClean="0">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smtClean="0">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num>
                      <m:den>
                        <m:nary>
                          <m:naryPr>
                            <m:chr m:val="∑"/>
                            <m:supHide m:val="on"/>
                            <m:ctrlPr>
                              <a:rPr lang="en-US" altLang="zh-CN" i="1">
                                <a:latin typeface="Cambria Math" panose="02040503050406030204" pitchFamily="18" charset="0"/>
                              </a:rPr>
                            </m:ctrlPr>
                          </m:naryPr>
                          <m:sub>
                            <m:r>
                              <m:rPr>
                                <m:sty m:val="p"/>
                                <m:brk m:alnAt="7"/>
                              </m:rPr>
                              <a:rPr lang="en-US" altLang="zh-CN" i="1">
                                <a:latin typeface="Cambria Math" panose="02040503050406030204" pitchFamily="18" charset="0"/>
                              </a:rPr>
                              <m:t>s</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𝑎𝑙𝑙𝑜𝑤𝑒𝑑</m:t>
                                </m:r>
                              </m:e>
                              <m:sub>
                                <m:r>
                                  <a:rPr lang="en-US" altLang="zh-CN" i="1">
                                    <a:latin typeface="Cambria Math" panose="02040503050406030204" pitchFamily="18" charset="0"/>
                                    <a:ea typeface="Cambria Math" panose="02040503050406030204" pitchFamily="18" charset="0"/>
                                  </a:rPr>
                                  <m:t>𝑘</m:t>
                                </m:r>
                              </m:sub>
                            </m:sSub>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b="0" i="1" smtClean="0">
                                    <a:latin typeface="Cambria Math" panose="02040503050406030204" pitchFamily="18" charset="0"/>
                                  </a:rPr>
                                  <m:t>2</m:t>
                                </m:r>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e>
                        </m:nary>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6</m:t>
                            </m:r>
                          </m:e>
                          <m:sup>
                            <m:r>
                              <a:rPr lang="en-US" altLang="zh-CN" b="0" i="1" smtClean="0">
                                <a:latin typeface="Cambria Math" panose="02040503050406030204" pitchFamily="18" charset="0"/>
                                <a:ea typeface="Cambria Math" panose="02040503050406030204" pitchFamily="18" charset="0"/>
                              </a:rPr>
                              <m:t>3</m:t>
                            </m:r>
                          </m:sup>
                        </m:sSup>
                      </m:num>
                      <m:den>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m:t>
                                </m:r>
                              </m:e>
                              <m:sup>
                                <m:r>
                                  <a:rPr lang="en-US" altLang="zh-CN" b="0" i="1" smtClean="0">
                                    <a:latin typeface="Cambria Math" panose="02040503050406030204" pitchFamily="18" charset="0"/>
                                    <a:ea typeface="Cambria Math" panose="02040503050406030204" pitchFamily="18" charset="0"/>
                                  </a:rPr>
                                  <m:t>2</m:t>
                                </m:r>
                              </m:sup>
                            </m:sSup>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6</m:t>
                                </m:r>
                              </m:e>
                              <m:sup>
                                <m:r>
                                  <a:rPr lang="en-US" altLang="zh-CN" b="0" i="1" smtClean="0">
                                    <a:latin typeface="Cambria Math" panose="02040503050406030204" pitchFamily="18" charset="0"/>
                                    <a:ea typeface="Cambria Math" panose="02040503050406030204" pitchFamily="18" charset="0"/>
                                  </a:rPr>
                                  <m:t>3</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m:t>
                                </m:r>
                              </m:e>
                              <m:sup>
                                <m:r>
                                  <a:rPr lang="en-US" altLang="zh-CN" b="0" i="1" smtClean="0">
                                    <a:latin typeface="Cambria Math" panose="02040503050406030204" pitchFamily="18" charset="0"/>
                                    <a:ea typeface="Cambria Math" panose="02040503050406030204" pitchFamily="18" charset="0"/>
                                  </a:rPr>
                                  <m:t>2</m:t>
                                </m:r>
                              </m:sup>
                            </m:sSup>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3</m:t>
                                </m:r>
                              </m:e>
                              <m:sup>
                                <m:r>
                                  <a:rPr lang="en-US" altLang="zh-CN" b="0" i="1" smtClean="0">
                                    <a:latin typeface="Cambria Math" panose="02040503050406030204" pitchFamily="18" charset="0"/>
                                    <a:ea typeface="Cambria Math" panose="02040503050406030204" pitchFamily="18" charset="0"/>
                                  </a:rPr>
                                  <m:t>3</m:t>
                                </m:r>
                              </m:sup>
                            </m:sSup>
                          </m:den>
                        </m:f>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26</m:t>
                        </m:r>
                      </m:den>
                    </m:f>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b="0" i="1" smtClean="0">
                            <a:latin typeface="Cambria Math" panose="02040503050406030204" pitchFamily="18" charset="0"/>
                          </a:rPr>
                          <m:t>23</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b="0" i="1" smtClean="0">
                                <a:latin typeface="Cambria Math" panose="02040503050406030204" pitchFamily="18" charset="0"/>
                              </a:rPr>
                              <m:t>2</m:t>
                            </m:r>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num>
                      <m:den>
                        <m:nary>
                          <m:naryPr>
                            <m:chr m:val="∑"/>
                            <m:supHide m:val="on"/>
                            <m:ctrlPr>
                              <a:rPr lang="en-US" altLang="zh-CN" i="1">
                                <a:latin typeface="Cambria Math" panose="02040503050406030204" pitchFamily="18" charset="0"/>
                              </a:rPr>
                            </m:ctrlPr>
                          </m:naryPr>
                          <m:sub>
                            <m:r>
                              <m:rPr>
                                <m:sty m:val="p"/>
                                <m:brk m:alnAt="7"/>
                              </m:rPr>
                              <a:rPr lang="en-US" altLang="zh-CN" i="1">
                                <a:latin typeface="Cambria Math" panose="02040503050406030204" pitchFamily="18" charset="0"/>
                              </a:rPr>
                              <m:t>s</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𝑎𝑙𝑙𝑜𝑤𝑒𝑑</m:t>
                                </m:r>
                              </m:e>
                              <m:sub>
                                <m:r>
                                  <a:rPr lang="en-US" altLang="zh-CN" i="1">
                                    <a:latin typeface="Cambria Math" panose="02040503050406030204" pitchFamily="18" charset="0"/>
                                    <a:ea typeface="Cambria Math" panose="02040503050406030204" pitchFamily="18" charset="0"/>
                                  </a:rPr>
                                  <m:t>𝑘</m:t>
                                </m:r>
                              </m:sub>
                            </m:sSub>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b="0" i="1" smtClean="0">
                                    <a:latin typeface="Cambria Math" panose="02040503050406030204" pitchFamily="18" charset="0"/>
                                  </a:rPr>
                                  <m:t>2</m:t>
                                </m:r>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e>
                        </m:nary>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num>
                      <m:den>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3</m:t>
                                </m:r>
                              </m:e>
                              <m:sup>
                                <m:r>
                                  <a:rPr lang="en-US" altLang="zh-CN" i="1">
                                    <a:latin typeface="Cambria Math" panose="02040503050406030204" pitchFamily="18" charset="0"/>
                                    <a:ea typeface="Cambria Math" panose="02040503050406030204" pitchFamily="18" charset="0"/>
                                  </a:rPr>
                                  <m:t>3</m:t>
                                </m:r>
                              </m:sup>
                            </m:sSup>
                          </m:den>
                        </m:f>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26</m:t>
                        </m:r>
                      </m:den>
                    </m:f>
                  </m:oMath>
                </a14:m>
                <a:endParaRPr lang="en-US" altLang="zh-CN" dirty="0">
                  <a:ea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25</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i="1">
                                <a:latin typeface="Cambria Math" panose="02040503050406030204" pitchFamily="18" charset="0"/>
                              </a:rPr>
                              <m:t>2</m:t>
                            </m:r>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num>
                      <m:den>
                        <m:nary>
                          <m:naryPr>
                            <m:chr m:val="∑"/>
                            <m:supHide m:val="on"/>
                            <m:ctrlPr>
                              <a:rPr lang="en-US" altLang="zh-CN" i="1">
                                <a:latin typeface="Cambria Math" panose="02040503050406030204" pitchFamily="18" charset="0"/>
                              </a:rPr>
                            </m:ctrlPr>
                          </m:naryPr>
                          <m:sub>
                            <m:r>
                              <m:rPr>
                                <m:sty m:val="p"/>
                                <m:brk m:alnAt="7"/>
                              </m:rPr>
                              <a:rPr lang="en-US" altLang="zh-CN" i="1">
                                <a:latin typeface="Cambria Math" panose="02040503050406030204" pitchFamily="18" charset="0"/>
                              </a:rPr>
                              <m:t>s</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𝑎𝑙𝑙𝑜𝑤𝑒𝑑</m:t>
                                </m:r>
                              </m:e>
                              <m:sub>
                                <m:r>
                                  <a:rPr lang="en-US" altLang="zh-CN" i="1">
                                    <a:latin typeface="Cambria Math" panose="02040503050406030204" pitchFamily="18" charset="0"/>
                                    <a:ea typeface="Cambria Math" panose="02040503050406030204" pitchFamily="18" charset="0"/>
                                  </a:rPr>
                                  <m:t>𝑘</m:t>
                                </m:r>
                              </m:sub>
                            </m:sSub>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𝜏</m:t>
                                </m:r>
                              </m:e>
                              <m:sub>
                                <m:r>
                                  <a:rPr lang="en-US" altLang="zh-CN" i="1">
                                    <a:latin typeface="Cambria Math" panose="02040503050406030204" pitchFamily="18" charset="0"/>
                                  </a:rPr>
                                  <m:t>2</m:t>
                                </m:r>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𝜂</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3</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e>
                        </m:nary>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3</m:t>
                            </m:r>
                          </m:e>
                          <m:sup>
                            <m:r>
                              <a:rPr lang="en-US" altLang="zh-CN" i="1">
                                <a:latin typeface="Cambria Math" panose="02040503050406030204" pitchFamily="18" charset="0"/>
                                <a:ea typeface="Cambria Math" panose="02040503050406030204" pitchFamily="18" charset="0"/>
                              </a:rPr>
                              <m:t>3</m:t>
                            </m:r>
                          </m:sup>
                        </m:sSup>
                      </m:num>
                      <m:den>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6</m:t>
                                </m:r>
                              </m:e>
                              <m:sup>
                                <m:r>
                                  <a:rPr lang="en-US" altLang="zh-CN" i="1">
                                    <a:latin typeface="Cambria Math" panose="02040503050406030204" pitchFamily="18" charset="0"/>
                                    <a:ea typeface="Cambria Math" panose="02040503050406030204" pitchFamily="18" charset="0"/>
                                  </a:rPr>
                                  <m:t>3</m:t>
                                </m:r>
                              </m:sup>
                            </m:sSup>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3</m:t>
                                </m:r>
                              </m:e>
                              <m:sup>
                                <m:r>
                                  <a:rPr lang="en-US" altLang="zh-CN" i="1">
                                    <a:latin typeface="Cambria Math" panose="02040503050406030204" pitchFamily="18" charset="0"/>
                                    <a:ea typeface="Cambria Math" panose="02040503050406030204" pitchFamily="18" charset="0"/>
                                  </a:rPr>
                                  <m:t>3</m:t>
                                </m:r>
                              </m:sup>
                            </m:sSup>
                          </m:den>
                        </m:f>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24</m:t>
                        </m:r>
                      </m:num>
                      <m:den>
                        <m:r>
                          <a:rPr lang="en-US" altLang="zh-CN" b="0" i="1" smtClean="0">
                            <a:latin typeface="Cambria Math" panose="02040503050406030204" pitchFamily="18" charset="0"/>
                            <a:ea typeface="Cambria Math" panose="02040503050406030204" pitchFamily="18" charset="0"/>
                          </a:rPr>
                          <m:t>26</m:t>
                        </m:r>
                      </m:den>
                    </m:f>
                  </m:oMath>
                </a14:m>
                <a:endParaRPr lang="en-US" altLang="zh-CN" dirty="0">
                  <a:ea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C03BA03E-7215-42D6-8693-22E5D5227CD0}"/>
                  </a:ext>
                </a:extLst>
              </p:cNvPr>
              <p:cNvSpPr txBox="1">
                <a:spLocks noRot="1" noChangeAspect="1" noMove="1" noResize="1" noEditPoints="1" noAdjustHandles="1" noChangeArrowheads="1" noChangeShapeType="1" noTextEdit="1"/>
              </p:cNvSpPr>
              <p:nvPr/>
            </p:nvSpPr>
            <p:spPr>
              <a:xfrm>
                <a:off x="3571918" y="1284117"/>
                <a:ext cx="8595661" cy="2851743"/>
              </a:xfrm>
              <a:prstGeom prst="rect">
                <a:avLst/>
              </a:prstGeom>
              <a:blipFill>
                <a:blip r:embed="rId2"/>
                <a:stretch>
                  <a:fillRect l="-638" t="-192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EDB6E03-CB43-4380-9B49-74276DDB4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93" y="1409700"/>
            <a:ext cx="2916747" cy="2305050"/>
          </a:xfrm>
          <a:prstGeom prst="rect">
            <a:avLst/>
          </a:prstGeom>
        </p:spPr>
      </p:pic>
      <p:graphicFrame>
        <p:nvGraphicFramePr>
          <p:cNvPr id="21" name="图表 20">
            <a:extLst>
              <a:ext uri="{FF2B5EF4-FFF2-40B4-BE49-F238E27FC236}">
                <a16:creationId xmlns:a16="http://schemas.microsoft.com/office/drawing/2014/main" id="{6F336667-DABD-444C-BDD9-0DDBD9F170CA}"/>
              </a:ext>
            </a:extLst>
          </p:cNvPr>
          <p:cNvGraphicFramePr/>
          <p:nvPr>
            <p:extLst>
              <p:ext uri="{D42A27DB-BD31-4B8C-83A1-F6EECF244321}">
                <p14:modId xmlns:p14="http://schemas.microsoft.com/office/powerpoint/2010/main" val="2894264532"/>
              </p:ext>
            </p:extLst>
          </p:nvPr>
        </p:nvGraphicFramePr>
        <p:xfrm>
          <a:off x="439505" y="4283300"/>
          <a:ext cx="3132413" cy="2141686"/>
        </p:xfrm>
        <a:graphic>
          <a:graphicData uri="http://schemas.openxmlformats.org/drawingml/2006/chart">
            <c:chart xmlns:c="http://schemas.openxmlformats.org/drawingml/2006/chart" xmlns:r="http://schemas.openxmlformats.org/officeDocument/2006/relationships" r:id="rId4"/>
          </a:graphicData>
        </a:graphic>
      </p:graphicFrame>
      <p:sp>
        <p:nvSpPr>
          <p:cNvPr id="24" name="文本框 23">
            <a:extLst>
              <a:ext uri="{FF2B5EF4-FFF2-40B4-BE49-F238E27FC236}">
                <a16:creationId xmlns:a16="http://schemas.microsoft.com/office/drawing/2014/main" id="{F930FC6E-3646-439B-92C2-C610390CAD52}"/>
              </a:ext>
            </a:extLst>
          </p:cNvPr>
          <p:cNvSpPr txBox="1"/>
          <p:nvPr/>
        </p:nvSpPr>
        <p:spPr>
          <a:xfrm>
            <a:off x="4113370" y="4615479"/>
            <a:ext cx="6849156" cy="1477328"/>
          </a:xfrm>
          <a:prstGeom prst="rect">
            <a:avLst/>
          </a:prstGeom>
          <a:noFill/>
        </p:spPr>
        <p:txBody>
          <a:bodyPr wrap="square" rtlCol="0">
            <a:spAutoFit/>
          </a:bodyPr>
          <a:lstStyle/>
          <a:p>
            <a:r>
              <a:rPr lang="zh-CN" altLang="en-US" dirty="0"/>
              <a:t>轮盘赌法</a:t>
            </a:r>
            <a:r>
              <a:rPr lang="en-US" altLang="zh-CN" dirty="0"/>
              <a:t>(</a:t>
            </a:r>
            <a:r>
              <a:rPr lang="zh-CN" altLang="en-US" dirty="0"/>
              <a:t>比例选择方法</a:t>
            </a:r>
            <a:r>
              <a:rPr lang="en-US" altLang="zh-CN" dirty="0"/>
              <a:t>):</a:t>
            </a:r>
            <a:r>
              <a:rPr lang="zh-CN" altLang="en-US" dirty="0"/>
              <a:t>个体被选中的概率与其适应度大小成正比</a:t>
            </a:r>
          </a:p>
          <a:p>
            <a:r>
              <a:rPr lang="zh-CN" altLang="en-US" dirty="0"/>
              <a:t>产生一个随机数：</a:t>
            </a:r>
            <a:endParaRPr lang="en-US" altLang="zh-CN" dirty="0"/>
          </a:p>
          <a:p>
            <a:r>
              <a:rPr lang="zh-CN" altLang="en-US" dirty="0"/>
              <a:t>若为</a:t>
            </a:r>
            <a:r>
              <a:rPr lang="en-US" altLang="zh-CN" dirty="0"/>
              <a:t>0.03</a:t>
            </a:r>
            <a:r>
              <a:rPr lang="zh-CN" altLang="en-US" dirty="0"/>
              <a:t>，则选择城市</a:t>
            </a:r>
            <a:r>
              <a:rPr lang="en-US" altLang="zh-CN" dirty="0"/>
              <a:t>1</a:t>
            </a:r>
            <a:r>
              <a:rPr lang="zh-CN" altLang="en-US" dirty="0"/>
              <a:t>。</a:t>
            </a:r>
            <a:endParaRPr lang="en-US" altLang="zh-CN" dirty="0"/>
          </a:p>
          <a:p>
            <a:r>
              <a:rPr lang="zh-CN" altLang="en-US" dirty="0"/>
              <a:t>若为</a:t>
            </a:r>
            <a:r>
              <a:rPr lang="en-US" altLang="zh-CN" dirty="0"/>
              <a:t>0.05</a:t>
            </a:r>
            <a:r>
              <a:rPr lang="zh-CN" altLang="en-US" dirty="0"/>
              <a:t>，则选择城市</a:t>
            </a:r>
            <a:r>
              <a:rPr lang="en-US" altLang="zh-CN" dirty="0"/>
              <a:t>3</a:t>
            </a:r>
            <a:r>
              <a:rPr lang="zh-CN" altLang="en-US" dirty="0"/>
              <a:t>。</a:t>
            </a:r>
            <a:endParaRPr lang="en-US" altLang="zh-CN" dirty="0"/>
          </a:p>
          <a:p>
            <a:r>
              <a:rPr lang="zh-CN" altLang="en-US" dirty="0"/>
              <a:t>若为</a:t>
            </a:r>
            <a:r>
              <a:rPr lang="en-US" altLang="zh-CN" dirty="0"/>
              <a:t>0.20</a:t>
            </a:r>
            <a:r>
              <a:rPr lang="zh-CN" altLang="en-US" dirty="0"/>
              <a:t>，则选择城市</a:t>
            </a:r>
            <a:r>
              <a:rPr lang="en-US" altLang="zh-CN" dirty="0"/>
              <a:t>5</a:t>
            </a:r>
            <a:r>
              <a:rPr lang="zh-CN" altLang="en-US" dirty="0"/>
              <a:t>。</a:t>
            </a:r>
            <a:endParaRPr lang="en-US" altLang="zh-CN" dirty="0"/>
          </a:p>
        </p:txBody>
      </p:sp>
    </p:spTree>
    <p:extLst>
      <p:ext uri="{BB962C8B-B14F-4D97-AF65-F5344CB8AC3E}">
        <p14:creationId xmlns:p14="http://schemas.microsoft.com/office/powerpoint/2010/main" val="3376286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C01BD1-B6A2-4CFC-BA7A-FAB8FCAB5FC6}"/>
                  </a:ext>
                </a:extLst>
              </p:cNvPr>
              <p:cNvSpPr>
                <a:spLocks noGrp="1"/>
              </p:cNvSpPr>
              <p:nvPr>
                <p:ph idx="1"/>
              </p:nvPr>
            </p:nvSpPr>
            <p:spPr>
              <a:xfrm>
                <a:off x="865598" y="1836077"/>
                <a:ext cx="10515600" cy="4351338"/>
              </a:xfrm>
            </p:spPr>
            <p:txBody>
              <a:bodyPr>
                <a:normAutofit/>
              </a:bodyPr>
              <a:lstStyle/>
              <a:p>
                <a:pPr marL="0" indent="0">
                  <a:buNone/>
                </a:pPr>
                <a:endParaRPr lang="en-US" altLang="zh-CN" i="1" dirty="0">
                  <a:latin typeface="Cambria Math" panose="02040503050406030204" pitchFamily="18" charset="0"/>
                </a:endParaRPr>
              </a:p>
              <a:p>
                <a:pPr marL="0" indent="0">
                  <a:buNone/>
                </a:pP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m:rPr>
                              <m:sty m:val="p"/>
                            </m:rPr>
                            <a:rPr lang="en-US" altLang="zh-CN" i="1">
                              <a:latin typeface="Cambria Math" panose="02040503050406030204" pitchFamily="18" charset="0"/>
                            </a:rPr>
                            <m:t>ij</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𝜏</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b="0" i="1" smtClean="0">
                              <a:latin typeface="Cambria Math" panose="02040503050406030204" pitchFamily="18" charset="0"/>
                            </a:rPr>
                            <m:t>𝜌</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𝜏</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,0&lt;</m:t>
                      </m:r>
                      <m:r>
                        <a:rPr lang="zh-CN" altLang="en-US" b="0" i="1" smtClean="0">
                          <a:latin typeface="Cambria Math" panose="02040503050406030204" pitchFamily="18" charset="0"/>
                          <a:ea typeface="Cambria Math" panose="02040503050406030204" pitchFamily="18" charset="0"/>
                        </a:rPr>
                        <m:t>𝜌</m:t>
                      </m:r>
                      <m:r>
                        <a:rPr lang="en-US" altLang="zh-CN" b="0" i="1" smtClean="0">
                          <a:latin typeface="Cambria Math" panose="02040503050406030204" pitchFamily="18" charset="0"/>
                          <a:ea typeface="Cambria Math" panose="02040503050406030204" pitchFamily="18" charset="0"/>
                        </a:rPr>
                        <m:t>&lt;1</m:t>
                      </m:r>
                    </m:oMath>
                  </m:oMathPara>
                </a14:m>
                <a:endParaRPr lang="en-US" altLang="zh-CN" b="0" dirty="0">
                  <a:ea typeface="Cambria Math" panose="02040503050406030204" pitchFamily="18" charset="0"/>
                </a:endParaRPr>
              </a:p>
              <a:p>
                <a:pPr marL="0" indent="0">
                  <a:buNone/>
                </a:pPr>
                <a:endParaRPr lang="en-US" altLang="zh-CN" b="0" dirty="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𝜏</m:t>
                              </m:r>
                            </m:e>
                            <m:sub>
                              <m:r>
                                <a:rPr lang="en-US" altLang="zh-CN" b="0" i="1" smtClean="0">
                                  <a:latin typeface="Cambria Math" panose="02040503050406030204" pitchFamily="18" charset="0"/>
                                  <a:ea typeface="Cambria Math" panose="02040503050406030204" pitchFamily="18" charset="0"/>
                                </a:rPr>
                                <m:t>𝑖𝑗</m:t>
                              </m:r>
                            </m:sub>
                            <m:sup>
                              <m:r>
                                <a:rPr lang="en-US" altLang="zh-CN" b="0" i="1" smtClean="0">
                                  <a:latin typeface="Cambria Math" panose="02040503050406030204" pitchFamily="18" charset="0"/>
                                  <a:ea typeface="Cambria Math" panose="02040503050406030204" pitchFamily="18" charset="0"/>
                                </a:rPr>
                                <m:t>𝑘</m:t>
                              </m:r>
                            </m:sup>
                          </m:sSubSup>
                        </m:e>
                      </m:nary>
                    </m:oMath>
                  </m:oMathPara>
                </a14:m>
                <a:endParaRPr lang="en-US" altLang="zh-CN" dirty="0"/>
              </a:p>
            </p:txBody>
          </p:sp>
        </mc:Choice>
        <mc:Fallback xmlns="">
          <p:sp>
            <p:nvSpPr>
              <p:cNvPr id="3" name="内容占位符 2">
                <a:extLst>
                  <a:ext uri="{FF2B5EF4-FFF2-40B4-BE49-F238E27FC236}">
                    <a16:creationId xmlns:a16="http://schemas.microsoft.com/office/drawing/2014/main" id="{92C01BD1-B6A2-4CFC-BA7A-FAB8FCAB5FC6}"/>
                  </a:ext>
                </a:extLst>
              </p:cNvPr>
              <p:cNvSpPr>
                <a:spLocks noGrp="1" noRot="1" noChangeAspect="1" noMove="1" noResize="1" noEditPoints="1" noAdjustHandles="1" noChangeArrowheads="1" noChangeShapeType="1" noTextEdit="1"/>
              </p:cNvSpPr>
              <p:nvPr>
                <p:ph idx="1"/>
              </p:nvPr>
            </p:nvSpPr>
            <p:spPr>
              <a:xfrm>
                <a:off x="865598" y="1836077"/>
                <a:ext cx="10515600" cy="4351338"/>
              </a:xfrm>
              <a:blipFill>
                <a:blip r:embed="rId3"/>
                <a:stretch>
                  <a:fillRect/>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FA647E55-976D-41B4-9369-17468654F8D0}"/>
              </a:ext>
            </a:extLst>
          </p:cNvPr>
          <p:cNvSpPr>
            <a:spLocks noGrp="1"/>
          </p:cNvSpPr>
          <p:nvPr>
            <p:ph type="title"/>
          </p:nvPr>
        </p:nvSpPr>
        <p:spPr>
          <a:xfrm>
            <a:off x="838200" y="128820"/>
            <a:ext cx="10515600" cy="1083531"/>
          </a:xfrm>
        </p:spPr>
        <p:txBody>
          <a:bodyPr>
            <a:normAutofit/>
          </a:bodyPr>
          <a:lstStyle/>
          <a:p>
            <a:pPr algn="ctr"/>
            <a:r>
              <a:rPr lang="zh-CN" altLang="en-US" dirty="0"/>
              <a:t>三、更新信息素（</a:t>
            </a:r>
            <a:r>
              <a:rPr lang="en-US" altLang="zh-CN" dirty="0"/>
              <a:t>1</a:t>
            </a:r>
            <a:r>
              <a:rPr lang="zh-CN" altLang="en-US" dirty="0"/>
              <a:t>）</a:t>
            </a:r>
          </a:p>
        </p:txBody>
      </p:sp>
      <p:sp>
        <p:nvSpPr>
          <p:cNvPr id="6" name="对话气泡: 圆角矩形 5">
            <a:extLst>
              <a:ext uri="{FF2B5EF4-FFF2-40B4-BE49-F238E27FC236}">
                <a16:creationId xmlns:a16="http://schemas.microsoft.com/office/drawing/2014/main" id="{7820A661-4068-4E1A-9F3B-70D2FD885DBD}"/>
              </a:ext>
            </a:extLst>
          </p:cNvPr>
          <p:cNvSpPr/>
          <p:nvPr/>
        </p:nvSpPr>
        <p:spPr>
          <a:xfrm>
            <a:off x="1001301" y="1430248"/>
            <a:ext cx="2542855" cy="811658"/>
          </a:xfrm>
          <a:prstGeom prst="wedgeRoundRectCallout">
            <a:avLst>
              <a:gd name="adj1" fmla="val 58384"/>
              <a:gd name="adj2" fmla="val 121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a:t>t+1</a:t>
            </a:r>
            <a:r>
              <a:rPr lang="zh-CN" altLang="en-US" dirty="0"/>
              <a:t>次循环后城市</a:t>
            </a:r>
            <a:r>
              <a:rPr lang="en-US" altLang="zh-CN" dirty="0" err="1"/>
              <a:t>i</a:t>
            </a:r>
            <a:r>
              <a:rPr lang="zh-CN" altLang="en-US" dirty="0"/>
              <a:t>到城市</a:t>
            </a:r>
            <a:r>
              <a:rPr lang="en-US" altLang="zh-CN" dirty="0"/>
              <a:t>j</a:t>
            </a:r>
            <a:r>
              <a:rPr lang="zh-CN" altLang="en-US" dirty="0"/>
              <a:t>上的信息素含量</a:t>
            </a:r>
          </a:p>
        </p:txBody>
      </p:sp>
      <p:sp>
        <p:nvSpPr>
          <p:cNvPr id="7" name="对话气泡: 圆角矩形 6">
            <a:extLst>
              <a:ext uri="{FF2B5EF4-FFF2-40B4-BE49-F238E27FC236}">
                <a16:creationId xmlns:a16="http://schemas.microsoft.com/office/drawing/2014/main" id="{1D6104AC-616A-4F19-A87A-39B2A3571223}"/>
              </a:ext>
            </a:extLst>
          </p:cNvPr>
          <p:cNvSpPr/>
          <p:nvPr/>
        </p:nvSpPr>
        <p:spPr>
          <a:xfrm>
            <a:off x="6096000" y="1618180"/>
            <a:ext cx="2256890" cy="811658"/>
          </a:xfrm>
          <a:prstGeom prst="wedgeRoundRectCallout">
            <a:avLst>
              <a:gd name="adj1" fmla="val -40159"/>
              <a:gd name="adj2" fmla="val 83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信息素残留系数</a:t>
            </a:r>
            <a:r>
              <a:rPr lang="en-US" altLang="zh-CN" dirty="0"/>
              <a:t>=</a:t>
            </a:r>
          </a:p>
          <a:p>
            <a:pPr algn="ctr"/>
            <a:r>
              <a:rPr lang="en-US" altLang="zh-CN" dirty="0"/>
              <a:t>1-</a:t>
            </a:r>
            <a:r>
              <a:rPr lang="zh-CN" altLang="en-US" dirty="0"/>
              <a:t>信息素挥发因子</a:t>
            </a:r>
          </a:p>
        </p:txBody>
      </p:sp>
      <p:sp>
        <p:nvSpPr>
          <p:cNvPr id="8" name="对话气泡: 圆角矩形 7">
            <a:extLst>
              <a:ext uri="{FF2B5EF4-FFF2-40B4-BE49-F238E27FC236}">
                <a16:creationId xmlns:a16="http://schemas.microsoft.com/office/drawing/2014/main" id="{8067D52F-744F-4166-AF7D-9595EAC5B368}"/>
              </a:ext>
            </a:extLst>
          </p:cNvPr>
          <p:cNvSpPr/>
          <p:nvPr/>
        </p:nvSpPr>
        <p:spPr>
          <a:xfrm>
            <a:off x="2558265" y="4817296"/>
            <a:ext cx="2434975" cy="1004298"/>
          </a:xfrm>
          <a:prstGeom prst="wedgeRoundRectCallout">
            <a:avLst>
              <a:gd name="adj1" fmla="val 62347"/>
              <a:gd name="adj2" fmla="val -87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新增信息素含量</a:t>
            </a:r>
            <a:r>
              <a:rPr lang="en-US" altLang="zh-CN" dirty="0"/>
              <a:t>=m</a:t>
            </a:r>
            <a:r>
              <a:rPr lang="zh-CN" altLang="en-US" dirty="0"/>
              <a:t>只蚂蚁在城市</a:t>
            </a:r>
            <a:r>
              <a:rPr lang="en-US" altLang="zh-CN" dirty="0" err="1"/>
              <a:t>i</a:t>
            </a:r>
            <a:r>
              <a:rPr lang="zh-CN" altLang="en-US" dirty="0"/>
              <a:t>到</a:t>
            </a:r>
            <a:r>
              <a:rPr lang="en-US" altLang="zh-CN" dirty="0"/>
              <a:t>j</a:t>
            </a:r>
            <a:r>
              <a:rPr lang="zh-CN" altLang="en-US" dirty="0"/>
              <a:t>路径上留下的信息素总和</a:t>
            </a:r>
          </a:p>
        </p:txBody>
      </p:sp>
    </p:spTree>
    <p:extLst>
      <p:ext uri="{BB962C8B-B14F-4D97-AF65-F5344CB8AC3E}">
        <p14:creationId xmlns:p14="http://schemas.microsoft.com/office/powerpoint/2010/main" val="2420808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EF710-A7B7-4BD1-99A7-A76AC2C5ABF1}"/>
              </a:ext>
            </a:extLst>
          </p:cNvPr>
          <p:cNvSpPr>
            <a:spLocks noGrp="1"/>
          </p:cNvSpPr>
          <p:nvPr>
            <p:ph type="title"/>
          </p:nvPr>
        </p:nvSpPr>
        <p:spPr/>
        <p:txBody>
          <a:bodyPr/>
          <a:lstStyle/>
          <a:p>
            <a:pPr algn="ctr"/>
            <a:r>
              <a:rPr lang="zh-CN" altLang="en-US" dirty="0"/>
              <a:t>三、更新信息素（</a:t>
            </a:r>
            <a:r>
              <a:rPr lang="en-US" altLang="zh-CN" dirty="0"/>
              <a:t>2</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12E28D-D247-4B87-B428-4DBA7398F0BF}"/>
                  </a:ext>
                </a:extLst>
              </p:cNvPr>
              <p:cNvSpPr>
                <a:spLocks noGrp="1"/>
              </p:cNvSpPr>
              <p:nvPr>
                <p:ph idx="1"/>
              </p:nvPr>
            </p:nvSpPr>
            <p:spPr/>
            <p:txBody>
              <a:bodyPr/>
              <a:lstStyle/>
              <a:p>
                <a:pPr marL="0" indent="0">
                  <a:buNone/>
                </a:pPr>
                <a:r>
                  <a:rPr lang="zh-CN" altLang="zh-CN" dirty="0"/>
                  <a:t>根据不同的规则我们可以将蚁群算法分为三种模型</a:t>
                </a:r>
                <a:r>
                  <a:rPr lang="en-US" altLang="zh-CN" dirty="0"/>
                  <a:t>——</a:t>
                </a:r>
                <a:r>
                  <a:rPr lang="zh-CN" altLang="zh-CN" dirty="0"/>
                  <a:t>蚁周模型</a:t>
                </a:r>
                <a:r>
                  <a:rPr lang="en-US" altLang="zh-CN" dirty="0"/>
                  <a:t>(Ant-Cycle)</a:t>
                </a:r>
                <a:r>
                  <a:rPr lang="zh-CN" altLang="zh-CN" dirty="0"/>
                  <a:t>、蚁量模型</a:t>
                </a:r>
                <a:r>
                  <a:rPr lang="en-US" altLang="zh-CN" dirty="0"/>
                  <a:t>(Ant-Quantity)</a:t>
                </a:r>
                <a:r>
                  <a:rPr lang="zh-CN" altLang="zh-CN" dirty="0"/>
                  <a:t>和蚁密模型</a:t>
                </a:r>
                <a:r>
                  <a:rPr lang="en-US" altLang="zh-CN" dirty="0"/>
                  <a:t>(Ant-Density)</a:t>
                </a:r>
                <a:r>
                  <a:rPr lang="zh-CN" altLang="zh-CN" dirty="0"/>
                  <a:t>。</a:t>
                </a:r>
                <a:endParaRPr lang="en-US" altLang="zh-CN" dirty="0"/>
              </a:p>
              <a:p>
                <a:pPr marL="0" indent="0">
                  <a:buNone/>
                </a:pPr>
                <a:endParaRPr lang="en-US" altLang="zh-CN" dirty="0"/>
              </a:p>
              <a:p>
                <a:pPr marL="0" indent="0">
                  <a:buNone/>
                </a:pPr>
                <a:r>
                  <a:rPr lang="zh-CN" altLang="zh-CN" dirty="0"/>
                  <a:t>规则是：完成一次路径循环后，蚂蚁才释放信息素。</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𝑄</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𝑘</m:t>
                                      </m:r>
                                    </m:sub>
                                  </m:sSub>
                                </m:den>
                              </m:f>
                              <m:r>
                                <a:rPr lang="en-US" altLang="zh-CN" i="1">
                                  <a:latin typeface="Cambria Math" panose="02040503050406030204" pitchFamily="18" charset="0"/>
                                </a:rPr>
                                <m:t>,</m:t>
                              </m:r>
                              <m:r>
                                <a:rPr lang="zh-CN" altLang="en-US" i="1">
                                  <a:latin typeface="Cambria Math" panose="02040503050406030204" pitchFamily="18" charset="0"/>
                                </a:rPr>
                                <m:t>如果蚂蚁</m:t>
                              </m:r>
                              <m:r>
                                <a:rPr lang="en-US" altLang="zh-CN" i="1">
                                  <a:latin typeface="Cambria Math" panose="02040503050406030204" pitchFamily="18" charset="0"/>
                                </a:rPr>
                                <m:t>𝑘</m:t>
                              </m:r>
                              <m:r>
                                <a:rPr lang="zh-CN" altLang="en-US" i="1">
                                  <a:latin typeface="Cambria Math" panose="02040503050406030204" pitchFamily="18" charset="0"/>
                                </a:rPr>
                                <m:t>经过路径城市</m:t>
                              </m:r>
                              <m:r>
                                <m:rPr>
                                  <m:sty m:val="p"/>
                                </m:rPr>
                                <a:rPr lang="en-US" altLang="zh-CN" i="1">
                                  <a:latin typeface="Cambria Math" panose="02040503050406030204" pitchFamily="18" charset="0"/>
                                </a:rPr>
                                <m:t>i</m:t>
                              </m:r>
                              <m:r>
                                <a:rPr lang="zh-CN" altLang="en-US" i="1">
                                  <a:latin typeface="Cambria Math" panose="02040503050406030204" pitchFamily="18" charset="0"/>
                                </a:rPr>
                                <m:t>到</m:t>
                              </m:r>
                              <m:r>
                                <m:rPr>
                                  <m:sty m:val="p"/>
                                </m:rPr>
                                <a:rPr lang="en-US" altLang="zh-CN" i="1">
                                  <a:latin typeface="Cambria Math" panose="02040503050406030204" pitchFamily="18" charset="0"/>
                                </a:rPr>
                                <m:t>j</m:t>
                              </m:r>
                            </m:e>
                            <m:e>
                              <m:r>
                                <a:rPr lang="en-US" altLang="zh-CN" i="1" smtClean="0">
                                  <a:latin typeface="Cambria Math" panose="02040503050406030204" pitchFamily="18" charset="0"/>
                                </a:rPr>
                                <m:t>0</m:t>
                              </m:r>
                              <m:r>
                                <a:rPr lang="en-US" altLang="zh-CN" b="0" i="1" smtClean="0">
                                  <a:latin typeface="Cambria Math" panose="02040503050406030204" pitchFamily="18" charset="0"/>
                                </a:rPr>
                                <m:t> </m:t>
                              </m:r>
                              <m:r>
                                <a:rPr lang="zh-CN" altLang="en-US" i="1">
                                  <a:latin typeface="Cambria Math" panose="02040503050406030204" pitchFamily="18" charset="0"/>
                                </a:rPr>
                                <m:t>，</m:t>
                              </m:r>
                              <m:r>
                                <a:rPr lang="zh-CN" altLang="en-US" i="1" smtClean="0">
                                  <a:latin typeface="Cambria Math" panose="02040503050406030204" pitchFamily="18" charset="0"/>
                                </a:rPr>
                                <m:t>否则</m:t>
                              </m:r>
                              <m:r>
                                <a:rPr lang="en-US" altLang="zh-CN" b="0" i="1" smtClean="0">
                                  <a:latin typeface="Cambria Math" panose="02040503050406030204" pitchFamily="18" charset="0"/>
                                </a:rPr>
                                <m:t>                                           </m:t>
                              </m:r>
                            </m:e>
                          </m:eqArr>
                          <m:r>
                            <a:rPr lang="en-US" altLang="zh-CN" b="0" i="1" smtClean="0">
                              <a:latin typeface="Cambria Math" panose="02040503050406030204" pitchFamily="18" charset="0"/>
                            </a:rPr>
                            <m:t>   </m:t>
                          </m:r>
                        </m:e>
                      </m:d>
                    </m:oMath>
                  </m:oMathPara>
                </a14:m>
                <a:endParaRPr lang="zh-CN" altLang="en-US" dirty="0"/>
              </a:p>
            </p:txBody>
          </p:sp>
        </mc:Choice>
        <mc:Fallback xmlns="">
          <p:sp>
            <p:nvSpPr>
              <p:cNvPr id="3" name="内容占位符 2">
                <a:extLst>
                  <a:ext uri="{FF2B5EF4-FFF2-40B4-BE49-F238E27FC236}">
                    <a16:creationId xmlns:a16="http://schemas.microsoft.com/office/drawing/2014/main" id="{3312E28D-D247-4B87-B428-4DBA7398F0BF}"/>
                  </a:ext>
                </a:extLst>
              </p:cNvPr>
              <p:cNvSpPr>
                <a:spLocks noGrp="1" noRot="1" noChangeAspect="1" noMove="1" noResize="1" noEditPoints="1" noAdjustHandles="1" noChangeArrowheads="1" noChangeShapeType="1" noTextEdit="1"/>
              </p:cNvSpPr>
              <p:nvPr>
                <p:ph idx="1"/>
              </p:nvPr>
            </p:nvSpPr>
            <p:spPr>
              <a:blipFill>
                <a:blip r:embed="rId3"/>
                <a:stretch>
                  <a:fillRect l="-121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533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92B7D-28BB-447C-B853-141644CA85C5}"/>
              </a:ext>
            </a:extLst>
          </p:cNvPr>
          <p:cNvSpPr>
            <a:spLocks noGrp="1"/>
          </p:cNvSpPr>
          <p:nvPr>
            <p:ph type="title"/>
          </p:nvPr>
        </p:nvSpPr>
        <p:spPr>
          <a:xfrm>
            <a:off x="838200" y="118546"/>
            <a:ext cx="10515600" cy="1059808"/>
          </a:xfrm>
        </p:spPr>
        <p:txBody>
          <a:bodyPr/>
          <a:lstStyle/>
          <a:p>
            <a:pPr algn="ctr"/>
            <a:r>
              <a:rPr lang="zh-CN" altLang="en-US" dirty="0"/>
              <a:t>三、更新信息素（</a:t>
            </a:r>
            <a:r>
              <a:rPr lang="en-US" altLang="zh-CN" dirty="0"/>
              <a:t>3</a:t>
            </a:r>
            <a:r>
              <a:rPr lang="zh-CN" altLang="en-US" dirty="0"/>
              <a:t>）</a:t>
            </a:r>
          </a:p>
        </p:txBody>
      </p:sp>
      <p:graphicFrame>
        <p:nvGraphicFramePr>
          <p:cNvPr id="6" name="表格 6">
            <a:extLst>
              <a:ext uri="{FF2B5EF4-FFF2-40B4-BE49-F238E27FC236}">
                <a16:creationId xmlns:a16="http://schemas.microsoft.com/office/drawing/2014/main" id="{4981C022-4B87-4AD3-8540-5B203AB33E2C}"/>
              </a:ext>
            </a:extLst>
          </p:cNvPr>
          <p:cNvGraphicFramePr>
            <a:graphicFrameLocks noGrp="1"/>
          </p:cNvGraphicFramePr>
          <p:nvPr>
            <p:ph idx="1"/>
            <p:extLst>
              <p:ext uri="{D42A27DB-BD31-4B8C-83A1-F6EECF244321}">
                <p14:modId xmlns:p14="http://schemas.microsoft.com/office/powerpoint/2010/main" val="2178505263"/>
              </p:ext>
            </p:extLst>
          </p:nvPr>
        </p:nvGraphicFramePr>
        <p:xfrm>
          <a:off x="389137" y="1444297"/>
          <a:ext cx="3184986" cy="2560320"/>
        </p:xfrm>
        <a:graphic>
          <a:graphicData uri="http://schemas.openxmlformats.org/drawingml/2006/table">
            <a:tbl>
              <a:tblPr firstRow="1" bandRow="1">
                <a:tableStyleId>{5C22544A-7EE6-4342-B048-85BDC9FD1C3A}</a:tableStyleId>
              </a:tblPr>
              <a:tblGrid>
                <a:gridCol w="454998">
                  <a:extLst>
                    <a:ext uri="{9D8B030D-6E8A-4147-A177-3AD203B41FA5}">
                      <a16:colId xmlns:a16="http://schemas.microsoft.com/office/drawing/2014/main" val="2382911012"/>
                    </a:ext>
                  </a:extLst>
                </a:gridCol>
                <a:gridCol w="454998">
                  <a:extLst>
                    <a:ext uri="{9D8B030D-6E8A-4147-A177-3AD203B41FA5}">
                      <a16:colId xmlns:a16="http://schemas.microsoft.com/office/drawing/2014/main" val="315559393"/>
                    </a:ext>
                  </a:extLst>
                </a:gridCol>
                <a:gridCol w="454998">
                  <a:extLst>
                    <a:ext uri="{9D8B030D-6E8A-4147-A177-3AD203B41FA5}">
                      <a16:colId xmlns:a16="http://schemas.microsoft.com/office/drawing/2014/main" val="2973804191"/>
                    </a:ext>
                  </a:extLst>
                </a:gridCol>
                <a:gridCol w="454998">
                  <a:extLst>
                    <a:ext uri="{9D8B030D-6E8A-4147-A177-3AD203B41FA5}">
                      <a16:colId xmlns:a16="http://schemas.microsoft.com/office/drawing/2014/main" val="3325440957"/>
                    </a:ext>
                  </a:extLst>
                </a:gridCol>
                <a:gridCol w="454998">
                  <a:extLst>
                    <a:ext uri="{9D8B030D-6E8A-4147-A177-3AD203B41FA5}">
                      <a16:colId xmlns:a16="http://schemas.microsoft.com/office/drawing/2014/main" val="1201587515"/>
                    </a:ext>
                  </a:extLst>
                </a:gridCol>
                <a:gridCol w="454998">
                  <a:extLst>
                    <a:ext uri="{9D8B030D-6E8A-4147-A177-3AD203B41FA5}">
                      <a16:colId xmlns:a16="http://schemas.microsoft.com/office/drawing/2014/main" val="1248111960"/>
                    </a:ext>
                  </a:extLst>
                </a:gridCol>
                <a:gridCol w="454998">
                  <a:extLst>
                    <a:ext uri="{9D8B030D-6E8A-4147-A177-3AD203B41FA5}">
                      <a16:colId xmlns:a16="http://schemas.microsoft.com/office/drawing/2014/main" val="61919927"/>
                    </a:ext>
                  </a:extLst>
                </a:gridCol>
              </a:tblGrid>
              <a:tr h="351917">
                <a:tc>
                  <a:txBody>
                    <a:bodyPr/>
                    <a:lstStyle/>
                    <a:p>
                      <a:pPr algn="ct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4163121477"/>
                  </a:ext>
                </a:extLst>
              </a:tr>
              <a:tr h="351917">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1883987914"/>
                  </a:ext>
                </a:extLst>
              </a:tr>
              <a:tr h="351917">
                <a:tc>
                  <a:txBody>
                    <a:bodyPr/>
                    <a:lstStyle/>
                    <a:p>
                      <a:pPr algn="ctr"/>
                      <a:r>
                        <a:rPr lang="en-US" altLang="zh-CN" dirty="0"/>
                        <a:t>2</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649247349"/>
                  </a:ext>
                </a:extLst>
              </a:tr>
              <a:tr h="351917">
                <a:tc>
                  <a:txBody>
                    <a:bodyPr/>
                    <a:lstStyle/>
                    <a:p>
                      <a:pPr algn="ctr"/>
                      <a:r>
                        <a:rPr lang="en-US" altLang="zh-CN" dirty="0"/>
                        <a:t>3</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3818988150"/>
                  </a:ext>
                </a:extLst>
              </a:tr>
              <a:tr h="351917">
                <a:tc>
                  <a:txBody>
                    <a:bodyPr/>
                    <a:lstStyle/>
                    <a:p>
                      <a:pPr algn="ctr"/>
                      <a:r>
                        <a:rPr lang="en-US" altLang="zh-CN" dirty="0"/>
                        <a:t>4</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2080514197"/>
                  </a:ext>
                </a:extLst>
              </a:tr>
              <a:tr h="351917">
                <a:tc>
                  <a:txBody>
                    <a:bodyPr/>
                    <a:lstStyle/>
                    <a:p>
                      <a:pPr algn="ctr"/>
                      <a:r>
                        <a:rPr lang="en-US" altLang="zh-CN" dirty="0"/>
                        <a:t>5</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67961740"/>
                  </a:ext>
                </a:extLst>
              </a:tr>
              <a:tr h="351917">
                <a:tc>
                  <a:txBody>
                    <a:bodyPr/>
                    <a:lstStyle/>
                    <a:p>
                      <a:pPr algn="ctr"/>
                      <a:r>
                        <a:rPr lang="en-US" altLang="zh-CN" dirty="0"/>
                        <a:t>6</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100255337"/>
                  </a:ext>
                </a:extLst>
              </a:tr>
            </a:tbl>
          </a:graphicData>
        </a:graphic>
      </p:graphicFrame>
      <mc:AlternateContent xmlns:mc="http://schemas.openxmlformats.org/markup-compatibility/2006" xmlns:a14="http://schemas.microsoft.com/office/drawing/2010/main">
        <mc:Choice Requires="a14">
          <p:sp>
            <p:nvSpPr>
              <p:cNvPr id="8" name="箭头: 右 7">
                <a:extLst>
                  <a:ext uri="{FF2B5EF4-FFF2-40B4-BE49-F238E27FC236}">
                    <a16:creationId xmlns:a16="http://schemas.microsoft.com/office/drawing/2014/main" id="{5F39D022-1DC6-4D6B-9928-6C3E86965157}"/>
                  </a:ext>
                </a:extLst>
              </p:cNvPr>
              <p:cNvSpPr/>
              <p:nvPr/>
            </p:nvSpPr>
            <p:spPr>
              <a:xfrm>
                <a:off x="3881921" y="1915974"/>
                <a:ext cx="2383605" cy="1059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信息素挥发</a:t>
                </a:r>
                <a:endParaRPr lang="en-US" altLang="zh-CN" dirty="0">
                  <a:solidFill>
                    <a:schemeClr val="bg1"/>
                  </a:solidFill>
                </a:endParaRPr>
              </a:p>
              <a:p>
                <a:pPr algn="ctr"/>
                <a:r>
                  <a:rPr lang="zh-CN" altLang="en-US" dirty="0">
                    <a:solidFill>
                      <a:schemeClr val="bg1"/>
                    </a:solidFill>
                  </a:rPr>
                  <a:t>挥发因子</a:t>
                </a:r>
                <a14:m>
                  <m:oMath xmlns:m="http://schemas.openxmlformats.org/officeDocument/2006/math">
                    <m:r>
                      <a:rPr lang="zh-CN" altLang="en-US" i="1" smtClean="0">
                        <a:solidFill>
                          <a:schemeClr val="bg1"/>
                        </a:solidFill>
                        <a:latin typeface="Cambria Math" panose="02040503050406030204" pitchFamily="18" charset="0"/>
                      </a:rPr>
                      <m:t>𝜌</m:t>
                    </m:r>
                    <m:r>
                      <a:rPr lang="en-US" altLang="zh-CN" i="1">
                        <a:solidFill>
                          <a:schemeClr val="bg1"/>
                        </a:solidFill>
                        <a:latin typeface="Cambria Math" panose="02040503050406030204" pitchFamily="18" charset="0"/>
                      </a:rPr>
                      <m:t>=</m:t>
                    </m:r>
                  </m:oMath>
                </a14:m>
                <a:r>
                  <a:rPr lang="en-US" altLang="zh-CN" dirty="0">
                    <a:solidFill>
                      <a:schemeClr val="bg1"/>
                    </a:solidFill>
                  </a:rPr>
                  <a:t>0.7</a:t>
                </a:r>
                <a:endParaRPr lang="zh-CN" altLang="en-US" dirty="0">
                  <a:solidFill>
                    <a:schemeClr val="tx1"/>
                  </a:solidFill>
                </a:endParaRPr>
              </a:p>
            </p:txBody>
          </p:sp>
        </mc:Choice>
        <mc:Fallback xmlns="">
          <p:sp>
            <p:nvSpPr>
              <p:cNvPr id="8" name="箭头: 右 7">
                <a:extLst>
                  <a:ext uri="{FF2B5EF4-FFF2-40B4-BE49-F238E27FC236}">
                    <a16:creationId xmlns:a16="http://schemas.microsoft.com/office/drawing/2014/main" id="{5F39D022-1DC6-4D6B-9928-6C3E86965157}"/>
                  </a:ext>
                </a:extLst>
              </p:cNvPr>
              <p:cNvSpPr>
                <a:spLocks noRot="1" noChangeAspect="1" noMove="1" noResize="1" noEditPoints="1" noAdjustHandles="1" noChangeArrowheads="1" noChangeShapeType="1" noTextEdit="1"/>
              </p:cNvSpPr>
              <p:nvPr/>
            </p:nvSpPr>
            <p:spPr>
              <a:xfrm>
                <a:off x="3881921" y="1915974"/>
                <a:ext cx="2383605" cy="1059808"/>
              </a:xfrm>
              <a:prstGeom prst="rightArrow">
                <a:avLst/>
              </a:prstGeom>
              <a:blipFill>
                <a:blip r:embed="rId2"/>
                <a:stretch>
                  <a:fillRect/>
                </a:stretch>
              </a:blipFill>
            </p:spPr>
            <p:txBody>
              <a:bodyPr/>
              <a:lstStyle/>
              <a:p>
                <a:r>
                  <a:rPr lang="zh-CN" altLang="en-US">
                    <a:noFill/>
                  </a:rPr>
                  <a:t> </a:t>
                </a:r>
              </a:p>
            </p:txBody>
          </p:sp>
        </mc:Fallback>
      </mc:AlternateContent>
      <p:graphicFrame>
        <p:nvGraphicFramePr>
          <p:cNvPr id="9" name="表格 6">
            <a:extLst>
              <a:ext uri="{FF2B5EF4-FFF2-40B4-BE49-F238E27FC236}">
                <a16:creationId xmlns:a16="http://schemas.microsoft.com/office/drawing/2014/main" id="{BEA9F6DF-3E5B-44F9-A20A-C12218904871}"/>
              </a:ext>
            </a:extLst>
          </p:cNvPr>
          <p:cNvGraphicFramePr>
            <a:graphicFrameLocks/>
          </p:cNvGraphicFramePr>
          <p:nvPr>
            <p:extLst>
              <p:ext uri="{D42A27DB-BD31-4B8C-83A1-F6EECF244321}">
                <p14:modId xmlns:p14="http://schemas.microsoft.com/office/powerpoint/2010/main" val="2825675712"/>
              </p:ext>
            </p:extLst>
          </p:nvPr>
        </p:nvGraphicFramePr>
        <p:xfrm>
          <a:off x="6274079" y="1499547"/>
          <a:ext cx="2900730" cy="2560320"/>
        </p:xfrm>
        <a:graphic>
          <a:graphicData uri="http://schemas.openxmlformats.org/drawingml/2006/table">
            <a:tbl>
              <a:tblPr firstRow="1" bandRow="1">
                <a:tableStyleId>{5C22544A-7EE6-4342-B048-85BDC9FD1C3A}</a:tableStyleId>
              </a:tblPr>
              <a:tblGrid>
                <a:gridCol w="414390">
                  <a:extLst>
                    <a:ext uri="{9D8B030D-6E8A-4147-A177-3AD203B41FA5}">
                      <a16:colId xmlns:a16="http://schemas.microsoft.com/office/drawing/2014/main" val="2382911012"/>
                    </a:ext>
                  </a:extLst>
                </a:gridCol>
                <a:gridCol w="414390">
                  <a:extLst>
                    <a:ext uri="{9D8B030D-6E8A-4147-A177-3AD203B41FA5}">
                      <a16:colId xmlns:a16="http://schemas.microsoft.com/office/drawing/2014/main" val="315559393"/>
                    </a:ext>
                  </a:extLst>
                </a:gridCol>
                <a:gridCol w="414390">
                  <a:extLst>
                    <a:ext uri="{9D8B030D-6E8A-4147-A177-3AD203B41FA5}">
                      <a16:colId xmlns:a16="http://schemas.microsoft.com/office/drawing/2014/main" val="2973804191"/>
                    </a:ext>
                  </a:extLst>
                </a:gridCol>
                <a:gridCol w="414390">
                  <a:extLst>
                    <a:ext uri="{9D8B030D-6E8A-4147-A177-3AD203B41FA5}">
                      <a16:colId xmlns:a16="http://schemas.microsoft.com/office/drawing/2014/main" val="3325440957"/>
                    </a:ext>
                  </a:extLst>
                </a:gridCol>
                <a:gridCol w="414390">
                  <a:extLst>
                    <a:ext uri="{9D8B030D-6E8A-4147-A177-3AD203B41FA5}">
                      <a16:colId xmlns:a16="http://schemas.microsoft.com/office/drawing/2014/main" val="1201587515"/>
                    </a:ext>
                  </a:extLst>
                </a:gridCol>
                <a:gridCol w="414390">
                  <a:extLst>
                    <a:ext uri="{9D8B030D-6E8A-4147-A177-3AD203B41FA5}">
                      <a16:colId xmlns:a16="http://schemas.microsoft.com/office/drawing/2014/main" val="1248111960"/>
                    </a:ext>
                  </a:extLst>
                </a:gridCol>
                <a:gridCol w="414390">
                  <a:extLst>
                    <a:ext uri="{9D8B030D-6E8A-4147-A177-3AD203B41FA5}">
                      <a16:colId xmlns:a16="http://schemas.microsoft.com/office/drawing/2014/main" val="61919927"/>
                    </a:ext>
                  </a:extLst>
                </a:gridCol>
              </a:tblGrid>
              <a:tr h="352708">
                <a:tc>
                  <a:txBody>
                    <a:bodyPr/>
                    <a:lstStyle/>
                    <a:p>
                      <a:pPr algn="ct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4163121477"/>
                  </a:ext>
                </a:extLst>
              </a:tr>
              <a:tr h="352708">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1883987914"/>
                  </a:ext>
                </a:extLst>
              </a:tr>
              <a:tr h="352708">
                <a:tc>
                  <a:txBody>
                    <a:bodyPr/>
                    <a:lstStyle/>
                    <a:p>
                      <a:pPr algn="ctr"/>
                      <a:r>
                        <a:rPr lang="en-US" altLang="zh-CN" dirty="0"/>
                        <a:t>2</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649247349"/>
                  </a:ext>
                </a:extLst>
              </a:tr>
              <a:tr h="352708">
                <a:tc>
                  <a:txBody>
                    <a:bodyPr/>
                    <a:lstStyle/>
                    <a:p>
                      <a:pPr algn="ct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3818988150"/>
                  </a:ext>
                </a:extLst>
              </a:tr>
              <a:tr h="352708">
                <a:tc>
                  <a:txBody>
                    <a:bodyPr/>
                    <a:lstStyle/>
                    <a:p>
                      <a:pPr algn="ctr"/>
                      <a:r>
                        <a:rPr lang="en-US" altLang="zh-CN" dirty="0"/>
                        <a:t>4</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2080514197"/>
                  </a:ext>
                </a:extLst>
              </a:tr>
              <a:tr h="352708">
                <a:tc>
                  <a:txBody>
                    <a:bodyPr/>
                    <a:lstStyle/>
                    <a:p>
                      <a:pPr algn="ctr"/>
                      <a:r>
                        <a:rPr lang="en-US" altLang="zh-CN" dirty="0"/>
                        <a:t>5</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67961740"/>
                  </a:ext>
                </a:extLst>
              </a:tr>
              <a:tr h="352708">
                <a:tc>
                  <a:txBody>
                    <a:bodyPr/>
                    <a:lstStyle/>
                    <a:p>
                      <a:pPr algn="ctr"/>
                      <a:r>
                        <a:rPr lang="en-US" altLang="zh-CN" dirty="0"/>
                        <a:t>6</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100255337"/>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D8707AA-D95D-4897-ABA9-AF49AF5ECFED}"/>
                  </a:ext>
                </a:extLst>
              </p:cNvPr>
              <p:cNvSpPr txBox="1"/>
              <p:nvPr/>
            </p:nvSpPr>
            <p:spPr>
              <a:xfrm>
                <a:off x="2743199" y="4573388"/>
                <a:ext cx="6705601" cy="1998560"/>
              </a:xfrm>
              <a:prstGeom prst="rect">
                <a:avLst/>
              </a:prstGeom>
              <a:noFill/>
            </p:spPr>
            <p:txBody>
              <a:bodyPr wrap="square" rtlCol="0">
                <a:spAutoFit/>
              </a:bodyPr>
              <a:lstStyle/>
              <a:p>
                <a:r>
                  <a:rPr lang="zh-CN" altLang="en-US" sz="2000" dirty="0"/>
                  <a:t>假设蚂蚁</a:t>
                </a:r>
                <a:r>
                  <a:rPr lang="en-US" altLang="zh-CN" sz="2000" dirty="0"/>
                  <a:t>k</a:t>
                </a:r>
                <a:r>
                  <a:rPr lang="zh-CN" altLang="en-US" sz="2000" dirty="0"/>
                  <a:t>走过的路径为</a:t>
                </a:r>
                <a:r>
                  <a:rPr lang="en-US" altLang="zh-CN" sz="2000" dirty="0"/>
                  <a:t>1-&gt;2-&gt;5-&gt;6-&gt;3-&gt;4-&gt;1</a:t>
                </a:r>
              </a:p>
              <a:p>
                <a:r>
                  <a:rPr lang="zh-CN" altLang="en-US" sz="2000" dirty="0"/>
                  <a:t>则总路径长度</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𝑘</m:t>
                        </m:r>
                      </m:sub>
                    </m:sSub>
                  </m:oMath>
                </a14:m>
                <a:r>
                  <a:rPr lang="en-US" altLang="zh-CN" sz="2000" dirty="0"/>
                  <a:t>=19</a:t>
                </a:r>
              </a:p>
              <a:p>
                <a:endParaRPr lang="en-US" altLang="zh-CN" sz="2000" dirty="0"/>
              </a:p>
              <a:p>
                <a:r>
                  <a:rPr lang="zh-CN" altLang="en-US" sz="2000" dirty="0"/>
                  <a:t>信息素常量</a:t>
                </a:r>
                <a:r>
                  <a:rPr lang="en-US" altLang="zh-CN" sz="2000" dirty="0"/>
                  <a:t>Q</a:t>
                </a:r>
                <a:r>
                  <a:rPr lang="zh-CN" altLang="en-US" sz="2000" dirty="0"/>
                  <a:t>为</a:t>
                </a:r>
                <a:r>
                  <a:rPr lang="en-US" altLang="zh-CN" sz="2000" dirty="0"/>
                  <a:t>38,</a:t>
                </a:r>
                <a:r>
                  <a:rPr lang="zh-CN" altLang="en-US" sz="2000" dirty="0"/>
                  <a:t>则</a:t>
                </a:r>
                <a14:m>
                  <m:oMath xmlns:m="http://schemas.openxmlformats.org/officeDocument/2006/math">
                    <m:r>
                      <a:rPr lang="zh-CN" altLang="en-US"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𝜏</m:t>
                        </m:r>
                      </m:e>
                      <m:sub>
                        <m:r>
                          <a:rPr lang="en-US" altLang="zh-CN" sz="2000" i="1">
                            <a:latin typeface="Cambria Math" panose="02040503050406030204" pitchFamily="18" charset="0"/>
                          </a:rPr>
                          <m:t>𝑖𝑗</m:t>
                        </m:r>
                      </m:sub>
                      <m:sup>
                        <m:r>
                          <a:rPr lang="en-US" altLang="zh-CN" sz="2000" i="1">
                            <a:latin typeface="Cambria Math" panose="02040503050406030204" pitchFamily="18" charset="0"/>
                          </a:rPr>
                          <m:t>𝑘</m:t>
                        </m:r>
                      </m:sup>
                    </m:sSubSup>
                  </m:oMath>
                </a14:m>
                <a:r>
                  <a:rPr lang="en-US" altLang="zh-CN" sz="2000" dirty="0"/>
                  <a:t>=2</a:t>
                </a:r>
              </a:p>
              <a:p>
                <a:endParaRPr lang="en-US" altLang="zh-CN" sz="2000" dirty="0"/>
              </a:p>
              <a:p>
                <a:r>
                  <a:rPr lang="zh-CN" altLang="en-US" sz="2000" dirty="0"/>
                  <a:t>则更新了第</a:t>
                </a:r>
                <a:r>
                  <a:rPr lang="en-US" altLang="zh-CN" sz="2000" dirty="0"/>
                  <a:t>k</a:t>
                </a:r>
                <a:r>
                  <a:rPr lang="zh-CN" altLang="en-US" sz="2000" dirty="0"/>
                  <a:t>只蚂蚁的路径信息素矩阵如右图所示：</a:t>
                </a:r>
              </a:p>
            </p:txBody>
          </p:sp>
        </mc:Choice>
        <mc:Fallback xmlns="">
          <p:sp>
            <p:nvSpPr>
              <p:cNvPr id="10" name="文本框 9">
                <a:extLst>
                  <a:ext uri="{FF2B5EF4-FFF2-40B4-BE49-F238E27FC236}">
                    <a16:creationId xmlns:a16="http://schemas.microsoft.com/office/drawing/2014/main" id="{DD8707AA-D95D-4897-ABA9-AF49AF5ECFED}"/>
                  </a:ext>
                </a:extLst>
              </p:cNvPr>
              <p:cNvSpPr txBox="1">
                <a:spLocks noRot="1" noChangeAspect="1" noMove="1" noResize="1" noEditPoints="1" noAdjustHandles="1" noChangeArrowheads="1" noChangeShapeType="1" noTextEdit="1"/>
              </p:cNvSpPr>
              <p:nvPr/>
            </p:nvSpPr>
            <p:spPr>
              <a:xfrm>
                <a:off x="2743199" y="4573388"/>
                <a:ext cx="6705601" cy="1998560"/>
              </a:xfrm>
              <a:prstGeom prst="rect">
                <a:avLst/>
              </a:prstGeom>
              <a:blipFill>
                <a:blip r:embed="rId3"/>
                <a:stretch>
                  <a:fillRect l="-909" t="-2439" b="-4573"/>
                </a:stretch>
              </a:blipFill>
            </p:spPr>
            <p:txBody>
              <a:bodyPr/>
              <a:lstStyle/>
              <a:p>
                <a:r>
                  <a:rPr lang="zh-CN" altLang="en-US">
                    <a:noFill/>
                  </a:rPr>
                  <a:t> </a:t>
                </a:r>
              </a:p>
            </p:txBody>
          </p:sp>
        </mc:Fallback>
      </mc:AlternateContent>
      <p:graphicFrame>
        <p:nvGraphicFramePr>
          <p:cNvPr id="11" name="表格 6">
            <a:extLst>
              <a:ext uri="{FF2B5EF4-FFF2-40B4-BE49-F238E27FC236}">
                <a16:creationId xmlns:a16="http://schemas.microsoft.com/office/drawing/2014/main" id="{FC890F04-6D39-4416-BF05-1D768AC472E5}"/>
              </a:ext>
            </a:extLst>
          </p:cNvPr>
          <p:cNvGraphicFramePr>
            <a:graphicFrameLocks/>
          </p:cNvGraphicFramePr>
          <p:nvPr>
            <p:extLst>
              <p:ext uri="{D42A27DB-BD31-4B8C-83A1-F6EECF244321}">
                <p14:modId xmlns:p14="http://schemas.microsoft.com/office/powerpoint/2010/main" val="2259081701"/>
              </p:ext>
            </p:extLst>
          </p:nvPr>
        </p:nvGraphicFramePr>
        <p:xfrm>
          <a:off x="8675451" y="4176830"/>
          <a:ext cx="3311707" cy="2560320"/>
        </p:xfrm>
        <a:graphic>
          <a:graphicData uri="http://schemas.openxmlformats.org/drawingml/2006/table">
            <a:tbl>
              <a:tblPr firstRow="1" bandRow="1">
                <a:tableStyleId>{5C22544A-7EE6-4342-B048-85BDC9FD1C3A}</a:tableStyleId>
              </a:tblPr>
              <a:tblGrid>
                <a:gridCol w="473101">
                  <a:extLst>
                    <a:ext uri="{9D8B030D-6E8A-4147-A177-3AD203B41FA5}">
                      <a16:colId xmlns:a16="http://schemas.microsoft.com/office/drawing/2014/main" val="2382911012"/>
                    </a:ext>
                  </a:extLst>
                </a:gridCol>
                <a:gridCol w="473101">
                  <a:extLst>
                    <a:ext uri="{9D8B030D-6E8A-4147-A177-3AD203B41FA5}">
                      <a16:colId xmlns:a16="http://schemas.microsoft.com/office/drawing/2014/main" val="315559393"/>
                    </a:ext>
                  </a:extLst>
                </a:gridCol>
                <a:gridCol w="473101">
                  <a:extLst>
                    <a:ext uri="{9D8B030D-6E8A-4147-A177-3AD203B41FA5}">
                      <a16:colId xmlns:a16="http://schemas.microsoft.com/office/drawing/2014/main" val="2973804191"/>
                    </a:ext>
                  </a:extLst>
                </a:gridCol>
                <a:gridCol w="473101">
                  <a:extLst>
                    <a:ext uri="{9D8B030D-6E8A-4147-A177-3AD203B41FA5}">
                      <a16:colId xmlns:a16="http://schemas.microsoft.com/office/drawing/2014/main" val="3325440957"/>
                    </a:ext>
                  </a:extLst>
                </a:gridCol>
                <a:gridCol w="473101">
                  <a:extLst>
                    <a:ext uri="{9D8B030D-6E8A-4147-A177-3AD203B41FA5}">
                      <a16:colId xmlns:a16="http://schemas.microsoft.com/office/drawing/2014/main" val="1201587515"/>
                    </a:ext>
                  </a:extLst>
                </a:gridCol>
                <a:gridCol w="473101">
                  <a:extLst>
                    <a:ext uri="{9D8B030D-6E8A-4147-A177-3AD203B41FA5}">
                      <a16:colId xmlns:a16="http://schemas.microsoft.com/office/drawing/2014/main" val="1248111960"/>
                    </a:ext>
                  </a:extLst>
                </a:gridCol>
                <a:gridCol w="473101">
                  <a:extLst>
                    <a:ext uri="{9D8B030D-6E8A-4147-A177-3AD203B41FA5}">
                      <a16:colId xmlns:a16="http://schemas.microsoft.com/office/drawing/2014/main" val="61919927"/>
                    </a:ext>
                  </a:extLst>
                </a:gridCol>
              </a:tblGrid>
              <a:tr h="365760">
                <a:tc>
                  <a:txBody>
                    <a:bodyPr/>
                    <a:lstStyle/>
                    <a:p>
                      <a:pPr algn="ct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4163121477"/>
                  </a:ext>
                </a:extLst>
              </a:tr>
              <a:tr h="365760">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solidFill>
                            <a:srgbClr val="FF0000"/>
                          </a:solidFill>
                        </a:rPr>
                        <a:t>5</a:t>
                      </a:r>
                      <a:endParaRPr lang="zh-CN" altLang="en-US" dirty="0">
                        <a:solidFill>
                          <a:srgbClr val="FF0000"/>
                        </a:solidFill>
                      </a:endParaRPr>
                    </a:p>
                  </a:txBody>
                  <a:tcPr anchor="ctr"/>
                </a:tc>
                <a:tc>
                  <a:txBody>
                    <a:bodyPr/>
                    <a:lstStyle/>
                    <a:p>
                      <a:pPr algn="ct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1883987914"/>
                  </a:ext>
                </a:extLst>
              </a:tr>
              <a:tr h="365760">
                <a:tc>
                  <a:txBody>
                    <a:bodyPr/>
                    <a:lstStyle/>
                    <a:p>
                      <a:pPr algn="ctr"/>
                      <a:r>
                        <a:rPr lang="en-US" altLang="zh-CN" dirty="0"/>
                        <a:t>2</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649247349"/>
                  </a:ext>
                </a:extLst>
              </a:tr>
              <a:tr h="365760">
                <a:tc>
                  <a:txBody>
                    <a:bodyPr/>
                    <a:lstStyle/>
                    <a:p>
                      <a:pPr algn="ct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extLst>
                  <a:ext uri="{0D108BD9-81ED-4DB2-BD59-A6C34878D82A}">
                    <a16:rowId xmlns:a16="http://schemas.microsoft.com/office/drawing/2014/main" val="3818988150"/>
                  </a:ext>
                </a:extLst>
              </a:tr>
              <a:tr h="365760">
                <a:tc>
                  <a:txBody>
                    <a:bodyPr/>
                    <a:lstStyle/>
                    <a:p>
                      <a:pPr algn="ctr"/>
                      <a:r>
                        <a:rPr lang="en-US" altLang="zh-CN" dirty="0"/>
                        <a:t>4</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zh-CN" alt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extLst>
                  <a:ext uri="{0D108BD9-81ED-4DB2-BD59-A6C34878D82A}">
                    <a16:rowId xmlns:a16="http://schemas.microsoft.com/office/drawing/2014/main" val="2080514197"/>
                  </a:ext>
                </a:extLst>
              </a:tr>
              <a:tr h="365760">
                <a:tc>
                  <a:txBody>
                    <a:bodyPr/>
                    <a:lstStyle/>
                    <a:p>
                      <a:pPr algn="ctr"/>
                      <a:r>
                        <a:rPr lang="en-US" altLang="zh-CN" dirty="0"/>
                        <a:t>5</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extLst>
                  <a:ext uri="{0D108BD9-81ED-4DB2-BD59-A6C34878D82A}">
                    <a16:rowId xmlns:a16="http://schemas.microsoft.com/office/drawing/2014/main" val="67961740"/>
                  </a:ext>
                </a:extLst>
              </a:tr>
              <a:tr h="365760">
                <a:tc>
                  <a:txBody>
                    <a:bodyPr/>
                    <a:lstStyle/>
                    <a:p>
                      <a:pPr algn="ctr"/>
                      <a:r>
                        <a:rPr lang="en-US" altLang="zh-CN" dirty="0"/>
                        <a:t>6</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5</a:t>
                      </a:r>
                      <a:endParaRPr lang="zh-CN" altLang="en-US" dirty="0">
                        <a:solidFill>
                          <a:srgbClr val="FF0000"/>
                        </a:solidFill>
                      </a:endParaRPr>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100255337"/>
                  </a:ext>
                </a:extLst>
              </a:tr>
            </a:tbl>
          </a:graphicData>
        </a:graphic>
      </p:graphicFrame>
      <p:sp>
        <p:nvSpPr>
          <p:cNvPr id="12" name="箭头: 圆角右 11">
            <a:extLst>
              <a:ext uri="{FF2B5EF4-FFF2-40B4-BE49-F238E27FC236}">
                <a16:creationId xmlns:a16="http://schemas.microsoft.com/office/drawing/2014/main" id="{459460DC-7085-4D40-8B57-62B9104837BD}"/>
              </a:ext>
            </a:extLst>
          </p:cNvPr>
          <p:cNvSpPr/>
          <p:nvPr/>
        </p:nvSpPr>
        <p:spPr>
          <a:xfrm rot="5400000">
            <a:off x="9626760" y="1867206"/>
            <a:ext cx="1409091" cy="17145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a:extLst>
              <a:ext uri="{FF2B5EF4-FFF2-40B4-BE49-F238E27FC236}">
                <a16:creationId xmlns:a16="http://schemas.microsoft.com/office/drawing/2014/main" id="{3D395816-D142-488A-8355-2596920ABBC8}"/>
              </a:ext>
            </a:extLst>
          </p:cNvPr>
          <p:cNvSpPr txBox="1"/>
          <p:nvPr/>
        </p:nvSpPr>
        <p:spPr>
          <a:xfrm>
            <a:off x="9465501" y="1455951"/>
            <a:ext cx="2301411" cy="646331"/>
          </a:xfrm>
          <a:prstGeom prst="rect">
            <a:avLst/>
          </a:prstGeom>
          <a:noFill/>
        </p:spPr>
        <p:txBody>
          <a:bodyPr wrap="square" rtlCol="0">
            <a:spAutoFit/>
          </a:bodyPr>
          <a:lstStyle/>
          <a:p>
            <a:r>
              <a:rPr lang="zh-CN" altLang="en-US" dirty="0"/>
              <a:t>添加第</a:t>
            </a:r>
            <a:r>
              <a:rPr lang="en-US" altLang="zh-CN" dirty="0"/>
              <a:t>k</a:t>
            </a:r>
            <a:r>
              <a:rPr lang="zh-CN" altLang="en-US" dirty="0"/>
              <a:t>只蚂蚁的在路径上释放的信息素</a:t>
            </a:r>
          </a:p>
        </p:txBody>
      </p:sp>
      <p:sp>
        <p:nvSpPr>
          <p:cNvPr id="14" name="文本框 13">
            <a:extLst>
              <a:ext uri="{FF2B5EF4-FFF2-40B4-BE49-F238E27FC236}">
                <a16:creationId xmlns:a16="http://schemas.microsoft.com/office/drawing/2014/main" id="{DE18C75C-259A-4CF6-8671-A192B494D01A}"/>
              </a:ext>
            </a:extLst>
          </p:cNvPr>
          <p:cNvSpPr txBox="1"/>
          <p:nvPr/>
        </p:nvSpPr>
        <p:spPr>
          <a:xfrm>
            <a:off x="531265" y="993166"/>
            <a:ext cx="2900729" cy="369332"/>
          </a:xfrm>
          <a:prstGeom prst="rect">
            <a:avLst/>
          </a:prstGeom>
          <a:noFill/>
        </p:spPr>
        <p:txBody>
          <a:bodyPr wrap="square" rtlCol="0">
            <a:spAutoFit/>
          </a:bodyPr>
          <a:lstStyle/>
          <a:p>
            <a:r>
              <a:rPr lang="en-US" altLang="zh-CN" dirty="0"/>
              <a:t>t</a:t>
            </a:r>
            <a:r>
              <a:rPr lang="zh-CN" altLang="en-US" dirty="0"/>
              <a:t>次循环之后的信息素矩阵</a:t>
            </a:r>
          </a:p>
        </p:txBody>
      </p:sp>
    </p:spTree>
    <p:extLst>
      <p:ext uri="{BB962C8B-B14F-4D97-AF65-F5344CB8AC3E}">
        <p14:creationId xmlns:p14="http://schemas.microsoft.com/office/powerpoint/2010/main" val="28188552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游戏机&#10;&#10;描述已自动生成">
            <a:extLst>
              <a:ext uri="{FF2B5EF4-FFF2-40B4-BE49-F238E27FC236}">
                <a16:creationId xmlns:a16="http://schemas.microsoft.com/office/drawing/2014/main" id="{EC0AC49C-776D-4EC7-AB39-BF3CBD732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97151"/>
            <a:ext cx="6172200" cy="4654172"/>
          </a:xfrm>
        </p:spPr>
      </p:pic>
      <p:sp>
        <p:nvSpPr>
          <p:cNvPr id="4" name="文本占位符 3">
            <a:extLst>
              <a:ext uri="{FF2B5EF4-FFF2-40B4-BE49-F238E27FC236}">
                <a16:creationId xmlns:a16="http://schemas.microsoft.com/office/drawing/2014/main" id="{02BFDDE1-ACE1-44A0-B2E5-1595791AA8F3}"/>
              </a:ext>
            </a:extLst>
          </p:cNvPr>
          <p:cNvSpPr>
            <a:spLocks noGrp="1"/>
          </p:cNvSpPr>
          <p:nvPr>
            <p:ph type="body" sz="half" idx="2"/>
          </p:nvPr>
        </p:nvSpPr>
        <p:spPr>
          <a:xfrm>
            <a:off x="836613" y="987425"/>
            <a:ext cx="3870142" cy="4729981"/>
          </a:xfrm>
        </p:spPr>
        <p:txBody>
          <a:bodyPr>
            <a:normAutofit/>
          </a:bodyPr>
          <a:lstStyle/>
          <a:p>
            <a:r>
              <a:rPr lang="zh-CN" altLang="zh-CN" sz="4000" dirty="0"/>
              <a:t>蚂蚁几乎没有视力，但他们却能够在黑暗的</a:t>
            </a:r>
            <a:r>
              <a:rPr lang="zh-CN" altLang="en-US" sz="4000" dirty="0"/>
              <a:t>环境下</a:t>
            </a:r>
            <a:r>
              <a:rPr lang="zh-CN" altLang="zh-CN" sz="4000" dirty="0"/>
              <a:t>找到食物，而且能够找到一条从洞穴到食物的</a:t>
            </a:r>
            <a:r>
              <a:rPr lang="zh-CN" altLang="zh-CN" sz="4000" b="1" dirty="0">
                <a:solidFill>
                  <a:srgbClr val="FF0000"/>
                </a:solidFill>
              </a:rPr>
              <a:t>最短路径</a:t>
            </a:r>
            <a:r>
              <a:rPr lang="zh-CN" altLang="zh-CN" sz="4000" dirty="0"/>
              <a:t>。它们是如何做到的呢？</a:t>
            </a:r>
          </a:p>
          <a:p>
            <a:endParaRPr lang="zh-CN" altLang="en-US" dirty="0"/>
          </a:p>
        </p:txBody>
      </p:sp>
    </p:spTree>
    <p:extLst>
      <p:ext uri="{BB962C8B-B14F-4D97-AF65-F5344CB8AC3E}">
        <p14:creationId xmlns:p14="http://schemas.microsoft.com/office/powerpoint/2010/main" val="366516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F7F51-FC89-4234-8B67-A1ACF0329691}"/>
              </a:ext>
            </a:extLst>
          </p:cNvPr>
          <p:cNvSpPr>
            <a:spLocks noGrp="1"/>
          </p:cNvSpPr>
          <p:nvPr>
            <p:ph type="title"/>
          </p:nvPr>
        </p:nvSpPr>
        <p:spPr/>
        <p:txBody>
          <a:bodyPr/>
          <a:lstStyle/>
          <a:p>
            <a:pPr algn="ctr"/>
            <a:r>
              <a:rPr lang="zh-CN" altLang="en-US" dirty="0"/>
              <a:t>四、判断是否终止</a:t>
            </a:r>
          </a:p>
        </p:txBody>
      </p:sp>
      <p:sp>
        <p:nvSpPr>
          <p:cNvPr id="3" name="内容占位符 2">
            <a:extLst>
              <a:ext uri="{FF2B5EF4-FFF2-40B4-BE49-F238E27FC236}">
                <a16:creationId xmlns:a16="http://schemas.microsoft.com/office/drawing/2014/main" id="{A76DDA20-1E03-41E8-8B6D-CCE7CBD25892}"/>
              </a:ext>
            </a:extLst>
          </p:cNvPr>
          <p:cNvSpPr>
            <a:spLocks noGrp="1"/>
          </p:cNvSpPr>
          <p:nvPr>
            <p:ph idx="1"/>
          </p:nvPr>
        </p:nvSpPr>
        <p:spPr/>
        <p:txBody>
          <a:bodyPr/>
          <a:lstStyle/>
          <a:p>
            <a:pPr marL="0" indent="0">
              <a:buNone/>
            </a:pPr>
            <a:r>
              <a:rPr lang="zh-CN" altLang="en-US" dirty="0"/>
              <a:t>蚁群算法中的终止条件：</a:t>
            </a:r>
            <a:r>
              <a:rPr lang="zh-CN" altLang="en-US" dirty="0">
                <a:solidFill>
                  <a:srgbClr val="FF0000"/>
                </a:solidFill>
              </a:rPr>
              <a:t>是否达到迭代次数。</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dirty="0"/>
              <a:t>一次迭代就是指</a:t>
            </a:r>
            <a:r>
              <a:rPr lang="en-US" altLang="zh-CN" dirty="0"/>
              <a:t>m</a:t>
            </a:r>
            <a:r>
              <a:rPr lang="zh-CN" altLang="en-US" dirty="0"/>
              <a:t>只蚂蚁都走完所有的城市，即存在</a:t>
            </a:r>
            <a:r>
              <a:rPr lang="en-US" altLang="zh-CN" dirty="0"/>
              <a:t>m</a:t>
            </a:r>
            <a:r>
              <a:rPr lang="zh-CN" altLang="en-US" dirty="0"/>
              <a:t>个搜索路径。</a:t>
            </a:r>
            <a:endParaRPr lang="en-US" altLang="zh-CN" dirty="0"/>
          </a:p>
          <a:p>
            <a:pPr marL="0" indent="0">
              <a:buNone/>
            </a:pPr>
            <a:r>
              <a:rPr lang="zh-CN" altLang="en-US" dirty="0"/>
              <a:t>将所有路径进行比较，选择长度最短的路径，做出这一次迭代的可视化结果，更新信息素。并将当前的最短路径与过往的最短路径长度进行对比，同时迭代次数加</a:t>
            </a:r>
            <a:r>
              <a:rPr lang="en-US" altLang="zh-CN" dirty="0"/>
              <a:t>1.</a:t>
            </a:r>
          </a:p>
          <a:p>
            <a:pPr marL="0" indent="0">
              <a:buNone/>
            </a:pPr>
            <a:endParaRPr lang="en-US" altLang="zh-CN" dirty="0"/>
          </a:p>
          <a:p>
            <a:pPr marL="0" indent="0">
              <a:buNone/>
            </a:pPr>
            <a:r>
              <a:rPr lang="zh-CN" altLang="en-US" dirty="0"/>
              <a:t>然后判断当前迭代次数是否等于设置的迭代次数。如果等于则停止迭代，否则进行下一次迭代。</a:t>
            </a:r>
            <a:endParaRPr lang="en-US" altLang="zh-CN" dirty="0"/>
          </a:p>
          <a:p>
            <a:pPr marL="0" indent="0">
              <a:buNone/>
            </a:pPr>
            <a:endParaRPr lang="en-US" altLang="zh-CN" dirty="0"/>
          </a:p>
        </p:txBody>
      </p:sp>
    </p:spTree>
    <p:extLst>
      <p:ext uri="{BB962C8B-B14F-4D97-AF65-F5344CB8AC3E}">
        <p14:creationId xmlns:p14="http://schemas.microsoft.com/office/powerpoint/2010/main" val="69284425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rcRect l="7356" t="75329" r="16334"/>
          <a:stretch>
            <a:fillRect/>
          </a:stretch>
        </p:blipFill>
        <p:spPr>
          <a:xfrm>
            <a:off x="180479" y="200134"/>
            <a:ext cx="11854665" cy="2009665"/>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pic>
        <p:nvPicPr>
          <p:cNvPr id="6" name="图片 5"/>
          <p:cNvPicPr>
            <a:picLocks noChangeAspect="1"/>
          </p:cNvPicPr>
          <p:nvPr/>
        </p:nvPicPr>
        <p:blipFill>
          <a:blip r:embed="rId3"/>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矩形 11"/>
          <p:cNvSpPr/>
          <p:nvPr/>
        </p:nvSpPr>
        <p:spPr>
          <a:xfrm>
            <a:off x="5578982" y="2897881"/>
            <a:ext cx="2646879" cy="830997"/>
          </a:xfrm>
          <a:prstGeom prst="rect">
            <a:avLst/>
          </a:prstGeom>
          <a:noFill/>
        </p:spPr>
        <p:txBody>
          <a:bodyPr wrap="none">
            <a:spAutoFit/>
          </a:bodyPr>
          <a:lstStyle/>
          <a:p>
            <a:pPr algn="ctr"/>
            <a:r>
              <a:rPr lang="zh-CN" altLang="en-US" sz="4800" dirty="0">
                <a:solidFill>
                  <a:srgbClr val="C79BF7"/>
                </a:solidFill>
                <a:latin typeface="微软雅黑" panose="020B0503020204020204" pitchFamily="34" charset="-122"/>
                <a:ea typeface="微软雅黑" panose="020B0503020204020204" pitchFamily="34" charset="-122"/>
              </a:rPr>
              <a:t>实例操作</a:t>
            </a:r>
          </a:p>
        </p:txBody>
      </p:sp>
      <p:sp>
        <p:nvSpPr>
          <p:cNvPr id="13" name="MH_Number_1"/>
          <p:cNvSpPr/>
          <p:nvPr>
            <p:custDataLst>
              <p:tags r:id="rId1"/>
            </p:custDataLst>
          </p:nvPr>
        </p:nvSpPr>
        <p:spPr>
          <a:xfrm>
            <a:off x="2166248" y="2811323"/>
            <a:ext cx="975087" cy="975087"/>
          </a:xfrm>
          <a:prstGeom prst="rect">
            <a:avLst/>
          </a:prstGeom>
          <a:solidFill>
            <a:srgbClr val="C79B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p:cNvCxnSpPr/>
          <p:nvPr/>
        </p:nvCxnSpPr>
        <p:spPr>
          <a:xfrm>
            <a:off x="3406691" y="2816115"/>
            <a:ext cx="1" cy="975087"/>
          </a:xfrm>
          <a:prstGeom prst="line">
            <a:avLst/>
          </a:prstGeom>
          <a:ln w="63500" cmpd="thinThick">
            <a:solidFill>
              <a:srgbClr val="C79BF7"/>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66248" y="2813890"/>
            <a:ext cx="8177926" cy="975087"/>
          </a:xfrm>
          <a:prstGeom prst="rect">
            <a:avLst/>
          </a:prstGeom>
          <a:noFill/>
          <a:ln>
            <a:solidFill>
              <a:srgbClr val="C79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extLst>
      <p:ext uri="{BB962C8B-B14F-4D97-AF65-F5344CB8AC3E}">
        <p14:creationId xmlns:p14="http://schemas.microsoft.com/office/powerpoint/2010/main" val="101157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6CA76-0007-411A-B469-DD6424946C51}"/>
              </a:ext>
            </a:extLst>
          </p:cNvPr>
          <p:cNvSpPr>
            <a:spLocks noGrp="1"/>
          </p:cNvSpPr>
          <p:nvPr>
            <p:ph type="title"/>
          </p:nvPr>
        </p:nvSpPr>
        <p:spPr/>
        <p:txBody>
          <a:bodyPr/>
          <a:lstStyle/>
          <a:p>
            <a:pPr algn="ctr"/>
            <a:r>
              <a:rPr lang="zh-CN" altLang="en-US" dirty="0"/>
              <a:t>旅行商问题（</a:t>
            </a:r>
            <a:r>
              <a:rPr lang="en-US" altLang="zh-CN" dirty="0"/>
              <a:t>TSP</a:t>
            </a:r>
            <a:r>
              <a:rPr lang="zh-CN" altLang="en-US" dirty="0"/>
              <a:t>问题）</a:t>
            </a:r>
          </a:p>
        </p:txBody>
      </p:sp>
      <p:sp>
        <p:nvSpPr>
          <p:cNvPr id="3" name="内容占位符 2">
            <a:extLst>
              <a:ext uri="{FF2B5EF4-FFF2-40B4-BE49-F238E27FC236}">
                <a16:creationId xmlns:a16="http://schemas.microsoft.com/office/drawing/2014/main" id="{E83E4F76-5768-4BC9-A592-D527D9E090CA}"/>
              </a:ext>
            </a:extLst>
          </p:cNvPr>
          <p:cNvSpPr>
            <a:spLocks noGrp="1"/>
          </p:cNvSpPr>
          <p:nvPr>
            <p:ph idx="1"/>
          </p:nvPr>
        </p:nvSpPr>
        <p:spPr/>
        <p:txBody>
          <a:bodyPr/>
          <a:lstStyle/>
          <a:p>
            <a:pPr marL="0" indent="0">
              <a:buNone/>
            </a:pPr>
            <a:r>
              <a:rPr lang="zh-CN" altLang="zh-CN" dirty="0"/>
              <a:t>一个旅行商人，他要遍历</a:t>
            </a:r>
            <a:r>
              <a:rPr lang="en-US" altLang="zh-CN" dirty="0"/>
              <a:t>n</a:t>
            </a:r>
            <a:r>
              <a:rPr lang="zh-CN" altLang="zh-CN" dirty="0"/>
              <a:t>个城市，但是每个城市只能遍历一次，最终还要回到最初所在的城市，要求制定一个遍历方案，使经过的总路程最短。</a:t>
            </a:r>
          </a:p>
          <a:p>
            <a:pPr marL="0" indent="0">
              <a:buNone/>
            </a:pPr>
            <a:endParaRPr lang="zh-CN" altLang="en-US" dirty="0"/>
          </a:p>
        </p:txBody>
      </p:sp>
      <p:graphicFrame>
        <p:nvGraphicFramePr>
          <p:cNvPr id="6" name="表格 6">
            <a:extLst>
              <a:ext uri="{FF2B5EF4-FFF2-40B4-BE49-F238E27FC236}">
                <a16:creationId xmlns:a16="http://schemas.microsoft.com/office/drawing/2014/main" id="{402483F8-00F8-47AF-8137-49EF647EAB99}"/>
              </a:ext>
            </a:extLst>
          </p:cNvPr>
          <p:cNvGraphicFramePr>
            <a:graphicFrameLocks noGrp="1"/>
          </p:cNvGraphicFramePr>
          <p:nvPr>
            <p:extLst>
              <p:ext uri="{D42A27DB-BD31-4B8C-83A1-F6EECF244321}">
                <p14:modId xmlns:p14="http://schemas.microsoft.com/office/powerpoint/2010/main" val="2220104000"/>
              </p:ext>
            </p:extLst>
          </p:nvPr>
        </p:nvGraphicFramePr>
        <p:xfrm>
          <a:off x="1290127" y="3385418"/>
          <a:ext cx="8716904" cy="1181310"/>
        </p:xfrm>
        <a:graphic>
          <a:graphicData uri="http://schemas.openxmlformats.org/drawingml/2006/table">
            <a:tbl>
              <a:tblPr firstRow="1" bandRow="1">
                <a:tableStyleId>{5C22544A-7EE6-4342-B048-85BDC9FD1C3A}</a:tableStyleId>
              </a:tblPr>
              <a:tblGrid>
                <a:gridCol w="1175671">
                  <a:extLst>
                    <a:ext uri="{9D8B030D-6E8A-4147-A177-3AD203B41FA5}">
                      <a16:colId xmlns:a16="http://schemas.microsoft.com/office/drawing/2014/main" val="45306083"/>
                    </a:ext>
                  </a:extLst>
                </a:gridCol>
                <a:gridCol w="1003555">
                  <a:extLst>
                    <a:ext uri="{9D8B030D-6E8A-4147-A177-3AD203B41FA5}">
                      <a16:colId xmlns:a16="http://schemas.microsoft.com/office/drawing/2014/main" val="2671399404"/>
                    </a:ext>
                  </a:extLst>
                </a:gridCol>
                <a:gridCol w="1089613">
                  <a:extLst>
                    <a:ext uri="{9D8B030D-6E8A-4147-A177-3AD203B41FA5}">
                      <a16:colId xmlns:a16="http://schemas.microsoft.com/office/drawing/2014/main" val="3197170314"/>
                    </a:ext>
                  </a:extLst>
                </a:gridCol>
                <a:gridCol w="1089613">
                  <a:extLst>
                    <a:ext uri="{9D8B030D-6E8A-4147-A177-3AD203B41FA5}">
                      <a16:colId xmlns:a16="http://schemas.microsoft.com/office/drawing/2014/main" val="129737228"/>
                    </a:ext>
                  </a:extLst>
                </a:gridCol>
                <a:gridCol w="1089613">
                  <a:extLst>
                    <a:ext uri="{9D8B030D-6E8A-4147-A177-3AD203B41FA5}">
                      <a16:colId xmlns:a16="http://schemas.microsoft.com/office/drawing/2014/main" val="34577233"/>
                    </a:ext>
                  </a:extLst>
                </a:gridCol>
                <a:gridCol w="1089613">
                  <a:extLst>
                    <a:ext uri="{9D8B030D-6E8A-4147-A177-3AD203B41FA5}">
                      <a16:colId xmlns:a16="http://schemas.microsoft.com/office/drawing/2014/main" val="1101413195"/>
                    </a:ext>
                  </a:extLst>
                </a:gridCol>
                <a:gridCol w="1089613">
                  <a:extLst>
                    <a:ext uri="{9D8B030D-6E8A-4147-A177-3AD203B41FA5}">
                      <a16:colId xmlns:a16="http://schemas.microsoft.com/office/drawing/2014/main" val="95701913"/>
                    </a:ext>
                  </a:extLst>
                </a:gridCol>
                <a:gridCol w="1089613">
                  <a:extLst>
                    <a:ext uri="{9D8B030D-6E8A-4147-A177-3AD203B41FA5}">
                      <a16:colId xmlns:a16="http://schemas.microsoft.com/office/drawing/2014/main" val="3821638539"/>
                    </a:ext>
                  </a:extLst>
                </a:gridCol>
              </a:tblGrid>
              <a:tr h="444710">
                <a:tc>
                  <a:txBody>
                    <a:bodyPr/>
                    <a:lstStyle/>
                    <a:p>
                      <a:pPr algn="ctr"/>
                      <a:r>
                        <a:rPr lang="zh-CN" altLang="en-US" dirty="0"/>
                        <a:t>城市序号</a:t>
                      </a:r>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310776149"/>
                  </a:ext>
                </a:extLst>
              </a:tr>
              <a:tr h="310551">
                <a:tc>
                  <a:txBody>
                    <a:bodyPr/>
                    <a:lstStyle/>
                    <a:p>
                      <a:pPr algn="ctr"/>
                      <a:r>
                        <a:rPr lang="en-US" altLang="zh-CN" dirty="0"/>
                        <a:t>X</a:t>
                      </a:r>
                      <a:r>
                        <a:rPr lang="zh-CN" altLang="en-US" dirty="0"/>
                        <a:t>坐标</a:t>
                      </a:r>
                    </a:p>
                  </a:txBody>
                  <a:tcPr anchor="ctr"/>
                </a:tc>
                <a:tc>
                  <a:txBody>
                    <a:bodyPr/>
                    <a:lstStyle/>
                    <a:p>
                      <a:pPr algn="ctr"/>
                      <a:r>
                        <a:rPr lang="en-US" altLang="zh-CN" dirty="0"/>
                        <a:t>18.47</a:t>
                      </a:r>
                      <a:endParaRPr lang="zh-CN" altLang="en-US" dirty="0"/>
                    </a:p>
                  </a:txBody>
                  <a:tcPr anchor="ctr"/>
                </a:tc>
                <a:tc>
                  <a:txBody>
                    <a:bodyPr/>
                    <a:lstStyle/>
                    <a:p>
                      <a:pPr algn="ctr"/>
                      <a:r>
                        <a:rPr lang="en-US" altLang="zh-CN" dirty="0"/>
                        <a:t>16.47</a:t>
                      </a:r>
                      <a:endParaRPr lang="zh-CN" altLang="en-US" dirty="0"/>
                    </a:p>
                  </a:txBody>
                  <a:tcPr anchor="ctr"/>
                </a:tc>
                <a:tc>
                  <a:txBody>
                    <a:bodyPr/>
                    <a:lstStyle/>
                    <a:p>
                      <a:pPr algn="ctr"/>
                      <a:r>
                        <a:rPr lang="en-US" altLang="zh-CN" dirty="0"/>
                        <a:t>20.09</a:t>
                      </a:r>
                      <a:endParaRPr lang="zh-CN" altLang="en-US" dirty="0"/>
                    </a:p>
                  </a:txBody>
                  <a:tcPr anchor="ctr"/>
                </a:tc>
                <a:tc>
                  <a:txBody>
                    <a:bodyPr/>
                    <a:lstStyle/>
                    <a:p>
                      <a:pPr algn="ctr"/>
                      <a:r>
                        <a:rPr lang="en-US" altLang="zh-CN" dirty="0"/>
                        <a:t>14.39</a:t>
                      </a:r>
                      <a:endParaRPr lang="zh-CN" altLang="en-US" dirty="0"/>
                    </a:p>
                  </a:txBody>
                  <a:tcPr anchor="ctr"/>
                </a:tc>
                <a:tc>
                  <a:txBody>
                    <a:bodyPr/>
                    <a:lstStyle/>
                    <a:p>
                      <a:pPr algn="ctr"/>
                      <a:r>
                        <a:rPr lang="en-US" altLang="zh-CN" dirty="0"/>
                        <a:t>25.23</a:t>
                      </a:r>
                      <a:endParaRPr lang="zh-CN" altLang="en-US" dirty="0"/>
                    </a:p>
                  </a:txBody>
                  <a:tcPr anchor="ctr"/>
                </a:tc>
                <a:tc>
                  <a:txBody>
                    <a:bodyPr/>
                    <a:lstStyle/>
                    <a:p>
                      <a:pPr algn="ctr"/>
                      <a:r>
                        <a:rPr lang="en-US" altLang="zh-CN" dirty="0"/>
                        <a:t>22.00</a:t>
                      </a:r>
                      <a:endParaRPr lang="zh-CN" altLang="en-US" dirty="0"/>
                    </a:p>
                  </a:txBody>
                  <a:tcPr anchor="ctr"/>
                </a:tc>
                <a:tc>
                  <a:txBody>
                    <a:bodyPr/>
                    <a:lstStyle/>
                    <a:p>
                      <a:pPr algn="ctr"/>
                      <a:r>
                        <a:rPr lang="en-US" altLang="zh-CN" dirty="0"/>
                        <a:t>23.47</a:t>
                      </a:r>
                      <a:endParaRPr lang="zh-CN" altLang="en-US" dirty="0"/>
                    </a:p>
                  </a:txBody>
                  <a:tcPr anchor="ctr"/>
                </a:tc>
                <a:extLst>
                  <a:ext uri="{0D108BD9-81ED-4DB2-BD59-A6C34878D82A}">
                    <a16:rowId xmlns:a16="http://schemas.microsoft.com/office/drawing/2014/main" val="3994696280"/>
                  </a:ext>
                </a:extLst>
              </a:tr>
              <a:tr h="370840">
                <a:tc>
                  <a:txBody>
                    <a:bodyPr/>
                    <a:lstStyle/>
                    <a:p>
                      <a:pPr algn="ctr"/>
                      <a:r>
                        <a:rPr lang="en-US" altLang="zh-CN" dirty="0"/>
                        <a:t>Y</a:t>
                      </a:r>
                      <a:r>
                        <a:rPr lang="zh-CN" altLang="en-US" dirty="0"/>
                        <a:t>坐标</a:t>
                      </a:r>
                    </a:p>
                  </a:txBody>
                  <a:tcPr anchor="ctr"/>
                </a:tc>
                <a:tc>
                  <a:txBody>
                    <a:bodyPr/>
                    <a:lstStyle/>
                    <a:p>
                      <a:pPr algn="ctr"/>
                      <a:r>
                        <a:rPr lang="en-US" altLang="zh-CN" dirty="0"/>
                        <a:t>95.10</a:t>
                      </a:r>
                      <a:endParaRPr lang="zh-CN" altLang="en-US" dirty="0"/>
                    </a:p>
                  </a:txBody>
                  <a:tcPr anchor="ctr"/>
                </a:tc>
                <a:tc>
                  <a:txBody>
                    <a:bodyPr/>
                    <a:lstStyle/>
                    <a:p>
                      <a:pPr algn="ctr"/>
                      <a:r>
                        <a:rPr lang="en-US" altLang="zh-CN" dirty="0"/>
                        <a:t>94.64</a:t>
                      </a:r>
                      <a:endParaRPr lang="zh-CN" altLang="en-US" dirty="0"/>
                    </a:p>
                  </a:txBody>
                  <a:tcPr anchor="ctr"/>
                </a:tc>
                <a:tc>
                  <a:txBody>
                    <a:bodyPr/>
                    <a:lstStyle/>
                    <a:p>
                      <a:pPr algn="ctr"/>
                      <a:r>
                        <a:rPr lang="en-US" altLang="zh-CN" dirty="0"/>
                        <a:t>94.54</a:t>
                      </a:r>
                      <a:endParaRPr lang="zh-CN" altLang="en-US" dirty="0"/>
                    </a:p>
                  </a:txBody>
                  <a:tcPr anchor="ctr"/>
                </a:tc>
                <a:tc>
                  <a:txBody>
                    <a:bodyPr/>
                    <a:lstStyle/>
                    <a:p>
                      <a:pPr algn="ctr"/>
                      <a:r>
                        <a:rPr lang="en-US" altLang="zh-CN" dirty="0"/>
                        <a:t>93.37</a:t>
                      </a:r>
                      <a:endParaRPr lang="zh-CN" altLang="en-US" dirty="0"/>
                    </a:p>
                  </a:txBody>
                  <a:tcPr anchor="ctr"/>
                </a:tc>
                <a:tc>
                  <a:txBody>
                    <a:bodyPr/>
                    <a:lstStyle/>
                    <a:p>
                      <a:pPr algn="ctr"/>
                      <a:r>
                        <a:rPr lang="en-US" altLang="zh-CN" dirty="0"/>
                        <a:t>97.24</a:t>
                      </a:r>
                      <a:endParaRPr lang="zh-CN" altLang="en-US" dirty="0"/>
                    </a:p>
                  </a:txBody>
                  <a:tcPr anchor="ctr"/>
                </a:tc>
                <a:tc>
                  <a:txBody>
                    <a:bodyPr/>
                    <a:lstStyle/>
                    <a:p>
                      <a:pPr algn="ctr"/>
                      <a:r>
                        <a:rPr lang="en-US" altLang="zh-CN" dirty="0"/>
                        <a:t>93.05</a:t>
                      </a:r>
                      <a:endParaRPr lang="zh-CN" altLang="en-US" dirty="0"/>
                    </a:p>
                  </a:txBody>
                  <a:tcPr anchor="ctr"/>
                </a:tc>
                <a:tc>
                  <a:txBody>
                    <a:bodyPr/>
                    <a:lstStyle/>
                    <a:p>
                      <a:pPr algn="ctr"/>
                      <a:r>
                        <a:rPr lang="en-US" altLang="zh-CN" dirty="0"/>
                        <a:t>92.02</a:t>
                      </a:r>
                      <a:endParaRPr lang="zh-CN" altLang="en-US" dirty="0"/>
                    </a:p>
                  </a:txBody>
                  <a:tcPr anchor="ctr"/>
                </a:tc>
                <a:extLst>
                  <a:ext uri="{0D108BD9-81ED-4DB2-BD59-A6C34878D82A}">
                    <a16:rowId xmlns:a16="http://schemas.microsoft.com/office/drawing/2014/main" val="3499348760"/>
                  </a:ext>
                </a:extLst>
              </a:tr>
            </a:tbl>
          </a:graphicData>
        </a:graphic>
      </p:graphicFrame>
      <p:graphicFrame>
        <p:nvGraphicFramePr>
          <p:cNvPr id="8" name="表格 6">
            <a:extLst>
              <a:ext uri="{FF2B5EF4-FFF2-40B4-BE49-F238E27FC236}">
                <a16:creationId xmlns:a16="http://schemas.microsoft.com/office/drawing/2014/main" id="{8DBCC8D1-6C4B-4C09-AB1D-765433A704EF}"/>
              </a:ext>
            </a:extLst>
          </p:cNvPr>
          <p:cNvGraphicFramePr>
            <a:graphicFrameLocks noGrp="1"/>
          </p:cNvGraphicFramePr>
          <p:nvPr>
            <p:extLst>
              <p:ext uri="{D42A27DB-BD31-4B8C-83A1-F6EECF244321}">
                <p14:modId xmlns:p14="http://schemas.microsoft.com/office/powerpoint/2010/main" val="2863627582"/>
              </p:ext>
            </p:extLst>
          </p:nvPr>
        </p:nvGraphicFramePr>
        <p:xfrm>
          <a:off x="1307379" y="4962464"/>
          <a:ext cx="8716904" cy="1112520"/>
        </p:xfrm>
        <a:graphic>
          <a:graphicData uri="http://schemas.openxmlformats.org/drawingml/2006/table">
            <a:tbl>
              <a:tblPr firstRow="1" bandRow="1">
                <a:tableStyleId>{5C22544A-7EE6-4342-B048-85BDC9FD1C3A}</a:tableStyleId>
              </a:tblPr>
              <a:tblGrid>
                <a:gridCol w="1249834">
                  <a:extLst>
                    <a:ext uri="{9D8B030D-6E8A-4147-A177-3AD203B41FA5}">
                      <a16:colId xmlns:a16="http://schemas.microsoft.com/office/drawing/2014/main" val="45306083"/>
                    </a:ext>
                  </a:extLst>
                </a:gridCol>
                <a:gridCol w="929392">
                  <a:extLst>
                    <a:ext uri="{9D8B030D-6E8A-4147-A177-3AD203B41FA5}">
                      <a16:colId xmlns:a16="http://schemas.microsoft.com/office/drawing/2014/main" val="2671399404"/>
                    </a:ext>
                  </a:extLst>
                </a:gridCol>
                <a:gridCol w="1089613">
                  <a:extLst>
                    <a:ext uri="{9D8B030D-6E8A-4147-A177-3AD203B41FA5}">
                      <a16:colId xmlns:a16="http://schemas.microsoft.com/office/drawing/2014/main" val="3197170314"/>
                    </a:ext>
                  </a:extLst>
                </a:gridCol>
                <a:gridCol w="1089613">
                  <a:extLst>
                    <a:ext uri="{9D8B030D-6E8A-4147-A177-3AD203B41FA5}">
                      <a16:colId xmlns:a16="http://schemas.microsoft.com/office/drawing/2014/main" val="129737228"/>
                    </a:ext>
                  </a:extLst>
                </a:gridCol>
                <a:gridCol w="1089613">
                  <a:extLst>
                    <a:ext uri="{9D8B030D-6E8A-4147-A177-3AD203B41FA5}">
                      <a16:colId xmlns:a16="http://schemas.microsoft.com/office/drawing/2014/main" val="34577233"/>
                    </a:ext>
                  </a:extLst>
                </a:gridCol>
                <a:gridCol w="1089613">
                  <a:extLst>
                    <a:ext uri="{9D8B030D-6E8A-4147-A177-3AD203B41FA5}">
                      <a16:colId xmlns:a16="http://schemas.microsoft.com/office/drawing/2014/main" val="1101413195"/>
                    </a:ext>
                  </a:extLst>
                </a:gridCol>
                <a:gridCol w="1089613">
                  <a:extLst>
                    <a:ext uri="{9D8B030D-6E8A-4147-A177-3AD203B41FA5}">
                      <a16:colId xmlns:a16="http://schemas.microsoft.com/office/drawing/2014/main" val="95701913"/>
                    </a:ext>
                  </a:extLst>
                </a:gridCol>
                <a:gridCol w="1089613">
                  <a:extLst>
                    <a:ext uri="{9D8B030D-6E8A-4147-A177-3AD203B41FA5}">
                      <a16:colId xmlns:a16="http://schemas.microsoft.com/office/drawing/2014/main" val="2095727858"/>
                    </a:ext>
                  </a:extLst>
                </a:gridCol>
              </a:tblGrid>
              <a:tr h="370840">
                <a:tc>
                  <a:txBody>
                    <a:bodyPr/>
                    <a:lstStyle/>
                    <a:p>
                      <a:pPr algn="ctr"/>
                      <a:r>
                        <a:rPr lang="zh-CN" altLang="en-US" dirty="0"/>
                        <a:t>城市序号</a:t>
                      </a:r>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11</a:t>
                      </a:r>
                      <a:endParaRPr lang="zh-CN" altLang="en-US" dirty="0"/>
                    </a:p>
                  </a:txBody>
                  <a:tcPr anchor="ctr"/>
                </a:tc>
                <a:tc>
                  <a:txBody>
                    <a:bodyPr/>
                    <a:lstStyle/>
                    <a:p>
                      <a:pPr algn="ctr"/>
                      <a:r>
                        <a:rPr lang="en-US" altLang="zh-CN" dirty="0"/>
                        <a:t>12</a:t>
                      </a:r>
                      <a:endParaRPr lang="zh-CN" altLang="en-US" dirty="0"/>
                    </a:p>
                  </a:txBody>
                  <a:tcPr anchor="ctr"/>
                </a:tc>
                <a:tc>
                  <a:txBody>
                    <a:bodyPr/>
                    <a:lstStyle/>
                    <a:p>
                      <a:pPr algn="ctr"/>
                      <a:r>
                        <a:rPr lang="en-US" altLang="zh-CN" dirty="0"/>
                        <a:t>13</a:t>
                      </a:r>
                      <a:endParaRPr lang="zh-CN" altLang="en-US" dirty="0"/>
                    </a:p>
                  </a:txBody>
                  <a:tcPr anchor="ctr"/>
                </a:tc>
                <a:tc>
                  <a:txBody>
                    <a:bodyPr/>
                    <a:lstStyle/>
                    <a:p>
                      <a:pPr algn="ctr"/>
                      <a:r>
                        <a:rPr lang="en-US" altLang="zh-CN" dirty="0"/>
                        <a:t>14</a:t>
                      </a:r>
                      <a:endParaRPr lang="zh-CN" altLang="en-US" dirty="0"/>
                    </a:p>
                  </a:txBody>
                  <a:tcPr anchor="ctr"/>
                </a:tc>
                <a:extLst>
                  <a:ext uri="{0D108BD9-81ED-4DB2-BD59-A6C34878D82A}">
                    <a16:rowId xmlns:a16="http://schemas.microsoft.com/office/drawing/2014/main" val="310776149"/>
                  </a:ext>
                </a:extLst>
              </a:tr>
              <a:tr h="370840">
                <a:tc>
                  <a:txBody>
                    <a:bodyPr/>
                    <a:lstStyle/>
                    <a:p>
                      <a:pPr algn="ctr"/>
                      <a:r>
                        <a:rPr lang="en-US" altLang="zh-CN" dirty="0"/>
                        <a:t>X</a:t>
                      </a:r>
                      <a:r>
                        <a:rPr lang="zh-CN" altLang="en-US" dirty="0"/>
                        <a:t>坐标</a:t>
                      </a:r>
                    </a:p>
                  </a:txBody>
                  <a:tcPr anchor="ctr"/>
                </a:tc>
                <a:tc>
                  <a:txBody>
                    <a:bodyPr/>
                    <a:lstStyle/>
                    <a:p>
                      <a:pPr algn="ctr"/>
                      <a:r>
                        <a:rPr lang="en-US" altLang="zh-CN" dirty="0"/>
                        <a:t>16.20</a:t>
                      </a:r>
                      <a:endParaRPr lang="zh-CN" altLang="en-US" dirty="0"/>
                    </a:p>
                  </a:txBody>
                  <a:tcPr anchor="ctr"/>
                </a:tc>
                <a:tc>
                  <a:txBody>
                    <a:bodyPr/>
                    <a:lstStyle/>
                    <a:p>
                      <a:pPr algn="ctr"/>
                      <a:r>
                        <a:rPr lang="en-US" altLang="zh-CN" dirty="0"/>
                        <a:t>17.30</a:t>
                      </a:r>
                      <a:endParaRPr lang="zh-CN" altLang="en-US" dirty="0"/>
                    </a:p>
                  </a:txBody>
                  <a:tcPr anchor="ctr"/>
                </a:tc>
                <a:tc>
                  <a:txBody>
                    <a:bodyPr/>
                    <a:lstStyle/>
                    <a:p>
                      <a:pPr algn="ctr"/>
                      <a:r>
                        <a:rPr lang="en-US" altLang="zh-CN" dirty="0"/>
                        <a:t>13.05</a:t>
                      </a:r>
                      <a:endParaRPr lang="zh-CN" altLang="en-US" dirty="0"/>
                    </a:p>
                  </a:txBody>
                  <a:tcPr anchor="ctr"/>
                </a:tc>
                <a:tc>
                  <a:txBody>
                    <a:bodyPr/>
                    <a:lstStyle/>
                    <a:p>
                      <a:pPr algn="ctr"/>
                      <a:r>
                        <a:rPr lang="en-US" altLang="zh-CN" dirty="0"/>
                        <a:t>15.53</a:t>
                      </a:r>
                      <a:endParaRPr lang="zh-CN" altLang="en-US" dirty="0"/>
                    </a:p>
                  </a:txBody>
                  <a:tcPr anchor="ctr"/>
                </a:tc>
                <a:tc>
                  <a:txBody>
                    <a:bodyPr/>
                    <a:lstStyle/>
                    <a:p>
                      <a:pPr algn="ctr"/>
                      <a:r>
                        <a:rPr lang="en-US" altLang="zh-CN" dirty="0"/>
                        <a:t>24.52</a:t>
                      </a:r>
                      <a:endParaRPr lang="zh-CN" altLang="en-US" dirty="0"/>
                    </a:p>
                  </a:txBody>
                  <a:tcPr anchor="ctr"/>
                </a:tc>
                <a:tc>
                  <a:txBody>
                    <a:bodyPr/>
                    <a:lstStyle/>
                    <a:p>
                      <a:pPr algn="ctr"/>
                      <a:r>
                        <a:rPr lang="en-US" altLang="zh-CN" dirty="0"/>
                        <a:t>16.41</a:t>
                      </a:r>
                      <a:endParaRPr lang="zh-CN" altLang="en-US" dirty="0"/>
                    </a:p>
                  </a:txBody>
                  <a:tcPr anchor="ctr"/>
                </a:tc>
                <a:tc>
                  <a:txBody>
                    <a:bodyPr/>
                    <a:lstStyle/>
                    <a:p>
                      <a:pPr algn="ctr"/>
                      <a:r>
                        <a:rPr lang="en-US" altLang="zh-CN" dirty="0"/>
                        <a:t>15.09</a:t>
                      </a:r>
                      <a:endParaRPr lang="zh-CN" altLang="en-US" dirty="0"/>
                    </a:p>
                  </a:txBody>
                  <a:tcPr anchor="ctr"/>
                </a:tc>
                <a:extLst>
                  <a:ext uri="{0D108BD9-81ED-4DB2-BD59-A6C34878D82A}">
                    <a16:rowId xmlns:a16="http://schemas.microsoft.com/office/drawing/2014/main" val="3994696280"/>
                  </a:ext>
                </a:extLst>
              </a:tr>
              <a:tr h="370840">
                <a:tc>
                  <a:txBody>
                    <a:bodyPr/>
                    <a:lstStyle/>
                    <a:p>
                      <a:pPr algn="ctr"/>
                      <a:r>
                        <a:rPr lang="en-US" altLang="zh-CN" dirty="0"/>
                        <a:t>Y</a:t>
                      </a:r>
                      <a:r>
                        <a:rPr lang="zh-CN" altLang="en-US" dirty="0"/>
                        <a:t>坐标</a:t>
                      </a:r>
                    </a:p>
                  </a:txBody>
                  <a:tcPr anchor="ctr"/>
                </a:tc>
                <a:tc>
                  <a:txBody>
                    <a:bodyPr/>
                    <a:lstStyle/>
                    <a:p>
                      <a:pPr algn="ctr"/>
                      <a:r>
                        <a:rPr lang="en-US" altLang="zh-CN" dirty="0"/>
                        <a:t>96.29</a:t>
                      </a:r>
                      <a:endParaRPr lang="zh-CN" altLang="en-US" dirty="0"/>
                    </a:p>
                  </a:txBody>
                  <a:tcPr anchor="ctr"/>
                </a:tc>
                <a:tc>
                  <a:txBody>
                    <a:bodyPr/>
                    <a:lstStyle/>
                    <a:p>
                      <a:pPr algn="ctr"/>
                      <a:r>
                        <a:rPr lang="en-US" altLang="zh-CN" dirty="0"/>
                        <a:t>97.38</a:t>
                      </a:r>
                      <a:endParaRPr lang="zh-CN" altLang="en-US" dirty="0"/>
                    </a:p>
                  </a:txBody>
                  <a:tcPr anchor="ctr"/>
                </a:tc>
                <a:tc>
                  <a:txBody>
                    <a:bodyPr/>
                    <a:lstStyle/>
                    <a:p>
                      <a:pPr algn="ctr"/>
                      <a:r>
                        <a:rPr lang="en-US" altLang="zh-CN" dirty="0"/>
                        <a:t>98.12</a:t>
                      </a:r>
                      <a:endParaRPr lang="zh-CN" altLang="en-US" dirty="0"/>
                    </a:p>
                  </a:txBody>
                  <a:tcPr anchor="ctr"/>
                </a:tc>
                <a:tc>
                  <a:txBody>
                    <a:bodyPr/>
                    <a:lstStyle/>
                    <a:p>
                      <a:pPr algn="ctr"/>
                      <a:r>
                        <a:rPr lang="en-US" altLang="zh-CN" dirty="0"/>
                        <a:t>97.38</a:t>
                      </a:r>
                      <a:endParaRPr lang="zh-CN" altLang="en-US" dirty="0"/>
                    </a:p>
                  </a:txBody>
                  <a:tcPr anchor="ctr"/>
                </a:tc>
                <a:tc>
                  <a:txBody>
                    <a:bodyPr/>
                    <a:lstStyle/>
                    <a:p>
                      <a:pPr algn="ctr"/>
                      <a:r>
                        <a:rPr lang="en-US" altLang="zh-CN" dirty="0"/>
                        <a:t>95.59</a:t>
                      </a:r>
                      <a:endParaRPr lang="zh-CN" altLang="en-US" dirty="0"/>
                    </a:p>
                  </a:txBody>
                  <a:tcPr anchor="ctr"/>
                </a:tc>
                <a:tc>
                  <a:txBody>
                    <a:bodyPr/>
                    <a:lstStyle/>
                    <a:p>
                      <a:pPr algn="ctr"/>
                      <a:r>
                        <a:rPr lang="en-US" altLang="zh-CN" dirty="0"/>
                        <a:t>97.13</a:t>
                      </a:r>
                      <a:endParaRPr lang="zh-CN" altLang="en-US" dirty="0"/>
                    </a:p>
                  </a:txBody>
                  <a:tcPr anchor="ctr"/>
                </a:tc>
                <a:tc>
                  <a:txBody>
                    <a:bodyPr/>
                    <a:lstStyle/>
                    <a:p>
                      <a:pPr algn="ctr"/>
                      <a:r>
                        <a:rPr lang="en-US" altLang="zh-CN" dirty="0"/>
                        <a:t>92.55</a:t>
                      </a:r>
                      <a:endParaRPr lang="zh-CN" altLang="en-US" dirty="0"/>
                    </a:p>
                  </a:txBody>
                  <a:tcPr anchor="ctr"/>
                </a:tc>
                <a:extLst>
                  <a:ext uri="{0D108BD9-81ED-4DB2-BD59-A6C34878D82A}">
                    <a16:rowId xmlns:a16="http://schemas.microsoft.com/office/drawing/2014/main" val="3499348760"/>
                  </a:ext>
                </a:extLst>
              </a:tr>
            </a:tbl>
          </a:graphicData>
        </a:graphic>
      </p:graphicFrame>
    </p:spTree>
    <p:extLst>
      <p:ext uri="{BB962C8B-B14F-4D97-AF65-F5344CB8AC3E}">
        <p14:creationId xmlns:p14="http://schemas.microsoft.com/office/powerpoint/2010/main" val="61272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rcRect t="2900" r="73057" b="2978"/>
          <a:stretch>
            <a:fillRect/>
          </a:stretch>
        </p:blipFill>
        <p:spPr>
          <a:xfrm rot="10800000">
            <a:off x="180478" y="200133"/>
            <a:ext cx="3525976" cy="6458847"/>
          </a:xfrm>
          <a:custGeom>
            <a:avLst/>
            <a:gdLst>
              <a:gd name="connsiteX0" fmla="*/ 3280758 w 3525976"/>
              <a:gd name="connsiteY0" fmla="*/ 6458847 h 6458847"/>
              <a:gd name="connsiteX1" fmla="*/ 0 w 3525976"/>
              <a:gd name="connsiteY1" fmla="*/ 6458847 h 6458847"/>
              <a:gd name="connsiteX2" fmla="*/ 0 w 3525976"/>
              <a:gd name="connsiteY2" fmla="*/ 0 h 6458847"/>
              <a:gd name="connsiteX3" fmla="*/ 3289630 w 3525976"/>
              <a:gd name="connsiteY3" fmla="*/ 0 h 6458847"/>
              <a:gd name="connsiteX4" fmla="*/ 3280759 w 3525976"/>
              <a:gd name="connsiteY4" fmla="*/ 43942 h 6458847"/>
              <a:gd name="connsiteX5" fmla="*/ 3476556 w 3525976"/>
              <a:gd name="connsiteY5" fmla="*/ 284178 h 6458847"/>
              <a:gd name="connsiteX6" fmla="*/ 3525976 w 3525976"/>
              <a:gd name="connsiteY6" fmla="*/ 289160 h 6458847"/>
              <a:gd name="connsiteX7" fmla="*/ 3525976 w 3525976"/>
              <a:gd name="connsiteY7" fmla="*/ 6213629 h 6458847"/>
              <a:gd name="connsiteX8" fmla="*/ 3280758 w 3525976"/>
              <a:gd name="connsiteY8" fmla="*/ 6458847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976" h="6458847">
                <a:moveTo>
                  <a:pt x="3280758" y="6458847"/>
                </a:moveTo>
                <a:lnTo>
                  <a:pt x="0" y="6458847"/>
                </a:lnTo>
                <a:lnTo>
                  <a:pt x="0" y="0"/>
                </a:lnTo>
                <a:lnTo>
                  <a:pt x="3289630" y="0"/>
                </a:lnTo>
                <a:lnTo>
                  <a:pt x="3280759" y="43942"/>
                </a:lnTo>
                <a:cubicBezTo>
                  <a:pt x="3280759" y="162444"/>
                  <a:pt x="3364814" y="261313"/>
                  <a:pt x="3476556" y="284178"/>
                </a:cubicBezTo>
                <a:lnTo>
                  <a:pt x="3525976" y="289160"/>
                </a:lnTo>
                <a:lnTo>
                  <a:pt x="3525976" y="6213629"/>
                </a:lnTo>
                <a:cubicBezTo>
                  <a:pt x="3390545" y="6213629"/>
                  <a:pt x="3280758" y="6323417"/>
                  <a:pt x="3280758" y="6458847"/>
                </a:cubicBezTo>
                <a:close/>
              </a:path>
            </a:pathLst>
          </a:custGeom>
        </p:spPr>
      </p:pic>
      <p:pic>
        <p:nvPicPr>
          <p:cNvPr id="12" name="图片 11"/>
          <p:cNvPicPr>
            <a:picLocks noChangeAspect="1"/>
          </p:cNvPicPr>
          <p:nvPr/>
        </p:nvPicPr>
        <p:blipFill>
          <a:blip r:embed="rId2"/>
          <a:srcRect l="70899" t="2654" b="11208"/>
          <a:stretch>
            <a:fillRect/>
          </a:stretch>
        </p:blipFill>
        <p:spPr>
          <a:xfrm rot="10800000">
            <a:off x="7873858" y="200133"/>
            <a:ext cx="4161285" cy="6458847"/>
          </a:xfrm>
          <a:custGeom>
            <a:avLst/>
            <a:gdLst>
              <a:gd name="connsiteX0" fmla="*/ 4161285 w 4161285"/>
              <a:gd name="connsiteY0" fmla="*/ 6458847 h 6458847"/>
              <a:gd name="connsiteX1" fmla="*/ 245218 w 4161285"/>
              <a:gd name="connsiteY1" fmla="*/ 6458847 h 6458847"/>
              <a:gd name="connsiteX2" fmla="*/ 225948 w 4161285"/>
              <a:gd name="connsiteY2" fmla="*/ 6363397 h 6458847"/>
              <a:gd name="connsiteX3" fmla="*/ 0 w 4161285"/>
              <a:gd name="connsiteY3" fmla="*/ 6213629 h 6458847"/>
              <a:gd name="connsiteX4" fmla="*/ 0 w 4161285"/>
              <a:gd name="connsiteY4" fmla="*/ 289160 h 6458847"/>
              <a:gd name="connsiteX5" fmla="*/ 245218 w 4161285"/>
              <a:gd name="connsiteY5" fmla="*/ 43942 h 6458847"/>
              <a:gd name="connsiteX6" fmla="*/ 236346 w 4161285"/>
              <a:gd name="connsiteY6" fmla="*/ 0 h 6458847"/>
              <a:gd name="connsiteX7" fmla="*/ 4161285 w 4161285"/>
              <a:gd name="connsiteY7"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1285" h="6458847">
                <a:moveTo>
                  <a:pt x="4161285" y="6458847"/>
                </a:moveTo>
                <a:lnTo>
                  <a:pt x="245218" y="6458847"/>
                </a:lnTo>
                <a:lnTo>
                  <a:pt x="225948" y="6363397"/>
                </a:lnTo>
                <a:cubicBezTo>
                  <a:pt x="188722" y="6275384"/>
                  <a:pt x="101573" y="6213629"/>
                  <a:pt x="0" y="6213629"/>
                </a:cubicBezTo>
                <a:lnTo>
                  <a:pt x="0" y="289160"/>
                </a:lnTo>
                <a:cubicBezTo>
                  <a:pt x="135430" y="289160"/>
                  <a:pt x="245218" y="179373"/>
                  <a:pt x="245218" y="43942"/>
                </a:cubicBezTo>
                <a:lnTo>
                  <a:pt x="236346" y="0"/>
                </a:lnTo>
                <a:lnTo>
                  <a:pt x="4161285" y="0"/>
                </a:lnTo>
                <a:close/>
              </a:path>
            </a:pathLst>
          </a:custGeom>
        </p:spPr>
      </p:pic>
      <p:sp>
        <p:nvSpPr>
          <p:cNvPr id="13" name="任意多边形 12"/>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4" name="文本框 13"/>
          <p:cNvSpPr txBox="1"/>
          <p:nvPr/>
        </p:nvSpPr>
        <p:spPr>
          <a:xfrm>
            <a:off x="4316110" y="2558478"/>
            <a:ext cx="3570208" cy="1107996"/>
          </a:xfrm>
          <a:prstGeom prst="rect">
            <a:avLst/>
          </a:prstGeom>
          <a:noFill/>
          <a:effectLst>
            <a:outerShdw blurRad="63500" sx="102000" sy="102000" algn="ctr" rotWithShape="0">
              <a:prstClr val="black">
                <a:alpha val="40000"/>
              </a:prstClr>
            </a:outerShdw>
          </a:effectLst>
        </p:spPr>
        <p:txBody>
          <a:bodyPr wrap="none">
            <a:spAutoFit/>
          </a:bodyPr>
          <a:lstStyle/>
          <a:p>
            <a:pPr>
              <a:defRPr/>
            </a:pPr>
            <a:r>
              <a:rPr lang="zh-CN" altLang="en-US" sz="6600" b="1" dirty="0">
                <a:solidFill>
                  <a:srgbClr val="7030A0"/>
                </a:solidFill>
                <a:latin typeface="微软雅黑" panose="020B0503020204020204" pitchFamily="34" charset="-122"/>
                <a:ea typeface="微软雅黑" panose="020B0503020204020204" pitchFamily="34" charset="-122"/>
              </a:rPr>
              <a:t>谢谢欣赏</a:t>
            </a:r>
          </a:p>
        </p:txBody>
      </p:sp>
      <p:sp>
        <p:nvSpPr>
          <p:cNvPr id="15" name="文本框 16"/>
          <p:cNvSpPr txBox="1">
            <a:spLocks noChangeArrowheads="1"/>
          </p:cNvSpPr>
          <p:nvPr/>
        </p:nvSpPr>
        <p:spPr bwMode="auto">
          <a:xfrm>
            <a:off x="4367409" y="3584017"/>
            <a:ext cx="34047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it-IT" altLang="zh-CN" dirty="0">
                <a:solidFill>
                  <a:srgbClr val="58ACDF"/>
                </a:solidFill>
                <a:latin typeface="微软雅黑" panose="020B0503020204020204" pitchFamily="34" charset="-122"/>
                <a:ea typeface="微软雅黑" panose="020B0503020204020204" pitchFamily="34" charset="-122"/>
              </a:rPr>
              <a:t>THANK YOU FOR WATCHING</a:t>
            </a:r>
          </a:p>
        </p:txBody>
      </p:sp>
    </p:spTree>
    <p:extLst>
      <p:ext uri="{BB962C8B-B14F-4D97-AF65-F5344CB8AC3E}">
        <p14:creationId xmlns:p14="http://schemas.microsoft.com/office/powerpoint/2010/main" val="296117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9"/>
          <a:srcRect l="71421" b="10285"/>
          <a:stretch>
            <a:fillRect/>
          </a:stretch>
        </p:blipFill>
        <p:spPr>
          <a:xfrm>
            <a:off x="180478" y="200134"/>
            <a:ext cx="3923673" cy="6458847"/>
          </a:xfrm>
          <a:custGeom>
            <a:avLst/>
            <a:gdLst>
              <a:gd name="connsiteX0" fmla="*/ 245218 w 3923673"/>
              <a:gd name="connsiteY0" fmla="*/ 0 h 6458847"/>
              <a:gd name="connsiteX1" fmla="*/ 3923673 w 3923673"/>
              <a:gd name="connsiteY1" fmla="*/ 0 h 6458847"/>
              <a:gd name="connsiteX2" fmla="*/ 3923673 w 3923673"/>
              <a:gd name="connsiteY2" fmla="*/ 6458847 h 6458847"/>
              <a:gd name="connsiteX3" fmla="*/ 236347 w 3923673"/>
              <a:gd name="connsiteY3" fmla="*/ 6458847 h 6458847"/>
              <a:gd name="connsiteX4" fmla="*/ 245217 w 3923673"/>
              <a:gd name="connsiteY4" fmla="*/ 6414905 h 6458847"/>
              <a:gd name="connsiteX5" fmla="*/ 49420 w 3923673"/>
              <a:gd name="connsiteY5" fmla="*/ 6174669 h 6458847"/>
              <a:gd name="connsiteX6" fmla="*/ 0 w 3923673"/>
              <a:gd name="connsiteY6" fmla="*/ 6169687 h 6458847"/>
              <a:gd name="connsiteX7" fmla="*/ 0 w 3923673"/>
              <a:gd name="connsiteY7" fmla="*/ 245218 h 6458847"/>
              <a:gd name="connsiteX8" fmla="*/ 245218 w 3923673"/>
              <a:gd name="connsiteY8"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3673" h="6458847">
                <a:moveTo>
                  <a:pt x="245218" y="0"/>
                </a:moveTo>
                <a:lnTo>
                  <a:pt x="3923673" y="0"/>
                </a:lnTo>
                <a:lnTo>
                  <a:pt x="3923673" y="6458847"/>
                </a:lnTo>
                <a:lnTo>
                  <a:pt x="236347" y="6458847"/>
                </a:lnTo>
                <a:lnTo>
                  <a:pt x="245217" y="6414905"/>
                </a:lnTo>
                <a:cubicBezTo>
                  <a:pt x="245217" y="6296403"/>
                  <a:pt x="161162" y="6197535"/>
                  <a:pt x="49420" y="6174669"/>
                </a:cubicBezTo>
                <a:lnTo>
                  <a:pt x="0" y="6169687"/>
                </a:lnTo>
                <a:lnTo>
                  <a:pt x="0" y="245218"/>
                </a:lnTo>
                <a:cubicBezTo>
                  <a:pt x="135431" y="245218"/>
                  <a:pt x="245218" y="135431"/>
                  <a:pt x="245218" y="0"/>
                </a:cubicBez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8" name="矩形 7"/>
          <p:cNvSpPr/>
          <p:nvPr/>
        </p:nvSpPr>
        <p:spPr>
          <a:xfrm>
            <a:off x="8268219" y="1294777"/>
            <a:ext cx="1620957" cy="523220"/>
          </a:xfrm>
          <a:prstGeom prst="rect">
            <a:avLst/>
          </a:prstGeom>
          <a:noFill/>
        </p:spPr>
        <p:txBody>
          <a:bodyPr wrap="none">
            <a:spAutoFit/>
          </a:bodyPr>
          <a:lstStyle/>
          <a:p>
            <a:pPr algn="ctr"/>
            <a:r>
              <a:rPr lang="zh-CN" altLang="en-US" sz="2800" dirty="0">
                <a:solidFill>
                  <a:srgbClr val="829BCF"/>
                </a:solidFill>
                <a:latin typeface="微软雅黑" panose="020B0503020204020204" pitchFamily="34" charset="-122"/>
                <a:ea typeface="微软雅黑" panose="020B0503020204020204" pitchFamily="34" charset="-122"/>
              </a:rPr>
              <a:t>算法简介</a:t>
            </a:r>
          </a:p>
        </p:txBody>
      </p:sp>
      <p:sp>
        <p:nvSpPr>
          <p:cNvPr id="9" name="MH_Number_1"/>
          <p:cNvSpPr/>
          <p:nvPr>
            <p:custDataLst>
              <p:tags r:id="rId1"/>
            </p:custDataLst>
          </p:nvPr>
        </p:nvSpPr>
        <p:spPr>
          <a:xfrm>
            <a:off x="6098807" y="1235617"/>
            <a:ext cx="616535" cy="616535"/>
          </a:xfrm>
          <a:prstGeom prst="rect">
            <a:avLst/>
          </a:prstGeom>
          <a:solidFill>
            <a:srgbClr val="829BCF"/>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8268219" y="2295909"/>
            <a:ext cx="1620957" cy="523220"/>
          </a:xfrm>
          <a:prstGeom prst="rect">
            <a:avLst/>
          </a:prstGeom>
          <a:noFill/>
        </p:spPr>
        <p:txBody>
          <a:bodyPr wrap="none">
            <a:spAutoFit/>
          </a:bodyPr>
          <a:lstStyle/>
          <a:p>
            <a:pPr algn="ctr"/>
            <a:r>
              <a:rPr lang="zh-CN" altLang="en-US" sz="2800" dirty="0">
                <a:solidFill>
                  <a:srgbClr val="58ACDF"/>
                </a:solidFill>
                <a:latin typeface="微软雅黑" panose="020B0503020204020204" pitchFamily="34" charset="-122"/>
                <a:ea typeface="微软雅黑" panose="020B0503020204020204" pitchFamily="34" charset="-122"/>
              </a:rPr>
              <a:t>基本原理</a:t>
            </a:r>
          </a:p>
        </p:txBody>
      </p:sp>
      <p:sp>
        <p:nvSpPr>
          <p:cNvPr id="11" name="MH_Number_1"/>
          <p:cNvSpPr/>
          <p:nvPr>
            <p:custDataLst>
              <p:tags r:id="rId2"/>
            </p:custDataLst>
          </p:nvPr>
        </p:nvSpPr>
        <p:spPr>
          <a:xfrm>
            <a:off x="6098807" y="2236749"/>
            <a:ext cx="616535" cy="616535"/>
          </a:xfrm>
          <a:prstGeom prst="rect">
            <a:avLst/>
          </a:prstGeom>
          <a:solidFill>
            <a:srgbClr val="58ACDF"/>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8274442" y="3297041"/>
            <a:ext cx="1608517" cy="523220"/>
          </a:xfrm>
          <a:prstGeom prst="rect">
            <a:avLst/>
          </a:prstGeom>
          <a:noFill/>
        </p:spPr>
        <p:txBody>
          <a:bodyPr wrap="none">
            <a:spAutoFit/>
          </a:bodyPr>
          <a:lstStyle/>
          <a:p>
            <a:pPr algn="ctr"/>
            <a:r>
              <a:rPr lang="zh-CN" altLang="en-US" sz="2800" dirty="0">
                <a:solidFill>
                  <a:srgbClr val="7030A0"/>
                </a:solidFill>
                <a:latin typeface="微软雅黑" panose="020B0503020204020204" pitchFamily="34" charset="-122"/>
                <a:ea typeface="微软雅黑" panose="020B0503020204020204" pitchFamily="34" charset="-122"/>
              </a:rPr>
              <a:t>算法步骤</a:t>
            </a:r>
          </a:p>
        </p:txBody>
      </p:sp>
      <p:sp>
        <p:nvSpPr>
          <p:cNvPr id="13" name="MH_Number_1"/>
          <p:cNvSpPr/>
          <p:nvPr>
            <p:custDataLst>
              <p:tags r:id="rId3"/>
            </p:custDataLst>
          </p:nvPr>
        </p:nvSpPr>
        <p:spPr>
          <a:xfrm>
            <a:off x="6098807" y="3237881"/>
            <a:ext cx="616535" cy="616535"/>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8268219" y="4298173"/>
            <a:ext cx="1620957" cy="523220"/>
          </a:xfrm>
          <a:prstGeom prst="rect">
            <a:avLst/>
          </a:prstGeom>
          <a:noFill/>
        </p:spPr>
        <p:txBody>
          <a:bodyPr wrap="none">
            <a:spAutoFit/>
          </a:bodyPr>
          <a:lstStyle/>
          <a:p>
            <a:pPr algn="ctr"/>
            <a:r>
              <a:rPr lang="zh-CN" altLang="en-US" sz="2800" dirty="0">
                <a:solidFill>
                  <a:srgbClr val="C79BF7"/>
                </a:solidFill>
                <a:latin typeface="微软雅黑" panose="020B0503020204020204" pitchFamily="34" charset="-122"/>
                <a:ea typeface="微软雅黑" panose="020B0503020204020204" pitchFamily="34" charset="-122"/>
              </a:rPr>
              <a:t>实例操作</a:t>
            </a:r>
          </a:p>
        </p:txBody>
      </p:sp>
      <p:sp>
        <p:nvSpPr>
          <p:cNvPr id="15" name="MH_Number_1"/>
          <p:cNvSpPr/>
          <p:nvPr>
            <p:custDataLst>
              <p:tags r:id="rId4"/>
            </p:custDataLst>
          </p:nvPr>
        </p:nvSpPr>
        <p:spPr>
          <a:xfrm>
            <a:off x="6098807" y="4239013"/>
            <a:ext cx="616535" cy="616535"/>
          </a:xfrm>
          <a:prstGeom prst="rect">
            <a:avLst/>
          </a:prstGeom>
          <a:solidFill>
            <a:srgbClr val="C79B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p:cNvCxnSpPr/>
          <p:nvPr/>
        </p:nvCxnSpPr>
        <p:spPr>
          <a:xfrm>
            <a:off x="7039629" y="1235617"/>
            <a:ext cx="0" cy="616535"/>
          </a:xfrm>
          <a:prstGeom prst="line">
            <a:avLst/>
          </a:prstGeom>
          <a:ln w="63500" cmpd="thinThick">
            <a:solidFill>
              <a:srgbClr val="829BC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39629" y="2249251"/>
            <a:ext cx="0" cy="616535"/>
          </a:xfrm>
          <a:prstGeom prst="line">
            <a:avLst/>
          </a:prstGeom>
          <a:ln w="63500" cmpd="thinThick">
            <a:solidFill>
              <a:srgbClr val="58ACD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039629" y="3250383"/>
            <a:ext cx="0" cy="616535"/>
          </a:xfrm>
          <a:prstGeom prst="line">
            <a:avLst/>
          </a:prstGeom>
          <a:ln w="63500" cmpd="thinThick">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39629" y="4228922"/>
            <a:ext cx="0" cy="616535"/>
          </a:xfrm>
          <a:prstGeom prst="line">
            <a:avLst/>
          </a:prstGeom>
          <a:ln w="63500" cmpd="thinThick">
            <a:solidFill>
              <a:srgbClr val="C79BF7"/>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96000" y="1244025"/>
            <a:ext cx="4983126" cy="616535"/>
          </a:xfrm>
          <a:prstGeom prst="rect">
            <a:avLst/>
          </a:prstGeom>
          <a:noFill/>
          <a:ln>
            <a:solidFill>
              <a:srgbClr val="829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02747" y="2234252"/>
            <a:ext cx="4983126" cy="616535"/>
          </a:xfrm>
          <a:prstGeom prst="rect">
            <a:avLst/>
          </a:prstGeom>
          <a:noFill/>
          <a:ln>
            <a:solidFill>
              <a:srgbClr val="58AC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102747" y="3243495"/>
            <a:ext cx="4983126" cy="61653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102747" y="4230148"/>
            <a:ext cx="4983126" cy="616535"/>
          </a:xfrm>
          <a:prstGeom prst="rect">
            <a:avLst/>
          </a:prstGeom>
          <a:noFill/>
          <a:ln>
            <a:solidFill>
              <a:srgbClr val="C79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MH_Others_1"/>
          <p:cNvSpPr txBox="1"/>
          <p:nvPr>
            <p:custDataLst>
              <p:tags r:id="rId5"/>
            </p:custDataLst>
          </p:nvPr>
        </p:nvSpPr>
        <p:spPr>
          <a:xfrm>
            <a:off x="3115155" y="1977403"/>
            <a:ext cx="1435100" cy="2755900"/>
          </a:xfrm>
          <a:prstGeom prst="rect">
            <a:avLst/>
          </a:prstGeom>
          <a:noFill/>
        </p:spPr>
        <p:txBody>
          <a:bodyPr wrap="square" lIns="0" tIns="0" rIns="0" bIns="0" rtlCol="0" anchor="ctr" anchorCtr="0">
            <a:noAutofit/>
          </a:bodyPr>
          <a:lstStyle/>
          <a:p>
            <a:pPr algn="ctr"/>
            <a:r>
              <a:rPr lang="zh-CN" altLang="en-US" sz="8000" b="1" dirty="0">
                <a:solidFill>
                  <a:srgbClr val="58ACDF"/>
                </a:solidFill>
                <a:latin typeface="微软雅黑" panose="020B0503020204020204" pitchFamily="34" charset="-122"/>
                <a:ea typeface="微软雅黑" panose="020B0503020204020204" pitchFamily="34" charset="-122"/>
              </a:rPr>
              <a:t>目</a:t>
            </a:r>
            <a:endParaRPr lang="en-US" altLang="zh-CN" sz="8000" b="1" dirty="0">
              <a:solidFill>
                <a:srgbClr val="58ACDF"/>
              </a:solidFill>
              <a:latin typeface="微软雅黑" panose="020B0503020204020204" pitchFamily="34" charset="-122"/>
              <a:ea typeface="微软雅黑" panose="020B0503020204020204" pitchFamily="34" charset="-122"/>
            </a:endParaRPr>
          </a:p>
          <a:p>
            <a:pPr algn="ctr"/>
            <a:r>
              <a:rPr lang="zh-CN" altLang="en-US" sz="8000" b="1" dirty="0">
                <a:solidFill>
                  <a:srgbClr val="58ACDF"/>
                </a:solidFill>
                <a:latin typeface="微软雅黑" panose="020B0503020204020204" pitchFamily="34" charset="-122"/>
                <a:ea typeface="微软雅黑" panose="020B0503020204020204" pitchFamily="34" charset="-122"/>
              </a:rPr>
              <a:t>录</a:t>
            </a:r>
          </a:p>
        </p:txBody>
      </p:sp>
      <p:sp>
        <p:nvSpPr>
          <p:cNvPr id="25" name="MH_Others_2"/>
          <p:cNvSpPr txBox="1"/>
          <p:nvPr>
            <p:custDataLst>
              <p:tags r:id="rId6"/>
            </p:custDataLst>
          </p:nvPr>
        </p:nvSpPr>
        <p:spPr>
          <a:xfrm rot="5400000">
            <a:off x="1749687" y="3167946"/>
            <a:ext cx="2676816" cy="523220"/>
          </a:xfrm>
          <a:prstGeom prst="rect">
            <a:avLst/>
          </a:prstGeom>
          <a:noFill/>
        </p:spPr>
        <p:txBody>
          <a:bodyPr wrap="square">
            <a:spAutoFit/>
          </a:bodyPr>
          <a:lstStyle/>
          <a:p>
            <a:pPr algn="ctr">
              <a:defRPr/>
            </a:pPr>
            <a:r>
              <a:rPr lang="en-US" altLang="zh-CN" sz="2800" spc="400" dirty="0">
                <a:solidFill>
                  <a:srgbClr val="7030A0"/>
                </a:solidFill>
                <a:latin typeface="微软雅黑" panose="020B0503020204020204" pitchFamily="34" charset="-122"/>
                <a:ea typeface="微软雅黑" panose="020B0503020204020204" pitchFamily="34" charset="-122"/>
              </a:rPr>
              <a:t>CONTENTS</a:t>
            </a:r>
            <a:endParaRPr lang="zh-CN" altLang="en-US" sz="2800" spc="400" dirty="0">
              <a:solidFill>
                <a:srgbClr val="7030A0"/>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52AAE5C-BBBB-4494-9D45-6A3F77129DCF}"/>
              </a:ext>
            </a:extLst>
          </p:cNvPr>
          <p:cNvSpPr/>
          <p:nvPr/>
        </p:nvSpPr>
        <p:spPr>
          <a:xfrm>
            <a:off x="8272160" y="5348056"/>
            <a:ext cx="1620958" cy="523220"/>
          </a:xfrm>
          <a:prstGeom prst="rect">
            <a:avLst/>
          </a:prstGeom>
          <a:noFill/>
        </p:spPr>
        <p:txBody>
          <a:bodyPr wrap="none">
            <a:spAutoFit/>
          </a:bodyPr>
          <a:lstStyle/>
          <a:p>
            <a:pPr algn="ctr"/>
            <a:r>
              <a:rPr lang="zh-CN" altLang="en-US" sz="2800" dirty="0">
                <a:solidFill>
                  <a:srgbClr val="C79BF7"/>
                </a:solidFill>
                <a:latin typeface="微软雅黑" panose="020B0503020204020204" pitchFamily="34" charset="-122"/>
                <a:ea typeface="微软雅黑" panose="020B0503020204020204" pitchFamily="34" charset="-122"/>
              </a:rPr>
              <a:t>课后作业</a:t>
            </a:r>
          </a:p>
        </p:txBody>
      </p:sp>
      <p:sp>
        <p:nvSpPr>
          <p:cNvPr id="27" name="MH_Number_1">
            <a:extLst>
              <a:ext uri="{FF2B5EF4-FFF2-40B4-BE49-F238E27FC236}">
                <a16:creationId xmlns:a16="http://schemas.microsoft.com/office/drawing/2014/main" id="{72C01BF3-FE42-4F97-B290-67CAB1C1FDC6}"/>
              </a:ext>
            </a:extLst>
          </p:cNvPr>
          <p:cNvSpPr/>
          <p:nvPr>
            <p:custDataLst>
              <p:tags r:id="rId7"/>
            </p:custDataLst>
          </p:nvPr>
        </p:nvSpPr>
        <p:spPr>
          <a:xfrm>
            <a:off x="6102747" y="5288896"/>
            <a:ext cx="616535" cy="616535"/>
          </a:xfrm>
          <a:prstGeom prst="rect">
            <a:avLst/>
          </a:prstGeom>
          <a:solidFill>
            <a:srgbClr val="C79B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8" name="直接连接符 27">
            <a:extLst>
              <a:ext uri="{FF2B5EF4-FFF2-40B4-BE49-F238E27FC236}">
                <a16:creationId xmlns:a16="http://schemas.microsoft.com/office/drawing/2014/main" id="{D127AB54-5A23-47AB-9482-F740952E822D}"/>
              </a:ext>
            </a:extLst>
          </p:cNvPr>
          <p:cNvCxnSpPr/>
          <p:nvPr/>
        </p:nvCxnSpPr>
        <p:spPr>
          <a:xfrm>
            <a:off x="7043569" y="5278805"/>
            <a:ext cx="0" cy="616535"/>
          </a:xfrm>
          <a:prstGeom prst="line">
            <a:avLst/>
          </a:prstGeom>
          <a:ln w="63500" cmpd="thinThick">
            <a:solidFill>
              <a:srgbClr val="C79BF7"/>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32B414F-0EE6-4825-9BDA-44D834F6D97E}"/>
              </a:ext>
            </a:extLst>
          </p:cNvPr>
          <p:cNvSpPr/>
          <p:nvPr/>
        </p:nvSpPr>
        <p:spPr>
          <a:xfrm>
            <a:off x="6106687" y="5280031"/>
            <a:ext cx="4983126" cy="616535"/>
          </a:xfrm>
          <a:prstGeom prst="rect">
            <a:avLst/>
          </a:prstGeom>
          <a:noFill/>
          <a:ln>
            <a:solidFill>
              <a:srgbClr val="C79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854175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rcRect l="7356" t="75329" r="16334"/>
          <a:stretch>
            <a:fillRect/>
          </a:stretch>
        </p:blipFill>
        <p:spPr>
          <a:xfrm>
            <a:off x="180479" y="200134"/>
            <a:ext cx="11854665" cy="2009665"/>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pic>
        <p:nvPicPr>
          <p:cNvPr id="6" name="图片 5"/>
          <p:cNvPicPr>
            <a:picLocks noChangeAspect="1"/>
          </p:cNvPicPr>
          <p:nvPr/>
        </p:nvPicPr>
        <p:blipFill>
          <a:blip r:embed="rId3"/>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矩形 11"/>
          <p:cNvSpPr/>
          <p:nvPr/>
        </p:nvSpPr>
        <p:spPr>
          <a:xfrm>
            <a:off x="5578985" y="2897881"/>
            <a:ext cx="2646878" cy="830997"/>
          </a:xfrm>
          <a:prstGeom prst="rect">
            <a:avLst/>
          </a:prstGeom>
          <a:noFill/>
        </p:spPr>
        <p:txBody>
          <a:bodyPr wrap="none">
            <a:spAutoFit/>
          </a:bodyPr>
          <a:lstStyle/>
          <a:p>
            <a:pPr algn="ctr"/>
            <a:r>
              <a:rPr lang="zh-CN" altLang="en-US" sz="4800" dirty="0">
                <a:solidFill>
                  <a:srgbClr val="829BCF"/>
                </a:solidFill>
                <a:latin typeface="微软雅黑" panose="020B0503020204020204" pitchFamily="34" charset="-122"/>
                <a:ea typeface="微软雅黑" panose="020B0503020204020204" pitchFamily="34" charset="-122"/>
              </a:rPr>
              <a:t>算法简介</a:t>
            </a:r>
          </a:p>
        </p:txBody>
      </p:sp>
      <p:sp>
        <p:nvSpPr>
          <p:cNvPr id="13" name="MH_Number_1"/>
          <p:cNvSpPr/>
          <p:nvPr>
            <p:custDataLst>
              <p:tags r:id="rId1"/>
            </p:custDataLst>
          </p:nvPr>
        </p:nvSpPr>
        <p:spPr>
          <a:xfrm>
            <a:off x="2166248" y="2811323"/>
            <a:ext cx="975087" cy="975087"/>
          </a:xfrm>
          <a:prstGeom prst="rect">
            <a:avLst/>
          </a:prstGeom>
          <a:solidFill>
            <a:srgbClr val="829BCF"/>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p:cNvCxnSpPr/>
          <p:nvPr/>
        </p:nvCxnSpPr>
        <p:spPr>
          <a:xfrm>
            <a:off x="3406691" y="2816115"/>
            <a:ext cx="1" cy="975087"/>
          </a:xfrm>
          <a:prstGeom prst="line">
            <a:avLst/>
          </a:prstGeom>
          <a:ln w="63500" cmpd="thinThick">
            <a:solidFill>
              <a:srgbClr val="829BCF"/>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66248" y="2813890"/>
            <a:ext cx="8177926" cy="975087"/>
          </a:xfrm>
          <a:prstGeom prst="rect">
            <a:avLst/>
          </a:prstGeom>
          <a:noFill/>
          <a:ln>
            <a:solidFill>
              <a:srgbClr val="829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extLst>
      <p:ext uri="{BB962C8B-B14F-4D97-AF65-F5344CB8AC3E}">
        <p14:creationId xmlns:p14="http://schemas.microsoft.com/office/powerpoint/2010/main" val="15843461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D70C594-FF6C-429F-A767-14EBC388B352}"/>
              </a:ext>
            </a:extLst>
          </p:cNvPr>
          <p:cNvPicPr>
            <a:picLocks noChangeAspect="1"/>
          </p:cNvPicPr>
          <p:nvPr/>
        </p:nvPicPr>
        <p:blipFill>
          <a:blip r:embed="rId2"/>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2" name="标题 1">
            <a:extLst>
              <a:ext uri="{FF2B5EF4-FFF2-40B4-BE49-F238E27FC236}">
                <a16:creationId xmlns:a16="http://schemas.microsoft.com/office/drawing/2014/main" id="{72942511-5237-4DC7-B25F-D3CE9F8E481D}"/>
              </a:ext>
            </a:extLst>
          </p:cNvPr>
          <p:cNvSpPr>
            <a:spLocks noGrp="1"/>
          </p:cNvSpPr>
          <p:nvPr>
            <p:ph type="title"/>
          </p:nvPr>
        </p:nvSpPr>
        <p:spPr>
          <a:xfrm>
            <a:off x="700176" y="174754"/>
            <a:ext cx="10515600" cy="1325563"/>
          </a:xfrm>
        </p:spPr>
        <p:txBody>
          <a:bodyPr/>
          <a:lstStyle/>
          <a:p>
            <a:pPr algn="ctr"/>
            <a:r>
              <a:rPr lang="en-US" altLang="zh-CN" dirty="0"/>
              <a:t>1.1</a:t>
            </a:r>
            <a:r>
              <a:rPr lang="zh-CN" altLang="en-US" dirty="0"/>
              <a:t>算法起源</a:t>
            </a:r>
          </a:p>
        </p:txBody>
      </p:sp>
      <p:sp>
        <p:nvSpPr>
          <p:cNvPr id="3" name="内容占位符 2">
            <a:extLst>
              <a:ext uri="{FF2B5EF4-FFF2-40B4-BE49-F238E27FC236}">
                <a16:creationId xmlns:a16="http://schemas.microsoft.com/office/drawing/2014/main" id="{4C98767D-66A4-4EC8-B986-7F119CD60DC3}"/>
              </a:ext>
            </a:extLst>
          </p:cNvPr>
          <p:cNvSpPr>
            <a:spLocks noGrp="1"/>
          </p:cNvSpPr>
          <p:nvPr>
            <p:ph idx="1"/>
          </p:nvPr>
        </p:nvSpPr>
        <p:spPr>
          <a:xfrm>
            <a:off x="700176" y="1375572"/>
            <a:ext cx="11011926" cy="4106856"/>
          </a:xfrm>
        </p:spPr>
        <p:txBody>
          <a:bodyPr>
            <a:normAutofit fontScale="92500"/>
          </a:bodyPr>
          <a:lstStyle/>
          <a:p>
            <a:pPr>
              <a:lnSpc>
                <a:spcPct val="110000"/>
              </a:lnSpc>
            </a:pPr>
            <a:r>
              <a:rPr lang="zh-CN" altLang="zh-CN" dirty="0"/>
              <a:t>蚁群算法</a:t>
            </a:r>
            <a:r>
              <a:rPr lang="en-US" altLang="zh-CN" dirty="0"/>
              <a:t>(ant colony optimization, ACO)</a:t>
            </a:r>
            <a:r>
              <a:rPr lang="zh-CN" altLang="zh-CN" dirty="0"/>
              <a:t>，又称蚂蚁算法，是一种用来在图中</a:t>
            </a:r>
            <a:r>
              <a:rPr lang="zh-CN" altLang="zh-CN" b="1" dirty="0">
                <a:solidFill>
                  <a:srgbClr val="FF0000"/>
                </a:solidFill>
              </a:rPr>
              <a:t>寻找优化路径</a:t>
            </a:r>
            <a:r>
              <a:rPr lang="zh-CN" altLang="zh-CN" dirty="0"/>
              <a:t>的机率型算法。其灵感来源于蚂蚁在寻找食物过程中发现路径的行为。</a:t>
            </a:r>
            <a:endParaRPr lang="en-US" altLang="zh-CN" dirty="0"/>
          </a:p>
          <a:p>
            <a:pPr>
              <a:lnSpc>
                <a:spcPct val="110000"/>
              </a:lnSpc>
            </a:pPr>
            <a:endParaRPr lang="en-US" altLang="zh-CN" dirty="0"/>
          </a:p>
          <a:p>
            <a:pPr>
              <a:lnSpc>
                <a:spcPct val="110000"/>
              </a:lnSpc>
            </a:pPr>
            <a:r>
              <a:rPr lang="zh-CN" altLang="zh-CN" dirty="0"/>
              <a:t>它能够求出从原点出发，经过若干个给定的需求点，最终返回原点的最短路径。这也就是著名的</a:t>
            </a:r>
            <a:r>
              <a:rPr lang="zh-CN" altLang="zh-CN" dirty="0">
                <a:solidFill>
                  <a:srgbClr val="7030A0"/>
                </a:solidFill>
              </a:rPr>
              <a:t>旅行商问题</a:t>
            </a:r>
            <a:r>
              <a:rPr lang="en-US" altLang="zh-CN" dirty="0">
                <a:solidFill>
                  <a:srgbClr val="7030A0"/>
                </a:solidFill>
              </a:rPr>
              <a:t>(Traveling </a:t>
            </a:r>
            <a:r>
              <a:rPr lang="en-US" altLang="zh-CN" dirty="0" err="1">
                <a:solidFill>
                  <a:srgbClr val="7030A0"/>
                </a:solidFill>
              </a:rPr>
              <a:t>Saleman</a:t>
            </a:r>
            <a:r>
              <a:rPr lang="en-US" altLang="zh-CN" dirty="0">
                <a:solidFill>
                  <a:srgbClr val="7030A0"/>
                </a:solidFill>
              </a:rPr>
              <a:t> Problem</a:t>
            </a:r>
            <a:r>
              <a:rPr lang="zh-CN" altLang="zh-CN" dirty="0">
                <a:solidFill>
                  <a:srgbClr val="7030A0"/>
                </a:solidFill>
              </a:rPr>
              <a:t>，</a:t>
            </a:r>
            <a:r>
              <a:rPr lang="en-US" altLang="zh-CN" dirty="0">
                <a:solidFill>
                  <a:srgbClr val="7030A0"/>
                </a:solidFill>
              </a:rPr>
              <a:t>TSP)</a:t>
            </a:r>
            <a:r>
              <a:rPr lang="zh-CN" altLang="zh-CN" dirty="0"/>
              <a:t>。</a:t>
            </a:r>
          </a:p>
          <a:p>
            <a:pPr marL="0" indent="0">
              <a:lnSpc>
                <a:spcPct val="110000"/>
              </a:lnSpc>
              <a:buNone/>
            </a:pPr>
            <a:endParaRPr lang="zh-CN" altLang="zh-CN" dirty="0"/>
          </a:p>
          <a:p>
            <a:pPr>
              <a:lnSpc>
                <a:spcPct val="110000"/>
              </a:lnSpc>
            </a:pPr>
            <a:r>
              <a:rPr lang="zh-CN" altLang="zh-CN" dirty="0"/>
              <a:t>蚁群算法是一种模拟</a:t>
            </a:r>
            <a:r>
              <a:rPr lang="en-US" altLang="zh-CN" u="sng" dirty="0" err="1">
                <a:hlinkClick r:id="rId3"/>
              </a:rPr>
              <a:t>进化算法</a:t>
            </a:r>
            <a:endParaRPr lang="zh-CN" altLang="zh-CN" dirty="0"/>
          </a:p>
          <a:p>
            <a:endParaRPr lang="zh-CN" altLang="en-US" dirty="0"/>
          </a:p>
        </p:txBody>
      </p:sp>
    </p:spTree>
    <p:extLst>
      <p:ext uri="{BB962C8B-B14F-4D97-AF65-F5344CB8AC3E}">
        <p14:creationId xmlns:p14="http://schemas.microsoft.com/office/powerpoint/2010/main" val="1064009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F3923F9-F6CA-4347-A5F6-3590F971CF18}"/>
              </a:ext>
            </a:extLst>
          </p:cNvPr>
          <p:cNvPicPr>
            <a:picLocks noChangeAspect="1"/>
          </p:cNvPicPr>
          <p:nvPr/>
        </p:nvPicPr>
        <p:blipFill>
          <a:blip r:embed="rId2"/>
          <a:srcRect l="7356" t="75329" r="16334"/>
          <a:stretch>
            <a:fillRect/>
          </a:stretch>
        </p:blipFill>
        <p:spPr>
          <a:xfrm rot="10800000">
            <a:off x="402657" y="4475746"/>
            <a:ext cx="11417166" cy="2280984"/>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sp>
        <p:nvSpPr>
          <p:cNvPr id="2" name="标题 1">
            <a:extLst>
              <a:ext uri="{FF2B5EF4-FFF2-40B4-BE49-F238E27FC236}">
                <a16:creationId xmlns:a16="http://schemas.microsoft.com/office/drawing/2014/main" id="{92B3DD85-5588-4B12-A478-0D4E46F23F2F}"/>
              </a:ext>
            </a:extLst>
          </p:cNvPr>
          <p:cNvSpPr>
            <a:spLocks noGrp="1"/>
          </p:cNvSpPr>
          <p:nvPr>
            <p:ph type="title"/>
          </p:nvPr>
        </p:nvSpPr>
        <p:spPr>
          <a:xfrm>
            <a:off x="838200" y="101269"/>
            <a:ext cx="10515600" cy="1325563"/>
          </a:xfrm>
        </p:spPr>
        <p:txBody>
          <a:bodyPr/>
          <a:lstStyle/>
          <a:p>
            <a:pPr algn="ctr"/>
            <a:r>
              <a:rPr lang="en-US" altLang="zh-CN" dirty="0"/>
              <a:t>1.2</a:t>
            </a:r>
            <a:r>
              <a:rPr lang="zh-CN" altLang="en-US" dirty="0"/>
              <a:t>算法应用</a:t>
            </a:r>
          </a:p>
        </p:txBody>
      </p:sp>
      <p:sp>
        <p:nvSpPr>
          <p:cNvPr id="3" name="内容占位符 2">
            <a:extLst>
              <a:ext uri="{FF2B5EF4-FFF2-40B4-BE49-F238E27FC236}">
                <a16:creationId xmlns:a16="http://schemas.microsoft.com/office/drawing/2014/main" id="{7C1C9743-C3D4-4C5E-A603-7F2856CA4287}"/>
              </a:ext>
            </a:extLst>
          </p:cNvPr>
          <p:cNvSpPr>
            <a:spLocks noGrp="1"/>
          </p:cNvSpPr>
          <p:nvPr>
            <p:ph idx="1"/>
          </p:nvPr>
        </p:nvSpPr>
        <p:spPr>
          <a:xfrm>
            <a:off x="919118" y="1426832"/>
            <a:ext cx="10009472" cy="4351338"/>
          </a:xfrm>
        </p:spPr>
        <p:txBody>
          <a:bodyPr>
            <a:normAutofit fontScale="92500"/>
          </a:bodyPr>
          <a:lstStyle/>
          <a:p>
            <a:r>
              <a:rPr lang="zh-CN" altLang="en-US" dirty="0"/>
              <a:t>应用进展以蚁群算法为代表的蚁群智能已成为当今</a:t>
            </a:r>
            <a:r>
              <a:rPr lang="zh-CN" altLang="en-US" dirty="0">
                <a:solidFill>
                  <a:srgbClr val="FF0000"/>
                </a:solidFill>
              </a:rPr>
              <a:t>分布式人工智能研究</a:t>
            </a:r>
            <a:r>
              <a:rPr lang="zh-CN" altLang="en-US" dirty="0"/>
              <a:t>的一个热点，许多源于蜂群和蚁群模型设计的算法己越来越多地被应用于企业的运转模式的研究。</a:t>
            </a:r>
            <a:endParaRPr lang="en-US" altLang="zh-CN" dirty="0"/>
          </a:p>
          <a:p>
            <a:r>
              <a:rPr lang="zh-CN" altLang="en-US" dirty="0"/>
              <a:t>多年来世界各地研究工作者对蚁群算法进行了精心研究和应用开发，该算法现已被大量应用于</a:t>
            </a:r>
            <a:r>
              <a:rPr lang="zh-CN" altLang="en-US" dirty="0">
                <a:solidFill>
                  <a:srgbClr val="FF0000"/>
                </a:solidFill>
              </a:rPr>
              <a:t>数据分析</a:t>
            </a:r>
            <a:r>
              <a:rPr lang="zh-CN" altLang="en-US" dirty="0"/>
              <a:t>、</a:t>
            </a:r>
            <a:r>
              <a:rPr lang="zh-CN" altLang="en-US" dirty="0">
                <a:solidFill>
                  <a:srgbClr val="FF0000"/>
                </a:solidFill>
              </a:rPr>
              <a:t>机器人协作问题求解</a:t>
            </a:r>
            <a:r>
              <a:rPr lang="zh-CN" altLang="en-US" dirty="0"/>
              <a:t>、电力、通信、水利、采矿、化工、建筑、交通等领域。</a:t>
            </a:r>
            <a:endParaRPr lang="en-US" altLang="zh-CN" dirty="0"/>
          </a:p>
          <a:p>
            <a:r>
              <a:rPr lang="zh-CN" altLang="en-US" dirty="0"/>
              <a:t>蚁群优化算法最初用于解决</a:t>
            </a:r>
            <a:r>
              <a:rPr lang="en-US" altLang="zh-CN" dirty="0">
                <a:solidFill>
                  <a:srgbClr val="FF0000"/>
                </a:solidFill>
              </a:rPr>
              <a:t>TSP</a:t>
            </a:r>
            <a:r>
              <a:rPr lang="zh-CN" altLang="en-US" dirty="0">
                <a:solidFill>
                  <a:srgbClr val="FF0000"/>
                </a:solidFill>
              </a:rPr>
              <a:t>问题</a:t>
            </a:r>
            <a:r>
              <a:rPr lang="zh-CN" altLang="en-US" dirty="0"/>
              <a:t>，经过多年的发展，已经陆续渗透到其他领域中，比如图着色问题、大规模集成电路设计、通讯网络中的路由问题以及负载平衡问题、车辆调度问题等。蚁群算法在若干领域己获得成功的应用，其中最成功的是在组合优化问题中的应用</a:t>
            </a:r>
          </a:p>
        </p:txBody>
      </p:sp>
    </p:spTree>
    <p:extLst>
      <p:ext uri="{BB962C8B-B14F-4D97-AF65-F5344CB8AC3E}">
        <p14:creationId xmlns:p14="http://schemas.microsoft.com/office/powerpoint/2010/main" val="1705055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rcRect l="7356" t="75329" r="16334"/>
          <a:stretch>
            <a:fillRect/>
          </a:stretch>
        </p:blipFill>
        <p:spPr>
          <a:xfrm>
            <a:off x="180479" y="200134"/>
            <a:ext cx="11854665" cy="2009665"/>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pic>
        <p:nvPicPr>
          <p:cNvPr id="6" name="图片 5"/>
          <p:cNvPicPr>
            <a:picLocks noChangeAspect="1"/>
          </p:cNvPicPr>
          <p:nvPr/>
        </p:nvPicPr>
        <p:blipFill>
          <a:blip r:embed="rId3"/>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矩形 11"/>
          <p:cNvSpPr/>
          <p:nvPr/>
        </p:nvSpPr>
        <p:spPr>
          <a:xfrm>
            <a:off x="5578983" y="2897881"/>
            <a:ext cx="2646878" cy="830997"/>
          </a:xfrm>
          <a:prstGeom prst="rect">
            <a:avLst/>
          </a:prstGeom>
          <a:noFill/>
        </p:spPr>
        <p:txBody>
          <a:bodyPr wrap="none">
            <a:spAutoFit/>
          </a:bodyPr>
          <a:lstStyle/>
          <a:p>
            <a:pPr algn="ctr"/>
            <a:r>
              <a:rPr lang="zh-CN" altLang="en-US" sz="4800" dirty="0">
                <a:solidFill>
                  <a:srgbClr val="58ACDF"/>
                </a:solidFill>
                <a:latin typeface="微软雅黑" panose="020B0503020204020204" pitchFamily="34" charset="-122"/>
                <a:ea typeface="微软雅黑" panose="020B0503020204020204" pitchFamily="34" charset="-122"/>
              </a:rPr>
              <a:t>基本原理</a:t>
            </a:r>
          </a:p>
        </p:txBody>
      </p:sp>
      <p:sp>
        <p:nvSpPr>
          <p:cNvPr id="13" name="MH_Number_1"/>
          <p:cNvSpPr/>
          <p:nvPr>
            <p:custDataLst>
              <p:tags r:id="rId1"/>
            </p:custDataLst>
          </p:nvPr>
        </p:nvSpPr>
        <p:spPr>
          <a:xfrm>
            <a:off x="2166248" y="2811323"/>
            <a:ext cx="975087" cy="975087"/>
          </a:xfrm>
          <a:prstGeom prst="rect">
            <a:avLst/>
          </a:prstGeom>
          <a:solidFill>
            <a:srgbClr val="58ACDF"/>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4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p:cNvCxnSpPr/>
          <p:nvPr/>
        </p:nvCxnSpPr>
        <p:spPr>
          <a:xfrm>
            <a:off x="3406691" y="2816115"/>
            <a:ext cx="1" cy="975087"/>
          </a:xfrm>
          <a:prstGeom prst="line">
            <a:avLst/>
          </a:prstGeom>
          <a:ln w="63500" cmpd="thinThick">
            <a:solidFill>
              <a:srgbClr val="58ACDF"/>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66248" y="2813890"/>
            <a:ext cx="8177926" cy="975087"/>
          </a:xfrm>
          <a:prstGeom prst="rect">
            <a:avLst/>
          </a:prstGeom>
          <a:noFill/>
          <a:ln>
            <a:solidFill>
              <a:srgbClr val="58AC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extLst>
      <p:ext uri="{BB962C8B-B14F-4D97-AF65-F5344CB8AC3E}">
        <p14:creationId xmlns:p14="http://schemas.microsoft.com/office/powerpoint/2010/main" val="17882453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FF6EB-73BD-4B19-83A1-8BB0B2083586}"/>
              </a:ext>
            </a:extLst>
          </p:cNvPr>
          <p:cNvSpPr>
            <a:spLocks noGrp="1"/>
          </p:cNvSpPr>
          <p:nvPr>
            <p:ph type="title"/>
          </p:nvPr>
        </p:nvSpPr>
        <p:spPr>
          <a:xfrm>
            <a:off x="1409299" y="599066"/>
            <a:ext cx="3770713" cy="630455"/>
          </a:xfrm>
        </p:spPr>
        <p:txBody>
          <a:bodyPr/>
          <a:lstStyle/>
          <a:p>
            <a:r>
              <a:rPr lang="zh-CN" altLang="en-US" dirty="0"/>
              <a:t>基本原理</a:t>
            </a:r>
          </a:p>
        </p:txBody>
      </p:sp>
      <p:sp>
        <p:nvSpPr>
          <p:cNvPr id="4" name="文本占位符 3">
            <a:extLst>
              <a:ext uri="{FF2B5EF4-FFF2-40B4-BE49-F238E27FC236}">
                <a16:creationId xmlns:a16="http://schemas.microsoft.com/office/drawing/2014/main" id="{86F580A1-3AEC-4434-92A4-244FFB875000}"/>
              </a:ext>
            </a:extLst>
          </p:cNvPr>
          <p:cNvSpPr>
            <a:spLocks noGrp="1"/>
          </p:cNvSpPr>
          <p:nvPr>
            <p:ph type="body" sz="half" idx="2"/>
          </p:nvPr>
        </p:nvSpPr>
        <p:spPr>
          <a:xfrm>
            <a:off x="1409299" y="1402225"/>
            <a:ext cx="4050798" cy="4261569"/>
          </a:xfrm>
        </p:spPr>
        <p:txBody>
          <a:bodyPr/>
          <a:lstStyle/>
          <a:p>
            <a:r>
              <a:rPr lang="zh-CN" altLang="zh-CN" sz="2400" dirty="0"/>
              <a:t>蚂蚁在行走过程中会释放一种称为“</a:t>
            </a:r>
            <a:r>
              <a:rPr lang="zh-CN" altLang="zh-CN" sz="2400" dirty="0">
                <a:solidFill>
                  <a:srgbClr val="FF0000"/>
                </a:solidFill>
              </a:rPr>
              <a:t>信息素</a:t>
            </a:r>
            <a:r>
              <a:rPr lang="zh-CN" altLang="zh-CN" sz="2400" dirty="0"/>
              <a:t>”的物质，用来标识自己的行走路径。</a:t>
            </a:r>
            <a:endParaRPr lang="en-US" altLang="zh-CN" sz="2400" dirty="0"/>
          </a:p>
          <a:p>
            <a:endParaRPr lang="en-US" altLang="zh-CN" sz="2400" dirty="0"/>
          </a:p>
          <a:p>
            <a:r>
              <a:rPr lang="zh-CN" altLang="zh-CN" sz="2400" dirty="0"/>
              <a:t>在寻找食物的过程中，</a:t>
            </a:r>
            <a:r>
              <a:rPr lang="zh-CN" altLang="zh-CN" sz="2400" dirty="0">
                <a:solidFill>
                  <a:srgbClr val="FF0000"/>
                </a:solidFill>
              </a:rPr>
              <a:t>根据信息素的浓度选择行走的方向</a:t>
            </a:r>
            <a:r>
              <a:rPr lang="zh-CN" altLang="zh-CN" sz="2400" dirty="0"/>
              <a:t>，并最终到达食物所在的地方。</a:t>
            </a:r>
            <a:endParaRPr lang="en-US" altLang="zh-CN" sz="2400" dirty="0"/>
          </a:p>
          <a:p>
            <a:endParaRPr lang="zh-CN" altLang="zh-CN" sz="2400" dirty="0"/>
          </a:p>
          <a:p>
            <a:r>
              <a:rPr lang="zh-CN" altLang="zh-CN" sz="2400" dirty="0"/>
              <a:t>信息素会随着时间的推移而逐渐</a:t>
            </a:r>
            <a:r>
              <a:rPr lang="zh-CN" altLang="zh-CN" sz="2400" dirty="0">
                <a:solidFill>
                  <a:srgbClr val="FF0000"/>
                </a:solidFill>
              </a:rPr>
              <a:t>挥发</a:t>
            </a:r>
            <a:r>
              <a:rPr lang="zh-CN" altLang="zh-CN" sz="2400" dirty="0"/>
              <a:t>。</a:t>
            </a:r>
          </a:p>
          <a:p>
            <a:endParaRPr lang="zh-CN" altLang="en-US" dirty="0"/>
          </a:p>
        </p:txBody>
      </p:sp>
      <p:sp>
        <p:nvSpPr>
          <p:cNvPr id="5" name="图片占位符 2">
            <a:extLst>
              <a:ext uri="{FF2B5EF4-FFF2-40B4-BE49-F238E27FC236}">
                <a16:creationId xmlns:a16="http://schemas.microsoft.com/office/drawing/2014/main" id="{B7C568B8-6EE7-479A-871D-29B2BF6D6E3F}"/>
              </a:ext>
            </a:extLst>
          </p:cNvPr>
          <p:cNvSpPr txBox="1">
            <a:spLocks/>
          </p:cNvSpPr>
          <p:nvPr/>
        </p:nvSpPr>
        <p:spPr>
          <a:xfrm>
            <a:off x="5180012" y="992187"/>
            <a:ext cx="6172200" cy="4873625"/>
          </a:xfrm>
          <a:prstGeom prst="rect">
            <a:avLst/>
          </a:prstGeom>
        </p:spPr>
      </p:sp>
      <p:pic>
        <p:nvPicPr>
          <p:cNvPr id="6" name="图片 5">
            <a:extLst>
              <a:ext uri="{FF2B5EF4-FFF2-40B4-BE49-F238E27FC236}">
                <a16:creationId xmlns:a16="http://schemas.microsoft.com/office/drawing/2014/main" id="{24038920-629E-4C37-86A2-83B969B98B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31904" y="375557"/>
            <a:ext cx="4620308" cy="6106886"/>
          </a:xfrm>
          <a:prstGeom prst="rect">
            <a:avLst/>
          </a:prstGeom>
          <a:noFill/>
          <a:ln>
            <a:noFill/>
          </a:ln>
        </p:spPr>
      </p:pic>
    </p:spTree>
    <p:extLst>
      <p:ext uri="{BB962C8B-B14F-4D97-AF65-F5344CB8AC3E}">
        <p14:creationId xmlns:p14="http://schemas.microsoft.com/office/powerpoint/2010/main" val="7055452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
          <p:cNvGrpSpPr>
            <a:grpSpLocks/>
          </p:cNvGrpSpPr>
          <p:nvPr/>
        </p:nvGrpSpPr>
        <p:grpSpPr bwMode="auto">
          <a:xfrm>
            <a:off x="2077411" y="1412690"/>
            <a:ext cx="1497012" cy="1497013"/>
            <a:chOff x="811213" y="1901825"/>
            <a:chExt cx="1992312" cy="1990725"/>
          </a:xfrm>
        </p:grpSpPr>
        <p:sp>
          <p:nvSpPr>
            <p:cNvPr id="9" name="Oval 5"/>
            <p:cNvSpPr>
              <a:spLocks noChangeArrowheads="1"/>
            </p:cNvSpPr>
            <p:nvPr/>
          </p:nvSpPr>
          <p:spPr bwMode="auto">
            <a:xfrm>
              <a:off x="811213" y="1901825"/>
              <a:ext cx="1992312" cy="1990725"/>
            </a:xfrm>
            <a:prstGeom prst="ellipse">
              <a:avLst/>
            </a:pr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0" name="Freeform 6"/>
            <p:cNvSpPr>
              <a:spLocks/>
            </p:cNvSpPr>
            <p:nvPr/>
          </p:nvSpPr>
          <p:spPr bwMode="auto">
            <a:xfrm>
              <a:off x="1246188" y="2247900"/>
              <a:ext cx="1104900" cy="573088"/>
            </a:xfrm>
            <a:custGeom>
              <a:avLst/>
              <a:gdLst>
                <a:gd name="T0" fmla="*/ 0 w 696"/>
                <a:gd name="T1" fmla="*/ 2147483646 h 361"/>
                <a:gd name="T2" fmla="*/ 2147483646 w 696"/>
                <a:gd name="T3" fmla="*/ 0 h 361"/>
                <a:gd name="T4" fmla="*/ 2147483646 w 696"/>
                <a:gd name="T5" fmla="*/ 2147483646 h 361"/>
                <a:gd name="T6" fmla="*/ 0 w 696"/>
                <a:gd name="T7" fmla="*/ 2147483646 h 3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6" h="361">
                  <a:moveTo>
                    <a:pt x="0" y="361"/>
                  </a:moveTo>
                  <a:lnTo>
                    <a:pt x="347" y="0"/>
                  </a:lnTo>
                  <a:lnTo>
                    <a:pt x="696" y="361"/>
                  </a:lnTo>
                  <a:lnTo>
                    <a:pt x="0"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7"/>
            <p:cNvSpPr>
              <a:spLocks/>
            </p:cNvSpPr>
            <p:nvPr/>
          </p:nvSpPr>
          <p:spPr bwMode="auto">
            <a:xfrm>
              <a:off x="1471613" y="2414588"/>
              <a:ext cx="635000" cy="301625"/>
            </a:xfrm>
            <a:custGeom>
              <a:avLst/>
              <a:gdLst>
                <a:gd name="T0" fmla="*/ 0 w 400"/>
                <a:gd name="T1" fmla="*/ 2147483646 h 190"/>
                <a:gd name="T2" fmla="*/ 2147483646 w 400"/>
                <a:gd name="T3" fmla="*/ 0 h 190"/>
                <a:gd name="T4" fmla="*/ 2147483646 w 400"/>
                <a:gd name="T5" fmla="*/ 2147483646 h 190"/>
                <a:gd name="T6" fmla="*/ 0 w 400"/>
                <a:gd name="T7" fmla="*/ 2147483646 h 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190">
                  <a:moveTo>
                    <a:pt x="0" y="190"/>
                  </a:moveTo>
                  <a:lnTo>
                    <a:pt x="200" y="0"/>
                  </a:lnTo>
                  <a:lnTo>
                    <a:pt x="400" y="190"/>
                  </a:lnTo>
                  <a:lnTo>
                    <a:pt x="0" y="19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Rectangle 8"/>
            <p:cNvSpPr>
              <a:spLocks noChangeArrowheads="1"/>
            </p:cNvSpPr>
            <p:nvPr/>
          </p:nvSpPr>
          <p:spPr bwMode="auto">
            <a:xfrm>
              <a:off x="129540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3" name="Rectangle 9"/>
            <p:cNvSpPr>
              <a:spLocks noChangeArrowheads="1"/>
            </p:cNvSpPr>
            <p:nvPr/>
          </p:nvSpPr>
          <p:spPr bwMode="auto">
            <a:xfrm>
              <a:off x="165735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4" name="Rectangle 10"/>
            <p:cNvSpPr>
              <a:spLocks noChangeArrowheads="1"/>
            </p:cNvSpPr>
            <p:nvPr/>
          </p:nvSpPr>
          <p:spPr bwMode="auto">
            <a:xfrm>
              <a:off x="201930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5" name="Rectangle 11"/>
            <p:cNvSpPr>
              <a:spLocks noChangeArrowheads="1"/>
            </p:cNvSpPr>
            <p:nvPr/>
          </p:nvSpPr>
          <p:spPr bwMode="auto">
            <a:xfrm>
              <a:off x="129540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6" name="Rectangle 12"/>
            <p:cNvSpPr>
              <a:spLocks noChangeArrowheads="1"/>
            </p:cNvSpPr>
            <p:nvPr/>
          </p:nvSpPr>
          <p:spPr bwMode="auto">
            <a:xfrm>
              <a:off x="165735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7" name="Rectangle 13"/>
            <p:cNvSpPr>
              <a:spLocks noChangeArrowheads="1"/>
            </p:cNvSpPr>
            <p:nvPr/>
          </p:nvSpPr>
          <p:spPr bwMode="auto">
            <a:xfrm>
              <a:off x="201930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8" name="Rectangle 14"/>
            <p:cNvSpPr>
              <a:spLocks noChangeArrowheads="1"/>
            </p:cNvSpPr>
            <p:nvPr/>
          </p:nvSpPr>
          <p:spPr bwMode="auto">
            <a:xfrm>
              <a:off x="129540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9" name="Rectangle 15"/>
            <p:cNvSpPr>
              <a:spLocks noChangeArrowheads="1"/>
            </p:cNvSpPr>
            <p:nvPr/>
          </p:nvSpPr>
          <p:spPr bwMode="auto">
            <a:xfrm>
              <a:off x="165735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0" name="Rectangle 16"/>
            <p:cNvSpPr>
              <a:spLocks noChangeArrowheads="1"/>
            </p:cNvSpPr>
            <p:nvPr/>
          </p:nvSpPr>
          <p:spPr bwMode="auto">
            <a:xfrm>
              <a:off x="201930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1" name="Rectangle 17"/>
            <p:cNvSpPr>
              <a:spLocks noChangeArrowheads="1"/>
            </p:cNvSpPr>
            <p:nvPr/>
          </p:nvSpPr>
          <p:spPr bwMode="auto">
            <a:xfrm>
              <a:off x="129540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2" name="Rectangle 18"/>
            <p:cNvSpPr>
              <a:spLocks noChangeArrowheads="1"/>
            </p:cNvSpPr>
            <p:nvPr/>
          </p:nvSpPr>
          <p:spPr bwMode="auto">
            <a:xfrm>
              <a:off x="165735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3" name="Rectangle 19"/>
            <p:cNvSpPr>
              <a:spLocks noChangeArrowheads="1"/>
            </p:cNvSpPr>
            <p:nvPr/>
          </p:nvSpPr>
          <p:spPr bwMode="auto">
            <a:xfrm>
              <a:off x="201930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4" name="Rectangle 20"/>
            <p:cNvSpPr>
              <a:spLocks noChangeArrowheads="1"/>
            </p:cNvSpPr>
            <p:nvPr/>
          </p:nvSpPr>
          <p:spPr bwMode="auto">
            <a:xfrm>
              <a:off x="1355725"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5" name="Rectangle 21"/>
            <p:cNvSpPr>
              <a:spLocks noChangeArrowheads="1"/>
            </p:cNvSpPr>
            <p:nvPr/>
          </p:nvSpPr>
          <p:spPr bwMode="auto">
            <a:xfrm>
              <a:off x="1728788"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6" name="Rectangle 22"/>
            <p:cNvSpPr>
              <a:spLocks noChangeArrowheads="1"/>
            </p:cNvSpPr>
            <p:nvPr/>
          </p:nvSpPr>
          <p:spPr bwMode="auto">
            <a:xfrm>
              <a:off x="2090738"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7" name="Rectangle 23"/>
            <p:cNvSpPr>
              <a:spLocks noChangeArrowheads="1"/>
            </p:cNvSpPr>
            <p:nvPr/>
          </p:nvSpPr>
          <p:spPr bwMode="auto">
            <a:xfrm>
              <a:off x="1260475" y="3435350"/>
              <a:ext cx="1052512" cy="349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8" name="Rectangle 24"/>
            <p:cNvSpPr>
              <a:spLocks noChangeArrowheads="1"/>
            </p:cNvSpPr>
            <p:nvPr/>
          </p:nvSpPr>
          <p:spPr bwMode="auto">
            <a:xfrm>
              <a:off x="1246188" y="3484563"/>
              <a:ext cx="1090612" cy="52388"/>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grpSp>
        <p:nvGrpSpPr>
          <p:cNvPr id="29" name="组合 4"/>
          <p:cNvGrpSpPr>
            <a:grpSpLocks/>
          </p:cNvGrpSpPr>
          <p:nvPr/>
        </p:nvGrpSpPr>
        <p:grpSpPr bwMode="auto">
          <a:xfrm>
            <a:off x="5437669" y="1400886"/>
            <a:ext cx="1497013" cy="1497013"/>
            <a:chOff x="4006850" y="1838325"/>
            <a:chExt cx="1992313" cy="1990725"/>
          </a:xfrm>
        </p:grpSpPr>
        <p:sp>
          <p:nvSpPr>
            <p:cNvPr id="30" name="Oval 42"/>
            <p:cNvSpPr>
              <a:spLocks noChangeArrowheads="1"/>
            </p:cNvSpPr>
            <p:nvPr/>
          </p:nvSpPr>
          <p:spPr bwMode="auto">
            <a:xfrm>
              <a:off x="4006850" y="1838325"/>
              <a:ext cx="1992313" cy="1990725"/>
            </a:xfrm>
            <a:prstGeom prst="ellipse">
              <a:avLst/>
            </a:prstGeom>
            <a:solidFill>
              <a:srgbClr val="C79B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1" name="Freeform 43"/>
            <p:cNvSpPr>
              <a:spLocks/>
            </p:cNvSpPr>
            <p:nvPr/>
          </p:nvSpPr>
          <p:spPr bwMode="auto">
            <a:xfrm>
              <a:off x="5119688" y="2559050"/>
              <a:ext cx="490538" cy="595313"/>
            </a:xfrm>
            <a:custGeom>
              <a:avLst/>
              <a:gdLst>
                <a:gd name="T0" fmla="*/ 2147483646 w 309"/>
                <a:gd name="T1" fmla="*/ 2147483646 h 375"/>
                <a:gd name="T2" fmla="*/ 2147483646 w 309"/>
                <a:gd name="T3" fmla="*/ 2147483646 h 375"/>
                <a:gd name="T4" fmla="*/ 0 w 309"/>
                <a:gd name="T5" fmla="*/ 2147483646 h 375"/>
                <a:gd name="T6" fmla="*/ 2147483646 w 309"/>
                <a:gd name="T7" fmla="*/ 0 h 375"/>
                <a:gd name="T8" fmla="*/ 2147483646 w 309"/>
                <a:gd name="T9" fmla="*/ 2147483646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75">
                  <a:moveTo>
                    <a:pt x="309" y="28"/>
                  </a:moveTo>
                  <a:lnTo>
                    <a:pt x="36" y="375"/>
                  </a:lnTo>
                  <a:lnTo>
                    <a:pt x="0" y="347"/>
                  </a:lnTo>
                  <a:lnTo>
                    <a:pt x="273" y="0"/>
                  </a:lnTo>
                  <a:lnTo>
                    <a:pt x="30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44"/>
            <p:cNvSpPr>
              <a:spLocks/>
            </p:cNvSpPr>
            <p:nvPr/>
          </p:nvSpPr>
          <p:spPr bwMode="auto">
            <a:xfrm>
              <a:off x="4765675" y="2562225"/>
              <a:ext cx="444500" cy="627063"/>
            </a:xfrm>
            <a:custGeom>
              <a:avLst/>
              <a:gdLst>
                <a:gd name="T0" fmla="*/ 2147483646 w 280"/>
                <a:gd name="T1" fmla="*/ 2147483646 h 395"/>
                <a:gd name="T2" fmla="*/ 0 w 280"/>
                <a:gd name="T3" fmla="*/ 2147483646 h 395"/>
                <a:gd name="T4" fmla="*/ 2147483646 w 280"/>
                <a:gd name="T5" fmla="*/ 0 h 395"/>
                <a:gd name="T6" fmla="*/ 2147483646 w 280"/>
                <a:gd name="T7" fmla="*/ 2147483646 h 395"/>
                <a:gd name="T8" fmla="*/ 2147483646 w 280"/>
                <a:gd name="T9" fmla="*/ 2147483646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395">
                  <a:moveTo>
                    <a:pt x="242" y="395"/>
                  </a:moveTo>
                  <a:lnTo>
                    <a:pt x="0" y="24"/>
                  </a:lnTo>
                  <a:lnTo>
                    <a:pt x="38" y="0"/>
                  </a:lnTo>
                  <a:lnTo>
                    <a:pt x="280" y="371"/>
                  </a:lnTo>
                  <a:lnTo>
                    <a:pt x="242" y="3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45"/>
            <p:cNvSpPr>
              <a:spLocks/>
            </p:cNvSpPr>
            <p:nvPr/>
          </p:nvSpPr>
          <p:spPr bwMode="auto">
            <a:xfrm>
              <a:off x="4297363" y="2646363"/>
              <a:ext cx="504825" cy="579438"/>
            </a:xfrm>
            <a:custGeom>
              <a:avLst/>
              <a:gdLst>
                <a:gd name="T0" fmla="*/ 0 w 318"/>
                <a:gd name="T1" fmla="*/ 2147483646 h 365"/>
                <a:gd name="T2" fmla="*/ 2147483646 w 318"/>
                <a:gd name="T3" fmla="*/ 0 h 365"/>
                <a:gd name="T4" fmla="*/ 2147483646 w 318"/>
                <a:gd name="T5" fmla="*/ 2147483646 h 365"/>
                <a:gd name="T6" fmla="*/ 2147483646 w 318"/>
                <a:gd name="T7" fmla="*/ 2147483646 h 365"/>
                <a:gd name="T8" fmla="*/ 0 w 318"/>
                <a:gd name="T9" fmla="*/ 2147483646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365">
                  <a:moveTo>
                    <a:pt x="0" y="337"/>
                  </a:moveTo>
                  <a:lnTo>
                    <a:pt x="285" y="0"/>
                  </a:lnTo>
                  <a:lnTo>
                    <a:pt x="318" y="28"/>
                  </a:lnTo>
                  <a:lnTo>
                    <a:pt x="33" y="365"/>
                  </a:lnTo>
                  <a:lnTo>
                    <a:pt x="0" y="3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Oval 46"/>
            <p:cNvSpPr>
              <a:spLocks noChangeArrowheads="1"/>
            </p:cNvSpPr>
            <p:nvPr/>
          </p:nvSpPr>
          <p:spPr bwMode="auto">
            <a:xfrm>
              <a:off x="4264025" y="2917825"/>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5" name="Oval 47"/>
            <p:cNvSpPr>
              <a:spLocks noChangeArrowheads="1"/>
            </p:cNvSpPr>
            <p:nvPr/>
          </p:nvSpPr>
          <p:spPr bwMode="auto">
            <a:xfrm>
              <a:off x="4357688" y="2995613"/>
              <a:ext cx="153988" cy="155575"/>
            </a:xfrm>
            <a:prstGeom prst="ellipse">
              <a:avLst/>
            </a:prstGeom>
            <a:solidFill>
              <a:srgbClr val="C79B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6" name="Oval 48"/>
            <p:cNvSpPr>
              <a:spLocks noChangeArrowheads="1"/>
            </p:cNvSpPr>
            <p:nvPr/>
          </p:nvSpPr>
          <p:spPr bwMode="auto">
            <a:xfrm>
              <a:off x="4640263" y="2449513"/>
              <a:ext cx="347663" cy="3476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7" name="Oval 49"/>
            <p:cNvSpPr>
              <a:spLocks noChangeArrowheads="1"/>
            </p:cNvSpPr>
            <p:nvPr/>
          </p:nvSpPr>
          <p:spPr bwMode="auto">
            <a:xfrm>
              <a:off x="5002213" y="2947988"/>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8" name="Oval 50"/>
            <p:cNvSpPr>
              <a:spLocks noChangeArrowheads="1"/>
            </p:cNvSpPr>
            <p:nvPr/>
          </p:nvSpPr>
          <p:spPr bwMode="auto">
            <a:xfrm>
              <a:off x="5387975" y="2397125"/>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39" name="Oval 51"/>
            <p:cNvSpPr>
              <a:spLocks noChangeArrowheads="1"/>
            </p:cNvSpPr>
            <p:nvPr/>
          </p:nvSpPr>
          <p:spPr bwMode="auto">
            <a:xfrm>
              <a:off x="4735513" y="2547938"/>
              <a:ext cx="158750" cy="153988"/>
            </a:xfrm>
            <a:prstGeom prst="ellipse">
              <a:avLst/>
            </a:prstGeom>
            <a:solidFill>
              <a:srgbClr val="C79B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0" name="Oval 52"/>
            <p:cNvSpPr>
              <a:spLocks noChangeArrowheads="1"/>
            </p:cNvSpPr>
            <p:nvPr/>
          </p:nvSpPr>
          <p:spPr bwMode="auto">
            <a:xfrm>
              <a:off x="5097463" y="3041650"/>
              <a:ext cx="158750" cy="153988"/>
            </a:xfrm>
            <a:prstGeom prst="ellipse">
              <a:avLst/>
            </a:prstGeom>
            <a:solidFill>
              <a:srgbClr val="C79B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1" name="Oval 53"/>
            <p:cNvSpPr>
              <a:spLocks noChangeArrowheads="1"/>
            </p:cNvSpPr>
            <p:nvPr/>
          </p:nvSpPr>
          <p:spPr bwMode="auto">
            <a:xfrm>
              <a:off x="5481638" y="2490788"/>
              <a:ext cx="158750" cy="158750"/>
            </a:xfrm>
            <a:prstGeom prst="ellipse">
              <a:avLst/>
            </a:prstGeom>
            <a:solidFill>
              <a:srgbClr val="C79B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61" name="矩形 117"/>
          <p:cNvSpPr>
            <a:spLocks noChangeArrowheads="1"/>
          </p:cNvSpPr>
          <p:nvPr/>
        </p:nvSpPr>
        <p:spPr bwMode="auto">
          <a:xfrm>
            <a:off x="1810711" y="3126131"/>
            <a:ext cx="1723549" cy="400110"/>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zh-CN" sz="2000" b="1" dirty="0"/>
              <a:t>自组织的算法</a:t>
            </a:r>
            <a:endParaRPr lang="zh-CN" altLang="en-US" sz="2000" b="1" dirty="0">
              <a:latin typeface="微软雅黑" panose="020B0503020204020204" pitchFamily="34" charset="-122"/>
              <a:ea typeface="微软雅黑" panose="020B0503020204020204" pitchFamily="34" charset="-122"/>
            </a:endParaRPr>
          </a:p>
        </p:txBody>
      </p:sp>
      <p:sp>
        <p:nvSpPr>
          <p:cNvPr id="62" name="矩形 124"/>
          <p:cNvSpPr>
            <a:spLocks noChangeArrowheads="1"/>
          </p:cNvSpPr>
          <p:nvPr/>
        </p:nvSpPr>
        <p:spPr bwMode="auto">
          <a:xfrm>
            <a:off x="1457516" y="3691546"/>
            <a:ext cx="2828651" cy="230832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t>自组织：</a:t>
            </a:r>
            <a:r>
              <a:rPr lang="zh-CN" altLang="zh-CN" dirty="0"/>
              <a:t>组织力或组织指令是来自于系统的内部</a:t>
            </a:r>
            <a:r>
              <a:rPr lang="zh-CN" altLang="en-US" dirty="0"/>
              <a:t>。</a:t>
            </a:r>
            <a:endParaRPr lang="en-US" altLang="zh-CN" dirty="0"/>
          </a:p>
          <a:p>
            <a:endParaRPr lang="en-US" altLang="zh-CN" dirty="0"/>
          </a:p>
          <a:p>
            <a:r>
              <a:rPr lang="zh-CN" altLang="zh-CN" dirty="0"/>
              <a:t>在抽象意义上讲，自组织就是在没有外界作用下使得系统熵减小的过程</a:t>
            </a:r>
            <a:r>
              <a:rPr lang="en-US" altLang="zh-CN" dirty="0"/>
              <a:t>(</a:t>
            </a:r>
            <a:r>
              <a:rPr lang="zh-CN" altLang="zh-CN" dirty="0"/>
              <a:t>即是系统</a:t>
            </a:r>
            <a:r>
              <a:rPr lang="zh-CN" altLang="zh-CN" b="1" dirty="0">
                <a:solidFill>
                  <a:srgbClr val="FF0000"/>
                </a:solidFill>
              </a:rPr>
              <a:t>从无序到有序</a:t>
            </a:r>
            <a:r>
              <a:rPr lang="zh-CN" altLang="zh-CN" dirty="0"/>
              <a:t>的变化过程</a:t>
            </a:r>
            <a:r>
              <a:rPr lang="en-US" altLang="zh-CN" dirty="0"/>
              <a:t>)</a:t>
            </a:r>
            <a:r>
              <a:rPr lang="zh-CN" altLang="zh-CN" dirty="0"/>
              <a:t>。</a:t>
            </a:r>
            <a:endParaRPr lang="zh-CN" altLang="en-US" sz="1600" dirty="0">
              <a:solidFill>
                <a:srgbClr val="4D4D4D"/>
              </a:solidFill>
              <a:latin typeface="+mn-ea"/>
            </a:endParaRPr>
          </a:p>
        </p:txBody>
      </p:sp>
      <p:sp>
        <p:nvSpPr>
          <p:cNvPr id="63" name="矩形 125"/>
          <p:cNvSpPr>
            <a:spLocks noChangeArrowheads="1"/>
          </p:cNvSpPr>
          <p:nvPr/>
        </p:nvSpPr>
        <p:spPr bwMode="auto">
          <a:xfrm>
            <a:off x="5086638" y="3658210"/>
            <a:ext cx="2828651" cy="230832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每只蚂蚁搜索的过程彼此</a:t>
            </a:r>
            <a:r>
              <a:rPr lang="zh-CN" altLang="zh-CN" b="1" dirty="0">
                <a:solidFill>
                  <a:srgbClr val="FF0000"/>
                </a:solidFill>
              </a:rPr>
              <a:t>独立</a:t>
            </a:r>
            <a:r>
              <a:rPr lang="zh-CN" altLang="zh-CN" dirty="0"/>
              <a:t>，仅通过信息激素进行通信。</a:t>
            </a:r>
            <a:endParaRPr lang="en-US" altLang="zh-CN" dirty="0"/>
          </a:p>
          <a:p>
            <a:r>
              <a:rPr lang="zh-CN" altLang="zh-CN" dirty="0"/>
              <a:t>在问题空间的多点同时开始进行独立的解搜索，不仅增加了算法的可靠性，也使得算法具有较强的全局搜索能力。</a:t>
            </a:r>
          </a:p>
        </p:txBody>
      </p:sp>
      <p:sp>
        <p:nvSpPr>
          <p:cNvPr id="64" name="矩形 126"/>
          <p:cNvSpPr>
            <a:spLocks noChangeArrowheads="1"/>
          </p:cNvSpPr>
          <p:nvPr/>
        </p:nvSpPr>
        <p:spPr bwMode="auto">
          <a:xfrm>
            <a:off x="8495729" y="3749813"/>
            <a:ext cx="2605525" cy="2585323"/>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蚂蚁能够最终找到最短路径，直接依赖于最短路径上</a:t>
            </a:r>
            <a:r>
              <a:rPr lang="zh-CN" altLang="zh-CN" b="1" dirty="0">
                <a:solidFill>
                  <a:srgbClr val="FF0000"/>
                </a:solidFill>
              </a:rPr>
              <a:t>信息激素的堆积</a:t>
            </a:r>
            <a:r>
              <a:rPr lang="zh-CN" altLang="zh-CN" dirty="0"/>
              <a:t>，而信息激素的堆积却是一个正反馈的过程</a:t>
            </a:r>
            <a:r>
              <a:rPr lang="zh-CN" altLang="en-US" dirty="0"/>
              <a:t>。</a:t>
            </a:r>
            <a:endParaRPr lang="en-US" altLang="zh-CN" dirty="0"/>
          </a:p>
          <a:p>
            <a:endParaRPr lang="en-US" altLang="zh-CN" dirty="0"/>
          </a:p>
          <a:p>
            <a:r>
              <a:rPr lang="zh-CN" altLang="zh-CN" dirty="0"/>
              <a:t>正反馈是蚂蚁算法的重要特征，它使得算法演化过程得以进行。</a:t>
            </a:r>
            <a:endParaRPr lang="zh-CN" altLang="en-US" sz="1600" dirty="0">
              <a:solidFill>
                <a:srgbClr val="4D4D4D"/>
              </a:solidFill>
              <a:latin typeface="+mn-ea"/>
            </a:endParaRPr>
          </a:p>
        </p:txBody>
      </p:sp>
      <p:sp>
        <p:nvSpPr>
          <p:cNvPr id="66" name="矩形 128"/>
          <p:cNvSpPr>
            <a:spLocks noChangeArrowheads="1"/>
          </p:cNvSpPr>
          <p:nvPr/>
        </p:nvSpPr>
        <p:spPr bwMode="auto">
          <a:xfrm>
            <a:off x="5563902" y="3132752"/>
            <a:ext cx="1475084" cy="400110"/>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zh-CN" sz="2000" b="1" dirty="0"/>
              <a:t>并行的算法</a:t>
            </a:r>
            <a:endParaRPr lang="zh-CN" altLang="en-US" sz="2000" b="1" dirty="0"/>
          </a:p>
        </p:txBody>
      </p:sp>
      <p:grpSp>
        <p:nvGrpSpPr>
          <p:cNvPr id="54" name="组合 5"/>
          <p:cNvGrpSpPr>
            <a:grpSpLocks/>
          </p:cNvGrpSpPr>
          <p:nvPr/>
        </p:nvGrpSpPr>
        <p:grpSpPr bwMode="auto">
          <a:xfrm>
            <a:off x="8797928" y="1390018"/>
            <a:ext cx="1498600" cy="1498600"/>
            <a:chOff x="6807994" y="1997210"/>
            <a:chExt cx="1990725" cy="1992313"/>
          </a:xfrm>
        </p:grpSpPr>
        <p:sp>
          <p:nvSpPr>
            <p:cNvPr id="55" name="Oval 103"/>
            <p:cNvSpPr>
              <a:spLocks noChangeArrowheads="1"/>
            </p:cNvSpPr>
            <p:nvPr/>
          </p:nvSpPr>
          <p:spPr bwMode="auto">
            <a:xfrm>
              <a:off x="6807994" y="1997210"/>
              <a:ext cx="1990725" cy="1992313"/>
            </a:xfrm>
            <a:prstGeom prst="ellipse">
              <a:avLst/>
            </a:prstGeom>
            <a:solidFill>
              <a:srgbClr val="C15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6" name="Rectangle 104"/>
            <p:cNvSpPr>
              <a:spLocks noChangeArrowheads="1"/>
            </p:cNvSpPr>
            <p:nvPr/>
          </p:nvSpPr>
          <p:spPr bwMode="auto">
            <a:xfrm>
              <a:off x="7383463" y="3145631"/>
              <a:ext cx="839788"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7" name="Rectangle 105"/>
            <p:cNvSpPr>
              <a:spLocks noChangeArrowheads="1"/>
            </p:cNvSpPr>
            <p:nvPr/>
          </p:nvSpPr>
          <p:spPr bwMode="auto">
            <a:xfrm>
              <a:off x="7458075" y="2799556"/>
              <a:ext cx="106363"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8" name="Rectangle 106"/>
            <p:cNvSpPr>
              <a:spLocks noChangeArrowheads="1"/>
            </p:cNvSpPr>
            <p:nvPr/>
          </p:nvSpPr>
          <p:spPr bwMode="auto">
            <a:xfrm>
              <a:off x="7654925" y="2742406"/>
              <a:ext cx="104775" cy="35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9" name="Rectangle 107"/>
            <p:cNvSpPr>
              <a:spLocks noChangeArrowheads="1"/>
            </p:cNvSpPr>
            <p:nvPr/>
          </p:nvSpPr>
          <p:spPr bwMode="auto">
            <a:xfrm>
              <a:off x="7835900" y="2655094"/>
              <a:ext cx="104775" cy="446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0" name="Rectangle 108"/>
            <p:cNvSpPr>
              <a:spLocks noChangeArrowheads="1"/>
            </p:cNvSpPr>
            <p:nvPr/>
          </p:nvSpPr>
          <p:spPr bwMode="auto">
            <a:xfrm>
              <a:off x="8027988" y="2561431"/>
              <a:ext cx="104775"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67" name="矩形 129"/>
          <p:cNvSpPr>
            <a:spLocks noChangeArrowheads="1"/>
          </p:cNvSpPr>
          <p:nvPr/>
        </p:nvSpPr>
        <p:spPr bwMode="auto">
          <a:xfrm>
            <a:off x="8675963" y="3125913"/>
            <a:ext cx="1733167" cy="400110"/>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zh-CN" sz="2000" b="1" dirty="0"/>
              <a:t>正反馈的算法</a:t>
            </a:r>
            <a:endParaRPr lang="zh-CN" altLang="en-US" sz="2000" b="1" dirty="0"/>
          </a:p>
        </p:txBody>
      </p:sp>
      <p:sp>
        <p:nvSpPr>
          <p:cNvPr id="70" name="任意多边形 69"/>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 name="文本框 2">
            <a:extLst>
              <a:ext uri="{FF2B5EF4-FFF2-40B4-BE49-F238E27FC236}">
                <a16:creationId xmlns:a16="http://schemas.microsoft.com/office/drawing/2014/main" id="{4EB44C66-A43D-4172-9CDA-971E77C69F6F}"/>
              </a:ext>
            </a:extLst>
          </p:cNvPr>
          <p:cNvSpPr txBox="1"/>
          <p:nvPr/>
        </p:nvSpPr>
        <p:spPr>
          <a:xfrm>
            <a:off x="1090747" y="337942"/>
            <a:ext cx="10010507" cy="584775"/>
          </a:xfrm>
          <a:prstGeom prst="rect">
            <a:avLst/>
          </a:prstGeom>
          <a:noFill/>
        </p:spPr>
        <p:txBody>
          <a:bodyPr wrap="square" rtlCol="0">
            <a:spAutoFit/>
          </a:bodyPr>
          <a:lstStyle/>
          <a:p>
            <a:pPr algn="ctr"/>
            <a:r>
              <a:rPr lang="zh-CN" altLang="en-US" sz="3200" dirty="0"/>
              <a:t>算法特点</a:t>
            </a:r>
          </a:p>
        </p:txBody>
      </p:sp>
    </p:spTree>
    <p:extLst>
      <p:ext uri="{BB962C8B-B14F-4D97-AF65-F5344CB8AC3E}">
        <p14:creationId xmlns:p14="http://schemas.microsoft.com/office/powerpoint/2010/main" val="24438834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60"/>
</p:tagLst>
</file>

<file path=ppt/tags/tag10.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920110753"/>
  <p:tag name="MH_LIBRARY" val="CONTENTS"/>
  <p:tag name="MH_TYPE" val="OTHERS"/>
  <p:tag name="ID" val="553518"/>
</p:tagLst>
</file>

<file path=ppt/tags/tag7.xml><?xml version="1.0" encoding="utf-8"?>
<p:tagLst xmlns:a="http://schemas.openxmlformats.org/drawingml/2006/main" xmlns:r="http://schemas.openxmlformats.org/officeDocument/2006/relationships" xmlns:p="http://schemas.openxmlformats.org/presentationml/2006/main">
  <p:tag name="MH" val="20150920110753"/>
  <p:tag name="MH_LIBRARY" val="CONTENTS"/>
  <p:tag name="MH_TYPE" val="OTHERS"/>
  <p:tag name="ID" val="553518"/>
</p:tagLst>
</file>

<file path=ppt/tags/tag8.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2566</Words>
  <Application>Microsoft Office PowerPoint</Application>
  <PresentationFormat>宽屏</PresentationFormat>
  <Paragraphs>380</Paragraphs>
  <Slides>23</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1.1算法起源</vt:lpstr>
      <vt:lpstr>1.2算法应用</vt:lpstr>
      <vt:lpstr>PowerPoint 演示文稿</vt:lpstr>
      <vt:lpstr>基本原理</vt:lpstr>
      <vt:lpstr>PowerPoint 演示文稿</vt:lpstr>
      <vt:lpstr>PowerPoint 演示文稿</vt:lpstr>
      <vt:lpstr>算法步骤</vt:lpstr>
      <vt:lpstr>PowerPoint 演示文稿</vt:lpstr>
      <vt:lpstr>PowerPoint 演示文稿</vt:lpstr>
      <vt:lpstr>二、构建路径(1)</vt:lpstr>
      <vt:lpstr>二、构建路径(2)</vt:lpstr>
      <vt:lpstr>二、构建路径(3)</vt:lpstr>
      <vt:lpstr>三、更新信息素（1）</vt:lpstr>
      <vt:lpstr>三、更新信息素（2）</vt:lpstr>
      <vt:lpstr>三、更新信息素（3）</vt:lpstr>
      <vt:lpstr>四、判断是否终止</vt:lpstr>
      <vt:lpstr>PowerPoint 演示文稿</vt:lpstr>
      <vt:lpstr>旅行商问题（TSP问题）</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小 佛爷</cp:lastModifiedBy>
  <cp:revision>80</cp:revision>
  <dcterms:created xsi:type="dcterms:W3CDTF">2015-09-20T02:45:11Z</dcterms:created>
  <dcterms:modified xsi:type="dcterms:W3CDTF">2022-07-18T10:09:05Z</dcterms:modified>
</cp:coreProperties>
</file>