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01641" y="553973"/>
            <a:ext cx="218871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5F7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14424" y="4141723"/>
            <a:ext cx="996315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F779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5F7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779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5F7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5186" y="1961514"/>
            <a:ext cx="1077214" cy="11042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0605" y="1961514"/>
            <a:ext cx="900302" cy="110426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1592" y="1961514"/>
            <a:ext cx="981583" cy="110426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4925" y="1961514"/>
            <a:ext cx="940942" cy="110426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8670" y="1961514"/>
            <a:ext cx="865378" cy="110426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677" y="1942973"/>
            <a:ext cx="747776" cy="11421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5F7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32453" y="1992629"/>
            <a:ext cx="1091565" cy="1089660"/>
          </a:xfrm>
          <a:custGeom>
            <a:avLst/>
            <a:gdLst/>
            <a:ahLst/>
            <a:cxnLst/>
            <a:rect l="l" t="t" r="r" b="b"/>
            <a:pathLst>
              <a:path w="1091564" h="1089660">
                <a:moveTo>
                  <a:pt x="0" y="1089660"/>
                </a:moveTo>
                <a:lnTo>
                  <a:pt x="1091184" y="1089660"/>
                </a:lnTo>
                <a:lnTo>
                  <a:pt x="1091184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19050">
            <a:solidFill>
              <a:srgbClr val="5F7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31691" y="2538983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>
                <a:moveTo>
                  <a:pt x="0" y="0"/>
                </a:moveTo>
                <a:lnTo>
                  <a:pt x="1092073" y="0"/>
                </a:lnTo>
              </a:path>
            </a:pathLst>
          </a:custGeom>
          <a:ln w="12700">
            <a:solidFill>
              <a:srgbClr val="44536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77283" y="1991867"/>
            <a:ext cx="0" cy="1090295"/>
          </a:xfrm>
          <a:custGeom>
            <a:avLst/>
            <a:gdLst/>
            <a:ahLst/>
            <a:cxnLst/>
            <a:rect l="l" t="t" r="r" b="b"/>
            <a:pathLst>
              <a:path h="1090295">
                <a:moveTo>
                  <a:pt x="0" y="0"/>
                </a:moveTo>
                <a:lnTo>
                  <a:pt x="0" y="1089914"/>
                </a:lnTo>
              </a:path>
            </a:pathLst>
          </a:custGeom>
          <a:ln w="12700">
            <a:solidFill>
              <a:srgbClr val="5F779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641" y="553973"/>
            <a:ext cx="218871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5F7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2945638"/>
            <a:ext cx="11123929" cy="174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779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ibili.com/video/BV13f4y1k7x6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s://www.bilibili.com/video/BV1WV411U7L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www.bilibili.com/video/BV18U4y1E7jQ" TargetMode="External"/><Relationship Id="rId4" Type="http://schemas.openxmlformats.org/officeDocument/2006/relationships/hyperlink" Target="http://www.bilibili.com/video/BV16v4y1Z7xJ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0270" y="2293365"/>
            <a:ext cx="51752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145" dirty="0">
                <a:solidFill>
                  <a:srgbClr val="5F7796"/>
                </a:solidFill>
                <a:latin typeface="微软雅黑"/>
                <a:cs typeface="微软雅黑"/>
              </a:rPr>
              <a:t>智能优化算法</a:t>
            </a:r>
            <a:endParaRPr sz="66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265">
              <a:lnSpc>
                <a:spcPct val="100000"/>
              </a:lnSpc>
              <a:spcBef>
                <a:spcPts val="100"/>
              </a:spcBef>
            </a:pPr>
            <a:r>
              <a:rPr dirty="0"/>
              <a:t>粒子群优化</a:t>
            </a:r>
            <a:r>
              <a:rPr spc="-10" dirty="0"/>
              <a:t>（PSO）</a:t>
            </a:r>
          </a:p>
        </p:txBody>
      </p:sp>
      <p:sp>
        <p:nvSpPr>
          <p:cNvPr id="4" name="object 4"/>
          <p:cNvSpPr/>
          <p:nvPr/>
        </p:nvSpPr>
        <p:spPr>
          <a:xfrm>
            <a:off x="11658218" y="3666787"/>
            <a:ext cx="80010" cy="7620"/>
          </a:xfrm>
          <a:custGeom>
            <a:avLst/>
            <a:gdLst/>
            <a:ahLst/>
            <a:cxnLst/>
            <a:rect l="l" t="t" r="r" b="b"/>
            <a:pathLst>
              <a:path w="80009" h="7620">
                <a:moveTo>
                  <a:pt x="59489" y="0"/>
                </a:moveTo>
                <a:lnTo>
                  <a:pt x="37957" y="877"/>
                </a:lnTo>
                <a:lnTo>
                  <a:pt x="17353" y="2373"/>
                </a:lnTo>
                <a:lnTo>
                  <a:pt x="0" y="464"/>
                </a:lnTo>
                <a:lnTo>
                  <a:pt x="2672" y="6552"/>
                </a:lnTo>
                <a:lnTo>
                  <a:pt x="24907" y="7068"/>
                </a:lnTo>
                <a:lnTo>
                  <a:pt x="54596" y="5107"/>
                </a:lnTo>
                <a:lnTo>
                  <a:pt x="79628" y="3766"/>
                </a:lnTo>
                <a:lnTo>
                  <a:pt x="59489" y="0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9876" y="3941502"/>
            <a:ext cx="58419" cy="7620"/>
          </a:xfrm>
          <a:custGeom>
            <a:avLst/>
            <a:gdLst/>
            <a:ahLst/>
            <a:cxnLst/>
            <a:rect l="l" t="t" r="r" b="b"/>
            <a:pathLst>
              <a:path w="58420" h="7620">
                <a:moveTo>
                  <a:pt x="17192" y="0"/>
                </a:moveTo>
                <a:lnTo>
                  <a:pt x="0" y="1339"/>
                </a:lnTo>
                <a:lnTo>
                  <a:pt x="6334" y="7072"/>
                </a:lnTo>
                <a:lnTo>
                  <a:pt x="21716" y="6816"/>
                </a:lnTo>
                <a:lnTo>
                  <a:pt x="40719" y="4679"/>
                </a:lnTo>
                <a:lnTo>
                  <a:pt x="57912" y="4768"/>
                </a:lnTo>
                <a:lnTo>
                  <a:pt x="46148" y="2321"/>
                </a:lnTo>
                <a:lnTo>
                  <a:pt x="32575" y="529"/>
                </a:lnTo>
                <a:lnTo>
                  <a:pt x="17192" y="0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72444" y="3672471"/>
            <a:ext cx="410845" cy="60960"/>
          </a:xfrm>
          <a:custGeom>
            <a:avLst/>
            <a:gdLst/>
            <a:ahLst/>
            <a:cxnLst/>
            <a:rect l="l" t="t" r="r" b="b"/>
            <a:pathLst>
              <a:path w="410845" h="60960">
                <a:moveTo>
                  <a:pt x="94488" y="57518"/>
                </a:moveTo>
                <a:lnTo>
                  <a:pt x="70624" y="54152"/>
                </a:lnTo>
                <a:lnTo>
                  <a:pt x="49098" y="53670"/>
                </a:lnTo>
                <a:lnTo>
                  <a:pt x="26631" y="55118"/>
                </a:lnTo>
                <a:lnTo>
                  <a:pt x="0" y="57518"/>
                </a:lnTo>
                <a:lnTo>
                  <a:pt x="18973" y="60413"/>
                </a:lnTo>
                <a:lnTo>
                  <a:pt x="43522" y="60096"/>
                </a:lnTo>
                <a:lnTo>
                  <a:pt x="69926" y="58483"/>
                </a:lnTo>
                <a:lnTo>
                  <a:pt x="94488" y="57518"/>
                </a:lnTo>
                <a:close/>
              </a:path>
              <a:path w="410845" h="60960">
                <a:moveTo>
                  <a:pt x="219456" y="7988"/>
                </a:moveTo>
                <a:lnTo>
                  <a:pt x="184912" y="7988"/>
                </a:lnTo>
                <a:lnTo>
                  <a:pt x="150266" y="9982"/>
                </a:lnTo>
                <a:lnTo>
                  <a:pt x="114693" y="10998"/>
                </a:lnTo>
                <a:lnTo>
                  <a:pt x="80949" y="11366"/>
                </a:lnTo>
                <a:lnTo>
                  <a:pt x="51816" y="11417"/>
                </a:lnTo>
                <a:lnTo>
                  <a:pt x="82867" y="16192"/>
                </a:lnTo>
                <a:lnTo>
                  <a:pt x="126390" y="16141"/>
                </a:lnTo>
                <a:lnTo>
                  <a:pt x="174536" y="12865"/>
                </a:lnTo>
                <a:lnTo>
                  <a:pt x="219456" y="7988"/>
                </a:lnTo>
                <a:close/>
              </a:path>
              <a:path w="410845" h="60960">
                <a:moveTo>
                  <a:pt x="327660" y="50025"/>
                </a:moveTo>
                <a:lnTo>
                  <a:pt x="287629" y="45389"/>
                </a:lnTo>
                <a:lnTo>
                  <a:pt x="234594" y="45453"/>
                </a:lnTo>
                <a:lnTo>
                  <a:pt x="179705" y="48679"/>
                </a:lnTo>
                <a:lnTo>
                  <a:pt x="134112" y="53454"/>
                </a:lnTo>
                <a:lnTo>
                  <a:pt x="171348" y="54317"/>
                </a:lnTo>
                <a:lnTo>
                  <a:pt x="223456" y="52984"/>
                </a:lnTo>
                <a:lnTo>
                  <a:pt x="279273" y="51028"/>
                </a:lnTo>
                <a:lnTo>
                  <a:pt x="327660" y="50025"/>
                </a:lnTo>
                <a:close/>
              </a:path>
              <a:path w="410845" h="60960">
                <a:moveTo>
                  <a:pt x="410387" y="876"/>
                </a:moveTo>
                <a:lnTo>
                  <a:pt x="397611" y="0"/>
                </a:lnTo>
                <a:lnTo>
                  <a:pt x="362331" y="876"/>
                </a:lnTo>
                <a:lnTo>
                  <a:pt x="361632" y="4432"/>
                </a:lnTo>
                <a:lnTo>
                  <a:pt x="375323" y="5321"/>
                </a:lnTo>
                <a:lnTo>
                  <a:pt x="393661" y="4876"/>
                </a:lnTo>
                <a:lnTo>
                  <a:pt x="406908" y="4432"/>
                </a:lnTo>
                <a:lnTo>
                  <a:pt x="410387" y="876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55529" y="3727818"/>
            <a:ext cx="232410" cy="27940"/>
          </a:xfrm>
          <a:custGeom>
            <a:avLst/>
            <a:gdLst/>
            <a:ahLst/>
            <a:cxnLst/>
            <a:rect l="l" t="t" r="r" b="b"/>
            <a:pathLst>
              <a:path w="232409" h="27939">
                <a:moveTo>
                  <a:pt x="49123" y="3467"/>
                </a:moveTo>
                <a:lnTo>
                  <a:pt x="35153" y="3632"/>
                </a:lnTo>
                <a:lnTo>
                  <a:pt x="15735" y="4470"/>
                </a:lnTo>
                <a:lnTo>
                  <a:pt x="0" y="4965"/>
                </a:lnTo>
                <a:lnTo>
                  <a:pt x="50" y="7975"/>
                </a:lnTo>
                <a:lnTo>
                  <a:pt x="15151" y="7632"/>
                </a:lnTo>
                <a:lnTo>
                  <a:pt x="34798" y="5969"/>
                </a:lnTo>
                <a:lnTo>
                  <a:pt x="48514" y="4965"/>
                </a:lnTo>
                <a:lnTo>
                  <a:pt x="49123" y="3467"/>
                </a:lnTo>
                <a:close/>
              </a:path>
              <a:path w="232409" h="27939">
                <a:moveTo>
                  <a:pt x="209423" y="5727"/>
                </a:moveTo>
                <a:lnTo>
                  <a:pt x="195173" y="0"/>
                </a:lnTo>
                <a:lnTo>
                  <a:pt x="171462" y="254"/>
                </a:lnTo>
                <a:lnTo>
                  <a:pt x="143967" y="2400"/>
                </a:lnTo>
                <a:lnTo>
                  <a:pt x="67691" y="2298"/>
                </a:lnTo>
                <a:lnTo>
                  <a:pt x="72580" y="5194"/>
                </a:lnTo>
                <a:lnTo>
                  <a:pt x="84137" y="5257"/>
                </a:lnTo>
                <a:lnTo>
                  <a:pt x="97586" y="4699"/>
                </a:lnTo>
                <a:lnTo>
                  <a:pt x="108204" y="5727"/>
                </a:lnTo>
                <a:lnTo>
                  <a:pt x="136842" y="6642"/>
                </a:lnTo>
                <a:lnTo>
                  <a:pt x="186499" y="4749"/>
                </a:lnTo>
                <a:lnTo>
                  <a:pt x="209423" y="5727"/>
                </a:lnTo>
                <a:close/>
              </a:path>
              <a:path w="232409" h="27939">
                <a:moveTo>
                  <a:pt x="232283" y="25412"/>
                </a:moveTo>
                <a:lnTo>
                  <a:pt x="217424" y="21513"/>
                </a:lnTo>
                <a:lnTo>
                  <a:pt x="202565" y="22415"/>
                </a:lnTo>
                <a:lnTo>
                  <a:pt x="187706" y="23977"/>
                </a:lnTo>
                <a:lnTo>
                  <a:pt x="172847" y="21983"/>
                </a:lnTo>
                <a:lnTo>
                  <a:pt x="181432" y="25895"/>
                </a:lnTo>
                <a:lnTo>
                  <a:pt x="196989" y="27559"/>
                </a:lnTo>
                <a:lnTo>
                  <a:pt x="215328" y="27292"/>
                </a:lnTo>
                <a:lnTo>
                  <a:pt x="232283" y="25412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8124" y="3937000"/>
            <a:ext cx="34925" cy="10795"/>
          </a:xfrm>
          <a:custGeom>
            <a:avLst/>
            <a:gdLst/>
            <a:ahLst/>
            <a:cxnLst/>
            <a:rect l="l" t="t" r="r" b="b"/>
            <a:pathLst>
              <a:path w="34925" h="10795">
                <a:moveTo>
                  <a:pt x="3841" y="0"/>
                </a:moveTo>
                <a:lnTo>
                  <a:pt x="0" y="4798"/>
                </a:lnTo>
                <a:lnTo>
                  <a:pt x="7683" y="8667"/>
                </a:lnTo>
                <a:lnTo>
                  <a:pt x="21129" y="10679"/>
                </a:lnTo>
                <a:lnTo>
                  <a:pt x="34575" y="9906"/>
                </a:lnTo>
                <a:lnTo>
                  <a:pt x="34575" y="6604"/>
                </a:lnTo>
                <a:lnTo>
                  <a:pt x="24415" y="6604"/>
                </a:lnTo>
                <a:lnTo>
                  <a:pt x="24415" y="3301"/>
                </a:lnTo>
                <a:lnTo>
                  <a:pt x="12154" y="3301"/>
                </a:lnTo>
                <a:lnTo>
                  <a:pt x="3841" y="0"/>
                </a:lnTo>
                <a:close/>
              </a:path>
              <a:path w="34925" h="10795">
                <a:moveTo>
                  <a:pt x="32684" y="0"/>
                </a:moveTo>
                <a:lnTo>
                  <a:pt x="24336" y="1650"/>
                </a:lnTo>
                <a:lnTo>
                  <a:pt x="12154" y="3301"/>
                </a:lnTo>
                <a:lnTo>
                  <a:pt x="29495" y="3301"/>
                </a:lnTo>
                <a:lnTo>
                  <a:pt x="32684" y="0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292" y="978408"/>
            <a:ext cx="10335895" cy="4989830"/>
            <a:chOff x="50292" y="978408"/>
            <a:chExt cx="10335895" cy="4989830"/>
          </a:xfrm>
        </p:grpSpPr>
        <p:sp>
          <p:nvSpPr>
            <p:cNvPr id="10" name="object 10"/>
            <p:cNvSpPr/>
            <p:nvPr/>
          </p:nvSpPr>
          <p:spPr>
            <a:xfrm>
              <a:off x="5358765" y="3634460"/>
              <a:ext cx="5027295" cy="306705"/>
            </a:xfrm>
            <a:custGeom>
              <a:avLst/>
              <a:gdLst/>
              <a:ahLst/>
              <a:cxnLst/>
              <a:rect l="l" t="t" r="r" b="b"/>
              <a:pathLst>
                <a:path w="5027295" h="306704">
                  <a:moveTo>
                    <a:pt x="63627" y="72542"/>
                  </a:moveTo>
                  <a:lnTo>
                    <a:pt x="48856" y="74599"/>
                  </a:lnTo>
                  <a:lnTo>
                    <a:pt x="26289" y="73799"/>
                  </a:lnTo>
                  <a:lnTo>
                    <a:pt x="6477" y="74891"/>
                  </a:lnTo>
                  <a:lnTo>
                    <a:pt x="0" y="82575"/>
                  </a:lnTo>
                  <a:lnTo>
                    <a:pt x="18859" y="81114"/>
                  </a:lnTo>
                  <a:lnTo>
                    <a:pt x="33616" y="78409"/>
                  </a:lnTo>
                  <a:lnTo>
                    <a:pt x="47459" y="76962"/>
                  </a:lnTo>
                  <a:lnTo>
                    <a:pt x="63627" y="79273"/>
                  </a:lnTo>
                  <a:lnTo>
                    <a:pt x="60261" y="76962"/>
                  </a:lnTo>
                  <a:lnTo>
                    <a:pt x="58674" y="75844"/>
                  </a:lnTo>
                  <a:lnTo>
                    <a:pt x="60540" y="74599"/>
                  </a:lnTo>
                  <a:lnTo>
                    <a:pt x="63627" y="72542"/>
                  </a:lnTo>
                  <a:close/>
                </a:path>
                <a:path w="5027295" h="306704">
                  <a:moveTo>
                    <a:pt x="147447" y="302031"/>
                  </a:moveTo>
                  <a:lnTo>
                    <a:pt x="140919" y="298653"/>
                  </a:lnTo>
                  <a:lnTo>
                    <a:pt x="127292" y="297840"/>
                  </a:lnTo>
                  <a:lnTo>
                    <a:pt x="115455" y="299897"/>
                  </a:lnTo>
                  <a:lnTo>
                    <a:pt x="114300" y="305079"/>
                  </a:lnTo>
                  <a:lnTo>
                    <a:pt x="124815" y="305041"/>
                  </a:lnTo>
                  <a:lnTo>
                    <a:pt x="134442" y="304698"/>
                  </a:lnTo>
                  <a:lnTo>
                    <a:pt x="142278" y="303796"/>
                  </a:lnTo>
                  <a:lnTo>
                    <a:pt x="147447" y="302031"/>
                  </a:lnTo>
                  <a:close/>
                </a:path>
                <a:path w="5027295" h="306704">
                  <a:moveTo>
                    <a:pt x="147447" y="109118"/>
                  </a:moveTo>
                  <a:lnTo>
                    <a:pt x="127063" y="105803"/>
                  </a:lnTo>
                  <a:lnTo>
                    <a:pt x="98869" y="105321"/>
                  </a:lnTo>
                  <a:lnTo>
                    <a:pt x="67894" y="106730"/>
                  </a:lnTo>
                  <a:lnTo>
                    <a:pt x="39243" y="109118"/>
                  </a:lnTo>
                  <a:lnTo>
                    <a:pt x="65151" y="113360"/>
                  </a:lnTo>
                  <a:lnTo>
                    <a:pt x="87820" y="112890"/>
                  </a:lnTo>
                  <a:lnTo>
                    <a:pt x="113245" y="110540"/>
                  </a:lnTo>
                  <a:lnTo>
                    <a:pt x="147447" y="109118"/>
                  </a:lnTo>
                  <a:close/>
                </a:path>
                <a:path w="5027295" h="306704">
                  <a:moveTo>
                    <a:pt x="276987" y="249199"/>
                  </a:moveTo>
                  <a:lnTo>
                    <a:pt x="268693" y="245491"/>
                  </a:lnTo>
                  <a:lnTo>
                    <a:pt x="254457" y="244246"/>
                  </a:lnTo>
                  <a:lnTo>
                    <a:pt x="239280" y="245491"/>
                  </a:lnTo>
                  <a:lnTo>
                    <a:pt x="228219" y="249199"/>
                  </a:lnTo>
                  <a:lnTo>
                    <a:pt x="228219" y="252501"/>
                  </a:lnTo>
                  <a:lnTo>
                    <a:pt x="237998" y="249199"/>
                  </a:lnTo>
                  <a:lnTo>
                    <a:pt x="242824" y="249199"/>
                  </a:lnTo>
                  <a:lnTo>
                    <a:pt x="247777" y="252501"/>
                  </a:lnTo>
                  <a:lnTo>
                    <a:pt x="237998" y="252501"/>
                  </a:lnTo>
                  <a:lnTo>
                    <a:pt x="244741" y="257200"/>
                  </a:lnTo>
                  <a:lnTo>
                    <a:pt x="255625" y="257873"/>
                  </a:lnTo>
                  <a:lnTo>
                    <a:pt x="276987" y="255803"/>
                  </a:lnTo>
                  <a:lnTo>
                    <a:pt x="276987" y="252501"/>
                  </a:lnTo>
                  <a:lnTo>
                    <a:pt x="272161" y="249199"/>
                  </a:lnTo>
                  <a:lnTo>
                    <a:pt x="276987" y="249199"/>
                  </a:lnTo>
                  <a:close/>
                </a:path>
                <a:path w="5027295" h="306704">
                  <a:moveTo>
                    <a:pt x="650367" y="249199"/>
                  </a:moveTo>
                  <a:lnTo>
                    <a:pt x="602145" y="246938"/>
                  </a:lnTo>
                  <a:lnTo>
                    <a:pt x="551992" y="245668"/>
                  </a:lnTo>
                  <a:lnTo>
                    <a:pt x="500430" y="245135"/>
                  </a:lnTo>
                  <a:lnTo>
                    <a:pt x="447992" y="245122"/>
                  </a:lnTo>
                  <a:lnTo>
                    <a:pt x="290703" y="245897"/>
                  </a:lnTo>
                  <a:lnTo>
                    <a:pt x="333997" y="253390"/>
                  </a:lnTo>
                  <a:lnTo>
                    <a:pt x="386219" y="253746"/>
                  </a:lnTo>
                  <a:lnTo>
                    <a:pt x="443128" y="251015"/>
                  </a:lnTo>
                  <a:lnTo>
                    <a:pt x="500507" y="249199"/>
                  </a:lnTo>
                  <a:lnTo>
                    <a:pt x="540791" y="249669"/>
                  </a:lnTo>
                  <a:lnTo>
                    <a:pt x="579196" y="250444"/>
                  </a:lnTo>
                  <a:lnTo>
                    <a:pt x="615708" y="250596"/>
                  </a:lnTo>
                  <a:lnTo>
                    <a:pt x="650367" y="249199"/>
                  </a:lnTo>
                  <a:close/>
                </a:path>
                <a:path w="5027295" h="306704">
                  <a:moveTo>
                    <a:pt x="732028" y="252882"/>
                  </a:moveTo>
                  <a:lnTo>
                    <a:pt x="727583" y="246989"/>
                  </a:lnTo>
                  <a:lnTo>
                    <a:pt x="707199" y="244309"/>
                  </a:lnTo>
                  <a:lnTo>
                    <a:pt x="682231" y="244208"/>
                  </a:lnTo>
                  <a:lnTo>
                    <a:pt x="664083" y="246024"/>
                  </a:lnTo>
                  <a:lnTo>
                    <a:pt x="680859" y="250482"/>
                  </a:lnTo>
                  <a:lnTo>
                    <a:pt x="699909" y="250748"/>
                  </a:lnTo>
                  <a:lnTo>
                    <a:pt x="718032" y="250367"/>
                  </a:lnTo>
                  <a:lnTo>
                    <a:pt x="732028" y="252882"/>
                  </a:lnTo>
                  <a:close/>
                </a:path>
                <a:path w="5027295" h="306704">
                  <a:moveTo>
                    <a:pt x="740016" y="216992"/>
                  </a:moveTo>
                  <a:lnTo>
                    <a:pt x="735901" y="215938"/>
                  </a:lnTo>
                  <a:lnTo>
                    <a:pt x="738378" y="219100"/>
                  </a:lnTo>
                  <a:lnTo>
                    <a:pt x="740016" y="216992"/>
                  </a:lnTo>
                  <a:close/>
                </a:path>
                <a:path w="5027295" h="306704">
                  <a:moveTo>
                    <a:pt x="798195" y="250215"/>
                  </a:moveTo>
                  <a:lnTo>
                    <a:pt x="785774" y="248462"/>
                  </a:lnTo>
                  <a:lnTo>
                    <a:pt x="771906" y="247548"/>
                  </a:lnTo>
                  <a:lnTo>
                    <a:pt x="757072" y="247218"/>
                  </a:lnTo>
                  <a:lnTo>
                    <a:pt x="741807" y="247167"/>
                  </a:lnTo>
                  <a:lnTo>
                    <a:pt x="747737" y="252361"/>
                  </a:lnTo>
                  <a:lnTo>
                    <a:pt x="762330" y="252120"/>
                  </a:lnTo>
                  <a:lnTo>
                    <a:pt x="780757" y="250177"/>
                  </a:lnTo>
                  <a:lnTo>
                    <a:pt x="798195" y="250215"/>
                  </a:lnTo>
                  <a:close/>
                </a:path>
                <a:path w="5027295" h="306704">
                  <a:moveTo>
                    <a:pt x="1049655" y="292633"/>
                  </a:moveTo>
                  <a:lnTo>
                    <a:pt x="1016292" y="289280"/>
                  </a:lnTo>
                  <a:lnTo>
                    <a:pt x="975969" y="286258"/>
                  </a:lnTo>
                  <a:lnTo>
                    <a:pt x="940295" y="286423"/>
                  </a:lnTo>
                  <a:lnTo>
                    <a:pt x="920877" y="292633"/>
                  </a:lnTo>
                  <a:lnTo>
                    <a:pt x="872464" y="290398"/>
                  </a:lnTo>
                  <a:lnTo>
                    <a:pt x="823074" y="289953"/>
                  </a:lnTo>
                  <a:lnTo>
                    <a:pt x="772833" y="290639"/>
                  </a:lnTo>
                  <a:lnTo>
                    <a:pt x="721855" y="291744"/>
                  </a:lnTo>
                  <a:lnTo>
                    <a:pt x="670267" y="292557"/>
                  </a:lnTo>
                  <a:lnTo>
                    <a:pt x="618185" y="292392"/>
                  </a:lnTo>
                  <a:lnTo>
                    <a:pt x="565746" y="290550"/>
                  </a:lnTo>
                  <a:lnTo>
                    <a:pt x="513054" y="286334"/>
                  </a:lnTo>
                  <a:lnTo>
                    <a:pt x="460248" y="279044"/>
                  </a:lnTo>
                  <a:lnTo>
                    <a:pt x="414591" y="285838"/>
                  </a:lnTo>
                  <a:lnTo>
                    <a:pt x="367385" y="287223"/>
                  </a:lnTo>
                  <a:lnTo>
                    <a:pt x="319493" y="285280"/>
                  </a:lnTo>
                  <a:lnTo>
                    <a:pt x="271767" y="282105"/>
                  </a:lnTo>
                  <a:lnTo>
                    <a:pt x="225082" y="279755"/>
                  </a:lnTo>
                  <a:lnTo>
                    <a:pt x="180301" y="280339"/>
                  </a:lnTo>
                  <a:lnTo>
                    <a:pt x="138303" y="285902"/>
                  </a:lnTo>
                  <a:lnTo>
                    <a:pt x="188442" y="296608"/>
                  </a:lnTo>
                  <a:lnTo>
                    <a:pt x="246024" y="300329"/>
                  </a:lnTo>
                  <a:lnTo>
                    <a:pt x="305460" y="300228"/>
                  </a:lnTo>
                  <a:lnTo>
                    <a:pt x="361188" y="299491"/>
                  </a:lnTo>
                  <a:lnTo>
                    <a:pt x="413575" y="300062"/>
                  </a:lnTo>
                  <a:lnTo>
                    <a:pt x="460857" y="301574"/>
                  </a:lnTo>
                  <a:lnTo>
                    <a:pt x="505358" y="303733"/>
                  </a:lnTo>
                  <a:lnTo>
                    <a:pt x="549402" y="306222"/>
                  </a:lnTo>
                  <a:lnTo>
                    <a:pt x="587476" y="305117"/>
                  </a:lnTo>
                  <a:lnTo>
                    <a:pt x="627405" y="302437"/>
                  </a:lnTo>
                  <a:lnTo>
                    <a:pt x="669201" y="299097"/>
                  </a:lnTo>
                  <a:lnTo>
                    <a:pt x="712851" y="296062"/>
                  </a:lnTo>
                  <a:lnTo>
                    <a:pt x="767626" y="296773"/>
                  </a:lnTo>
                  <a:lnTo>
                    <a:pt x="872959" y="300075"/>
                  </a:lnTo>
                  <a:lnTo>
                    <a:pt x="922286" y="301129"/>
                  </a:lnTo>
                  <a:lnTo>
                    <a:pt x="968578" y="300761"/>
                  </a:lnTo>
                  <a:lnTo>
                    <a:pt x="1011237" y="298183"/>
                  </a:lnTo>
                  <a:lnTo>
                    <a:pt x="1049655" y="292633"/>
                  </a:lnTo>
                  <a:close/>
                </a:path>
                <a:path w="5027295" h="306704">
                  <a:moveTo>
                    <a:pt x="1267587" y="305079"/>
                  </a:moveTo>
                  <a:lnTo>
                    <a:pt x="1233411" y="300151"/>
                  </a:lnTo>
                  <a:lnTo>
                    <a:pt x="1193660" y="296506"/>
                  </a:lnTo>
                  <a:lnTo>
                    <a:pt x="1153922" y="295440"/>
                  </a:lnTo>
                  <a:lnTo>
                    <a:pt x="1119759" y="298221"/>
                  </a:lnTo>
                  <a:lnTo>
                    <a:pt x="1152525" y="301713"/>
                  </a:lnTo>
                  <a:lnTo>
                    <a:pt x="1189951" y="302945"/>
                  </a:lnTo>
                  <a:lnTo>
                    <a:pt x="1229233" y="303530"/>
                  </a:lnTo>
                  <a:lnTo>
                    <a:pt x="1267587" y="305079"/>
                  </a:lnTo>
                  <a:close/>
                </a:path>
                <a:path w="5027295" h="306704">
                  <a:moveTo>
                    <a:pt x="1307211" y="295173"/>
                  </a:moveTo>
                  <a:lnTo>
                    <a:pt x="1303108" y="292227"/>
                  </a:lnTo>
                  <a:lnTo>
                    <a:pt x="1292961" y="292176"/>
                  </a:lnTo>
                  <a:lnTo>
                    <a:pt x="1280045" y="292773"/>
                  </a:lnTo>
                  <a:lnTo>
                    <a:pt x="1267587" y="291744"/>
                  </a:lnTo>
                  <a:lnTo>
                    <a:pt x="1275867" y="297103"/>
                  </a:lnTo>
                  <a:lnTo>
                    <a:pt x="1285532" y="298602"/>
                  </a:lnTo>
                  <a:lnTo>
                    <a:pt x="1296136" y="297535"/>
                  </a:lnTo>
                  <a:lnTo>
                    <a:pt x="1307211" y="295173"/>
                  </a:lnTo>
                  <a:close/>
                </a:path>
                <a:path w="5027295" h="306704">
                  <a:moveTo>
                    <a:pt x="1912239" y="91719"/>
                  </a:moveTo>
                  <a:lnTo>
                    <a:pt x="1899615" y="90385"/>
                  </a:lnTo>
                  <a:lnTo>
                    <a:pt x="1846224" y="90004"/>
                  </a:lnTo>
                  <a:lnTo>
                    <a:pt x="1822323" y="88671"/>
                  </a:lnTo>
                  <a:lnTo>
                    <a:pt x="1839861" y="93433"/>
                  </a:lnTo>
                  <a:lnTo>
                    <a:pt x="1861654" y="94767"/>
                  </a:lnTo>
                  <a:lnTo>
                    <a:pt x="1886254" y="93814"/>
                  </a:lnTo>
                  <a:lnTo>
                    <a:pt x="1912239" y="91719"/>
                  </a:lnTo>
                  <a:close/>
                </a:path>
                <a:path w="5027295" h="306704">
                  <a:moveTo>
                    <a:pt x="2154047" y="81940"/>
                  </a:moveTo>
                  <a:lnTo>
                    <a:pt x="2151240" y="77203"/>
                  </a:lnTo>
                  <a:lnTo>
                    <a:pt x="2139010" y="76530"/>
                  </a:lnTo>
                  <a:lnTo>
                    <a:pt x="2122982" y="77749"/>
                  </a:lnTo>
                  <a:lnTo>
                    <a:pt x="2108835" y="78638"/>
                  </a:lnTo>
                  <a:lnTo>
                    <a:pt x="2116594" y="82931"/>
                  </a:lnTo>
                  <a:lnTo>
                    <a:pt x="2125764" y="82816"/>
                  </a:lnTo>
                  <a:lnTo>
                    <a:pt x="2137778" y="81445"/>
                  </a:lnTo>
                  <a:lnTo>
                    <a:pt x="2154047" y="81940"/>
                  </a:lnTo>
                  <a:close/>
                </a:path>
                <a:path w="5027295" h="306704">
                  <a:moveTo>
                    <a:pt x="2198751" y="128295"/>
                  </a:moveTo>
                  <a:lnTo>
                    <a:pt x="2192515" y="125247"/>
                  </a:lnTo>
                  <a:lnTo>
                    <a:pt x="2182177" y="124485"/>
                  </a:lnTo>
                  <a:lnTo>
                    <a:pt x="2154555" y="125247"/>
                  </a:lnTo>
                  <a:lnTo>
                    <a:pt x="2160778" y="128295"/>
                  </a:lnTo>
                  <a:lnTo>
                    <a:pt x="2171128" y="129057"/>
                  </a:lnTo>
                  <a:lnTo>
                    <a:pt x="2198751" y="128295"/>
                  </a:lnTo>
                  <a:close/>
                </a:path>
                <a:path w="5027295" h="306704">
                  <a:moveTo>
                    <a:pt x="2313051" y="41935"/>
                  </a:moveTo>
                  <a:lnTo>
                    <a:pt x="2153005" y="39890"/>
                  </a:lnTo>
                  <a:lnTo>
                    <a:pt x="2003488" y="38823"/>
                  </a:lnTo>
                  <a:lnTo>
                    <a:pt x="1698879" y="38379"/>
                  </a:lnTo>
                  <a:lnTo>
                    <a:pt x="1721472" y="49047"/>
                  </a:lnTo>
                  <a:lnTo>
                    <a:pt x="1749640" y="51714"/>
                  </a:lnTo>
                  <a:lnTo>
                    <a:pt x="1807845" y="49047"/>
                  </a:lnTo>
                  <a:lnTo>
                    <a:pt x="2313051" y="49047"/>
                  </a:lnTo>
                  <a:lnTo>
                    <a:pt x="2313051" y="41935"/>
                  </a:lnTo>
                  <a:close/>
                </a:path>
                <a:path w="5027295" h="306704">
                  <a:moveTo>
                    <a:pt x="2335911" y="164871"/>
                  </a:moveTo>
                  <a:lnTo>
                    <a:pt x="2310003" y="164071"/>
                  </a:lnTo>
                  <a:lnTo>
                    <a:pt x="2279040" y="165252"/>
                  </a:lnTo>
                  <a:lnTo>
                    <a:pt x="2247176" y="167017"/>
                  </a:lnTo>
                  <a:lnTo>
                    <a:pt x="2218563" y="167919"/>
                  </a:lnTo>
                  <a:lnTo>
                    <a:pt x="2247201" y="171310"/>
                  </a:lnTo>
                  <a:lnTo>
                    <a:pt x="2275370" y="172110"/>
                  </a:lnTo>
                  <a:lnTo>
                    <a:pt x="2304478" y="170065"/>
                  </a:lnTo>
                  <a:lnTo>
                    <a:pt x="2335911" y="164871"/>
                  </a:lnTo>
                  <a:close/>
                </a:path>
                <a:path w="5027295" h="306704">
                  <a:moveTo>
                    <a:pt x="2359774" y="182359"/>
                  </a:moveTo>
                  <a:lnTo>
                    <a:pt x="2333371" y="180111"/>
                  </a:lnTo>
                  <a:lnTo>
                    <a:pt x="2130425" y="180111"/>
                  </a:lnTo>
                  <a:lnTo>
                    <a:pt x="2120125" y="179539"/>
                  </a:lnTo>
                  <a:lnTo>
                    <a:pt x="2111222" y="177825"/>
                  </a:lnTo>
                  <a:lnTo>
                    <a:pt x="2103259" y="174967"/>
                  </a:lnTo>
                  <a:lnTo>
                    <a:pt x="2095754" y="170967"/>
                  </a:lnTo>
                  <a:lnTo>
                    <a:pt x="2086381" y="178828"/>
                  </a:lnTo>
                  <a:lnTo>
                    <a:pt x="2072335" y="181267"/>
                  </a:lnTo>
                  <a:lnTo>
                    <a:pt x="2026539" y="180111"/>
                  </a:lnTo>
                  <a:lnTo>
                    <a:pt x="2070925" y="183095"/>
                  </a:lnTo>
                  <a:lnTo>
                    <a:pt x="2127402" y="184899"/>
                  </a:lnTo>
                  <a:lnTo>
                    <a:pt x="2187918" y="185826"/>
                  </a:lnTo>
                  <a:lnTo>
                    <a:pt x="2288794" y="186207"/>
                  </a:lnTo>
                  <a:lnTo>
                    <a:pt x="2312454" y="185686"/>
                  </a:lnTo>
                  <a:lnTo>
                    <a:pt x="2344458" y="184302"/>
                  </a:lnTo>
                  <a:lnTo>
                    <a:pt x="2359774" y="182359"/>
                  </a:lnTo>
                  <a:close/>
                </a:path>
                <a:path w="5027295" h="306704">
                  <a:moveTo>
                    <a:pt x="2445639" y="46253"/>
                  </a:moveTo>
                  <a:lnTo>
                    <a:pt x="2426652" y="41148"/>
                  </a:lnTo>
                  <a:lnTo>
                    <a:pt x="2403106" y="40830"/>
                  </a:lnTo>
                  <a:lnTo>
                    <a:pt x="2381389" y="43218"/>
                  </a:lnTo>
                  <a:lnTo>
                    <a:pt x="2367915" y="46253"/>
                  </a:lnTo>
                  <a:lnTo>
                    <a:pt x="2382799" y="49364"/>
                  </a:lnTo>
                  <a:lnTo>
                    <a:pt x="2403157" y="49022"/>
                  </a:lnTo>
                  <a:lnTo>
                    <a:pt x="2425306" y="47294"/>
                  </a:lnTo>
                  <a:lnTo>
                    <a:pt x="2445639" y="46253"/>
                  </a:lnTo>
                  <a:close/>
                </a:path>
                <a:path w="5027295" h="306704">
                  <a:moveTo>
                    <a:pt x="2510739" y="180924"/>
                  </a:moveTo>
                  <a:lnTo>
                    <a:pt x="2501493" y="178968"/>
                  </a:lnTo>
                  <a:lnTo>
                    <a:pt x="2479281" y="177596"/>
                  </a:lnTo>
                  <a:lnTo>
                    <a:pt x="2460752" y="177063"/>
                  </a:lnTo>
                  <a:lnTo>
                    <a:pt x="2450401" y="177546"/>
                  </a:lnTo>
                  <a:lnTo>
                    <a:pt x="2431605" y="179641"/>
                  </a:lnTo>
                  <a:lnTo>
                    <a:pt x="2421255" y="180111"/>
                  </a:lnTo>
                  <a:lnTo>
                    <a:pt x="2440368" y="183159"/>
                  </a:lnTo>
                  <a:lnTo>
                    <a:pt x="2459507" y="183921"/>
                  </a:lnTo>
                  <a:lnTo>
                    <a:pt x="2490343" y="183159"/>
                  </a:lnTo>
                  <a:lnTo>
                    <a:pt x="2510739" y="180924"/>
                  </a:lnTo>
                  <a:close/>
                </a:path>
                <a:path w="5027295" h="306704">
                  <a:moveTo>
                    <a:pt x="2572131" y="167665"/>
                  </a:moveTo>
                  <a:lnTo>
                    <a:pt x="2553093" y="160997"/>
                  </a:lnTo>
                  <a:lnTo>
                    <a:pt x="2517978" y="159664"/>
                  </a:lnTo>
                  <a:lnTo>
                    <a:pt x="2477160" y="161493"/>
                  </a:lnTo>
                  <a:lnTo>
                    <a:pt x="2441067" y="164236"/>
                  </a:lnTo>
                  <a:lnTo>
                    <a:pt x="2475725" y="166687"/>
                  </a:lnTo>
                  <a:lnTo>
                    <a:pt x="2506586" y="168478"/>
                  </a:lnTo>
                  <a:lnTo>
                    <a:pt x="2537460" y="169011"/>
                  </a:lnTo>
                  <a:lnTo>
                    <a:pt x="2572131" y="167665"/>
                  </a:lnTo>
                  <a:close/>
                </a:path>
                <a:path w="5027295" h="306704">
                  <a:moveTo>
                    <a:pt x="2658364" y="3327"/>
                  </a:moveTo>
                  <a:lnTo>
                    <a:pt x="2655608" y="774"/>
                  </a:lnTo>
                  <a:lnTo>
                    <a:pt x="2636291" y="0"/>
                  </a:lnTo>
                  <a:lnTo>
                    <a:pt x="2616060" y="2794"/>
                  </a:lnTo>
                  <a:lnTo>
                    <a:pt x="2610612" y="10947"/>
                  </a:lnTo>
                  <a:lnTo>
                    <a:pt x="2619400" y="7086"/>
                  </a:lnTo>
                  <a:lnTo>
                    <a:pt x="2630906" y="5715"/>
                  </a:lnTo>
                  <a:lnTo>
                    <a:pt x="2644203" y="5054"/>
                  </a:lnTo>
                  <a:lnTo>
                    <a:pt x="2658364" y="3327"/>
                  </a:lnTo>
                  <a:close/>
                </a:path>
                <a:path w="5027295" h="306704">
                  <a:moveTo>
                    <a:pt x="2678811" y="161823"/>
                  </a:moveTo>
                  <a:lnTo>
                    <a:pt x="2652598" y="160591"/>
                  </a:lnTo>
                  <a:lnTo>
                    <a:pt x="2625941" y="161061"/>
                  </a:lnTo>
                  <a:lnTo>
                    <a:pt x="2600185" y="162687"/>
                  </a:lnTo>
                  <a:lnTo>
                    <a:pt x="2576703" y="164871"/>
                  </a:lnTo>
                  <a:lnTo>
                    <a:pt x="2602903" y="167830"/>
                  </a:lnTo>
                  <a:lnTo>
                    <a:pt x="2629560" y="167919"/>
                  </a:lnTo>
                  <a:lnTo>
                    <a:pt x="2655316" y="165735"/>
                  </a:lnTo>
                  <a:lnTo>
                    <a:pt x="2678811" y="161823"/>
                  </a:lnTo>
                  <a:close/>
                </a:path>
                <a:path w="5027295" h="306704">
                  <a:moveTo>
                    <a:pt x="2886075" y="157759"/>
                  </a:moveTo>
                  <a:lnTo>
                    <a:pt x="2846324" y="155816"/>
                  </a:lnTo>
                  <a:lnTo>
                    <a:pt x="2812148" y="155536"/>
                  </a:lnTo>
                  <a:lnTo>
                    <a:pt x="2777985" y="157264"/>
                  </a:lnTo>
                  <a:lnTo>
                    <a:pt x="2738247" y="161315"/>
                  </a:lnTo>
                  <a:lnTo>
                    <a:pt x="2784195" y="163271"/>
                  </a:lnTo>
                  <a:lnTo>
                    <a:pt x="2821394" y="163537"/>
                  </a:lnTo>
                  <a:lnTo>
                    <a:pt x="2853969" y="161823"/>
                  </a:lnTo>
                  <a:lnTo>
                    <a:pt x="2886075" y="157759"/>
                  </a:lnTo>
                  <a:close/>
                </a:path>
                <a:path w="5027295" h="306704">
                  <a:moveTo>
                    <a:pt x="2947035" y="177063"/>
                  </a:moveTo>
                  <a:lnTo>
                    <a:pt x="2904020" y="176123"/>
                  </a:lnTo>
                  <a:lnTo>
                    <a:pt x="2856420" y="175806"/>
                  </a:lnTo>
                  <a:lnTo>
                    <a:pt x="2805696" y="176034"/>
                  </a:lnTo>
                  <a:lnTo>
                    <a:pt x="2753334" y="176682"/>
                  </a:lnTo>
                  <a:lnTo>
                    <a:pt x="2700794" y="177647"/>
                  </a:lnTo>
                  <a:lnTo>
                    <a:pt x="2601087" y="180111"/>
                  </a:lnTo>
                  <a:lnTo>
                    <a:pt x="2656052" y="181063"/>
                  </a:lnTo>
                  <a:lnTo>
                    <a:pt x="2704274" y="181381"/>
                  </a:lnTo>
                  <a:lnTo>
                    <a:pt x="2748686" y="181152"/>
                  </a:lnTo>
                  <a:lnTo>
                    <a:pt x="2792234" y="180505"/>
                  </a:lnTo>
                  <a:lnTo>
                    <a:pt x="2947035" y="177063"/>
                  </a:lnTo>
                  <a:close/>
                </a:path>
                <a:path w="5027295" h="306704">
                  <a:moveTo>
                    <a:pt x="3070479" y="158013"/>
                  </a:moveTo>
                  <a:lnTo>
                    <a:pt x="3054159" y="152603"/>
                  </a:lnTo>
                  <a:lnTo>
                    <a:pt x="3032264" y="151828"/>
                  </a:lnTo>
                  <a:lnTo>
                    <a:pt x="3012198" y="153200"/>
                  </a:lnTo>
                  <a:lnTo>
                    <a:pt x="3001391" y="154203"/>
                  </a:lnTo>
                  <a:lnTo>
                    <a:pt x="3004566" y="156946"/>
                  </a:lnTo>
                  <a:lnTo>
                    <a:pt x="3026689" y="158965"/>
                  </a:lnTo>
                  <a:lnTo>
                    <a:pt x="3053423" y="159562"/>
                  </a:lnTo>
                  <a:lnTo>
                    <a:pt x="3070479" y="158013"/>
                  </a:lnTo>
                  <a:close/>
                </a:path>
                <a:path w="5027295" h="306704">
                  <a:moveTo>
                    <a:pt x="3164967" y="174015"/>
                  </a:moveTo>
                  <a:lnTo>
                    <a:pt x="3133941" y="170967"/>
                  </a:lnTo>
                  <a:lnTo>
                    <a:pt x="3095904" y="170205"/>
                  </a:lnTo>
                  <a:lnTo>
                    <a:pt x="3015615" y="170967"/>
                  </a:lnTo>
                  <a:lnTo>
                    <a:pt x="3038271" y="176161"/>
                  </a:lnTo>
                  <a:lnTo>
                    <a:pt x="3077235" y="175920"/>
                  </a:lnTo>
                  <a:lnTo>
                    <a:pt x="3122726" y="173977"/>
                  </a:lnTo>
                  <a:lnTo>
                    <a:pt x="3164967" y="174015"/>
                  </a:lnTo>
                  <a:close/>
                </a:path>
                <a:path w="5027295" h="306704">
                  <a:moveTo>
                    <a:pt x="3200019" y="32791"/>
                  </a:moveTo>
                  <a:lnTo>
                    <a:pt x="3158896" y="31242"/>
                  </a:lnTo>
                  <a:lnTo>
                    <a:pt x="3114979" y="30365"/>
                  </a:lnTo>
                  <a:lnTo>
                    <a:pt x="3068650" y="30086"/>
                  </a:lnTo>
                  <a:lnTo>
                    <a:pt x="3020301" y="30302"/>
                  </a:lnTo>
                  <a:lnTo>
                    <a:pt x="2970288" y="30924"/>
                  </a:lnTo>
                  <a:lnTo>
                    <a:pt x="2918993" y="31864"/>
                  </a:lnTo>
                  <a:lnTo>
                    <a:pt x="2708630" y="36918"/>
                  </a:lnTo>
                  <a:lnTo>
                    <a:pt x="2605646" y="38938"/>
                  </a:lnTo>
                  <a:lnTo>
                    <a:pt x="2556014" y="39509"/>
                  </a:lnTo>
                  <a:lnTo>
                    <a:pt x="2508135" y="39649"/>
                  </a:lnTo>
                  <a:lnTo>
                    <a:pt x="2462403" y="39268"/>
                  </a:lnTo>
                  <a:lnTo>
                    <a:pt x="2517216" y="42697"/>
                  </a:lnTo>
                  <a:lnTo>
                    <a:pt x="2571369" y="44767"/>
                  </a:lnTo>
                  <a:lnTo>
                    <a:pt x="2624747" y="45681"/>
                  </a:lnTo>
                  <a:lnTo>
                    <a:pt x="2677261" y="45694"/>
                  </a:lnTo>
                  <a:lnTo>
                    <a:pt x="2728836" y="45021"/>
                  </a:lnTo>
                  <a:lnTo>
                    <a:pt x="2828798" y="42570"/>
                  </a:lnTo>
                  <a:lnTo>
                    <a:pt x="2883890" y="42379"/>
                  </a:lnTo>
                  <a:lnTo>
                    <a:pt x="2938716" y="41770"/>
                  </a:lnTo>
                  <a:lnTo>
                    <a:pt x="2993034" y="40767"/>
                  </a:lnTo>
                  <a:lnTo>
                    <a:pt x="3046590" y="39370"/>
                  </a:lnTo>
                  <a:lnTo>
                    <a:pt x="3099104" y="37566"/>
                  </a:lnTo>
                  <a:lnTo>
                    <a:pt x="3150336" y="35382"/>
                  </a:lnTo>
                  <a:lnTo>
                    <a:pt x="3200019" y="32791"/>
                  </a:lnTo>
                  <a:close/>
                </a:path>
                <a:path w="5027295" h="306704">
                  <a:moveTo>
                    <a:pt x="3226663" y="168351"/>
                  </a:moveTo>
                  <a:lnTo>
                    <a:pt x="3214128" y="168300"/>
                  </a:lnTo>
                  <a:lnTo>
                    <a:pt x="3195231" y="168833"/>
                  </a:lnTo>
                  <a:lnTo>
                    <a:pt x="3179572" y="167919"/>
                  </a:lnTo>
                  <a:lnTo>
                    <a:pt x="3178860" y="170967"/>
                  </a:lnTo>
                  <a:lnTo>
                    <a:pt x="3192272" y="171729"/>
                  </a:lnTo>
                  <a:lnTo>
                    <a:pt x="3210242" y="171348"/>
                  </a:lnTo>
                  <a:lnTo>
                    <a:pt x="3223260" y="170967"/>
                  </a:lnTo>
                  <a:lnTo>
                    <a:pt x="3226663" y="168351"/>
                  </a:lnTo>
                  <a:close/>
                </a:path>
                <a:path w="5027295" h="306704">
                  <a:moveTo>
                    <a:pt x="3294507" y="151155"/>
                  </a:moveTo>
                  <a:lnTo>
                    <a:pt x="3274822" y="148539"/>
                  </a:lnTo>
                  <a:lnTo>
                    <a:pt x="3245777" y="147345"/>
                  </a:lnTo>
                  <a:lnTo>
                    <a:pt x="3218611" y="149021"/>
                  </a:lnTo>
                  <a:lnTo>
                    <a:pt x="3204591" y="154965"/>
                  </a:lnTo>
                  <a:lnTo>
                    <a:pt x="3231299" y="153835"/>
                  </a:lnTo>
                  <a:lnTo>
                    <a:pt x="3253308" y="154495"/>
                  </a:lnTo>
                  <a:lnTo>
                    <a:pt x="3273437" y="154432"/>
                  </a:lnTo>
                  <a:lnTo>
                    <a:pt x="3294507" y="151155"/>
                  </a:lnTo>
                  <a:close/>
                </a:path>
                <a:path w="5027295" h="306704">
                  <a:moveTo>
                    <a:pt x="3398139" y="151409"/>
                  </a:moveTo>
                  <a:lnTo>
                    <a:pt x="3381260" y="144970"/>
                  </a:lnTo>
                  <a:lnTo>
                    <a:pt x="3356038" y="144399"/>
                  </a:lnTo>
                  <a:lnTo>
                    <a:pt x="3327082" y="146456"/>
                  </a:lnTo>
                  <a:lnTo>
                    <a:pt x="3299079" y="147853"/>
                  </a:lnTo>
                  <a:lnTo>
                    <a:pt x="3319424" y="153327"/>
                  </a:lnTo>
                  <a:lnTo>
                    <a:pt x="3346742" y="152260"/>
                  </a:lnTo>
                  <a:lnTo>
                    <a:pt x="3374987" y="149872"/>
                  </a:lnTo>
                  <a:lnTo>
                    <a:pt x="3398139" y="151409"/>
                  </a:lnTo>
                  <a:close/>
                </a:path>
                <a:path w="5027295" h="306704">
                  <a:moveTo>
                    <a:pt x="3407918" y="75717"/>
                  </a:moveTo>
                  <a:lnTo>
                    <a:pt x="3404844" y="72834"/>
                  </a:lnTo>
                  <a:lnTo>
                    <a:pt x="3387191" y="73152"/>
                  </a:lnTo>
                  <a:lnTo>
                    <a:pt x="3364852" y="74764"/>
                  </a:lnTo>
                  <a:lnTo>
                    <a:pt x="3347720" y="75717"/>
                  </a:lnTo>
                  <a:lnTo>
                    <a:pt x="3348621" y="78613"/>
                  </a:lnTo>
                  <a:lnTo>
                    <a:pt x="3366478" y="78295"/>
                  </a:lnTo>
                  <a:lnTo>
                    <a:pt x="3390011" y="76682"/>
                  </a:lnTo>
                  <a:lnTo>
                    <a:pt x="3407918" y="75717"/>
                  </a:lnTo>
                  <a:close/>
                </a:path>
                <a:path w="5027295" h="306704">
                  <a:moveTo>
                    <a:pt x="3413379" y="29235"/>
                  </a:moveTo>
                  <a:lnTo>
                    <a:pt x="3408553" y="21043"/>
                  </a:lnTo>
                  <a:lnTo>
                    <a:pt x="3397212" y="20866"/>
                  </a:lnTo>
                  <a:lnTo>
                    <a:pt x="3384016" y="24104"/>
                  </a:lnTo>
                  <a:lnTo>
                    <a:pt x="3373628" y="26187"/>
                  </a:lnTo>
                  <a:lnTo>
                    <a:pt x="3283483" y="24282"/>
                  </a:lnTo>
                  <a:lnTo>
                    <a:pt x="3240074" y="24904"/>
                  </a:lnTo>
                  <a:lnTo>
                    <a:pt x="3204591" y="29235"/>
                  </a:lnTo>
                  <a:lnTo>
                    <a:pt x="3236531" y="33096"/>
                  </a:lnTo>
                  <a:lnTo>
                    <a:pt x="3292221" y="32664"/>
                  </a:lnTo>
                  <a:lnTo>
                    <a:pt x="3356279" y="30530"/>
                  </a:lnTo>
                  <a:lnTo>
                    <a:pt x="3413379" y="29235"/>
                  </a:lnTo>
                  <a:close/>
                </a:path>
                <a:path w="5027295" h="306704">
                  <a:moveTo>
                    <a:pt x="3483102" y="26187"/>
                  </a:moveTo>
                  <a:lnTo>
                    <a:pt x="3475088" y="21526"/>
                  </a:lnTo>
                  <a:lnTo>
                    <a:pt x="3453003" y="20853"/>
                  </a:lnTo>
                  <a:lnTo>
                    <a:pt x="3430905" y="23622"/>
                  </a:lnTo>
                  <a:lnTo>
                    <a:pt x="3422904" y="29235"/>
                  </a:lnTo>
                  <a:lnTo>
                    <a:pt x="3437229" y="26619"/>
                  </a:lnTo>
                  <a:lnTo>
                    <a:pt x="3451098" y="26568"/>
                  </a:lnTo>
                  <a:lnTo>
                    <a:pt x="3465906" y="27101"/>
                  </a:lnTo>
                  <a:lnTo>
                    <a:pt x="3483102" y="26187"/>
                  </a:lnTo>
                  <a:close/>
                </a:path>
                <a:path w="5027295" h="306704">
                  <a:moveTo>
                    <a:pt x="3590163" y="144424"/>
                  </a:moveTo>
                  <a:lnTo>
                    <a:pt x="3558006" y="139738"/>
                  </a:lnTo>
                  <a:lnTo>
                    <a:pt x="3527247" y="139433"/>
                  </a:lnTo>
                  <a:lnTo>
                    <a:pt x="3495560" y="141630"/>
                  </a:lnTo>
                  <a:lnTo>
                    <a:pt x="3460623" y="144424"/>
                  </a:lnTo>
                  <a:lnTo>
                    <a:pt x="3491395" y="147269"/>
                  </a:lnTo>
                  <a:lnTo>
                    <a:pt x="3527298" y="146951"/>
                  </a:lnTo>
                  <a:lnTo>
                    <a:pt x="3562235" y="145376"/>
                  </a:lnTo>
                  <a:lnTo>
                    <a:pt x="3590163" y="144424"/>
                  </a:lnTo>
                  <a:close/>
                </a:path>
                <a:path w="5027295" h="306704">
                  <a:moveTo>
                    <a:pt x="3705225" y="140487"/>
                  </a:moveTo>
                  <a:lnTo>
                    <a:pt x="3702164" y="137871"/>
                  </a:lnTo>
                  <a:lnTo>
                    <a:pt x="3684308" y="137820"/>
                  </a:lnTo>
                  <a:lnTo>
                    <a:pt x="3660914" y="138353"/>
                  </a:lnTo>
                  <a:lnTo>
                    <a:pt x="3641217" y="137439"/>
                  </a:lnTo>
                  <a:lnTo>
                    <a:pt x="3644963" y="140068"/>
                  </a:lnTo>
                  <a:lnTo>
                    <a:pt x="3663975" y="140106"/>
                  </a:lnTo>
                  <a:lnTo>
                    <a:pt x="3687610" y="139585"/>
                  </a:lnTo>
                  <a:lnTo>
                    <a:pt x="3705225" y="140487"/>
                  </a:lnTo>
                  <a:close/>
                </a:path>
                <a:path w="5027295" h="306704">
                  <a:moveTo>
                    <a:pt x="3725799" y="154203"/>
                  </a:moveTo>
                  <a:lnTo>
                    <a:pt x="3670935" y="151345"/>
                  </a:lnTo>
                  <a:lnTo>
                    <a:pt x="3636035" y="150990"/>
                  </a:lnTo>
                  <a:lnTo>
                    <a:pt x="3616071" y="154203"/>
                  </a:lnTo>
                  <a:lnTo>
                    <a:pt x="3638804" y="157429"/>
                  </a:lnTo>
                  <a:lnTo>
                    <a:pt x="3667163" y="157060"/>
                  </a:lnTo>
                  <a:lnTo>
                    <a:pt x="3697414" y="155282"/>
                  </a:lnTo>
                  <a:lnTo>
                    <a:pt x="3725799" y="154203"/>
                  </a:lnTo>
                  <a:close/>
                </a:path>
                <a:path w="5027295" h="306704">
                  <a:moveTo>
                    <a:pt x="3803523" y="134391"/>
                  </a:moveTo>
                  <a:lnTo>
                    <a:pt x="3793617" y="134391"/>
                  </a:lnTo>
                  <a:lnTo>
                    <a:pt x="3793617" y="131343"/>
                  </a:lnTo>
                  <a:lnTo>
                    <a:pt x="3764026" y="135305"/>
                  </a:lnTo>
                  <a:lnTo>
                    <a:pt x="3756126" y="137820"/>
                  </a:lnTo>
                  <a:lnTo>
                    <a:pt x="3769449" y="138633"/>
                  </a:lnTo>
                  <a:lnTo>
                    <a:pt x="3803523" y="137439"/>
                  </a:lnTo>
                  <a:lnTo>
                    <a:pt x="3803523" y="134391"/>
                  </a:lnTo>
                  <a:close/>
                </a:path>
                <a:path w="5027295" h="306704">
                  <a:moveTo>
                    <a:pt x="3948303" y="131343"/>
                  </a:moveTo>
                  <a:lnTo>
                    <a:pt x="3930027" y="128346"/>
                  </a:lnTo>
                  <a:lnTo>
                    <a:pt x="3903345" y="127914"/>
                  </a:lnTo>
                  <a:lnTo>
                    <a:pt x="3876649" y="129209"/>
                  </a:lnTo>
                  <a:lnTo>
                    <a:pt x="3858387" y="131343"/>
                  </a:lnTo>
                  <a:lnTo>
                    <a:pt x="3875925" y="133057"/>
                  </a:lnTo>
                  <a:lnTo>
                    <a:pt x="3897719" y="133629"/>
                  </a:lnTo>
                  <a:lnTo>
                    <a:pt x="3922318" y="133057"/>
                  </a:lnTo>
                  <a:lnTo>
                    <a:pt x="3948303" y="131343"/>
                  </a:lnTo>
                  <a:close/>
                </a:path>
                <a:path w="5027295" h="306704">
                  <a:moveTo>
                    <a:pt x="4006215" y="147345"/>
                  </a:moveTo>
                  <a:lnTo>
                    <a:pt x="3993451" y="144462"/>
                  </a:lnTo>
                  <a:lnTo>
                    <a:pt x="3963162" y="144780"/>
                  </a:lnTo>
                  <a:lnTo>
                    <a:pt x="3927348" y="146392"/>
                  </a:lnTo>
                  <a:lnTo>
                    <a:pt x="3898011" y="147345"/>
                  </a:lnTo>
                  <a:lnTo>
                    <a:pt x="3912857" y="150241"/>
                  </a:lnTo>
                  <a:lnTo>
                    <a:pt x="3942918" y="149923"/>
                  </a:lnTo>
                  <a:lnTo>
                    <a:pt x="3977563" y="148310"/>
                  </a:lnTo>
                  <a:lnTo>
                    <a:pt x="4006215" y="147345"/>
                  </a:lnTo>
                  <a:close/>
                </a:path>
                <a:path w="5027295" h="306704">
                  <a:moveTo>
                    <a:pt x="4149471" y="164871"/>
                  </a:moveTo>
                  <a:lnTo>
                    <a:pt x="4139107" y="162306"/>
                  </a:lnTo>
                  <a:lnTo>
                    <a:pt x="4124655" y="162585"/>
                  </a:lnTo>
                  <a:lnTo>
                    <a:pt x="4109262" y="164020"/>
                  </a:lnTo>
                  <a:lnTo>
                    <a:pt x="4096131" y="164871"/>
                  </a:lnTo>
                  <a:lnTo>
                    <a:pt x="4100068" y="169735"/>
                  </a:lnTo>
                  <a:lnTo>
                    <a:pt x="4109466" y="171729"/>
                  </a:lnTo>
                  <a:lnTo>
                    <a:pt x="4120667" y="172593"/>
                  </a:lnTo>
                  <a:lnTo>
                    <a:pt x="4130040" y="174015"/>
                  </a:lnTo>
                  <a:lnTo>
                    <a:pt x="4135818" y="172161"/>
                  </a:lnTo>
                  <a:lnTo>
                    <a:pt x="4136136" y="168300"/>
                  </a:lnTo>
                  <a:lnTo>
                    <a:pt x="4138244" y="165023"/>
                  </a:lnTo>
                  <a:lnTo>
                    <a:pt x="4149471" y="164871"/>
                  </a:lnTo>
                  <a:close/>
                </a:path>
                <a:path w="5027295" h="306704">
                  <a:moveTo>
                    <a:pt x="4175252" y="161823"/>
                  </a:moveTo>
                  <a:lnTo>
                    <a:pt x="4170172" y="161823"/>
                  </a:lnTo>
                  <a:lnTo>
                    <a:pt x="4170172" y="167919"/>
                  </a:lnTo>
                  <a:lnTo>
                    <a:pt x="4175252" y="167919"/>
                  </a:lnTo>
                  <a:lnTo>
                    <a:pt x="4175252" y="161823"/>
                  </a:lnTo>
                  <a:close/>
                </a:path>
                <a:path w="5027295" h="306704">
                  <a:moveTo>
                    <a:pt x="4180332" y="167919"/>
                  </a:moveTo>
                  <a:lnTo>
                    <a:pt x="4175252" y="167919"/>
                  </a:lnTo>
                  <a:lnTo>
                    <a:pt x="4175252" y="170116"/>
                  </a:lnTo>
                  <a:lnTo>
                    <a:pt x="4175607" y="170065"/>
                  </a:lnTo>
                  <a:lnTo>
                    <a:pt x="4180332" y="167919"/>
                  </a:lnTo>
                  <a:close/>
                </a:path>
                <a:path w="5027295" h="306704">
                  <a:moveTo>
                    <a:pt x="4190619" y="167919"/>
                  </a:moveTo>
                  <a:lnTo>
                    <a:pt x="4175252" y="170967"/>
                  </a:lnTo>
                  <a:lnTo>
                    <a:pt x="4175252" y="170116"/>
                  </a:lnTo>
                  <a:lnTo>
                    <a:pt x="4165600" y="171348"/>
                  </a:lnTo>
                  <a:lnTo>
                    <a:pt x="4156532" y="170929"/>
                  </a:lnTo>
                  <a:lnTo>
                    <a:pt x="4154678" y="167919"/>
                  </a:lnTo>
                  <a:lnTo>
                    <a:pt x="4149496" y="172732"/>
                  </a:lnTo>
                  <a:lnTo>
                    <a:pt x="4159212" y="174396"/>
                  </a:lnTo>
                  <a:lnTo>
                    <a:pt x="4175633" y="174358"/>
                  </a:lnTo>
                  <a:lnTo>
                    <a:pt x="4190619" y="174015"/>
                  </a:lnTo>
                  <a:lnTo>
                    <a:pt x="4190619" y="171348"/>
                  </a:lnTo>
                  <a:lnTo>
                    <a:pt x="4190619" y="170967"/>
                  </a:lnTo>
                  <a:lnTo>
                    <a:pt x="4190619" y="167919"/>
                  </a:lnTo>
                  <a:close/>
                </a:path>
                <a:path w="5027295" h="306704">
                  <a:moveTo>
                    <a:pt x="4234815" y="121437"/>
                  </a:moveTo>
                  <a:lnTo>
                    <a:pt x="4214330" y="118554"/>
                  </a:lnTo>
                  <a:lnTo>
                    <a:pt x="4182656" y="118872"/>
                  </a:lnTo>
                  <a:lnTo>
                    <a:pt x="4130421" y="121437"/>
                  </a:lnTo>
                  <a:lnTo>
                    <a:pt x="4138345" y="125298"/>
                  </a:lnTo>
                  <a:lnTo>
                    <a:pt x="4167708" y="126580"/>
                  </a:lnTo>
                  <a:lnTo>
                    <a:pt x="4204512" y="125298"/>
                  </a:lnTo>
                  <a:lnTo>
                    <a:pt x="4234815" y="121437"/>
                  </a:lnTo>
                  <a:close/>
                </a:path>
                <a:path w="5027295" h="306704">
                  <a:moveTo>
                    <a:pt x="4371975" y="153568"/>
                  </a:moveTo>
                  <a:lnTo>
                    <a:pt x="4346092" y="151612"/>
                  </a:lnTo>
                  <a:lnTo>
                    <a:pt x="4286923" y="155536"/>
                  </a:lnTo>
                  <a:lnTo>
                    <a:pt x="4263771" y="153568"/>
                  </a:lnTo>
                  <a:lnTo>
                    <a:pt x="4263771" y="170967"/>
                  </a:lnTo>
                  <a:lnTo>
                    <a:pt x="4290352" y="166878"/>
                  </a:lnTo>
                  <a:lnTo>
                    <a:pt x="4317860" y="164426"/>
                  </a:lnTo>
                  <a:lnTo>
                    <a:pt x="4345381" y="162648"/>
                  </a:lnTo>
                  <a:lnTo>
                    <a:pt x="4371975" y="160553"/>
                  </a:lnTo>
                  <a:lnTo>
                    <a:pt x="4371975" y="156997"/>
                  </a:lnTo>
                  <a:lnTo>
                    <a:pt x="4367022" y="153568"/>
                  </a:lnTo>
                  <a:lnTo>
                    <a:pt x="4371975" y="153568"/>
                  </a:lnTo>
                  <a:close/>
                </a:path>
                <a:path w="5027295" h="306704">
                  <a:moveTo>
                    <a:pt x="4427982" y="115468"/>
                  </a:moveTo>
                  <a:lnTo>
                    <a:pt x="4416450" y="109956"/>
                  </a:lnTo>
                  <a:lnTo>
                    <a:pt x="4384014" y="110566"/>
                  </a:lnTo>
                  <a:lnTo>
                    <a:pt x="4345089" y="113639"/>
                  </a:lnTo>
                  <a:lnTo>
                    <a:pt x="4314063" y="115468"/>
                  </a:lnTo>
                  <a:lnTo>
                    <a:pt x="4340911" y="119595"/>
                  </a:lnTo>
                  <a:lnTo>
                    <a:pt x="4372876" y="119138"/>
                  </a:lnTo>
                  <a:lnTo>
                    <a:pt x="4403903" y="116852"/>
                  </a:lnTo>
                  <a:lnTo>
                    <a:pt x="4427982" y="115468"/>
                  </a:lnTo>
                  <a:close/>
                </a:path>
                <a:path w="5027295" h="306704">
                  <a:moveTo>
                    <a:pt x="4437507" y="154203"/>
                  </a:moveTo>
                  <a:lnTo>
                    <a:pt x="4430852" y="149148"/>
                  </a:lnTo>
                  <a:lnTo>
                    <a:pt x="4420209" y="148424"/>
                  </a:lnTo>
                  <a:lnTo>
                    <a:pt x="4408690" y="149707"/>
                  </a:lnTo>
                  <a:lnTo>
                    <a:pt x="4399407" y="150647"/>
                  </a:lnTo>
                  <a:lnTo>
                    <a:pt x="4408932" y="157759"/>
                  </a:lnTo>
                  <a:lnTo>
                    <a:pt x="4408932" y="164871"/>
                  </a:lnTo>
                  <a:lnTo>
                    <a:pt x="4418050" y="159715"/>
                  </a:lnTo>
                  <a:lnTo>
                    <a:pt x="4424972" y="158216"/>
                  </a:lnTo>
                  <a:lnTo>
                    <a:pt x="4431017" y="157378"/>
                  </a:lnTo>
                  <a:lnTo>
                    <a:pt x="4437507" y="154203"/>
                  </a:lnTo>
                  <a:close/>
                </a:path>
                <a:path w="5027295" h="306704">
                  <a:moveTo>
                    <a:pt x="4518279" y="147345"/>
                  </a:moveTo>
                  <a:lnTo>
                    <a:pt x="4507192" y="144881"/>
                  </a:lnTo>
                  <a:lnTo>
                    <a:pt x="4485030" y="146392"/>
                  </a:lnTo>
                  <a:lnTo>
                    <a:pt x="4471035" y="143916"/>
                  </a:lnTo>
                  <a:lnTo>
                    <a:pt x="4471035" y="154203"/>
                  </a:lnTo>
                  <a:lnTo>
                    <a:pt x="4483303" y="153733"/>
                  </a:lnTo>
                  <a:lnTo>
                    <a:pt x="4490682" y="152920"/>
                  </a:lnTo>
                  <a:lnTo>
                    <a:pt x="4496105" y="152768"/>
                  </a:lnTo>
                  <a:lnTo>
                    <a:pt x="4502531" y="154203"/>
                  </a:lnTo>
                  <a:lnTo>
                    <a:pt x="4507738" y="154203"/>
                  </a:lnTo>
                  <a:lnTo>
                    <a:pt x="4507738" y="150774"/>
                  </a:lnTo>
                  <a:lnTo>
                    <a:pt x="4502531" y="150774"/>
                  </a:lnTo>
                  <a:lnTo>
                    <a:pt x="4502531" y="147345"/>
                  </a:lnTo>
                  <a:lnTo>
                    <a:pt x="4518279" y="147345"/>
                  </a:lnTo>
                  <a:close/>
                </a:path>
                <a:path w="5027295" h="306704">
                  <a:moveTo>
                    <a:pt x="4571619" y="46380"/>
                  </a:moveTo>
                  <a:lnTo>
                    <a:pt x="4467822" y="48920"/>
                  </a:lnTo>
                  <a:lnTo>
                    <a:pt x="4416107" y="48920"/>
                  </a:lnTo>
                  <a:lnTo>
                    <a:pt x="4210291" y="54000"/>
                  </a:lnTo>
                  <a:lnTo>
                    <a:pt x="4159110" y="56540"/>
                  </a:lnTo>
                  <a:lnTo>
                    <a:pt x="4057040" y="59080"/>
                  </a:lnTo>
                  <a:lnTo>
                    <a:pt x="4006164" y="61620"/>
                  </a:lnTo>
                  <a:lnTo>
                    <a:pt x="3904704" y="64173"/>
                  </a:lnTo>
                  <a:lnTo>
                    <a:pt x="3652697" y="74320"/>
                  </a:lnTo>
                  <a:lnTo>
                    <a:pt x="3602558" y="75590"/>
                  </a:lnTo>
                  <a:lnTo>
                    <a:pt x="3552520" y="78130"/>
                  </a:lnTo>
                  <a:lnTo>
                    <a:pt x="3402914" y="81940"/>
                  </a:lnTo>
                  <a:lnTo>
                    <a:pt x="3353206" y="84480"/>
                  </a:lnTo>
                  <a:lnTo>
                    <a:pt x="3155188" y="89573"/>
                  </a:lnTo>
                  <a:lnTo>
                    <a:pt x="3138538" y="83223"/>
                  </a:lnTo>
                  <a:lnTo>
                    <a:pt x="3118650" y="80670"/>
                  </a:lnTo>
                  <a:lnTo>
                    <a:pt x="3095980" y="80670"/>
                  </a:lnTo>
                  <a:lnTo>
                    <a:pt x="3070987" y="81940"/>
                  </a:lnTo>
                  <a:lnTo>
                    <a:pt x="3085300" y="84480"/>
                  </a:lnTo>
                  <a:lnTo>
                    <a:pt x="3123222" y="84480"/>
                  </a:lnTo>
                  <a:lnTo>
                    <a:pt x="3140329" y="85750"/>
                  </a:lnTo>
                  <a:lnTo>
                    <a:pt x="3094723" y="87020"/>
                  </a:lnTo>
                  <a:lnTo>
                    <a:pt x="3044787" y="89573"/>
                  </a:lnTo>
                  <a:lnTo>
                    <a:pt x="2991523" y="90830"/>
                  </a:lnTo>
                  <a:lnTo>
                    <a:pt x="2935948" y="90830"/>
                  </a:lnTo>
                  <a:lnTo>
                    <a:pt x="2610358" y="98450"/>
                  </a:lnTo>
                  <a:lnTo>
                    <a:pt x="2604008" y="97180"/>
                  </a:lnTo>
                  <a:lnTo>
                    <a:pt x="2609164" y="92100"/>
                  </a:lnTo>
                  <a:lnTo>
                    <a:pt x="2610459" y="90830"/>
                  </a:lnTo>
                  <a:lnTo>
                    <a:pt x="2611742" y="89573"/>
                  </a:lnTo>
                  <a:lnTo>
                    <a:pt x="2605405" y="89573"/>
                  </a:lnTo>
                  <a:lnTo>
                    <a:pt x="2562758" y="90830"/>
                  </a:lnTo>
                  <a:lnTo>
                    <a:pt x="2528011" y="90830"/>
                  </a:lnTo>
                  <a:lnTo>
                    <a:pt x="2496045" y="89573"/>
                  </a:lnTo>
                  <a:lnTo>
                    <a:pt x="2461768" y="89573"/>
                  </a:lnTo>
                  <a:lnTo>
                    <a:pt x="2478328" y="93370"/>
                  </a:lnTo>
                  <a:lnTo>
                    <a:pt x="2497671" y="94640"/>
                  </a:lnTo>
                  <a:lnTo>
                    <a:pt x="2504808" y="94640"/>
                  </a:lnTo>
                  <a:lnTo>
                    <a:pt x="2541016" y="92100"/>
                  </a:lnTo>
                  <a:lnTo>
                    <a:pt x="2518880" y="94640"/>
                  </a:lnTo>
                  <a:lnTo>
                    <a:pt x="2504808" y="94640"/>
                  </a:lnTo>
                  <a:lnTo>
                    <a:pt x="2432418" y="99720"/>
                  </a:lnTo>
                  <a:lnTo>
                    <a:pt x="2378811" y="100990"/>
                  </a:lnTo>
                  <a:lnTo>
                    <a:pt x="2326055" y="100990"/>
                  </a:lnTo>
                  <a:lnTo>
                    <a:pt x="2274405" y="99720"/>
                  </a:lnTo>
                  <a:lnTo>
                    <a:pt x="2224151" y="98450"/>
                  </a:lnTo>
                  <a:lnTo>
                    <a:pt x="2216023" y="94640"/>
                  </a:lnTo>
                  <a:lnTo>
                    <a:pt x="2203716" y="92100"/>
                  </a:lnTo>
                  <a:lnTo>
                    <a:pt x="2183053" y="90830"/>
                  </a:lnTo>
                  <a:lnTo>
                    <a:pt x="2149856" y="92100"/>
                  </a:lnTo>
                  <a:lnTo>
                    <a:pt x="2125091" y="92100"/>
                  </a:lnTo>
                  <a:lnTo>
                    <a:pt x="2120214" y="94640"/>
                  </a:lnTo>
                  <a:lnTo>
                    <a:pt x="2112086" y="98450"/>
                  </a:lnTo>
                  <a:lnTo>
                    <a:pt x="2099310" y="99720"/>
                  </a:lnTo>
                  <a:lnTo>
                    <a:pt x="2080514" y="98450"/>
                  </a:lnTo>
                  <a:lnTo>
                    <a:pt x="2070061" y="92100"/>
                  </a:lnTo>
                  <a:lnTo>
                    <a:pt x="1987867" y="89573"/>
                  </a:lnTo>
                  <a:lnTo>
                    <a:pt x="1946783" y="89573"/>
                  </a:lnTo>
                  <a:lnTo>
                    <a:pt x="1946783" y="92100"/>
                  </a:lnTo>
                  <a:lnTo>
                    <a:pt x="1956689" y="92100"/>
                  </a:lnTo>
                  <a:lnTo>
                    <a:pt x="1956689" y="95923"/>
                  </a:lnTo>
                  <a:lnTo>
                    <a:pt x="1900885" y="98450"/>
                  </a:lnTo>
                  <a:lnTo>
                    <a:pt x="1844624" y="99720"/>
                  </a:lnTo>
                  <a:lnTo>
                    <a:pt x="1787423" y="99720"/>
                  </a:lnTo>
                  <a:lnTo>
                    <a:pt x="1728851" y="98450"/>
                  </a:lnTo>
                  <a:lnTo>
                    <a:pt x="1740141" y="95923"/>
                  </a:lnTo>
                  <a:lnTo>
                    <a:pt x="1772031" y="93370"/>
                  </a:lnTo>
                  <a:lnTo>
                    <a:pt x="1783334" y="92100"/>
                  </a:lnTo>
                  <a:lnTo>
                    <a:pt x="1777085" y="90830"/>
                  </a:lnTo>
                  <a:lnTo>
                    <a:pt x="1764601" y="88290"/>
                  </a:lnTo>
                  <a:lnTo>
                    <a:pt x="1717852" y="90830"/>
                  </a:lnTo>
                  <a:lnTo>
                    <a:pt x="1699133" y="89573"/>
                  </a:lnTo>
                  <a:lnTo>
                    <a:pt x="1702993" y="92100"/>
                  </a:lnTo>
                  <a:lnTo>
                    <a:pt x="1720024" y="93370"/>
                  </a:lnTo>
                  <a:lnTo>
                    <a:pt x="1723898" y="95923"/>
                  </a:lnTo>
                  <a:lnTo>
                    <a:pt x="1703070" y="98450"/>
                  </a:lnTo>
                  <a:lnTo>
                    <a:pt x="1683651" y="99720"/>
                  </a:lnTo>
                  <a:lnTo>
                    <a:pt x="1663293" y="99720"/>
                  </a:lnTo>
                  <a:lnTo>
                    <a:pt x="1639697" y="98450"/>
                  </a:lnTo>
                  <a:lnTo>
                    <a:pt x="1647583" y="92100"/>
                  </a:lnTo>
                  <a:lnTo>
                    <a:pt x="1643405" y="85750"/>
                  </a:lnTo>
                  <a:lnTo>
                    <a:pt x="1641081" y="80670"/>
                  </a:lnTo>
                  <a:lnTo>
                    <a:pt x="1654556" y="79400"/>
                  </a:lnTo>
                  <a:lnTo>
                    <a:pt x="1633270" y="76873"/>
                  </a:lnTo>
                  <a:lnTo>
                    <a:pt x="1614309" y="76873"/>
                  </a:lnTo>
                  <a:lnTo>
                    <a:pt x="1598129" y="80670"/>
                  </a:lnTo>
                  <a:lnTo>
                    <a:pt x="1585214" y="89573"/>
                  </a:lnTo>
                  <a:lnTo>
                    <a:pt x="1591475" y="92100"/>
                  </a:lnTo>
                  <a:lnTo>
                    <a:pt x="1601927" y="93370"/>
                  </a:lnTo>
                  <a:lnTo>
                    <a:pt x="1615160" y="93370"/>
                  </a:lnTo>
                  <a:lnTo>
                    <a:pt x="1629791" y="92100"/>
                  </a:lnTo>
                  <a:lnTo>
                    <a:pt x="1595348" y="97180"/>
                  </a:lnTo>
                  <a:lnTo>
                    <a:pt x="1558582" y="98450"/>
                  </a:lnTo>
                  <a:lnTo>
                    <a:pt x="1519034" y="98450"/>
                  </a:lnTo>
                  <a:lnTo>
                    <a:pt x="1476248" y="95923"/>
                  </a:lnTo>
                  <a:lnTo>
                    <a:pt x="1483207" y="90830"/>
                  </a:lnTo>
                  <a:lnTo>
                    <a:pt x="1494815" y="89573"/>
                  </a:lnTo>
                  <a:lnTo>
                    <a:pt x="1520825" y="89573"/>
                  </a:lnTo>
                  <a:lnTo>
                    <a:pt x="1492961" y="85750"/>
                  </a:lnTo>
                  <a:lnTo>
                    <a:pt x="1461389" y="84480"/>
                  </a:lnTo>
                  <a:lnTo>
                    <a:pt x="1426095" y="85750"/>
                  </a:lnTo>
                  <a:lnTo>
                    <a:pt x="1387094" y="85750"/>
                  </a:lnTo>
                  <a:lnTo>
                    <a:pt x="1387005" y="83223"/>
                  </a:lnTo>
                  <a:lnTo>
                    <a:pt x="1390180" y="80670"/>
                  </a:lnTo>
                  <a:lnTo>
                    <a:pt x="1390573" y="76873"/>
                  </a:lnTo>
                  <a:lnTo>
                    <a:pt x="1382141" y="73050"/>
                  </a:lnTo>
                  <a:lnTo>
                    <a:pt x="1330693" y="70523"/>
                  </a:lnTo>
                  <a:lnTo>
                    <a:pt x="1175931" y="66700"/>
                  </a:lnTo>
                  <a:lnTo>
                    <a:pt x="1164209" y="66700"/>
                  </a:lnTo>
                  <a:lnTo>
                    <a:pt x="1164209" y="127673"/>
                  </a:lnTo>
                  <a:lnTo>
                    <a:pt x="1164209" y="137820"/>
                  </a:lnTo>
                  <a:lnTo>
                    <a:pt x="1133716" y="140373"/>
                  </a:lnTo>
                  <a:lnTo>
                    <a:pt x="1102296" y="137820"/>
                  </a:lnTo>
                  <a:lnTo>
                    <a:pt x="1070864" y="134023"/>
                  </a:lnTo>
                  <a:lnTo>
                    <a:pt x="1040384" y="127673"/>
                  </a:lnTo>
                  <a:lnTo>
                    <a:pt x="1075055" y="126390"/>
                  </a:lnTo>
                  <a:lnTo>
                    <a:pt x="1135100" y="128930"/>
                  </a:lnTo>
                  <a:lnTo>
                    <a:pt x="1164209" y="127673"/>
                  </a:lnTo>
                  <a:lnTo>
                    <a:pt x="1164209" y="66700"/>
                  </a:lnTo>
                  <a:lnTo>
                    <a:pt x="1020775" y="66700"/>
                  </a:lnTo>
                  <a:lnTo>
                    <a:pt x="814019" y="71780"/>
                  </a:lnTo>
                  <a:lnTo>
                    <a:pt x="762457" y="74320"/>
                  </a:lnTo>
                  <a:lnTo>
                    <a:pt x="710958" y="75590"/>
                  </a:lnTo>
                  <a:lnTo>
                    <a:pt x="303593" y="95923"/>
                  </a:lnTo>
                  <a:lnTo>
                    <a:pt x="253466" y="97180"/>
                  </a:lnTo>
                  <a:lnTo>
                    <a:pt x="153924" y="102273"/>
                  </a:lnTo>
                  <a:lnTo>
                    <a:pt x="155854" y="108623"/>
                  </a:lnTo>
                  <a:lnTo>
                    <a:pt x="188595" y="108623"/>
                  </a:lnTo>
                  <a:lnTo>
                    <a:pt x="186969" y="111150"/>
                  </a:lnTo>
                  <a:lnTo>
                    <a:pt x="179298" y="111150"/>
                  </a:lnTo>
                  <a:lnTo>
                    <a:pt x="172567" y="112420"/>
                  </a:lnTo>
                  <a:lnTo>
                    <a:pt x="173736" y="118770"/>
                  </a:lnTo>
                  <a:lnTo>
                    <a:pt x="190906" y="117500"/>
                  </a:lnTo>
                  <a:lnTo>
                    <a:pt x="207162" y="114973"/>
                  </a:lnTo>
                  <a:lnTo>
                    <a:pt x="225272" y="112420"/>
                  </a:lnTo>
                  <a:lnTo>
                    <a:pt x="248031" y="112420"/>
                  </a:lnTo>
                  <a:lnTo>
                    <a:pt x="234784" y="121323"/>
                  </a:lnTo>
                  <a:lnTo>
                    <a:pt x="209016" y="125120"/>
                  </a:lnTo>
                  <a:lnTo>
                    <a:pt x="180467" y="125120"/>
                  </a:lnTo>
                  <a:lnTo>
                    <a:pt x="158877" y="127673"/>
                  </a:lnTo>
                  <a:lnTo>
                    <a:pt x="153924" y="125120"/>
                  </a:lnTo>
                  <a:lnTo>
                    <a:pt x="158877" y="121323"/>
                  </a:lnTo>
                  <a:lnTo>
                    <a:pt x="163830" y="121323"/>
                  </a:lnTo>
                  <a:lnTo>
                    <a:pt x="148424" y="120040"/>
                  </a:lnTo>
                  <a:lnTo>
                    <a:pt x="129768" y="121323"/>
                  </a:lnTo>
                  <a:lnTo>
                    <a:pt x="115760" y="125120"/>
                  </a:lnTo>
                  <a:lnTo>
                    <a:pt x="114300" y="135280"/>
                  </a:lnTo>
                  <a:lnTo>
                    <a:pt x="86588" y="136550"/>
                  </a:lnTo>
                  <a:lnTo>
                    <a:pt x="63525" y="136550"/>
                  </a:lnTo>
                  <a:lnTo>
                    <a:pt x="46037" y="139090"/>
                  </a:lnTo>
                  <a:lnTo>
                    <a:pt x="35052" y="147980"/>
                  </a:lnTo>
                  <a:lnTo>
                    <a:pt x="42938" y="155600"/>
                  </a:lnTo>
                  <a:lnTo>
                    <a:pt x="57340" y="159423"/>
                  </a:lnTo>
                  <a:lnTo>
                    <a:pt x="94488" y="164490"/>
                  </a:lnTo>
                  <a:lnTo>
                    <a:pt x="74510" y="169570"/>
                  </a:lnTo>
                  <a:lnTo>
                    <a:pt x="49911" y="172123"/>
                  </a:lnTo>
                  <a:lnTo>
                    <a:pt x="29006" y="177190"/>
                  </a:lnTo>
                  <a:lnTo>
                    <a:pt x="20193" y="187350"/>
                  </a:lnTo>
                  <a:lnTo>
                    <a:pt x="31635" y="184823"/>
                  </a:lnTo>
                  <a:lnTo>
                    <a:pt x="30099" y="194970"/>
                  </a:lnTo>
                  <a:lnTo>
                    <a:pt x="28549" y="208940"/>
                  </a:lnTo>
                  <a:lnTo>
                    <a:pt x="40005" y="219100"/>
                  </a:lnTo>
                  <a:lnTo>
                    <a:pt x="141605" y="217830"/>
                  </a:lnTo>
                  <a:lnTo>
                    <a:pt x="193446" y="217830"/>
                  </a:lnTo>
                  <a:lnTo>
                    <a:pt x="245719" y="216573"/>
                  </a:lnTo>
                  <a:lnTo>
                    <a:pt x="298170" y="216573"/>
                  </a:lnTo>
                  <a:lnTo>
                    <a:pt x="350608" y="215290"/>
                  </a:lnTo>
                  <a:lnTo>
                    <a:pt x="454545" y="215290"/>
                  </a:lnTo>
                  <a:lnTo>
                    <a:pt x="505625" y="214020"/>
                  </a:lnTo>
                  <a:lnTo>
                    <a:pt x="604888" y="214020"/>
                  </a:lnTo>
                  <a:lnTo>
                    <a:pt x="652640" y="212750"/>
                  </a:lnTo>
                  <a:lnTo>
                    <a:pt x="723519" y="212750"/>
                  </a:lnTo>
                  <a:lnTo>
                    <a:pt x="735901" y="215938"/>
                  </a:lnTo>
                  <a:lnTo>
                    <a:pt x="733425" y="212750"/>
                  </a:lnTo>
                  <a:lnTo>
                    <a:pt x="743331" y="212750"/>
                  </a:lnTo>
                  <a:lnTo>
                    <a:pt x="740016" y="216992"/>
                  </a:lnTo>
                  <a:lnTo>
                    <a:pt x="743305" y="217830"/>
                  </a:lnTo>
                  <a:lnTo>
                    <a:pt x="777938" y="212750"/>
                  </a:lnTo>
                  <a:lnTo>
                    <a:pt x="812558" y="210223"/>
                  </a:lnTo>
                  <a:lnTo>
                    <a:pt x="832358" y="219100"/>
                  </a:lnTo>
                  <a:lnTo>
                    <a:pt x="969784" y="215290"/>
                  </a:lnTo>
                  <a:lnTo>
                    <a:pt x="1178941" y="215290"/>
                  </a:lnTo>
                  <a:lnTo>
                    <a:pt x="1233805" y="216573"/>
                  </a:lnTo>
                  <a:lnTo>
                    <a:pt x="1344447" y="217830"/>
                  </a:lnTo>
                  <a:lnTo>
                    <a:pt x="1399616" y="219100"/>
                  </a:lnTo>
                  <a:lnTo>
                    <a:pt x="1612061" y="219100"/>
                  </a:lnTo>
                  <a:lnTo>
                    <a:pt x="1709039" y="216573"/>
                  </a:lnTo>
                  <a:lnTo>
                    <a:pt x="1715376" y="215290"/>
                  </a:lnTo>
                  <a:lnTo>
                    <a:pt x="1718945" y="216573"/>
                  </a:lnTo>
                  <a:lnTo>
                    <a:pt x="1718779" y="219100"/>
                  </a:lnTo>
                  <a:lnTo>
                    <a:pt x="2074214" y="219100"/>
                  </a:lnTo>
                  <a:lnTo>
                    <a:pt x="2126500" y="217830"/>
                  </a:lnTo>
                  <a:lnTo>
                    <a:pt x="2230971" y="217830"/>
                  </a:lnTo>
                  <a:lnTo>
                    <a:pt x="2437384" y="215290"/>
                  </a:lnTo>
                  <a:lnTo>
                    <a:pt x="2538171" y="215290"/>
                  </a:lnTo>
                  <a:lnTo>
                    <a:pt x="2684653" y="212750"/>
                  </a:lnTo>
                  <a:lnTo>
                    <a:pt x="2995612" y="212750"/>
                  </a:lnTo>
                  <a:lnTo>
                    <a:pt x="3100540" y="210223"/>
                  </a:lnTo>
                  <a:lnTo>
                    <a:pt x="3151098" y="208940"/>
                  </a:lnTo>
                  <a:lnTo>
                    <a:pt x="3199765" y="206400"/>
                  </a:lnTo>
                  <a:lnTo>
                    <a:pt x="3252381" y="198780"/>
                  </a:lnTo>
                  <a:lnTo>
                    <a:pt x="3270110" y="197523"/>
                  </a:lnTo>
                  <a:lnTo>
                    <a:pt x="3279013" y="203873"/>
                  </a:lnTo>
                  <a:lnTo>
                    <a:pt x="3333750" y="200050"/>
                  </a:lnTo>
                  <a:lnTo>
                    <a:pt x="3386734" y="197523"/>
                  </a:lnTo>
                  <a:lnTo>
                    <a:pt x="3438271" y="196240"/>
                  </a:lnTo>
                  <a:lnTo>
                    <a:pt x="3488677" y="193700"/>
                  </a:lnTo>
                  <a:lnTo>
                    <a:pt x="3587318" y="191173"/>
                  </a:lnTo>
                  <a:lnTo>
                    <a:pt x="3685121" y="187350"/>
                  </a:lnTo>
                  <a:lnTo>
                    <a:pt x="3784549" y="184823"/>
                  </a:lnTo>
                  <a:lnTo>
                    <a:pt x="3835654" y="182270"/>
                  </a:lnTo>
                  <a:lnTo>
                    <a:pt x="3888105" y="181000"/>
                  </a:lnTo>
                  <a:lnTo>
                    <a:pt x="3888105" y="177876"/>
                  </a:lnTo>
                  <a:lnTo>
                    <a:pt x="3886606" y="177774"/>
                  </a:lnTo>
                  <a:lnTo>
                    <a:pt x="3878199" y="181000"/>
                  </a:lnTo>
                  <a:lnTo>
                    <a:pt x="3878199" y="177190"/>
                  </a:lnTo>
                  <a:lnTo>
                    <a:pt x="3886606" y="177774"/>
                  </a:lnTo>
                  <a:lnTo>
                    <a:pt x="3888105" y="177190"/>
                  </a:lnTo>
                  <a:lnTo>
                    <a:pt x="3888105" y="177876"/>
                  </a:lnTo>
                  <a:lnTo>
                    <a:pt x="3934180" y="181000"/>
                  </a:lnTo>
                  <a:lnTo>
                    <a:pt x="3976624" y="179730"/>
                  </a:lnTo>
                  <a:lnTo>
                    <a:pt x="4013352" y="177190"/>
                  </a:lnTo>
                  <a:lnTo>
                    <a:pt x="4052227" y="174650"/>
                  </a:lnTo>
                  <a:lnTo>
                    <a:pt x="4101084" y="174650"/>
                  </a:lnTo>
                  <a:lnTo>
                    <a:pt x="4099458" y="169570"/>
                  </a:lnTo>
                  <a:lnTo>
                    <a:pt x="4091787" y="169570"/>
                  </a:lnTo>
                  <a:lnTo>
                    <a:pt x="4085056" y="168300"/>
                  </a:lnTo>
                  <a:lnTo>
                    <a:pt x="4086225" y="164490"/>
                  </a:lnTo>
                  <a:lnTo>
                    <a:pt x="4026776" y="165773"/>
                  </a:lnTo>
                  <a:lnTo>
                    <a:pt x="3968953" y="168300"/>
                  </a:lnTo>
                  <a:lnTo>
                    <a:pt x="3912616" y="169570"/>
                  </a:lnTo>
                  <a:lnTo>
                    <a:pt x="3857612" y="172123"/>
                  </a:lnTo>
                  <a:lnTo>
                    <a:pt x="3803827" y="173380"/>
                  </a:lnTo>
                  <a:lnTo>
                    <a:pt x="3751122" y="175920"/>
                  </a:lnTo>
                  <a:lnTo>
                    <a:pt x="3548469" y="182270"/>
                  </a:lnTo>
                  <a:lnTo>
                    <a:pt x="3499167" y="184823"/>
                  </a:lnTo>
                  <a:lnTo>
                    <a:pt x="3450158" y="186080"/>
                  </a:lnTo>
                  <a:lnTo>
                    <a:pt x="3401301" y="188620"/>
                  </a:lnTo>
                  <a:lnTo>
                    <a:pt x="3104108" y="196240"/>
                  </a:lnTo>
                  <a:lnTo>
                    <a:pt x="3053524" y="196240"/>
                  </a:lnTo>
                  <a:lnTo>
                    <a:pt x="2951886" y="198780"/>
                  </a:lnTo>
                  <a:lnTo>
                    <a:pt x="2900857" y="198780"/>
                  </a:lnTo>
                  <a:lnTo>
                    <a:pt x="2849727" y="200050"/>
                  </a:lnTo>
                  <a:lnTo>
                    <a:pt x="2798508" y="200050"/>
                  </a:lnTo>
                  <a:lnTo>
                    <a:pt x="2747213" y="201320"/>
                  </a:lnTo>
                  <a:lnTo>
                    <a:pt x="2695867" y="201320"/>
                  </a:lnTo>
                  <a:lnTo>
                    <a:pt x="2644470" y="202590"/>
                  </a:lnTo>
                  <a:lnTo>
                    <a:pt x="2490254" y="202590"/>
                  </a:lnTo>
                  <a:lnTo>
                    <a:pt x="2438895" y="203873"/>
                  </a:lnTo>
                  <a:lnTo>
                    <a:pt x="2031390" y="203873"/>
                  </a:lnTo>
                  <a:lnTo>
                    <a:pt x="1981149" y="202590"/>
                  </a:lnTo>
                  <a:lnTo>
                    <a:pt x="1831759" y="202590"/>
                  </a:lnTo>
                  <a:lnTo>
                    <a:pt x="1782483" y="201320"/>
                  </a:lnTo>
                  <a:lnTo>
                    <a:pt x="1733486" y="201320"/>
                  </a:lnTo>
                  <a:lnTo>
                    <a:pt x="1684794" y="200050"/>
                  </a:lnTo>
                  <a:lnTo>
                    <a:pt x="1636420" y="200050"/>
                  </a:lnTo>
                  <a:lnTo>
                    <a:pt x="1588389" y="198780"/>
                  </a:lnTo>
                  <a:lnTo>
                    <a:pt x="1540725" y="198780"/>
                  </a:lnTo>
                  <a:lnTo>
                    <a:pt x="1446530" y="196240"/>
                  </a:lnTo>
                  <a:lnTo>
                    <a:pt x="1436624" y="196240"/>
                  </a:lnTo>
                  <a:lnTo>
                    <a:pt x="1436624" y="189890"/>
                  </a:lnTo>
                  <a:lnTo>
                    <a:pt x="1381315" y="189890"/>
                  </a:lnTo>
                  <a:lnTo>
                    <a:pt x="1330667" y="188620"/>
                  </a:lnTo>
                  <a:lnTo>
                    <a:pt x="1279906" y="188620"/>
                  </a:lnTo>
                  <a:lnTo>
                    <a:pt x="1229207" y="186080"/>
                  </a:lnTo>
                  <a:lnTo>
                    <a:pt x="1030478" y="181000"/>
                  </a:lnTo>
                  <a:lnTo>
                    <a:pt x="1081303" y="179730"/>
                  </a:lnTo>
                  <a:lnTo>
                    <a:pt x="1131354" y="179730"/>
                  </a:lnTo>
                  <a:lnTo>
                    <a:pt x="1180731" y="178473"/>
                  </a:lnTo>
                  <a:lnTo>
                    <a:pt x="1229537" y="178473"/>
                  </a:lnTo>
                  <a:lnTo>
                    <a:pt x="1277886" y="179730"/>
                  </a:lnTo>
                  <a:lnTo>
                    <a:pt x="1373632" y="179730"/>
                  </a:lnTo>
                  <a:lnTo>
                    <a:pt x="1421244" y="181000"/>
                  </a:lnTo>
                  <a:lnTo>
                    <a:pt x="1468831" y="181000"/>
                  </a:lnTo>
                  <a:lnTo>
                    <a:pt x="1564335" y="182270"/>
                  </a:lnTo>
                  <a:lnTo>
                    <a:pt x="1661007" y="184823"/>
                  </a:lnTo>
                  <a:lnTo>
                    <a:pt x="1966709" y="184823"/>
                  </a:lnTo>
                  <a:lnTo>
                    <a:pt x="2021078" y="183540"/>
                  </a:lnTo>
                  <a:lnTo>
                    <a:pt x="1991741" y="179730"/>
                  </a:lnTo>
                  <a:lnTo>
                    <a:pt x="1914499" y="179730"/>
                  </a:lnTo>
                  <a:lnTo>
                    <a:pt x="1882394" y="177190"/>
                  </a:lnTo>
                  <a:lnTo>
                    <a:pt x="1888578" y="172123"/>
                  </a:lnTo>
                  <a:lnTo>
                    <a:pt x="1898484" y="170840"/>
                  </a:lnTo>
                  <a:lnTo>
                    <a:pt x="1910245" y="170840"/>
                  </a:lnTo>
                  <a:lnTo>
                    <a:pt x="1922018" y="167030"/>
                  </a:lnTo>
                  <a:lnTo>
                    <a:pt x="1910562" y="164490"/>
                  </a:lnTo>
                  <a:lnTo>
                    <a:pt x="1893531" y="164490"/>
                  </a:lnTo>
                  <a:lnTo>
                    <a:pt x="1874647" y="167030"/>
                  </a:lnTo>
                  <a:lnTo>
                    <a:pt x="1857629" y="167030"/>
                  </a:lnTo>
                  <a:lnTo>
                    <a:pt x="1857629" y="181000"/>
                  </a:lnTo>
                  <a:lnTo>
                    <a:pt x="1830920" y="178473"/>
                  </a:lnTo>
                  <a:lnTo>
                    <a:pt x="1803755" y="177190"/>
                  </a:lnTo>
                  <a:lnTo>
                    <a:pt x="1777517" y="174650"/>
                  </a:lnTo>
                  <a:lnTo>
                    <a:pt x="1753616" y="170840"/>
                  </a:lnTo>
                  <a:lnTo>
                    <a:pt x="1744319" y="170840"/>
                  </a:lnTo>
                  <a:lnTo>
                    <a:pt x="1742465" y="174650"/>
                  </a:lnTo>
                  <a:lnTo>
                    <a:pt x="1742465" y="178473"/>
                  </a:lnTo>
                  <a:lnTo>
                    <a:pt x="1738757" y="181000"/>
                  </a:lnTo>
                  <a:lnTo>
                    <a:pt x="1688896" y="178473"/>
                  </a:lnTo>
                  <a:lnTo>
                    <a:pt x="1637665" y="178473"/>
                  </a:lnTo>
                  <a:lnTo>
                    <a:pt x="1585493" y="177190"/>
                  </a:lnTo>
                  <a:lnTo>
                    <a:pt x="1479956" y="177190"/>
                  </a:lnTo>
                  <a:lnTo>
                    <a:pt x="1427784" y="175920"/>
                  </a:lnTo>
                  <a:lnTo>
                    <a:pt x="1324914" y="173380"/>
                  </a:lnTo>
                  <a:lnTo>
                    <a:pt x="1292148" y="170840"/>
                  </a:lnTo>
                  <a:lnTo>
                    <a:pt x="1275778" y="169570"/>
                  </a:lnTo>
                  <a:lnTo>
                    <a:pt x="1228598" y="164490"/>
                  </a:lnTo>
                  <a:lnTo>
                    <a:pt x="1188453" y="169570"/>
                  </a:lnTo>
                  <a:lnTo>
                    <a:pt x="1136904" y="170840"/>
                  </a:lnTo>
                  <a:lnTo>
                    <a:pt x="1020483" y="168300"/>
                  </a:lnTo>
                  <a:lnTo>
                    <a:pt x="966089" y="170840"/>
                  </a:lnTo>
                  <a:lnTo>
                    <a:pt x="901700" y="170840"/>
                  </a:lnTo>
                  <a:lnTo>
                    <a:pt x="901700" y="183540"/>
                  </a:lnTo>
                  <a:lnTo>
                    <a:pt x="851547" y="186080"/>
                  </a:lnTo>
                  <a:lnTo>
                    <a:pt x="828560" y="184823"/>
                  </a:lnTo>
                  <a:lnTo>
                    <a:pt x="812546" y="181000"/>
                  </a:lnTo>
                  <a:lnTo>
                    <a:pt x="824725" y="179730"/>
                  </a:lnTo>
                  <a:lnTo>
                    <a:pt x="862685" y="175920"/>
                  </a:lnTo>
                  <a:lnTo>
                    <a:pt x="885672" y="177190"/>
                  </a:lnTo>
                  <a:lnTo>
                    <a:pt x="901700" y="183540"/>
                  </a:lnTo>
                  <a:lnTo>
                    <a:pt x="901700" y="170840"/>
                  </a:lnTo>
                  <a:lnTo>
                    <a:pt x="860005" y="170840"/>
                  </a:lnTo>
                  <a:lnTo>
                    <a:pt x="807593" y="168389"/>
                  </a:lnTo>
                  <a:lnTo>
                    <a:pt x="807593" y="183540"/>
                  </a:lnTo>
                  <a:lnTo>
                    <a:pt x="737730" y="186080"/>
                  </a:lnTo>
                  <a:lnTo>
                    <a:pt x="705319" y="184823"/>
                  </a:lnTo>
                  <a:lnTo>
                    <a:pt x="678942" y="181000"/>
                  </a:lnTo>
                  <a:lnTo>
                    <a:pt x="719950" y="179730"/>
                  </a:lnTo>
                  <a:lnTo>
                    <a:pt x="750735" y="179730"/>
                  </a:lnTo>
                  <a:lnTo>
                    <a:pt x="777786" y="181000"/>
                  </a:lnTo>
                  <a:lnTo>
                    <a:pt x="807593" y="183540"/>
                  </a:lnTo>
                  <a:lnTo>
                    <a:pt x="807593" y="168389"/>
                  </a:lnTo>
                  <a:lnTo>
                    <a:pt x="805891" y="168300"/>
                  </a:lnTo>
                  <a:lnTo>
                    <a:pt x="702437" y="163220"/>
                  </a:lnTo>
                  <a:lnTo>
                    <a:pt x="614553" y="160680"/>
                  </a:lnTo>
                  <a:lnTo>
                    <a:pt x="610527" y="161950"/>
                  </a:lnTo>
                  <a:lnTo>
                    <a:pt x="600925" y="164490"/>
                  </a:lnTo>
                  <a:lnTo>
                    <a:pt x="589470" y="167030"/>
                  </a:lnTo>
                  <a:lnTo>
                    <a:pt x="579882" y="167030"/>
                  </a:lnTo>
                  <a:lnTo>
                    <a:pt x="545820" y="168300"/>
                  </a:lnTo>
                  <a:lnTo>
                    <a:pt x="511771" y="167030"/>
                  </a:lnTo>
                  <a:lnTo>
                    <a:pt x="479577" y="163220"/>
                  </a:lnTo>
                  <a:lnTo>
                    <a:pt x="451104" y="160680"/>
                  </a:lnTo>
                  <a:lnTo>
                    <a:pt x="500926" y="156870"/>
                  </a:lnTo>
                  <a:lnTo>
                    <a:pt x="552310" y="154330"/>
                  </a:lnTo>
                  <a:lnTo>
                    <a:pt x="713016" y="150520"/>
                  </a:lnTo>
                  <a:lnTo>
                    <a:pt x="767829" y="150520"/>
                  </a:lnTo>
                  <a:lnTo>
                    <a:pt x="822782" y="149250"/>
                  </a:lnTo>
                  <a:lnTo>
                    <a:pt x="877582" y="149250"/>
                  </a:lnTo>
                  <a:lnTo>
                    <a:pt x="985659" y="150520"/>
                  </a:lnTo>
                  <a:lnTo>
                    <a:pt x="1038339" y="150520"/>
                  </a:lnTo>
                  <a:lnTo>
                    <a:pt x="1089761" y="149250"/>
                  </a:lnTo>
                  <a:lnTo>
                    <a:pt x="1139609" y="149250"/>
                  </a:lnTo>
                  <a:lnTo>
                    <a:pt x="1233500" y="146723"/>
                  </a:lnTo>
                  <a:lnTo>
                    <a:pt x="1317752" y="141630"/>
                  </a:lnTo>
                  <a:lnTo>
                    <a:pt x="1280439" y="141630"/>
                  </a:lnTo>
                  <a:lnTo>
                    <a:pt x="1249641" y="140373"/>
                  </a:lnTo>
                  <a:lnTo>
                    <a:pt x="1224407" y="137820"/>
                  </a:lnTo>
                  <a:lnTo>
                    <a:pt x="1203833" y="131470"/>
                  </a:lnTo>
                  <a:lnTo>
                    <a:pt x="1250111" y="132740"/>
                  </a:lnTo>
                  <a:lnTo>
                    <a:pt x="1269072" y="131470"/>
                  </a:lnTo>
                  <a:lnTo>
                    <a:pt x="1288034" y="130200"/>
                  </a:lnTo>
                  <a:lnTo>
                    <a:pt x="1318260" y="127673"/>
                  </a:lnTo>
                  <a:lnTo>
                    <a:pt x="1333373" y="126390"/>
                  </a:lnTo>
                  <a:lnTo>
                    <a:pt x="1401953" y="127673"/>
                  </a:lnTo>
                  <a:lnTo>
                    <a:pt x="1407439" y="134023"/>
                  </a:lnTo>
                  <a:lnTo>
                    <a:pt x="1401330" y="139090"/>
                  </a:lnTo>
                  <a:lnTo>
                    <a:pt x="1394282" y="144170"/>
                  </a:lnTo>
                  <a:lnTo>
                    <a:pt x="1397000" y="147980"/>
                  </a:lnTo>
                  <a:lnTo>
                    <a:pt x="1439329" y="147980"/>
                  </a:lnTo>
                  <a:lnTo>
                    <a:pt x="1520278" y="150520"/>
                  </a:lnTo>
                  <a:lnTo>
                    <a:pt x="1565402" y="147980"/>
                  </a:lnTo>
                  <a:lnTo>
                    <a:pt x="1510296" y="140373"/>
                  </a:lnTo>
                  <a:lnTo>
                    <a:pt x="1451483" y="137820"/>
                  </a:lnTo>
                  <a:lnTo>
                    <a:pt x="1452562" y="135280"/>
                  </a:lnTo>
                  <a:lnTo>
                    <a:pt x="1476248" y="135280"/>
                  </a:lnTo>
                  <a:lnTo>
                    <a:pt x="1459560" y="128930"/>
                  </a:lnTo>
                  <a:lnTo>
                    <a:pt x="1480680" y="126390"/>
                  </a:lnTo>
                  <a:lnTo>
                    <a:pt x="1521536" y="126390"/>
                  </a:lnTo>
                  <a:lnTo>
                    <a:pt x="1564043" y="127673"/>
                  </a:lnTo>
                  <a:lnTo>
                    <a:pt x="1604860" y="127673"/>
                  </a:lnTo>
                  <a:lnTo>
                    <a:pt x="1611757" y="126390"/>
                  </a:lnTo>
                  <a:lnTo>
                    <a:pt x="1618640" y="125120"/>
                  </a:lnTo>
                  <a:lnTo>
                    <a:pt x="1630553" y="122580"/>
                  </a:lnTo>
                  <a:lnTo>
                    <a:pt x="1639697" y="121323"/>
                  </a:lnTo>
                  <a:lnTo>
                    <a:pt x="1744319" y="118770"/>
                  </a:lnTo>
                  <a:lnTo>
                    <a:pt x="1852676" y="121323"/>
                  </a:lnTo>
                  <a:lnTo>
                    <a:pt x="1853907" y="118770"/>
                  </a:lnTo>
                  <a:lnTo>
                    <a:pt x="1855152" y="116230"/>
                  </a:lnTo>
                  <a:lnTo>
                    <a:pt x="1861337" y="112420"/>
                  </a:lnTo>
                  <a:lnTo>
                    <a:pt x="1877441" y="108623"/>
                  </a:lnTo>
                  <a:lnTo>
                    <a:pt x="1891525" y="109880"/>
                  </a:lnTo>
                  <a:lnTo>
                    <a:pt x="1917827" y="114973"/>
                  </a:lnTo>
                  <a:lnTo>
                    <a:pt x="1931924" y="118770"/>
                  </a:lnTo>
                  <a:lnTo>
                    <a:pt x="1980247" y="116230"/>
                  </a:lnTo>
                  <a:lnTo>
                    <a:pt x="2285377" y="108623"/>
                  </a:lnTo>
                  <a:lnTo>
                    <a:pt x="2489720" y="108623"/>
                  </a:lnTo>
                  <a:lnTo>
                    <a:pt x="2635123" y="112420"/>
                  </a:lnTo>
                  <a:lnTo>
                    <a:pt x="2635123" y="108623"/>
                  </a:lnTo>
                  <a:lnTo>
                    <a:pt x="2630170" y="108623"/>
                  </a:lnTo>
                  <a:lnTo>
                    <a:pt x="2635123" y="104800"/>
                  </a:lnTo>
                  <a:lnTo>
                    <a:pt x="2728785" y="104800"/>
                  </a:lnTo>
                  <a:lnTo>
                    <a:pt x="2825051" y="102273"/>
                  </a:lnTo>
                  <a:lnTo>
                    <a:pt x="2874048" y="102273"/>
                  </a:lnTo>
                  <a:lnTo>
                    <a:pt x="2923844" y="100990"/>
                  </a:lnTo>
                  <a:lnTo>
                    <a:pt x="2973641" y="99720"/>
                  </a:lnTo>
                  <a:lnTo>
                    <a:pt x="3024136" y="99720"/>
                  </a:lnTo>
                  <a:lnTo>
                    <a:pt x="3075609" y="98450"/>
                  </a:lnTo>
                  <a:lnTo>
                    <a:pt x="3440722" y="89573"/>
                  </a:lnTo>
                  <a:lnTo>
                    <a:pt x="3493389" y="88290"/>
                  </a:lnTo>
                  <a:lnTo>
                    <a:pt x="3546487" y="85750"/>
                  </a:lnTo>
                  <a:lnTo>
                    <a:pt x="3652824" y="83223"/>
                  </a:lnTo>
                  <a:lnTo>
                    <a:pt x="3705987" y="80670"/>
                  </a:lnTo>
                  <a:lnTo>
                    <a:pt x="3812121" y="78130"/>
                  </a:lnTo>
                  <a:lnTo>
                    <a:pt x="3865016" y="75590"/>
                  </a:lnTo>
                  <a:lnTo>
                    <a:pt x="3917746" y="74320"/>
                  </a:lnTo>
                  <a:lnTo>
                    <a:pt x="3970274" y="71780"/>
                  </a:lnTo>
                  <a:lnTo>
                    <a:pt x="4022560" y="70523"/>
                  </a:lnTo>
                  <a:lnTo>
                    <a:pt x="4074579" y="67970"/>
                  </a:lnTo>
                  <a:lnTo>
                    <a:pt x="4126293" y="66700"/>
                  </a:lnTo>
                  <a:lnTo>
                    <a:pt x="4228630" y="61620"/>
                  </a:lnTo>
                  <a:lnTo>
                    <a:pt x="4279189" y="60350"/>
                  </a:lnTo>
                  <a:lnTo>
                    <a:pt x="4378884" y="55270"/>
                  </a:lnTo>
                  <a:lnTo>
                    <a:pt x="4427956" y="54000"/>
                  </a:lnTo>
                  <a:lnTo>
                    <a:pt x="4571619" y="46380"/>
                  </a:lnTo>
                  <a:close/>
                </a:path>
                <a:path w="5027295" h="306704">
                  <a:moveTo>
                    <a:pt x="4844415" y="135026"/>
                  </a:moveTo>
                  <a:lnTo>
                    <a:pt x="4814011" y="132651"/>
                  </a:lnTo>
                  <a:lnTo>
                    <a:pt x="4783175" y="133743"/>
                  </a:lnTo>
                  <a:lnTo>
                    <a:pt x="4753267" y="135483"/>
                  </a:lnTo>
                  <a:lnTo>
                    <a:pt x="4725670" y="135026"/>
                  </a:lnTo>
                  <a:lnTo>
                    <a:pt x="4720717" y="138328"/>
                  </a:lnTo>
                  <a:lnTo>
                    <a:pt x="4725670" y="141757"/>
                  </a:lnTo>
                  <a:lnTo>
                    <a:pt x="4730623" y="145059"/>
                  </a:lnTo>
                  <a:lnTo>
                    <a:pt x="4715294" y="141757"/>
                  </a:lnTo>
                  <a:lnTo>
                    <a:pt x="4708347" y="141300"/>
                  </a:lnTo>
                  <a:lnTo>
                    <a:pt x="4701413" y="142722"/>
                  </a:lnTo>
                  <a:lnTo>
                    <a:pt x="4686173" y="145059"/>
                  </a:lnTo>
                  <a:lnTo>
                    <a:pt x="4669294" y="139382"/>
                  </a:lnTo>
                  <a:lnTo>
                    <a:pt x="4632934" y="140017"/>
                  </a:lnTo>
                  <a:lnTo>
                    <a:pt x="4587316" y="143167"/>
                  </a:lnTo>
                  <a:lnTo>
                    <a:pt x="4542663" y="145059"/>
                  </a:lnTo>
                  <a:lnTo>
                    <a:pt x="4585513" y="154597"/>
                  </a:lnTo>
                  <a:lnTo>
                    <a:pt x="4640402" y="158483"/>
                  </a:lnTo>
                  <a:lnTo>
                    <a:pt x="4697120" y="157340"/>
                  </a:lnTo>
                  <a:lnTo>
                    <a:pt x="4745482" y="151790"/>
                  </a:lnTo>
                  <a:lnTo>
                    <a:pt x="4745482" y="145059"/>
                  </a:lnTo>
                  <a:lnTo>
                    <a:pt x="4735576" y="145059"/>
                  </a:lnTo>
                  <a:lnTo>
                    <a:pt x="4735576" y="141757"/>
                  </a:lnTo>
                  <a:lnTo>
                    <a:pt x="4745482" y="138328"/>
                  </a:lnTo>
                  <a:lnTo>
                    <a:pt x="4750435" y="138328"/>
                  </a:lnTo>
                  <a:lnTo>
                    <a:pt x="4758093" y="139496"/>
                  </a:lnTo>
                  <a:lnTo>
                    <a:pt x="4755997" y="142544"/>
                  </a:lnTo>
                  <a:lnTo>
                    <a:pt x="4751121" y="146850"/>
                  </a:lnTo>
                  <a:lnTo>
                    <a:pt x="4750435" y="151790"/>
                  </a:lnTo>
                  <a:lnTo>
                    <a:pt x="4766830" y="143675"/>
                  </a:lnTo>
                  <a:lnTo>
                    <a:pt x="4781372" y="142138"/>
                  </a:lnTo>
                  <a:lnTo>
                    <a:pt x="4797742" y="143764"/>
                  </a:lnTo>
                  <a:lnTo>
                    <a:pt x="4819650" y="145059"/>
                  </a:lnTo>
                  <a:lnTo>
                    <a:pt x="4818164" y="142138"/>
                  </a:lnTo>
                  <a:lnTo>
                    <a:pt x="4817249" y="140322"/>
                  </a:lnTo>
                  <a:lnTo>
                    <a:pt x="4822736" y="139649"/>
                  </a:lnTo>
                  <a:lnTo>
                    <a:pt x="4832883" y="140868"/>
                  </a:lnTo>
                  <a:lnTo>
                    <a:pt x="4844415" y="141757"/>
                  </a:lnTo>
                  <a:lnTo>
                    <a:pt x="4844415" y="139649"/>
                  </a:lnTo>
                  <a:lnTo>
                    <a:pt x="4844415" y="138328"/>
                  </a:lnTo>
                  <a:lnTo>
                    <a:pt x="4839462" y="138328"/>
                  </a:lnTo>
                  <a:lnTo>
                    <a:pt x="4835169" y="135483"/>
                  </a:lnTo>
                  <a:lnTo>
                    <a:pt x="4834509" y="135026"/>
                  </a:lnTo>
                  <a:lnTo>
                    <a:pt x="4844415" y="135026"/>
                  </a:lnTo>
                  <a:close/>
                </a:path>
                <a:path w="5027295" h="306704">
                  <a:moveTo>
                    <a:pt x="4927727" y="137439"/>
                  </a:moveTo>
                  <a:lnTo>
                    <a:pt x="4920412" y="130060"/>
                  </a:lnTo>
                  <a:lnTo>
                    <a:pt x="4898161" y="128676"/>
                  </a:lnTo>
                  <a:lnTo>
                    <a:pt x="4882248" y="130162"/>
                  </a:lnTo>
                  <a:lnTo>
                    <a:pt x="4893945" y="131343"/>
                  </a:lnTo>
                  <a:lnTo>
                    <a:pt x="4904651" y="132727"/>
                  </a:lnTo>
                  <a:lnTo>
                    <a:pt x="4910836" y="135534"/>
                  </a:lnTo>
                  <a:lnTo>
                    <a:pt x="4917008" y="137782"/>
                  </a:lnTo>
                  <a:lnTo>
                    <a:pt x="4927727" y="137439"/>
                  </a:lnTo>
                  <a:close/>
                </a:path>
                <a:path w="5027295" h="306704">
                  <a:moveTo>
                    <a:pt x="4983099" y="131343"/>
                  </a:moveTo>
                  <a:lnTo>
                    <a:pt x="4975987" y="129209"/>
                  </a:lnTo>
                  <a:lnTo>
                    <a:pt x="4974399" y="128727"/>
                  </a:lnTo>
                  <a:lnTo>
                    <a:pt x="4959108" y="128676"/>
                  </a:lnTo>
                  <a:lnTo>
                    <a:pt x="4941925" y="129209"/>
                  </a:lnTo>
                  <a:lnTo>
                    <a:pt x="4927600" y="128295"/>
                  </a:lnTo>
                  <a:lnTo>
                    <a:pt x="4924310" y="130060"/>
                  </a:lnTo>
                  <a:lnTo>
                    <a:pt x="4927625" y="130962"/>
                  </a:lnTo>
                  <a:lnTo>
                    <a:pt x="4934699" y="131305"/>
                  </a:lnTo>
                  <a:lnTo>
                    <a:pt x="4942713" y="131343"/>
                  </a:lnTo>
                  <a:lnTo>
                    <a:pt x="4942713" y="134391"/>
                  </a:lnTo>
                  <a:lnTo>
                    <a:pt x="4937760" y="137439"/>
                  </a:lnTo>
                  <a:lnTo>
                    <a:pt x="4947678" y="137782"/>
                  </a:lnTo>
                  <a:lnTo>
                    <a:pt x="4967529" y="132727"/>
                  </a:lnTo>
                  <a:lnTo>
                    <a:pt x="4983099" y="131343"/>
                  </a:lnTo>
                  <a:close/>
                </a:path>
                <a:path w="5027295" h="306704">
                  <a:moveTo>
                    <a:pt x="5027295" y="128295"/>
                  </a:moveTo>
                  <a:lnTo>
                    <a:pt x="5024869" y="126961"/>
                  </a:lnTo>
                  <a:lnTo>
                    <a:pt x="5011001" y="126580"/>
                  </a:lnTo>
                  <a:lnTo>
                    <a:pt x="5003165" y="125247"/>
                  </a:lnTo>
                  <a:lnTo>
                    <a:pt x="5003165" y="128295"/>
                  </a:lnTo>
                  <a:lnTo>
                    <a:pt x="5012817" y="128295"/>
                  </a:lnTo>
                  <a:lnTo>
                    <a:pt x="5012817" y="131343"/>
                  </a:lnTo>
                  <a:lnTo>
                    <a:pt x="4998339" y="131343"/>
                  </a:lnTo>
                  <a:lnTo>
                    <a:pt x="5002784" y="134391"/>
                  </a:lnTo>
                  <a:lnTo>
                    <a:pt x="5008588" y="135153"/>
                  </a:lnTo>
                  <a:lnTo>
                    <a:pt x="5022469" y="134391"/>
                  </a:lnTo>
                  <a:lnTo>
                    <a:pt x="5022469" y="128295"/>
                  </a:lnTo>
                  <a:lnTo>
                    <a:pt x="5027295" y="128295"/>
                  </a:lnTo>
                  <a:close/>
                </a:path>
              </a:pathLst>
            </a:custGeom>
            <a:solidFill>
              <a:srgbClr val="5F77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" y="978408"/>
              <a:ext cx="5323332" cy="4989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155" y="2003247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第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19853" y="1983104"/>
            <a:ext cx="1108710" cy="1108710"/>
            <a:chOff x="4919853" y="1983104"/>
            <a:chExt cx="1108710" cy="1108710"/>
          </a:xfrm>
        </p:grpSpPr>
        <p:sp>
          <p:nvSpPr>
            <p:cNvPr id="4" name="object 4"/>
            <p:cNvSpPr/>
            <p:nvPr/>
          </p:nvSpPr>
          <p:spPr>
            <a:xfrm>
              <a:off x="4929378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60" h="1089660">
                  <a:moveTo>
                    <a:pt x="0" y="1089660"/>
                  </a:moveTo>
                  <a:lnTo>
                    <a:pt x="1089660" y="1089660"/>
                  </a:lnTo>
                  <a:lnTo>
                    <a:pt x="1089660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8616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208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55489" y="1991944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三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16777" y="1983104"/>
            <a:ext cx="1108710" cy="1108710"/>
            <a:chOff x="6216777" y="1983104"/>
            <a:chExt cx="1108710" cy="1108710"/>
          </a:xfrm>
        </p:grpSpPr>
        <p:sp>
          <p:nvSpPr>
            <p:cNvPr id="9" name="object 9"/>
            <p:cNvSpPr/>
            <p:nvPr/>
          </p:nvSpPr>
          <p:spPr>
            <a:xfrm>
              <a:off x="6226302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59" h="1089660">
                  <a:moveTo>
                    <a:pt x="0" y="1089660"/>
                  </a:moveTo>
                  <a:lnTo>
                    <a:pt x="1089659" y="1089660"/>
                  </a:lnTo>
                  <a:lnTo>
                    <a:pt x="1089659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5540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711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191" y="196603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章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12177" y="1983104"/>
            <a:ext cx="1110615" cy="1108710"/>
            <a:chOff x="7512177" y="1983104"/>
            <a:chExt cx="1110615" cy="1108710"/>
          </a:xfrm>
        </p:grpSpPr>
        <p:sp>
          <p:nvSpPr>
            <p:cNvPr id="14" name="object 14"/>
            <p:cNvSpPr/>
            <p:nvPr/>
          </p:nvSpPr>
          <p:spPr>
            <a:xfrm>
              <a:off x="7521702" y="1992629"/>
              <a:ext cx="1091565" cy="1089660"/>
            </a:xfrm>
            <a:custGeom>
              <a:avLst/>
              <a:gdLst/>
              <a:ahLst/>
              <a:cxnLst/>
              <a:rect l="l" t="t" r="r" b="b"/>
              <a:pathLst>
                <a:path w="1091565" h="1089660">
                  <a:moveTo>
                    <a:pt x="0" y="1089660"/>
                  </a:moveTo>
                  <a:lnTo>
                    <a:pt x="1091183" y="1089660"/>
                  </a:lnTo>
                  <a:lnTo>
                    <a:pt x="1091183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49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0940" y="2538983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092073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65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15504" y="197365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节</a:t>
            </a:r>
            <a:endParaRPr sz="60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929" y="1450086"/>
            <a:ext cx="32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di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1792" y="1457705"/>
            <a:ext cx="20440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5695" algn="l"/>
              </a:tabLst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san</a:t>
            </a:r>
            <a:r>
              <a:rPr sz="2800" b="1" dirty="0">
                <a:solidFill>
                  <a:srgbClr val="5F7796"/>
                </a:solidFill>
                <a:latin typeface="华文新魏"/>
                <a:cs typeface="华文新魏"/>
              </a:rPr>
              <a:t>	</a:t>
            </a:r>
            <a:r>
              <a:rPr sz="2800" b="1" spc="-10" dirty="0">
                <a:solidFill>
                  <a:srgbClr val="5F7796"/>
                </a:solidFill>
                <a:latin typeface="华文新魏"/>
                <a:cs typeface="华文新魏"/>
              </a:rPr>
              <a:t>zhang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03591" y="1450086"/>
            <a:ext cx="386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jie</a:t>
            </a:r>
            <a:endParaRPr sz="2800">
              <a:latin typeface="华文新魏"/>
              <a:cs typeface="华文新魏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29860" y="4256278"/>
            <a:ext cx="3028315" cy="743585"/>
            <a:chOff x="4729860" y="4256278"/>
            <a:chExt cx="3028315" cy="74358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9860" y="4256278"/>
              <a:ext cx="741172" cy="7433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9005" y="4256278"/>
              <a:ext cx="725551" cy="7433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3384" y="4465320"/>
              <a:ext cx="192659" cy="1771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9419" y="4271137"/>
              <a:ext cx="195706" cy="1733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8146" y="4265930"/>
              <a:ext cx="739648" cy="72923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336" y="4259961"/>
              <a:ext cx="748664" cy="736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3.1</a:t>
            </a:r>
            <a:r>
              <a:rPr spc="-45" dirty="0"/>
              <a:t> </a:t>
            </a:r>
            <a:r>
              <a:rPr spc="-15" dirty="0">
                <a:latin typeface="微软雅黑"/>
                <a:cs typeface="微软雅黑"/>
              </a:rPr>
              <a:t>算法分析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4668" y="1279858"/>
            <a:ext cx="11738610" cy="52908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295"/>
              </a:spcBef>
            </a:pP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优点：</a:t>
            </a:r>
            <a:endParaRPr sz="2000">
              <a:latin typeface="微软雅黑"/>
              <a:cs typeface="微软雅黑"/>
            </a:endParaRPr>
          </a:p>
          <a:p>
            <a:pPr marL="5080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</a:rPr>
              <a:t>1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）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原理比较简单，实现容易，参数少。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微软雅黑"/>
              <a:cs typeface="微软雅黑"/>
            </a:endParaRPr>
          </a:p>
          <a:p>
            <a:pPr marL="5080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缺点：</a:t>
            </a:r>
            <a:endParaRPr sz="2000">
              <a:latin typeface="微软雅黑"/>
              <a:cs typeface="微软雅黑"/>
            </a:endParaRPr>
          </a:p>
          <a:p>
            <a:pPr marL="5080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</a:rPr>
              <a:t>1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）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易早熟收敛至局部最优、迭代后期收敛速度慢的。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950">
              <a:latin typeface="微软雅黑"/>
              <a:cs typeface="微软雅黑"/>
            </a:endParaRPr>
          </a:p>
          <a:p>
            <a:pPr marL="50800" marR="43180" indent="457200">
              <a:lnSpc>
                <a:spcPct val="150200"/>
              </a:lnSpc>
            </a:pP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解释：标准粒子群算法的参数是固定的。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𝜔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描述的是粒子的“惯性”，在进化前期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𝜔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应该大一些，保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证各个粒子独立飞行充分搜索空间，后期应该小一点，多向其他粒子学习。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𝑐</a:t>
            </a:r>
            <a:r>
              <a:rPr sz="2175" baseline="-15325" dirty="0">
                <a:solidFill>
                  <a:srgbClr val="5F7796"/>
                </a:solidFill>
                <a:latin typeface="Cambria Math"/>
                <a:cs typeface="Cambria Math"/>
              </a:rPr>
              <a:t>1</a:t>
            </a:r>
            <a:r>
              <a:rPr sz="2000" spc="-35" dirty="0">
                <a:solidFill>
                  <a:srgbClr val="5F7796"/>
                </a:solidFill>
                <a:latin typeface="Cambria Math"/>
                <a:cs typeface="Cambria Math"/>
              </a:rPr>
              <a:t>,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𝑐</a:t>
            </a:r>
            <a:r>
              <a:rPr sz="2175" baseline="-15325" dirty="0">
                <a:solidFill>
                  <a:srgbClr val="5F7796"/>
                </a:solidFill>
                <a:latin typeface="Cambria Math"/>
                <a:cs typeface="Cambria Math"/>
              </a:rPr>
              <a:t>2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分别向个体极值和全局</a:t>
            </a: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极值最大飞行步长。前期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𝑐</a:t>
            </a:r>
            <a:r>
              <a:rPr sz="2175" baseline="-15325" dirty="0">
                <a:solidFill>
                  <a:srgbClr val="5F7796"/>
                </a:solidFill>
                <a:latin typeface="Cambria Math"/>
                <a:cs typeface="Cambria Math"/>
              </a:rPr>
              <a:t>1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应该大一些，后期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𝑐</a:t>
            </a:r>
            <a:r>
              <a:rPr sz="2175" baseline="-15325" dirty="0">
                <a:solidFill>
                  <a:srgbClr val="5F7796"/>
                </a:solidFill>
                <a:latin typeface="Cambria Math"/>
                <a:cs typeface="Cambria Math"/>
              </a:rPr>
              <a:t>2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应该大一些，这样就能平衡粒子的全局搜索能力和局部搜</a:t>
            </a: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索能力。</a:t>
            </a:r>
            <a:r>
              <a:rPr sz="2000" dirty="0">
                <a:solidFill>
                  <a:srgbClr val="5F7796"/>
                </a:solidFill>
                <a:latin typeface="Times New Roman"/>
                <a:cs typeface="Times New Roman"/>
              </a:rPr>
              <a:t>3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个参数共同影响了粒子的飞行方向，导致即使其他粒子找到更好的，但是当前粒子惯性太大，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不能很快的飞向更优的位置。</a:t>
            </a:r>
            <a:endParaRPr sz="2000">
              <a:latin typeface="微软雅黑"/>
              <a:cs typeface="微软雅黑"/>
            </a:endParaRPr>
          </a:p>
          <a:p>
            <a:pPr marR="342900" algn="r">
              <a:lnSpc>
                <a:spcPts val="1839"/>
              </a:lnSpc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155" y="2003247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第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19853" y="1983104"/>
            <a:ext cx="1108710" cy="1108710"/>
            <a:chOff x="4919853" y="1983104"/>
            <a:chExt cx="1108710" cy="1108710"/>
          </a:xfrm>
        </p:grpSpPr>
        <p:sp>
          <p:nvSpPr>
            <p:cNvPr id="4" name="object 4"/>
            <p:cNvSpPr/>
            <p:nvPr/>
          </p:nvSpPr>
          <p:spPr>
            <a:xfrm>
              <a:off x="4929378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60" h="1089660">
                  <a:moveTo>
                    <a:pt x="0" y="1089660"/>
                  </a:moveTo>
                  <a:lnTo>
                    <a:pt x="1089660" y="1089660"/>
                  </a:lnTo>
                  <a:lnTo>
                    <a:pt x="1089660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8616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208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7051" y="1970913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5F7796"/>
                </a:solidFill>
                <a:latin typeface="华文新魏"/>
                <a:cs typeface="华文新魏"/>
              </a:rPr>
              <a:t>四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16777" y="1983104"/>
            <a:ext cx="1108710" cy="1108710"/>
            <a:chOff x="6216777" y="1983104"/>
            <a:chExt cx="1108710" cy="1108710"/>
          </a:xfrm>
        </p:grpSpPr>
        <p:sp>
          <p:nvSpPr>
            <p:cNvPr id="9" name="object 9"/>
            <p:cNvSpPr/>
            <p:nvPr/>
          </p:nvSpPr>
          <p:spPr>
            <a:xfrm>
              <a:off x="6226302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59" h="1089660">
                  <a:moveTo>
                    <a:pt x="0" y="1089660"/>
                  </a:moveTo>
                  <a:lnTo>
                    <a:pt x="1089659" y="1089660"/>
                  </a:lnTo>
                  <a:lnTo>
                    <a:pt x="1089659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5540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711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191" y="196603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章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12177" y="1983104"/>
            <a:ext cx="1110615" cy="1108710"/>
            <a:chOff x="7512177" y="1983104"/>
            <a:chExt cx="1110615" cy="1108710"/>
          </a:xfrm>
        </p:grpSpPr>
        <p:sp>
          <p:nvSpPr>
            <p:cNvPr id="14" name="object 14"/>
            <p:cNvSpPr/>
            <p:nvPr/>
          </p:nvSpPr>
          <p:spPr>
            <a:xfrm>
              <a:off x="7521702" y="1992629"/>
              <a:ext cx="1091565" cy="1089660"/>
            </a:xfrm>
            <a:custGeom>
              <a:avLst/>
              <a:gdLst/>
              <a:ahLst/>
              <a:cxnLst/>
              <a:rect l="l" t="t" r="r" b="b"/>
              <a:pathLst>
                <a:path w="1091565" h="1089660">
                  <a:moveTo>
                    <a:pt x="0" y="1089660"/>
                  </a:moveTo>
                  <a:lnTo>
                    <a:pt x="1091183" y="1089660"/>
                  </a:lnTo>
                  <a:lnTo>
                    <a:pt x="1091183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49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0940" y="2538983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092073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65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15504" y="197365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节</a:t>
            </a:r>
            <a:endParaRPr sz="60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929" y="1450086"/>
            <a:ext cx="32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di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9108" y="1450086"/>
            <a:ext cx="240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si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5169" y="1457705"/>
            <a:ext cx="9410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5F7796"/>
                </a:solidFill>
                <a:latin typeface="华文新魏"/>
                <a:cs typeface="华文新魏"/>
              </a:rPr>
              <a:t>zhang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03591" y="1450086"/>
            <a:ext cx="386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jie</a:t>
            </a:r>
            <a:endParaRPr sz="2800">
              <a:latin typeface="华文新魏"/>
              <a:cs typeface="华文新魏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29860" y="4256278"/>
            <a:ext cx="3020060" cy="744855"/>
            <a:chOff x="4729860" y="4256278"/>
            <a:chExt cx="3020060" cy="74485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9860" y="4256278"/>
              <a:ext cx="741172" cy="7433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8878" y="4256278"/>
              <a:ext cx="725551" cy="7433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3257" y="4465320"/>
              <a:ext cx="192786" cy="1771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9292" y="4271137"/>
              <a:ext cx="195707" cy="17335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7036" y="4289679"/>
              <a:ext cx="722503" cy="71145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4622" y="4265168"/>
              <a:ext cx="737361" cy="724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4.1</a:t>
            </a:r>
            <a:r>
              <a:rPr spc="-45" dirty="0"/>
              <a:t> </a:t>
            </a:r>
            <a:r>
              <a:rPr spc="-15" dirty="0">
                <a:latin typeface="微软雅黑"/>
                <a:cs typeface="微软雅黑"/>
              </a:rPr>
              <a:t>算法拓展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77041" y="623935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768" y="1279858"/>
            <a:ext cx="11600815" cy="3226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针对标准</a:t>
            </a:r>
            <a:r>
              <a:rPr sz="2000" dirty="0">
                <a:solidFill>
                  <a:srgbClr val="5F7796"/>
                </a:solidFill>
                <a:latin typeface="Times New Roman"/>
                <a:cs typeface="Times New Roman"/>
              </a:rPr>
              <a:t>PSO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的缺点，通常有如下的改进：</a:t>
            </a:r>
            <a:endParaRPr sz="2000">
              <a:latin typeface="微软雅黑"/>
              <a:cs typeface="微软雅黑"/>
            </a:endParaRPr>
          </a:p>
          <a:p>
            <a:pPr marL="662305" indent="-193040">
              <a:lnSpc>
                <a:spcPct val="100000"/>
              </a:lnSpc>
              <a:spcBef>
                <a:spcPts val="1200"/>
              </a:spcBef>
              <a:buSzPct val="95000"/>
              <a:buFont typeface="Times New Roman"/>
              <a:buAutoNum type="arabicPeriod"/>
              <a:tabLst>
                <a:tab pos="662940" algn="l"/>
              </a:tabLst>
            </a:pP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实现参数的自适应变化。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7796"/>
              </a:buClr>
              <a:buFont typeface="Times New Roman"/>
              <a:buAutoNum type="arabicPeriod"/>
            </a:pPr>
            <a:endParaRPr sz="2600">
              <a:latin typeface="微软雅黑"/>
              <a:cs typeface="微软雅黑"/>
            </a:endParaRPr>
          </a:p>
          <a:p>
            <a:pPr marL="662305" indent="-193040">
              <a:lnSpc>
                <a:spcPct val="100000"/>
              </a:lnSpc>
              <a:spcBef>
                <a:spcPts val="5"/>
              </a:spcBef>
              <a:buSzPct val="95000"/>
              <a:buFont typeface="Times New Roman"/>
              <a:buAutoNum type="arabicPeriod"/>
              <a:tabLst>
                <a:tab pos="662940" algn="l"/>
              </a:tabLst>
            </a:pP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引入一些其他机制，比如随机的因素，速度、位置的边界变化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−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后期压缩最大速度等。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7796"/>
              </a:buClr>
              <a:buFont typeface="Times New Roman"/>
              <a:buAutoNum type="arabicPeriod"/>
            </a:pPr>
            <a:endParaRPr sz="1950">
              <a:latin typeface="微软雅黑"/>
              <a:cs typeface="微软雅黑"/>
            </a:endParaRPr>
          </a:p>
          <a:p>
            <a:pPr marL="12700" marR="5080" indent="457200">
              <a:lnSpc>
                <a:spcPct val="150000"/>
              </a:lnSpc>
              <a:buSzPct val="95000"/>
              <a:buFont typeface="Times New Roman"/>
              <a:buAutoNum type="arabicPeriod"/>
              <a:tabLst>
                <a:tab pos="662940" algn="l"/>
              </a:tabLst>
            </a:pP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结合其他智能优化算法：遗传算法、免疫算法、模拟退火算法等等，帮助粒子跳出局部最优，改善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收敛速度。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155" y="2003247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第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19853" y="1983104"/>
            <a:ext cx="1108710" cy="1108710"/>
            <a:chOff x="4919853" y="1983104"/>
            <a:chExt cx="1108710" cy="1108710"/>
          </a:xfrm>
        </p:grpSpPr>
        <p:sp>
          <p:nvSpPr>
            <p:cNvPr id="4" name="object 4"/>
            <p:cNvSpPr/>
            <p:nvPr/>
          </p:nvSpPr>
          <p:spPr>
            <a:xfrm>
              <a:off x="4929378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60" h="1089660">
                  <a:moveTo>
                    <a:pt x="0" y="1089660"/>
                  </a:moveTo>
                  <a:lnTo>
                    <a:pt x="1089660" y="1089660"/>
                  </a:lnTo>
                  <a:lnTo>
                    <a:pt x="1089660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8616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208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7051" y="1970913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5F7796"/>
                </a:solidFill>
                <a:latin typeface="华文新魏"/>
                <a:cs typeface="华文新魏"/>
              </a:rPr>
              <a:t>五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16777" y="1983104"/>
            <a:ext cx="1108710" cy="1108710"/>
            <a:chOff x="6216777" y="1983104"/>
            <a:chExt cx="1108710" cy="1108710"/>
          </a:xfrm>
        </p:grpSpPr>
        <p:sp>
          <p:nvSpPr>
            <p:cNvPr id="9" name="object 9"/>
            <p:cNvSpPr/>
            <p:nvPr/>
          </p:nvSpPr>
          <p:spPr>
            <a:xfrm>
              <a:off x="6226302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59" h="1089660">
                  <a:moveTo>
                    <a:pt x="0" y="1089660"/>
                  </a:moveTo>
                  <a:lnTo>
                    <a:pt x="1089659" y="1089660"/>
                  </a:lnTo>
                  <a:lnTo>
                    <a:pt x="1089659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5540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711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191" y="196603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章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12177" y="1983104"/>
            <a:ext cx="1110615" cy="1108710"/>
            <a:chOff x="7512177" y="1983104"/>
            <a:chExt cx="1110615" cy="1108710"/>
          </a:xfrm>
        </p:grpSpPr>
        <p:sp>
          <p:nvSpPr>
            <p:cNvPr id="14" name="object 14"/>
            <p:cNvSpPr/>
            <p:nvPr/>
          </p:nvSpPr>
          <p:spPr>
            <a:xfrm>
              <a:off x="7521702" y="1992629"/>
              <a:ext cx="1091565" cy="1089660"/>
            </a:xfrm>
            <a:custGeom>
              <a:avLst/>
              <a:gdLst/>
              <a:ahLst/>
              <a:cxnLst/>
              <a:rect l="l" t="t" r="r" b="b"/>
              <a:pathLst>
                <a:path w="1091565" h="1089660">
                  <a:moveTo>
                    <a:pt x="0" y="1089660"/>
                  </a:moveTo>
                  <a:lnTo>
                    <a:pt x="1091183" y="1089660"/>
                  </a:lnTo>
                  <a:lnTo>
                    <a:pt x="1091183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49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0940" y="2538983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092073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65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15504" y="197365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节</a:t>
            </a:r>
            <a:endParaRPr sz="60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929" y="1450086"/>
            <a:ext cx="32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di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3764" y="1457705"/>
            <a:ext cx="2022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3470" algn="l"/>
              </a:tabLst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wu</a:t>
            </a:r>
            <a:r>
              <a:rPr sz="2800" b="1" dirty="0">
                <a:solidFill>
                  <a:srgbClr val="5F7796"/>
                </a:solidFill>
                <a:latin typeface="华文新魏"/>
                <a:cs typeface="华文新魏"/>
              </a:rPr>
              <a:t>	</a:t>
            </a:r>
            <a:r>
              <a:rPr sz="2800" b="1" spc="-10" dirty="0">
                <a:solidFill>
                  <a:srgbClr val="5F7796"/>
                </a:solidFill>
                <a:latin typeface="华文新魏"/>
                <a:cs typeface="华文新魏"/>
              </a:rPr>
              <a:t>zhang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03591" y="1450086"/>
            <a:ext cx="386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jie</a:t>
            </a:r>
            <a:endParaRPr sz="2800">
              <a:latin typeface="华文新魏"/>
              <a:cs typeface="华文新魏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65926" y="4256913"/>
            <a:ext cx="1492250" cy="745490"/>
            <a:chOff x="6265926" y="4256913"/>
            <a:chExt cx="1492250" cy="74549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9409" y="4689348"/>
              <a:ext cx="548513" cy="30289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7512" y="4265930"/>
              <a:ext cx="231394" cy="7240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8558" y="4499610"/>
              <a:ext cx="215011" cy="1793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3828" y="4499610"/>
              <a:ext cx="215773" cy="1793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5007" y="4283075"/>
              <a:ext cx="396621" cy="18300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5926" y="4256913"/>
              <a:ext cx="722502" cy="74498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4735957" y="4255515"/>
            <a:ext cx="1469390" cy="739775"/>
            <a:chOff x="4735957" y="4255515"/>
            <a:chExt cx="1469390" cy="73977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5957" y="4255515"/>
              <a:ext cx="739647" cy="73964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5671" y="4261484"/>
              <a:ext cx="461390" cy="72923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6780" y="4269612"/>
              <a:ext cx="218059" cy="7126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3097" y="4325492"/>
              <a:ext cx="83312" cy="499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79" y="1773934"/>
            <a:ext cx="11414760" cy="50840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5.1</a:t>
            </a:r>
            <a:r>
              <a:rPr spc="-45" dirty="0"/>
              <a:t> </a:t>
            </a:r>
            <a:r>
              <a:rPr spc="-15" dirty="0">
                <a:latin typeface="微软雅黑"/>
                <a:cs typeface="微软雅黑"/>
              </a:rPr>
              <a:t>案例实操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77041" y="623935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4514" y="1450213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4" h="236219">
                <a:moveTo>
                  <a:pt x="234061" y="0"/>
                </a:moveTo>
                <a:lnTo>
                  <a:pt x="230759" y="9525"/>
                </a:lnTo>
                <a:lnTo>
                  <a:pt x="244379" y="15430"/>
                </a:lnTo>
                <a:lnTo>
                  <a:pt x="256095" y="23622"/>
                </a:lnTo>
                <a:lnTo>
                  <a:pt x="279906" y="61650"/>
                </a:lnTo>
                <a:lnTo>
                  <a:pt x="287782" y="116586"/>
                </a:lnTo>
                <a:lnTo>
                  <a:pt x="286902" y="137423"/>
                </a:lnTo>
                <a:lnTo>
                  <a:pt x="273812" y="188340"/>
                </a:lnTo>
                <a:lnTo>
                  <a:pt x="244594" y="220130"/>
                </a:lnTo>
                <a:lnTo>
                  <a:pt x="231140" y="226060"/>
                </a:lnTo>
                <a:lnTo>
                  <a:pt x="234061" y="235712"/>
                </a:lnTo>
                <a:lnTo>
                  <a:pt x="279155" y="208887"/>
                </a:lnTo>
                <a:lnTo>
                  <a:pt x="304403" y="159480"/>
                </a:lnTo>
                <a:lnTo>
                  <a:pt x="309245" y="117856"/>
                </a:lnTo>
                <a:lnTo>
                  <a:pt x="308030" y="96281"/>
                </a:lnTo>
                <a:lnTo>
                  <a:pt x="298315" y="57991"/>
                </a:lnTo>
                <a:lnTo>
                  <a:pt x="266176" y="15065"/>
                </a:lnTo>
                <a:lnTo>
                  <a:pt x="251184" y="6145"/>
                </a:lnTo>
                <a:lnTo>
                  <a:pt x="234061" y="0"/>
                </a:lnTo>
                <a:close/>
              </a:path>
              <a:path w="309244" h="236219">
                <a:moveTo>
                  <a:pt x="75184" y="0"/>
                </a:moveTo>
                <a:lnTo>
                  <a:pt x="30196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2" y="139501"/>
                </a:lnTo>
                <a:lnTo>
                  <a:pt x="10876" y="177792"/>
                </a:lnTo>
                <a:lnTo>
                  <a:pt x="43005" y="220599"/>
                </a:lnTo>
                <a:lnTo>
                  <a:pt x="75184" y="235712"/>
                </a:lnTo>
                <a:lnTo>
                  <a:pt x="78105" y="226060"/>
                </a:lnTo>
                <a:lnTo>
                  <a:pt x="64722" y="220130"/>
                </a:lnTo>
                <a:lnTo>
                  <a:pt x="53149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36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5907" y="1450213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5" h="236219">
                <a:moveTo>
                  <a:pt x="234060" y="0"/>
                </a:moveTo>
                <a:lnTo>
                  <a:pt x="230758" y="9525"/>
                </a:lnTo>
                <a:lnTo>
                  <a:pt x="244379" y="15430"/>
                </a:lnTo>
                <a:lnTo>
                  <a:pt x="256095" y="23622"/>
                </a:lnTo>
                <a:lnTo>
                  <a:pt x="279906" y="61650"/>
                </a:lnTo>
                <a:lnTo>
                  <a:pt x="287781" y="116586"/>
                </a:lnTo>
                <a:lnTo>
                  <a:pt x="286902" y="137423"/>
                </a:lnTo>
                <a:lnTo>
                  <a:pt x="273812" y="188340"/>
                </a:lnTo>
                <a:lnTo>
                  <a:pt x="244594" y="220130"/>
                </a:lnTo>
                <a:lnTo>
                  <a:pt x="231140" y="226060"/>
                </a:lnTo>
                <a:lnTo>
                  <a:pt x="234060" y="235712"/>
                </a:lnTo>
                <a:lnTo>
                  <a:pt x="279155" y="208887"/>
                </a:lnTo>
                <a:lnTo>
                  <a:pt x="304403" y="159480"/>
                </a:lnTo>
                <a:lnTo>
                  <a:pt x="309244" y="117856"/>
                </a:lnTo>
                <a:lnTo>
                  <a:pt x="308030" y="96281"/>
                </a:lnTo>
                <a:lnTo>
                  <a:pt x="298315" y="57991"/>
                </a:lnTo>
                <a:lnTo>
                  <a:pt x="266176" y="15065"/>
                </a:lnTo>
                <a:lnTo>
                  <a:pt x="251184" y="6145"/>
                </a:lnTo>
                <a:lnTo>
                  <a:pt x="234060" y="0"/>
                </a:lnTo>
                <a:close/>
              </a:path>
              <a:path w="309245" h="236219">
                <a:moveTo>
                  <a:pt x="75184" y="0"/>
                </a:moveTo>
                <a:lnTo>
                  <a:pt x="30196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2" y="139501"/>
                </a:lnTo>
                <a:lnTo>
                  <a:pt x="10876" y="177792"/>
                </a:lnTo>
                <a:lnTo>
                  <a:pt x="43005" y="220599"/>
                </a:lnTo>
                <a:lnTo>
                  <a:pt x="75184" y="235712"/>
                </a:lnTo>
                <a:lnTo>
                  <a:pt x="78105" y="226060"/>
                </a:lnTo>
                <a:lnTo>
                  <a:pt x="64722" y="220130"/>
                </a:lnTo>
                <a:lnTo>
                  <a:pt x="53149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2"/>
                </a:lnTo>
                <a:lnTo>
                  <a:pt x="64936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378" y="1450213"/>
            <a:ext cx="449580" cy="236220"/>
          </a:xfrm>
          <a:custGeom>
            <a:avLst/>
            <a:gdLst/>
            <a:ahLst/>
            <a:cxnLst/>
            <a:rect l="l" t="t" r="r" b="b"/>
            <a:pathLst>
              <a:path w="449579" h="236219">
                <a:moveTo>
                  <a:pt x="374269" y="0"/>
                </a:moveTo>
                <a:lnTo>
                  <a:pt x="370967" y="9525"/>
                </a:lnTo>
                <a:lnTo>
                  <a:pt x="384587" y="15430"/>
                </a:lnTo>
                <a:lnTo>
                  <a:pt x="396303" y="23622"/>
                </a:lnTo>
                <a:lnTo>
                  <a:pt x="420114" y="61650"/>
                </a:lnTo>
                <a:lnTo>
                  <a:pt x="427990" y="116586"/>
                </a:lnTo>
                <a:lnTo>
                  <a:pt x="427110" y="137423"/>
                </a:lnTo>
                <a:lnTo>
                  <a:pt x="414020" y="188340"/>
                </a:lnTo>
                <a:lnTo>
                  <a:pt x="384802" y="220130"/>
                </a:lnTo>
                <a:lnTo>
                  <a:pt x="371348" y="226060"/>
                </a:lnTo>
                <a:lnTo>
                  <a:pt x="374269" y="235712"/>
                </a:lnTo>
                <a:lnTo>
                  <a:pt x="419363" y="208887"/>
                </a:lnTo>
                <a:lnTo>
                  <a:pt x="444611" y="159480"/>
                </a:lnTo>
                <a:lnTo>
                  <a:pt x="449453" y="117856"/>
                </a:lnTo>
                <a:lnTo>
                  <a:pt x="448238" y="96281"/>
                </a:lnTo>
                <a:lnTo>
                  <a:pt x="438523" y="57991"/>
                </a:lnTo>
                <a:lnTo>
                  <a:pt x="406384" y="15065"/>
                </a:lnTo>
                <a:lnTo>
                  <a:pt x="391392" y="6145"/>
                </a:lnTo>
                <a:lnTo>
                  <a:pt x="374269" y="0"/>
                </a:lnTo>
                <a:close/>
              </a:path>
              <a:path w="449579" h="236219">
                <a:moveTo>
                  <a:pt x="75184" y="0"/>
                </a:moveTo>
                <a:lnTo>
                  <a:pt x="30196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2" y="139501"/>
                </a:lnTo>
                <a:lnTo>
                  <a:pt x="10876" y="177792"/>
                </a:lnTo>
                <a:lnTo>
                  <a:pt x="43005" y="220599"/>
                </a:lnTo>
                <a:lnTo>
                  <a:pt x="75184" y="235712"/>
                </a:lnTo>
                <a:lnTo>
                  <a:pt x="78105" y="226060"/>
                </a:lnTo>
                <a:lnTo>
                  <a:pt x="64722" y="220130"/>
                </a:lnTo>
                <a:lnTo>
                  <a:pt x="53149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36" y="15430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4183" y="1450213"/>
            <a:ext cx="449580" cy="236220"/>
          </a:xfrm>
          <a:custGeom>
            <a:avLst/>
            <a:gdLst/>
            <a:ahLst/>
            <a:cxnLst/>
            <a:rect l="l" t="t" r="r" b="b"/>
            <a:pathLst>
              <a:path w="449579" h="236219">
                <a:moveTo>
                  <a:pt x="374268" y="0"/>
                </a:moveTo>
                <a:lnTo>
                  <a:pt x="370966" y="9525"/>
                </a:lnTo>
                <a:lnTo>
                  <a:pt x="384587" y="15430"/>
                </a:lnTo>
                <a:lnTo>
                  <a:pt x="396303" y="23622"/>
                </a:lnTo>
                <a:lnTo>
                  <a:pt x="420114" y="61650"/>
                </a:lnTo>
                <a:lnTo>
                  <a:pt x="427989" y="116586"/>
                </a:lnTo>
                <a:lnTo>
                  <a:pt x="427110" y="137423"/>
                </a:lnTo>
                <a:lnTo>
                  <a:pt x="414019" y="188340"/>
                </a:lnTo>
                <a:lnTo>
                  <a:pt x="384802" y="220130"/>
                </a:lnTo>
                <a:lnTo>
                  <a:pt x="371347" y="226060"/>
                </a:lnTo>
                <a:lnTo>
                  <a:pt x="374268" y="235712"/>
                </a:lnTo>
                <a:lnTo>
                  <a:pt x="419363" y="208887"/>
                </a:lnTo>
                <a:lnTo>
                  <a:pt x="444611" y="159480"/>
                </a:lnTo>
                <a:lnTo>
                  <a:pt x="449452" y="117856"/>
                </a:lnTo>
                <a:lnTo>
                  <a:pt x="448238" y="96281"/>
                </a:lnTo>
                <a:lnTo>
                  <a:pt x="438523" y="57991"/>
                </a:lnTo>
                <a:lnTo>
                  <a:pt x="406384" y="15065"/>
                </a:lnTo>
                <a:lnTo>
                  <a:pt x="391392" y="6145"/>
                </a:lnTo>
                <a:lnTo>
                  <a:pt x="374268" y="0"/>
                </a:lnTo>
                <a:close/>
              </a:path>
              <a:path w="449579" h="236219">
                <a:moveTo>
                  <a:pt x="75183" y="0"/>
                </a:moveTo>
                <a:lnTo>
                  <a:pt x="30196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2" y="139501"/>
                </a:lnTo>
                <a:lnTo>
                  <a:pt x="10876" y="177792"/>
                </a:lnTo>
                <a:lnTo>
                  <a:pt x="43005" y="220599"/>
                </a:lnTo>
                <a:lnTo>
                  <a:pt x="75183" y="235712"/>
                </a:lnTo>
                <a:lnTo>
                  <a:pt x="78104" y="226060"/>
                </a:lnTo>
                <a:lnTo>
                  <a:pt x="64722" y="220130"/>
                </a:lnTo>
                <a:lnTo>
                  <a:pt x="53149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2"/>
                </a:lnTo>
                <a:lnTo>
                  <a:pt x="64936" y="15430"/>
                </a:lnTo>
                <a:lnTo>
                  <a:pt x="7848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5F7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0272" y="1373505"/>
            <a:ext cx="8664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75105" algn="l"/>
                <a:tab pos="3563620" algn="l"/>
                <a:tab pos="5041900" algn="l"/>
              </a:tabLst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求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解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𝑓</a:t>
            </a:r>
            <a:r>
              <a:rPr sz="2000" spc="45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5F7796"/>
                </a:solidFill>
                <a:latin typeface="Cambria Math"/>
                <a:cs typeface="Cambria Math"/>
              </a:rPr>
              <a:t>𝑥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	=</a:t>
            </a:r>
            <a:r>
              <a:rPr sz="2000" spc="100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𝑥</a:t>
            </a:r>
            <a:r>
              <a:rPr sz="2000" spc="6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𝑠𝑖𝑛</a:t>
            </a:r>
            <a:r>
              <a:rPr sz="2000" spc="409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𝑥</a:t>
            </a:r>
            <a:r>
              <a:rPr sz="2000" spc="44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𝑐𝑜𝑠</a:t>
            </a:r>
            <a:r>
              <a:rPr sz="2000" spc="420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5F7796"/>
                </a:solidFill>
                <a:latin typeface="Cambria Math"/>
                <a:cs typeface="Cambria Math"/>
              </a:rPr>
              <a:t>2𝑥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	−</a:t>
            </a:r>
            <a:r>
              <a:rPr sz="2000" spc="434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2𝑥𝑠𝑖𝑛</a:t>
            </a:r>
            <a:r>
              <a:rPr sz="2000" spc="41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5F7796"/>
                </a:solidFill>
                <a:latin typeface="Cambria Math"/>
                <a:cs typeface="Cambria Math"/>
              </a:rPr>
              <a:t>3𝑥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	+</a:t>
            </a:r>
            <a:r>
              <a:rPr sz="2000" spc="40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3𝑥</a:t>
            </a:r>
            <a:r>
              <a:rPr sz="2000" spc="13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𝑠𝑖𝑛(4𝑥)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在</a:t>
            </a:r>
            <a:r>
              <a:rPr sz="2000" spc="-10" dirty="0">
                <a:solidFill>
                  <a:srgbClr val="5F7796"/>
                </a:solidFill>
                <a:latin typeface="Cambria Math"/>
                <a:cs typeface="Cambria Math"/>
              </a:rPr>
              <a:t>[0,50]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的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最小值</a:t>
            </a:r>
            <a:r>
              <a:rPr sz="2000" spc="-50" dirty="0">
                <a:solidFill>
                  <a:srgbClr val="5F7796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39467"/>
            <a:ext cx="11573510" cy="4773295"/>
            <a:chOff x="0" y="1839467"/>
            <a:chExt cx="11573510" cy="4773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5416" y="1839467"/>
              <a:ext cx="5577840" cy="47731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50135"/>
              <a:ext cx="6350507" cy="47625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5.1</a:t>
            </a:r>
            <a:r>
              <a:rPr spc="-45" dirty="0"/>
              <a:t> </a:t>
            </a:r>
            <a:r>
              <a:rPr spc="-15" dirty="0">
                <a:latin typeface="微软雅黑"/>
                <a:cs typeface="微软雅黑"/>
              </a:rPr>
              <a:t>案例实操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77041" y="623935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872" y="1373505"/>
            <a:ext cx="4079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求解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20</a:t>
            </a:r>
            <a:r>
              <a:rPr sz="2000" spc="150" dirty="0">
                <a:solidFill>
                  <a:srgbClr val="5F7796"/>
                </a:solidFill>
                <a:latin typeface="Cambria Math"/>
                <a:cs typeface="Cambria Math"/>
              </a:rPr>
              <a:t> + </a:t>
            </a:r>
            <a:r>
              <a:rPr sz="2000" spc="70" dirty="0">
                <a:solidFill>
                  <a:srgbClr val="5F7796"/>
                </a:solidFill>
                <a:latin typeface="Cambria Math"/>
                <a:cs typeface="Cambria Math"/>
              </a:rPr>
              <a:t>𝑥</a:t>
            </a:r>
            <a:r>
              <a:rPr sz="2175" spc="104" baseline="28735" dirty="0">
                <a:solidFill>
                  <a:srgbClr val="5F7796"/>
                </a:solidFill>
                <a:latin typeface="Cambria Math"/>
                <a:cs typeface="Cambria Math"/>
              </a:rPr>
              <a:t>2</a:t>
            </a:r>
            <a:r>
              <a:rPr sz="2175" spc="315" baseline="2873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+ </a:t>
            </a:r>
            <a:r>
              <a:rPr sz="2000" spc="65" dirty="0">
                <a:solidFill>
                  <a:srgbClr val="5F7796"/>
                </a:solidFill>
                <a:latin typeface="Cambria Math"/>
                <a:cs typeface="Cambria Math"/>
              </a:rPr>
              <a:t>𝑦</a:t>
            </a:r>
            <a:r>
              <a:rPr sz="2175" spc="97" baseline="28735" dirty="0">
                <a:solidFill>
                  <a:srgbClr val="5F7796"/>
                </a:solidFill>
                <a:latin typeface="Cambria Math"/>
                <a:cs typeface="Cambria Math"/>
              </a:rPr>
              <a:t>2</a:t>
            </a:r>
            <a:r>
              <a:rPr sz="2175" spc="307" baseline="2873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229" dirty="0">
                <a:solidFill>
                  <a:srgbClr val="5F7796"/>
                </a:solidFill>
                <a:latin typeface="Cambria Math"/>
                <a:cs typeface="Cambria Math"/>
              </a:rPr>
              <a:t>− </a:t>
            </a:r>
            <a:r>
              <a:rPr sz="2000" spc="-10" dirty="0">
                <a:solidFill>
                  <a:srgbClr val="5F7796"/>
                </a:solidFill>
                <a:latin typeface="Cambria Math"/>
                <a:cs typeface="Cambria Math"/>
              </a:rPr>
              <a:t>10cos(2𝜋x)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8996" y="1373505"/>
            <a:ext cx="4572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solidFill>
                  <a:srgbClr val="5F7796"/>
                </a:solidFill>
                <a:latin typeface="Cambria Math"/>
                <a:cs typeface="Cambria Math"/>
              </a:rPr>
              <a:t>− 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10cos(2𝜋𝑦</a:t>
            </a:r>
            <a:r>
              <a:rPr sz="2000" spc="10" dirty="0">
                <a:solidFill>
                  <a:srgbClr val="5F7796"/>
                </a:solidFill>
                <a:latin typeface="Cambria Math"/>
                <a:cs typeface="Cambria Math"/>
              </a:rPr>
              <a:t>) 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在</a:t>
            </a:r>
            <a:r>
              <a:rPr sz="2000" spc="-10" dirty="0">
                <a:solidFill>
                  <a:srgbClr val="5F7796"/>
                </a:solidFill>
                <a:latin typeface="Cambria Math"/>
                <a:cs typeface="Cambria Math"/>
              </a:rPr>
              <a:t>[−5.12,5.12]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的最小值。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272" y="1431163"/>
            <a:ext cx="813943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案例代码见评论区或者联系我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</a:rPr>
              <a:t>QQ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索要。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其他课程</a:t>
            </a:r>
            <a:r>
              <a:rPr sz="2000" spc="-50" dirty="0">
                <a:solidFill>
                  <a:srgbClr val="5F7796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基于</a:t>
            </a:r>
            <a:r>
              <a:rPr sz="2000" dirty="0">
                <a:solidFill>
                  <a:srgbClr val="5F7796"/>
                </a:solidFill>
                <a:latin typeface="Times New Roman"/>
                <a:cs typeface="Times New Roman"/>
              </a:rPr>
              <a:t>Python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实现网络爬虫：</a:t>
            </a:r>
            <a:r>
              <a:rPr sz="2000" u="heavy" spc="-10" dirty="0">
                <a:solidFill>
                  <a:srgbClr val="5F7796"/>
                </a:solidFill>
                <a:uFill>
                  <a:solidFill>
                    <a:srgbClr val="5F7796"/>
                  </a:solidFill>
                </a:uFill>
                <a:latin typeface="Times New Roman"/>
                <a:cs typeface="Times New Roman"/>
                <a:hlinkClick r:id="rId2"/>
              </a:rPr>
              <a:t>https://www.bilibili.com/video/BV1WV411U7LQ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5" dirty="0">
                <a:solidFill>
                  <a:srgbClr val="5F7796"/>
                </a:solidFill>
                <a:latin typeface="微软雅黑"/>
                <a:cs typeface="微软雅黑"/>
              </a:rPr>
              <a:t>通俗易懂关联规则 </a:t>
            </a:r>
            <a:r>
              <a:rPr sz="2000" spc="10" dirty="0">
                <a:solidFill>
                  <a:srgbClr val="5F7796"/>
                </a:solidFill>
                <a:latin typeface="Times New Roman"/>
                <a:cs typeface="Times New Roman"/>
              </a:rPr>
              <a:t>: 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</a:rPr>
              <a:t>https:/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  <a:hlinkClick r:id="rId3"/>
              </a:rPr>
              <a:t>/ww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</a:rPr>
              <a:t>w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  <a:hlinkClick r:id="rId3"/>
              </a:rPr>
              <a:t>.bilibili.com/video/BV13f4y1k7x6</a:t>
            </a:r>
            <a:endParaRPr sz="2000">
              <a:latin typeface="Times New Roman"/>
              <a:cs typeface="Times New Roman"/>
            </a:endParaRPr>
          </a:p>
          <a:p>
            <a:pPr marL="12700" marR="899160">
              <a:lnSpc>
                <a:spcPct val="150000"/>
              </a:lnSpc>
              <a:spcBef>
                <a:spcPts val="5"/>
              </a:spcBef>
            </a:pP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通俗易懂</a:t>
            </a:r>
            <a:r>
              <a:rPr sz="2000" dirty="0">
                <a:solidFill>
                  <a:srgbClr val="5F7796"/>
                </a:solidFill>
                <a:latin typeface="Times New Roman"/>
                <a:cs typeface="Times New Roman"/>
              </a:rPr>
              <a:t>K</a:t>
            </a:r>
            <a:r>
              <a:rPr sz="2000" spc="114" dirty="0">
                <a:solidFill>
                  <a:srgbClr val="5F7796"/>
                </a:solidFill>
                <a:latin typeface="微软雅黑"/>
                <a:cs typeface="微软雅黑"/>
              </a:rPr>
              <a:t>均值聚类</a:t>
            </a:r>
            <a:r>
              <a:rPr sz="2000" spc="-5" dirty="0">
                <a:solidFill>
                  <a:srgbClr val="5F7796"/>
                </a:solidFill>
                <a:latin typeface="Times New Roman"/>
                <a:cs typeface="Times New Roman"/>
              </a:rPr>
              <a:t>: 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</a:rPr>
              <a:t>https:/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  <a:hlinkClick r:id="rId4"/>
              </a:rPr>
              <a:t>/ww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</a:rPr>
              <a:t>w</a:t>
            </a:r>
            <a:r>
              <a:rPr sz="2000" spc="-10" dirty="0">
                <a:solidFill>
                  <a:srgbClr val="5F7796"/>
                </a:solidFill>
                <a:latin typeface="Times New Roman"/>
                <a:cs typeface="Times New Roman"/>
                <a:hlinkClick r:id="rId4"/>
              </a:rPr>
              <a:t>.bilibili.com/video/BV16v4y1Z7xJ</a:t>
            </a: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通俗易懂</a:t>
            </a:r>
            <a:r>
              <a:rPr sz="2000" dirty="0">
                <a:solidFill>
                  <a:srgbClr val="5F7796"/>
                </a:solidFill>
                <a:latin typeface="Times New Roman"/>
                <a:cs typeface="Times New Roman"/>
              </a:rPr>
              <a:t>ID3</a:t>
            </a:r>
            <a:r>
              <a:rPr sz="2000" spc="225" dirty="0">
                <a:solidFill>
                  <a:srgbClr val="5F7796"/>
                </a:solidFill>
                <a:latin typeface="微软雅黑"/>
                <a:cs typeface="微软雅黑"/>
              </a:rPr>
              <a:t>分类</a:t>
            </a:r>
            <a:r>
              <a:rPr sz="2000" dirty="0">
                <a:solidFill>
                  <a:srgbClr val="5F7796"/>
                </a:solidFill>
                <a:latin typeface="Times New Roman"/>
                <a:cs typeface="Times New Roman"/>
              </a:rPr>
              <a:t>:</a:t>
            </a:r>
            <a:r>
              <a:rPr sz="2000" u="heavy" spc="-5" dirty="0">
                <a:solidFill>
                  <a:srgbClr val="5F7796"/>
                </a:solidFill>
                <a:uFill>
                  <a:solidFill>
                    <a:srgbClr val="5F779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heavy" spc="-10" dirty="0">
                <a:solidFill>
                  <a:srgbClr val="5F7796"/>
                </a:solidFill>
                <a:uFill>
                  <a:solidFill>
                    <a:srgbClr val="5F7796"/>
                  </a:solidFill>
                </a:uFill>
                <a:latin typeface="Times New Roman"/>
                <a:cs typeface="Times New Roman"/>
                <a:hlinkClick r:id="rId2"/>
              </a:rPr>
              <a:t>https://www</a:t>
            </a:r>
            <a:r>
              <a:rPr sz="2000" u="heavy" spc="-30" dirty="0">
                <a:solidFill>
                  <a:srgbClr val="5F7796"/>
                </a:solidFill>
                <a:uFill>
                  <a:solidFill>
                    <a:srgbClr val="5F7796"/>
                  </a:solidFill>
                </a:uFill>
                <a:latin typeface="Times New Roman"/>
                <a:cs typeface="Times New Roman"/>
                <a:hlinkClick r:id="rId2"/>
              </a:rPr>
              <a:t>. </a:t>
            </a:r>
            <a:r>
              <a:rPr sz="2000" u="heavy" spc="-10" dirty="0">
                <a:solidFill>
                  <a:srgbClr val="5F7796"/>
                </a:solidFill>
                <a:uFill>
                  <a:solidFill>
                    <a:srgbClr val="5F7796"/>
                  </a:solidFill>
                </a:uFill>
                <a:latin typeface="Times New Roman"/>
                <a:cs typeface="Times New Roman"/>
                <a:hlinkClick r:id="rId2"/>
              </a:rPr>
              <a:t>bilibili.com/video/BV1kg411u7RP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通俗易懂随机森林：</a:t>
            </a:r>
            <a:r>
              <a:rPr sz="2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https://www.bilibili.com/video/BV18U4y1E7jQ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0251" y="5394756"/>
            <a:ext cx="436753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b="1" spc="-15" dirty="0">
                <a:solidFill>
                  <a:srgbClr val="FF0000"/>
                </a:solidFill>
                <a:latin typeface="微软雅黑"/>
                <a:cs typeface="微软雅黑"/>
              </a:rPr>
              <a:t>同时如果有一些其他问题，可以联系我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QQ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微软雅黑"/>
                <a:cs typeface="微软雅黑"/>
              </a:rPr>
              <a:t>：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1366420642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000" b="1" spc="-50" dirty="0">
                <a:solidFill>
                  <a:srgbClr val="FF0000"/>
                </a:solidFill>
                <a:latin typeface="微软雅黑"/>
                <a:cs typeface="微软雅黑"/>
              </a:rPr>
              <a:t>群：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1019030249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欢迎大佬萌新加入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5.2</a:t>
            </a:r>
            <a:r>
              <a:rPr spc="-45" dirty="0"/>
              <a:t> </a:t>
            </a:r>
            <a:r>
              <a:rPr spc="-15" dirty="0">
                <a:latin typeface="微软雅黑"/>
                <a:cs typeface="微软雅黑"/>
              </a:rPr>
              <a:t>广告时间</a:t>
            </a:r>
          </a:p>
        </p:txBody>
      </p: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77041" y="623935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7859" y="254584"/>
            <a:ext cx="332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5044" algn="l"/>
                <a:tab pos="1977389" algn="l"/>
                <a:tab pos="2959100" algn="l"/>
              </a:tabLst>
            </a:pPr>
            <a:r>
              <a:rPr sz="2800" b="1" spc="-50" dirty="0">
                <a:solidFill>
                  <a:srgbClr val="5F7796"/>
                </a:solidFill>
                <a:latin typeface="微软雅黑"/>
                <a:cs typeface="微软雅黑"/>
              </a:rPr>
              <a:t>参</a:t>
            </a:r>
            <a:r>
              <a:rPr sz="2800" b="1" dirty="0">
                <a:solidFill>
                  <a:srgbClr val="5F7796"/>
                </a:solidFill>
                <a:latin typeface="微软雅黑"/>
                <a:cs typeface="微软雅黑"/>
              </a:rPr>
              <a:t>	</a:t>
            </a:r>
            <a:r>
              <a:rPr sz="2800" b="1" spc="-50" dirty="0">
                <a:solidFill>
                  <a:srgbClr val="5F7796"/>
                </a:solidFill>
                <a:latin typeface="微软雅黑"/>
                <a:cs typeface="微软雅黑"/>
              </a:rPr>
              <a:t>考</a:t>
            </a:r>
            <a:r>
              <a:rPr sz="2800" b="1" dirty="0">
                <a:solidFill>
                  <a:srgbClr val="5F7796"/>
                </a:solidFill>
                <a:latin typeface="微软雅黑"/>
                <a:cs typeface="微软雅黑"/>
              </a:rPr>
              <a:t>	</a:t>
            </a:r>
            <a:r>
              <a:rPr sz="2800" b="1" spc="-50" dirty="0">
                <a:solidFill>
                  <a:srgbClr val="5F7796"/>
                </a:solidFill>
                <a:latin typeface="微软雅黑"/>
                <a:cs typeface="微软雅黑"/>
              </a:rPr>
              <a:t>资</a:t>
            </a:r>
            <a:r>
              <a:rPr sz="2800" b="1" dirty="0">
                <a:solidFill>
                  <a:srgbClr val="5F7796"/>
                </a:solidFill>
                <a:latin typeface="微软雅黑"/>
                <a:cs typeface="微软雅黑"/>
              </a:rPr>
              <a:t>	</a:t>
            </a:r>
            <a:r>
              <a:rPr sz="2800" b="1" spc="-50" dirty="0">
                <a:solidFill>
                  <a:srgbClr val="5F7796"/>
                </a:solidFill>
                <a:latin typeface="微软雅黑"/>
                <a:cs typeface="微软雅黑"/>
              </a:rPr>
              <a:t>料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048" y="1133982"/>
            <a:ext cx="789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暂无。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77041" y="623935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18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385" y="3251073"/>
            <a:ext cx="3330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90" dirty="0">
                <a:latin typeface="微软雅黑"/>
                <a:cs typeface="微软雅黑"/>
              </a:rPr>
              <a:t>谢谢观看</a:t>
            </a:r>
            <a:endParaRPr sz="60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5944" y="4344923"/>
            <a:ext cx="9831705" cy="262255"/>
            <a:chOff x="1075944" y="4344923"/>
            <a:chExt cx="9831705" cy="262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4" y="4344923"/>
              <a:ext cx="280416" cy="2621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4460" y="4344923"/>
              <a:ext cx="280416" cy="2621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2976" y="4344923"/>
              <a:ext cx="280415" cy="2621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1491" y="4344923"/>
              <a:ext cx="280416" cy="2621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0008" y="4344923"/>
              <a:ext cx="280416" cy="2621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8524" y="4344923"/>
              <a:ext cx="280415" cy="2621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39" y="4344923"/>
              <a:ext cx="280415" cy="2621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5555" y="4344923"/>
              <a:ext cx="280415" cy="2621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8" y="4344923"/>
              <a:ext cx="280415" cy="2621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1064" y="4344923"/>
              <a:ext cx="280415" cy="2621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579" y="4344923"/>
              <a:ext cx="280415" cy="2621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8096" y="4344923"/>
              <a:ext cx="280415" cy="2621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6611" y="4344923"/>
              <a:ext cx="280415" cy="2621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5128" y="4344923"/>
              <a:ext cx="280415" cy="2621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644" y="4344923"/>
              <a:ext cx="280415" cy="2621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159" y="4344923"/>
              <a:ext cx="280415" cy="2621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0676" y="4344923"/>
              <a:ext cx="280415" cy="2621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4344923"/>
              <a:ext cx="280416" cy="2621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7667" y="4344923"/>
              <a:ext cx="280415" cy="2621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5" y="4344923"/>
              <a:ext cx="280416" cy="2621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4700" y="4344923"/>
              <a:ext cx="280416" cy="2621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0248" y="4344923"/>
              <a:ext cx="280416" cy="2621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1732" y="4344923"/>
              <a:ext cx="280416" cy="26212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7279" y="4344923"/>
              <a:ext cx="280416" cy="2621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8763" y="4344923"/>
              <a:ext cx="280416" cy="2621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2787" y="4344923"/>
              <a:ext cx="280416" cy="2621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5796" y="4344923"/>
              <a:ext cx="280416" cy="2621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1303" y="4344923"/>
              <a:ext cx="280416" cy="26212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8336" y="4344923"/>
              <a:ext cx="280416" cy="2621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9820" y="4344923"/>
              <a:ext cx="280416" cy="26212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6851" y="4344923"/>
              <a:ext cx="280416" cy="262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0170" y="615823"/>
            <a:ext cx="581913" cy="6205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5456" y="626109"/>
            <a:ext cx="476758" cy="5999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64623" y="626109"/>
            <a:ext cx="475996" cy="5999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4045" y="626109"/>
            <a:ext cx="456310" cy="5999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49056" y="626109"/>
            <a:ext cx="476758" cy="5999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88223" y="626109"/>
            <a:ext cx="475996" cy="5999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49711" y="615823"/>
            <a:ext cx="487934" cy="6209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08318" y="615823"/>
            <a:ext cx="522731" cy="6205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10855" y="1689897"/>
            <a:ext cx="1654810" cy="3777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3900"/>
              </a:lnSpc>
              <a:spcBef>
                <a:spcPts val="95"/>
              </a:spcBef>
            </a:pPr>
            <a:r>
              <a:rPr sz="3200" b="1" spc="-15" dirty="0">
                <a:solidFill>
                  <a:srgbClr val="5F7796"/>
                </a:solidFill>
                <a:latin typeface="微软雅黑"/>
                <a:cs typeface="微软雅黑"/>
              </a:rPr>
              <a:t>算法背景算法原理算法分析算法拓展案例实操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4821" y="1755958"/>
            <a:ext cx="534670" cy="376872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3600" b="1" spc="-25" dirty="0">
                <a:solidFill>
                  <a:srgbClr val="5F7796"/>
                </a:solidFill>
                <a:latin typeface="Arial"/>
                <a:cs typeface="Arial"/>
              </a:rPr>
              <a:t>01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600" b="1" spc="-25" dirty="0">
                <a:solidFill>
                  <a:srgbClr val="5F7796"/>
                </a:solidFill>
                <a:latin typeface="Arial"/>
                <a:cs typeface="Arial"/>
              </a:rPr>
              <a:t>02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600" b="1" spc="-25" dirty="0">
                <a:solidFill>
                  <a:srgbClr val="5F7796"/>
                </a:solidFill>
                <a:latin typeface="Arial"/>
                <a:cs typeface="Arial"/>
              </a:rPr>
              <a:t>03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600" b="1" spc="-25" dirty="0">
                <a:solidFill>
                  <a:srgbClr val="5F7796"/>
                </a:solidFill>
                <a:latin typeface="Arial"/>
                <a:cs typeface="Arial"/>
              </a:rPr>
              <a:t>04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600" b="1" spc="-25" dirty="0">
                <a:solidFill>
                  <a:srgbClr val="5F7796"/>
                </a:solidFill>
                <a:latin typeface="Arial"/>
                <a:cs typeface="Arial"/>
              </a:rPr>
              <a:t>05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52324" y="1380744"/>
            <a:ext cx="3867856" cy="4684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155" y="2003247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第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19853" y="1983104"/>
            <a:ext cx="1108710" cy="1108710"/>
            <a:chOff x="4919853" y="1983104"/>
            <a:chExt cx="1108710" cy="1108710"/>
          </a:xfrm>
        </p:grpSpPr>
        <p:sp>
          <p:nvSpPr>
            <p:cNvPr id="4" name="object 4"/>
            <p:cNvSpPr/>
            <p:nvPr/>
          </p:nvSpPr>
          <p:spPr>
            <a:xfrm>
              <a:off x="4929378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60" h="1089660">
                  <a:moveTo>
                    <a:pt x="0" y="1089660"/>
                  </a:moveTo>
                  <a:lnTo>
                    <a:pt x="1089660" y="1089660"/>
                  </a:lnTo>
                  <a:lnTo>
                    <a:pt x="1089660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8616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208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7051" y="1970913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5F7796"/>
                </a:solidFill>
                <a:latin typeface="华文新魏"/>
                <a:cs typeface="华文新魏"/>
              </a:rPr>
              <a:t>一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16777" y="1983104"/>
            <a:ext cx="1108710" cy="1108710"/>
            <a:chOff x="6216777" y="1983104"/>
            <a:chExt cx="1108710" cy="1108710"/>
          </a:xfrm>
        </p:grpSpPr>
        <p:sp>
          <p:nvSpPr>
            <p:cNvPr id="9" name="object 9"/>
            <p:cNvSpPr/>
            <p:nvPr/>
          </p:nvSpPr>
          <p:spPr>
            <a:xfrm>
              <a:off x="6226302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59" h="1089660">
                  <a:moveTo>
                    <a:pt x="0" y="1089660"/>
                  </a:moveTo>
                  <a:lnTo>
                    <a:pt x="1089659" y="1089660"/>
                  </a:lnTo>
                  <a:lnTo>
                    <a:pt x="1089659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5540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711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191" y="196603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章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12177" y="1983104"/>
            <a:ext cx="1110615" cy="1108710"/>
            <a:chOff x="7512177" y="1983104"/>
            <a:chExt cx="1110615" cy="1108710"/>
          </a:xfrm>
        </p:grpSpPr>
        <p:sp>
          <p:nvSpPr>
            <p:cNvPr id="14" name="object 14"/>
            <p:cNvSpPr/>
            <p:nvPr/>
          </p:nvSpPr>
          <p:spPr>
            <a:xfrm>
              <a:off x="7521702" y="1992629"/>
              <a:ext cx="1091565" cy="1089660"/>
            </a:xfrm>
            <a:custGeom>
              <a:avLst/>
              <a:gdLst/>
              <a:ahLst/>
              <a:cxnLst/>
              <a:rect l="l" t="t" r="r" b="b"/>
              <a:pathLst>
                <a:path w="1091565" h="1089660">
                  <a:moveTo>
                    <a:pt x="0" y="1089660"/>
                  </a:moveTo>
                  <a:lnTo>
                    <a:pt x="1091183" y="1089660"/>
                  </a:lnTo>
                  <a:lnTo>
                    <a:pt x="1091183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49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0940" y="2538983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092073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65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15504" y="197365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节</a:t>
            </a:r>
            <a:endParaRPr sz="60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929" y="1450086"/>
            <a:ext cx="32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di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9108" y="1450086"/>
            <a:ext cx="30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yi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5169" y="1457705"/>
            <a:ext cx="9410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5F7796"/>
                </a:solidFill>
                <a:latin typeface="华文新魏"/>
                <a:cs typeface="华文新魏"/>
              </a:rPr>
              <a:t>zhang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03591" y="1450086"/>
            <a:ext cx="386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jie</a:t>
            </a:r>
            <a:endParaRPr sz="2800">
              <a:latin typeface="华文新魏"/>
              <a:cs typeface="华文新魏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30750" y="4056634"/>
            <a:ext cx="3028315" cy="743585"/>
            <a:chOff x="4730750" y="4056634"/>
            <a:chExt cx="3028315" cy="74358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9035" y="4457700"/>
              <a:ext cx="643636" cy="3333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0492" y="4632579"/>
              <a:ext cx="252222" cy="15265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1195" y="4084955"/>
              <a:ext cx="737488" cy="34150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9586" y="4361815"/>
              <a:ext cx="573023" cy="4292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5816" y="4060444"/>
              <a:ext cx="342391" cy="2707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0750" y="4056634"/>
              <a:ext cx="741172" cy="74345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9894" y="4056634"/>
              <a:ext cx="725551" cy="7434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4273" y="4265803"/>
              <a:ext cx="192659" cy="1770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0308" y="4071493"/>
              <a:ext cx="195706" cy="1734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9957" y="4061841"/>
              <a:ext cx="310388" cy="2731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335" y="1088389"/>
            <a:ext cx="2830067" cy="742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8170" y="553973"/>
            <a:ext cx="1423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1.1</a:t>
            </a:r>
            <a:r>
              <a:rPr spc="-45" dirty="0"/>
              <a:t> </a:t>
            </a:r>
            <a:r>
              <a:rPr spc="-25" dirty="0">
                <a:latin typeface="微软雅黑"/>
                <a:cs typeface="微软雅黑"/>
              </a:rPr>
              <a:t>背景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3043" y="1460728"/>
            <a:ext cx="10553065" cy="459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0225" indent="457200" algn="just">
              <a:lnSpc>
                <a:spcPct val="150000"/>
              </a:lnSpc>
              <a:spcBef>
                <a:spcPts val="100"/>
              </a:spcBef>
            </a:pP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粒子群算法，也称粒子群优化算法或鸟群觅食算法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（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Particle</a:t>
            </a:r>
            <a:r>
              <a:rPr sz="2000" spc="-55" dirty="0">
                <a:solidFill>
                  <a:srgbClr val="5F77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Swarm</a:t>
            </a:r>
            <a:r>
              <a:rPr sz="2000" spc="-35" dirty="0">
                <a:solidFill>
                  <a:srgbClr val="5F779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Optimization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），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缩写为 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PSO</a:t>
            </a:r>
            <a:r>
              <a:rPr sz="2000" spc="-50" dirty="0">
                <a:solidFill>
                  <a:srgbClr val="5F7796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微软雅黑"/>
              <a:cs typeface="微软雅黑"/>
            </a:endParaRPr>
          </a:p>
          <a:p>
            <a:pPr marL="12700" marR="641985" indent="457200" algn="just">
              <a:lnSpc>
                <a:spcPct val="150000"/>
              </a:lnSpc>
            </a:pP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粒子群优化算法是一种进化计算技术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(evolutionary</a:t>
            </a:r>
            <a:r>
              <a:rPr sz="2000" spc="-100" dirty="0">
                <a:solidFill>
                  <a:srgbClr val="5F77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computation)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，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1995</a:t>
            </a:r>
            <a:r>
              <a:rPr sz="2000" spc="-95" dirty="0">
                <a:solidFill>
                  <a:srgbClr val="5F77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年由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Eberhart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博士和 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kennedy</a:t>
            </a:r>
            <a:r>
              <a:rPr sz="2000" spc="-35" dirty="0">
                <a:solidFill>
                  <a:srgbClr val="5F7796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博士提出，源于对鸟群捕食的行为研究 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微软雅黑"/>
              <a:cs typeface="微软雅黑"/>
            </a:endParaRPr>
          </a:p>
          <a:p>
            <a:pPr marL="12700" marR="610235" indent="457200" algn="just">
              <a:lnSpc>
                <a:spcPct val="150000"/>
              </a:lnSpc>
            </a:pP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该算法最初是受到飞鸟集群活动的规律性启发，进而利用群体智能建立的一个简化模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型。粒子群算法在对动物集群活动行为观察基础上，利用群体中的个体对信息的共享使整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个群体的运动在问题求解空间中产生</a:t>
            </a:r>
            <a:r>
              <a:rPr sz="2000" spc="-20" dirty="0">
                <a:solidFill>
                  <a:srgbClr val="FF0000"/>
                </a:solidFill>
                <a:highlight>
                  <a:srgbClr val="FFFF00"/>
                </a:highlight>
                <a:latin typeface="微软雅黑"/>
                <a:cs typeface="微软雅黑"/>
              </a:rPr>
              <a:t>从无序到有序的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演化过程，从而获得最优解。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800" dirty="0">
              <a:latin typeface="微软雅黑"/>
              <a:cs typeface="微软雅黑"/>
            </a:endParaRPr>
          </a:p>
          <a:p>
            <a:pPr marR="5080" algn="r">
              <a:lnSpc>
                <a:spcPct val="100000"/>
              </a:lnSpc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04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9177" y="1453641"/>
            <a:ext cx="5139690" cy="4406900"/>
            <a:chOff x="789177" y="1453641"/>
            <a:chExt cx="5139690" cy="4406900"/>
          </a:xfrm>
        </p:grpSpPr>
        <p:sp>
          <p:nvSpPr>
            <p:cNvPr id="3" name="object 3"/>
            <p:cNvSpPr/>
            <p:nvPr/>
          </p:nvSpPr>
          <p:spPr>
            <a:xfrm>
              <a:off x="795527" y="1459991"/>
              <a:ext cx="5126990" cy="4394200"/>
            </a:xfrm>
            <a:custGeom>
              <a:avLst/>
              <a:gdLst/>
              <a:ahLst/>
              <a:cxnLst/>
              <a:rect l="l" t="t" r="r" b="b"/>
              <a:pathLst>
                <a:path w="5126990" h="4394200">
                  <a:moveTo>
                    <a:pt x="5126736" y="0"/>
                  </a:moveTo>
                  <a:lnTo>
                    <a:pt x="0" y="0"/>
                  </a:lnTo>
                  <a:lnTo>
                    <a:pt x="0" y="4393692"/>
                  </a:lnTo>
                  <a:lnTo>
                    <a:pt x="5126736" y="4393692"/>
                  </a:lnTo>
                  <a:lnTo>
                    <a:pt x="5126736" y="0"/>
                  </a:lnTo>
                  <a:close/>
                </a:path>
              </a:pathLst>
            </a:custGeom>
            <a:solidFill>
              <a:srgbClr val="F7A8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5527" y="1459991"/>
              <a:ext cx="5126990" cy="4394200"/>
            </a:xfrm>
            <a:custGeom>
              <a:avLst/>
              <a:gdLst/>
              <a:ahLst/>
              <a:cxnLst/>
              <a:rect l="l" t="t" r="r" b="b"/>
              <a:pathLst>
                <a:path w="5126990" h="4394200">
                  <a:moveTo>
                    <a:pt x="0" y="4393692"/>
                  </a:moveTo>
                  <a:lnTo>
                    <a:pt x="5126736" y="4393692"/>
                  </a:lnTo>
                  <a:lnTo>
                    <a:pt x="5126736" y="0"/>
                  </a:lnTo>
                  <a:lnTo>
                    <a:pt x="0" y="0"/>
                  </a:lnTo>
                  <a:lnTo>
                    <a:pt x="0" y="439369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1.2</a:t>
            </a:r>
            <a:r>
              <a:rPr spc="-45" dirty="0"/>
              <a:t> </a:t>
            </a:r>
            <a:r>
              <a:rPr spc="-15" dirty="0">
                <a:latin typeface="微软雅黑"/>
                <a:cs typeface="微软雅黑"/>
              </a:rPr>
              <a:t>基础知识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77041" y="623935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05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3907" y="819150"/>
            <a:ext cx="5310505" cy="5097780"/>
            <a:chOff x="783907" y="819150"/>
            <a:chExt cx="5310505" cy="5097780"/>
          </a:xfrm>
        </p:grpSpPr>
        <p:sp>
          <p:nvSpPr>
            <p:cNvPr id="11" name="object 11"/>
            <p:cNvSpPr/>
            <p:nvPr/>
          </p:nvSpPr>
          <p:spPr>
            <a:xfrm>
              <a:off x="3576827" y="2365247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79" h="276225">
                  <a:moveTo>
                    <a:pt x="154686" y="0"/>
                  </a:moveTo>
                  <a:lnTo>
                    <a:pt x="105777" y="7028"/>
                  </a:lnTo>
                  <a:lnTo>
                    <a:pt x="63313" y="26602"/>
                  </a:lnTo>
                  <a:lnTo>
                    <a:pt x="29833" y="56455"/>
                  </a:lnTo>
                  <a:lnTo>
                    <a:pt x="7882" y="94317"/>
                  </a:lnTo>
                  <a:lnTo>
                    <a:pt x="0" y="137922"/>
                  </a:lnTo>
                  <a:lnTo>
                    <a:pt x="7882" y="181526"/>
                  </a:lnTo>
                  <a:lnTo>
                    <a:pt x="29833" y="219388"/>
                  </a:lnTo>
                  <a:lnTo>
                    <a:pt x="63313" y="249241"/>
                  </a:lnTo>
                  <a:lnTo>
                    <a:pt x="105777" y="268815"/>
                  </a:lnTo>
                  <a:lnTo>
                    <a:pt x="154686" y="275843"/>
                  </a:lnTo>
                  <a:lnTo>
                    <a:pt x="203594" y="268815"/>
                  </a:lnTo>
                  <a:lnTo>
                    <a:pt x="246058" y="249241"/>
                  </a:lnTo>
                  <a:lnTo>
                    <a:pt x="279538" y="219388"/>
                  </a:lnTo>
                  <a:lnTo>
                    <a:pt x="301489" y="181526"/>
                  </a:lnTo>
                  <a:lnTo>
                    <a:pt x="309372" y="137922"/>
                  </a:lnTo>
                  <a:lnTo>
                    <a:pt x="301489" y="94317"/>
                  </a:lnTo>
                  <a:lnTo>
                    <a:pt x="279538" y="56455"/>
                  </a:lnTo>
                  <a:lnTo>
                    <a:pt x="246058" y="26602"/>
                  </a:lnTo>
                  <a:lnTo>
                    <a:pt x="203594" y="7028"/>
                  </a:lnTo>
                  <a:lnTo>
                    <a:pt x="15468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6827" y="2365247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79" h="276225">
                  <a:moveTo>
                    <a:pt x="0" y="137922"/>
                  </a:moveTo>
                  <a:lnTo>
                    <a:pt x="7882" y="94317"/>
                  </a:lnTo>
                  <a:lnTo>
                    <a:pt x="29833" y="56455"/>
                  </a:lnTo>
                  <a:lnTo>
                    <a:pt x="63313" y="26602"/>
                  </a:lnTo>
                  <a:lnTo>
                    <a:pt x="105777" y="7028"/>
                  </a:lnTo>
                  <a:lnTo>
                    <a:pt x="154686" y="0"/>
                  </a:lnTo>
                  <a:lnTo>
                    <a:pt x="203594" y="7028"/>
                  </a:lnTo>
                  <a:lnTo>
                    <a:pt x="246058" y="26602"/>
                  </a:lnTo>
                  <a:lnTo>
                    <a:pt x="279538" y="56455"/>
                  </a:lnTo>
                  <a:lnTo>
                    <a:pt x="301489" y="94317"/>
                  </a:lnTo>
                  <a:lnTo>
                    <a:pt x="309372" y="137922"/>
                  </a:lnTo>
                  <a:lnTo>
                    <a:pt x="301489" y="181526"/>
                  </a:lnTo>
                  <a:lnTo>
                    <a:pt x="279538" y="219388"/>
                  </a:lnTo>
                  <a:lnTo>
                    <a:pt x="246058" y="249241"/>
                  </a:lnTo>
                  <a:lnTo>
                    <a:pt x="203594" y="268815"/>
                  </a:lnTo>
                  <a:lnTo>
                    <a:pt x="154686" y="275843"/>
                  </a:lnTo>
                  <a:lnTo>
                    <a:pt x="105777" y="268815"/>
                  </a:lnTo>
                  <a:lnTo>
                    <a:pt x="63313" y="249241"/>
                  </a:lnTo>
                  <a:lnTo>
                    <a:pt x="29833" y="219388"/>
                  </a:lnTo>
                  <a:lnTo>
                    <a:pt x="7882" y="181526"/>
                  </a:lnTo>
                  <a:lnTo>
                    <a:pt x="0" y="137922"/>
                  </a:lnTo>
                  <a:close/>
                </a:path>
              </a:pathLst>
            </a:custGeom>
            <a:ln w="12700">
              <a:solidFill>
                <a:srgbClr val="B14F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547" y="4489703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80" h="276225">
                  <a:moveTo>
                    <a:pt x="154685" y="0"/>
                  </a:moveTo>
                  <a:lnTo>
                    <a:pt x="105777" y="7028"/>
                  </a:lnTo>
                  <a:lnTo>
                    <a:pt x="63313" y="26602"/>
                  </a:lnTo>
                  <a:lnTo>
                    <a:pt x="29833" y="56455"/>
                  </a:lnTo>
                  <a:lnTo>
                    <a:pt x="7882" y="94317"/>
                  </a:lnTo>
                  <a:lnTo>
                    <a:pt x="0" y="137922"/>
                  </a:lnTo>
                  <a:lnTo>
                    <a:pt x="7882" y="181526"/>
                  </a:lnTo>
                  <a:lnTo>
                    <a:pt x="29833" y="219388"/>
                  </a:lnTo>
                  <a:lnTo>
                    <a:pt x="63313" y="249241"/>
                  </a:lnTo>
                  <a:lnTo>
                    <a:pt x="105777" y="268815"/>
                  </a:lnTo>
                  <a:lnTo>
                    <a:pt x="154685" y="275844"/>
                  </a:lnTo>
                  <a:lnTo>
                    <a:pt x="203594" y="268815"/>
                  </a:lnTo>
                  <a:lnTo>
                    <a:pt x="246058" y="249241"/>
                  </a:lnTo>
                  <a:lnTo>
                    <a:pt x="279538" y="219388"/>
                  </a:lnTo>
                  <a:lnTo>
                    <a:pt x="301489" y="181526"/>
                  </a:lnTo>
                  <a:lnTo>
                    <a:pt x="309371" y="137922"/>
                  </a:lnTo>
                  <a:lnTo>
                    <a:pt x="301489" y="94317"/>
                  </a:lnTo>
                  <a:lnTo>
                    <a:pt x="279538" y="56455"/>
                  </a:lnTo>
                  <a:lnTo>
                    <a:pt x="246058" y="26602"/>
                  </a:lnTo>
                  <a:lnTo>
                    <a:pt x="203594" y="7028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8547" y="4489703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80" h="276225">
                  <a:moveTo>
                    <a:pt x="0" y="137922"/>
                  </a:moveTo>
                  <a:lnTo>
                    <a:pt x="7882" y="94317"/>
                  </a:lnTo>
                  <a:lnTo>
                    <a:pt x="29833" y="56455"/>
                  </a:lnTo>
                  <a:lnTo>
                    <a:pt x="63313" y="26602"/>
                  </a:lnTo>
                  <a:lnTo>
                    <a:pt x="105777" y="7028"/>
                  </a:lnTo>
                  <a:lnTo>
                    <a:pt x="154685" y="0"/>
                  </a:lnTo>
                  <a:lnTo>
                    <a:pt x="203594" y="7028"/>
                  </a:lnTo>
                  <a:lnTo>
                    <a:pt x="246058" y="26602"/>
                  </a:lnTo>
                  <a:lnTo>
                    <a:pt x="279538" y="56455"/>
                  </a:lnTo>
                  <a:lnTo>
                    <a:pt x="301489" y="94317"/>
                  </a:lnTo>
                  <a:lnTo>
                    <a:pt x="309371" y="137922"/>
                  </a:lnTo>
                  <a:lnTo>
                    <a:pt x="301489" y="181526"/>
                  </a:lnTo>
                  <a:lnTo>
                    <a:pt x="279538" y="219388"/>
                  </a:lnTo>
                  <a:lnTo>
                    <a:pt x="246058" y="249241"/>
                  </a:lnTo>
                  <a:lnTo>
                    <a:pt x="203594" y="268815"/>
                  </a:lnTo>
                  <a:lnTo>
                    <a:pt x="154685" y="275844"/>
                  </a:lnTo>
                  <a:lnTo>
                    <a:pt x="105777" y="268815"/>
                  </a:lnTo>
                  <a:lnTo>
                    <a:pt x="63313" y="249241"/>
                  </a:lnTo>
                  <a:lnTo>
                    <a:pt x="29833" y="219388"/>
                  </a:lnTo>
                  <a:lnTo>
                    <a:pt x="7882" y="181526"/>
                  </a:lnTo>
                  <a:lnTo>
                    <a:pt x="0" y="137922"/>
                  </a:lnTo>
                  <a:close/>
                </a:path>
              </a:pathLst>
            </a:custGeom>
            <a:ln w="12700">
              <a:solidFill>
                <a:srgbClr val="B14F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3907" y="819149"/>
              <a:ext cx="5310505" cy="5097780"/>
            </a:xfrm>
            <a:custGeom>
              <a:avLst/>
              <a:gdLst/>
              <a:ahLst/>
              <a:cxnLst/>
              <a:rect l="l" t="t" r="r" b="b"/>
              <a:pathLst>
                <a:path w="5310505" h="5097780">
                  <a:moveTo>
                    <a:pt x="5282260" y="5069103"/>
                  </a:moveTo>
                  <a:lnTo>
                    <a:pt x="5238940" y="5069103"/>
                  </a:lnTo>
                  <a:lnTo>
                    <a:pt x="5224627" y="5069103"/>
                  </a:lnTo>
                  <a:lnTo>
                    <a:pt x="5224462" y="5097602"/>
                  </a:lnTo>
                  <a:lnTo>
                    <a:pt x="5282260" y="5069103"/>
                  </a:lnTo>
                  <a:close/>
                </a:path>
                <a:path w="5310505" h="5097780">
                  <a:moveTo>
                    <a:pt x="5310441" y="5055209"/>
                  </a:moveTo>
                  <a:lnTo>
                    <a:pt x="5224970" y="5011877"/>
                  </a:lnTo>
                  <a:lnTo>
                    <a:pt x="5224792" y="5040452"/>
                  </a:lnTo>
                  <a:lnTo>
                    <a:pt x="57150" y="5012029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49" y="71374"/>
                  </a:lnTo>
                  <a:lnTo>
                    <a:pt x="42849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5057787"/>
                  </a:lnTo>
                  <a:lnTo>
                    <a:pt x="57150" y="5057787"/>
                  </a:lnTo>
                  <a:lnTo>
                    <a:pt x="57150" y="5040604"/>
                  </a:lnTo>
                  <a:lnTo>
                    <a:pt x="5224627" y="5069027"/>
                  </a:lnTo>
                  <a:lnTo>
                    <a:pt x="5238940" y="5069103"/>
                  </a:lnTo>
                  <a:lnTo>
                    <a:pt x="5282412" y="5069027"/>
                  </a:lnTo>
                  <a:lnTo>
                    <a:pt x="5310441" y="5055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673" y="1460754"/>
              <a:ext cx="4308475" cy="4399915"/>
            </a:xfrm>
            <a:custGeom>
              <a:avLst/>
              <a:gdLst/>
              <a:ahLst/>
              <a:cxnLst/>
              <a:rect l="l" t="t" r="r" b="b"/>
              <a:pathLst>
                <a:path w="4308475" h="4399915">
                  <a:moveTo>
                    <a:pt x="1432559" y="4250436"/>
                  </a:moveTo>
                  <a:lnTo>
                    <a:pt x="1432559" y="4399876"/>
                  </a:lnTo>
                </a:path>
                <a:path w="4308475" h="4399915">
                  <a:moveTo>
                    <a:pt x="2912364" y="4250436"/>
                  </a:moveTo>
                  <a:lnTo>
                    <a:pt x="2912364" y="4399876"/>
                  </a:lnTo>
                </a:path>
                <a:path w="4308475" h="4399915">
                  <a:moveTo>
                    <a:pt x="4308348" y="4250436"/>
                  </a:moveTo>
                  <a:lnTo>
                    <a:pt x="4308348" y="4399876"/>
                  </a:lnTo>
                </a:path>
                <a:path w="4308475" h="4399915">
                  <a:moveTo>
                    <a:pt x="15239" y="3166872"/>
                  </a:moveTo>
                  <a:lnTo>
                    <a:pt x="188620" y="3166872"/>
                  </a:lnTo>
                </a:path>
                <a:path w="4308475" h="4399915">
                  <a:moveTo>
                    <a:pt x="0" y="2130552"/>
                  </a:moveTo>
                  <a:lnTo>
                    <a:pt x="173380" y="2130552"/>
                  </a:lnTo>
                </a:path>
                <a:path w="4308475" h="4399915">
                  <a:moveTo>
                    <a:pt x="0" y="1043940"/>
                  </a:moveTo>
                  <a:lnTo>
                    <a:pt x="173380" y="1043940"/>
                  </a:lnTo>
                </a:path>
                <a:path w="4308475" h="4399915">
                  <a:moveTo>
                    <a:pt x="6095" y="0"/>
                  </a:moveTo>
                  <a:lnTo>
                    <a:pt x="179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8428" y="3470148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79" h="276225">
                  <a:moveTo>
                    <a:pt x="154686" y="0"/>
                  </a:moveTo>
                  <a:lnTo>
                    <a:pt x="105777" y="7028"/>
                  </a:lnTo>
                  <a:lnTo>
                    <a:pt x="63313" y="26602"/>
                  </a:lnTo>
                  <a:lnTo>
                    <a:pt x="29833" y="56455"/>
                  </a:lnTo>
                  <a:lnTo>
                    <a:pt x="7882" y="94317"/>
                  </a:lnTo>
                  <a:lnTo>
                    <a:pt x="0" y="137921"/>
                  </a:lnTo>
                  <a:lnTo>
                    <a:pt x="7882" y="181526"/>
                  </a:lnTo>
                  <a:lnTo>
                    <a:pt x="29833" y="219388"/>
                  </a:lnTo>
                  <a:lnTo>
                    <a:pt x="63313" y="249241"/>
                  </a:lnTo>
                  <a:lnTo>
                    <a:pt x="105777" y="268815"/>
                  </a:lnTo>
                  <a:lnTo>
                    <a:pt x="154686" y="275844"/>
                  </a:lnTo>
                  <a:lnTo>
                    <a:pt x="203594" y="268815"/>
                  </a:lnTo>
                  <a:lnTo>
                    <a:pt x="246058" y="249241"/>
                  </a:lnTo>
                  <a:lnTo>
                    <a:pt x="279538" y="219388"/>
                  </a:lnTo>
                  <a:lnTo>
                    <a:pt x="301489" y="181526"/>
                  </a:lnTo>
                  <a:lnTo>
                    <a:pt x="309372" y="137921"/>
                  </a:lnTo>
                  <a:lnTo>
                    <a:pt x="301489" y="94317"/>
                  </a:lnTo>
                  <a:lnTo>
                    <a:pt x="279538" y="56455"/>
                  </a:lnTo>
                  <a:lnTo>
                    <a:pt x="246058" y="26602"/>
                  </a:lnTo>
                  <a:lnTo>
                    <a:pt x="203594" y="7028"/>
                  </a:lnTo>
                  <a:lnTo>
                    <a:pt x="15468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48428" y="3470148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79" h="276225">
                  <a:moveTo>
                    <a:pt x="0" y="137921"/>
                  </a:moveTo>
                  <a:lnTo>
                    <a:pt x="7882" y="94317"/>
                  </a:lnTo>
                  <a:lnTo>
                    <a:pt x="29833" y="56455"/>
                  </a:lnTo>
                  <a:lnTo>
                    <a:pt x="63313" y="26602"/>
                  </a:lnTo>
                  <a:lnTo>
                    <a:pt x="105777" y="7028"/>
                  </a:lnTo>
                  <a:lnTo>
                    <a:pt x="154686" y="0"/>
                  </a:lnTo>
                  <a:lnTo>
                    <a:pt x="203594" y="7028"/>
                  </a:lnTo>
                  <a:lnTo>
                    <a:pt x="246058" y="26602"/>
                  </a:lnTo>
                  <a:lnTo>
                    <a:pt x="279538" y="56455"/>
                  </a:lnTo>
                  <a:lnTo>
                    <a:pt x="301489" y="94317"/>
                  </a:lnTo>
                  <a:lnTo>
                    <a:pt x="309372" y="137921"/>
                  </a:lnTo>
                  <a:lnTo>
                    <a:pt x="301489" y="181526"/>
                  </a:lnTo>
                  <a:lnTo>
                    <a:pt x="279538" y="219388"/>
                  </a:lnTo>
                  <a:lnTo>
                    <a:pt x="246058" y="249241"/>
                  </a:lnTo>
                  <a:lnTo>
                    <a:pt x="203594" y="268815"/>
                  </a:lnTo>
                  <a:lnTo>
                    <a:pt x="154686" y="275844"/>
                  </a:lnTo>
                  <a:lnTo>
                    <a:pt x="105777" y="268815"/>
                  </a:lnTo>
                  <a:lnTo>
                    <a:pt x="63313" y="249241"/>
                  </a:lnTo>
                  <a:lnTo>
                    <a:pt x="29833" y="219388"/>
                  </a:lnTo>
                  <a:lnTo>
                    <a:pt x="7882" y="181526"/>
                  </a:lnTo>
                  <a:lnTo>
                    <a:pt x="0" y="137921"/>
                  </a:lnTo>
                  <a:close/>
                </a:path>
              </a:pathLst>
            </a:custGeom>
            <a:ln w="12700">
              <a:solidFill>
                <a:srgbClr val="B14F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3275" y="5844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1004" y="5920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5379" y="59138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9204" y="5920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140" y="44772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8845" y="343395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845" y="23248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6407" y="13088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48357" y="4354067"/>
            <a:ext cx="964565" cy="820419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R="120650" algn="ctr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spc="-10" dirty="0">
                <a:latin typeface="微软雅黑"/>
                <a:cs typeface="微软雅黑"/>
              </a:rPr>
              <a:t>（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spc="-10" dirty="0">
                <a:latin typeface="微软雅黑"/>
                <a:cs typeface="微软雅黑"/>
              </a:rPr>
              <a:t>，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spc="-10" dirty="0">
                <a:latin typeface="微软雅黑"/>
                <a:cs typeface="微软雅黑"/>
              </a:rPr>
              <a:t>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8764" y="2271403"/>
            <a:ext cx="964565" cy="7683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10" dirty="0">
                <a:latin typeface="微软雅黑"/>
                <a:cs typeface="微软雅黑"/>
              </a:rPr>
              <a:t>（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spc="-10" dirty="0">
                <a:latin typeface="微软雅黑"/>
                <a:cs typeface="微软雅黑"/>
              </a:rPr>
              <a:t>，</a:t>
            </a:r>
            <a:r>
              <a:rPr sz="1800" spc="-10" dirty="0">
                <a:latin typeface="Arial"/>
                <a:cs typeface="Arial"/>
              </a:rPr>
              <a:t>3</a:t>
            </a:r>
            <a:r>
              <a:rPr sz="1800" spc="-10" dirty="0">
                <a:latin typeface="微软雅黑"/>
                <a:cs typeface="微软雅黑"/>
              </a:rPr>
              <a:t>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42179" y="3398520"/>
            <a:ext cx="964565" cy="6908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latin typeface="微软雅黑"/>
                <a:cs typeface="微软雅黑"/>
              </a:rPr>
              <a:t>（</a:t>
            </a:r>
            <a:r>
              <a:rPr sz="1800" spc="-10" dirty="0">
                <a:latin typeface="Arial"/>
                <a:cs typeface="Arial"/>
              </a:rPr>
              <a:t>3</a:t>
            </a:r>
            <a:r>
              <a:rPr sz="1800" spc="-10" dirty="0">
                <a:latin typeface="微软雅黑"/>
                <a:cs typeface="微软雅黑"/>
              </a:rPr>
              <a:t>，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spc="-10" dirty="0">
                <a:latin typeface="微软雅黑"/>
                <a:cs typeface="微软雅黑"/>
              </a:rPr>
              <a:t>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3642" y="1483817"/>
            <a:ext cx="6054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问：已知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为全局最优，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和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如何移动才能到达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5F7796"/>
                </a:solidFill>
                <a:latin typeface="微软雅黑"/>
                <a:cs typeface="微软雅黑"/>
              </a:rPr>
              <a:t>处？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52472" y="2487548"/>
            <a:ext cx="2878455" cy="2192020"/>
          </a:xfrm>
          <a:custGeom>
            <a:avLst/>
            <a:gdLst/>
            <a:ahLst/>
            <a:cxnLst/>
            <a:rect l="l" t="t" r="r" b="b"/>
            <a:pathLst>
              <a:path w="2878454" h="2192020">
                <a:moveTo>
                  <a:pt x="2877947" y="1174115"/>
                </a:moveTo>
                <a:lnTo>
                  <a:pt x="2858643" y="1120267"/>
                </a:lnTo>
                <a:lnTo>
                  <a:pt x="179082" y="2084285"/>
                </a:lnTo>
                <a:lnTo>
                  <a:pt x="166700" y="2049881"/>
                </a:lnTo>
                <a:lnTo>
                  <a:pt x="168275" y="2049018"/>
                </a:lnTo>
                <a:lnTo>
                  <a:pt x="165760" y="2047278"/>
                </a:lnTo>
                <a:lnTo>
                  <a:pt x="159766" y="2030603"/>
                </a:lnTo>
                <a:lnTo>
                  <a:pt x="152590" y="2038121"/>
                </a:lnTo>
                <a:lnTo>
                  <a:pt x="121310" y="2016353"/>
                </a:lnTo>
                <a:lnTo>
                  <a:pt x="1502283" y="32766"/>
                </a:lnTo>
                <a:lnTo>
                  <a:pt x="1455420" y="0"/>
                </a:lnTo>
                <a:lnTo>
                  <a:pt x="74434" y="1983727"/>
                </a:lnTo>
                <a:lnTo>
                  <a:pt x="27559" y="1951101"/>
                </a:lnTo>
                <a:lnTo>
                  <a:pt x="0" y="2140712"/>
                </a:lnTo>
                <a:lnTo>
                  <a:pt x="113944" y="2078634"/>
                </a:lnTo>
                <a:lnTo>
                  <a:pt x="27432" y="2169287"/>
                </a:lnTo>
                <a:lnTo>
                  <a:pt x="217805" y="2191893"/>
                </a:lnTo>
                <a:lnTo>
                  <a:pt x="201942" y="2147824"/>
                </a:lnTo>
                <a:lnTo>
                  <a:pt x="198462" y="2138159"/>
                </a:lnTo>
                <a:lnTo>
                  <a:pt x="2877947" y="1174115"/>
                </a:lnTo>
                <a:close/>
              </a:path>
            </a:pathLst>
          </a:custGeom>
          <a:solidFill>
            <a:srgbClr val="F16D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02983" y="2265629"/>
            <a:ext cx="3844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这个过程如何用数学表达式描述？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66790" marR="508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AutoNum type="arabicPeriod"/>
              <a:tabLst>
                <a:tab pos="6281420" algn="l"/>
              </a:tabLst>
            </a:pPr>
            <a:r>
              <a:rPr dirty="0"/>
              <a:t>某个粒子（点）</a:t>
            </a:r>
            <a:r>
              <a:rPr spc="-20" dirty="0"/>
              <a:t>的移动，是有大小，有方向</a:t>
            </a:r>
            <a:r>
              <a:rPr spc="-25" dirty="0"/>
              <a:t>的。</a:t>
            </a:r>
          </a:p>
          <a:p>
            <a:pPr marL="6280150" indent="-213995">
              <a:lnSpc>
                <a:spcPct val="100000"/>
              </a:lnSpc>
              <a:buSzPct val="95000"/>
              <a:buFont typeface="Arial"/>
              <a:buAutoNum type="arabicPeriod"/>
              <a:tabLst>
                <a:tab pos="6281420" algn="l"/>
              </a:tabLst>
            </a:pPr>
            <a:r>
              <a:rPr spc="-15" dirty="0"/>
              <a:t>有大小，有方向的东西叫向量。</a:t>
            </a:r>
          </a:p>
          <a:p>
            <a:pPr marL="6280150" indent="-213995">
              <a:lnSpc>
                <a:spcPct val="100000"/>
              </a:lnSpc>
              <a:buSzPct val="95000"/>
              <a:buFont typeface="Arial"/>
              <a:buAutoNum type="arabicPeriod"/>
              <a:tabLst>
                <a:tab pos="6281420" algn="l"/>
              </a:tabLst>
            </a:pPr>
            <a:r>
              <a:rPr spc="-10" dirty="0"/>
              <a:t>位置就是坐标。</a:t>
            </a:r>
          </a:p>
          <a:p>
            <a:pPr marL="5752465">
              <a:lnSpc>
                <a:spcPct val="100000"/>
              </a:lnSpc>
              <a:spcBef>
                <a:spcPts val="1520"/>
              </a:spcBef>
            </a:pPr>
            <a:r>
              <a:rPr dirty="0">
                <a:latin typeface="Cambria Math"/>
                <a:cs typeface="Cambria Math"/>
              </a:rPr>
              <a:t>(1,1)=(2,3)+𝛼</a:t>
            </a:r>
            <a:r>
              <a:rPr spc="14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→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𝛼</a:t>
            </a:r>
            <a:r>
              <a:rPr spc="16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(1,1)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(2,3)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14" dirty="0">
                <a:latin typeface="Cambria Math"/>
                <a:cs typeface="Cambria Math"/>
              </a:rPr>
              <a:t> </a:t>
            </a:r>
            <a:r>
              <a:rPr spc="-10" dirty="0">
                <a:latin typeface="Cambria Math"/>
                <a:cs typeface="Cambria Math"/>
              </a:rPr>
              <a:t>(−1,</a:t>
            </a:r>
            <a:r>
              <a:rPr spc="-110" dirty="0">
                <a:latin typeface="Cambria Math"/>
                <a:cs typeface="Cambria Math"/>
              </a:rPr>
              <a:t> </a:t>
            </a:r>
            <a:r>
              <a:rPr spc="-25" dirty="0">
                <a:latin typeface="Cambria Math"/>
                <a:cs typeface="Cambria Math"/>
              </a:rPr>
              <a:t>−2)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639939" y="4967681"/>
            <a:ext cx="2463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5F7796"/>
                </a:solidFill>
                <a:latin typeface="Cambria Math"/>
                <a:cs typeface="Cambria Math"/>
              </a:rPr>
              <a:t>(1,1)=(2,3)+(−1,</a:t>
            </a:r>
            <a:r>
              <a:rPr sz="2000" spc="-1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5F7796"/>
                </a:solidFill>
                <a:latin typeface="Cambria Math"/>
                <a:cs typeface="Cambria Math"/>
              </a:rPr>
              <a:t>−2)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55891" y="5577941"/>
            <a:ext cx="3231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(x,y)=(2,3)+𝑟𝑎𝑛𝑑</a:t>
            </a:r>
            <a:r>
              <a:rPr sz="2000" spc="2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∗</a:t>
            </a:r>
            <a:r>
              <a:rPr sz="2000" spc="-20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5F7796"/>
                </a:solidFill>
                <a:latin typeface="Cambria Math"/>
                <a:cs typeface="Cambria Math"/>
              </a:rPr>
              <a:t>(−1,</a:t>
            </a:r>
            <a:r>
              <a:rPr sz="2000" spc="-110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5F7796"/>
                </a:solidFill>
                <a:latin typeface="Cambria Math"/>
                <a:cs typeface="Cambria Math"/>
              </a:rPr>
              <a:t>−2)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155" y="2003247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第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19853" y="1983104"/>
            <a:ext cx="1108710" cy="1108710"/>
            <a:chOff x="4919853" y="1983104"/>
            <a:chExt cx="1108710" cy="1108710"/>
          </a:xfrm>
        </p:grpSpPr>
        <p:sp>
          <p:nvSpPr>
            <p:cNvPr id="4" name="object 4"/>
            <p:cNvSpPr/>
            <p:nvPr/>
          </p:nvSpPr>
          <p:spPr>
            <a:xfrm>
              <a:off x="4929378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60" h="1089660">
                  <a:moveTo>
                    <a:pt x="0" y="1089660"/>
                  </a:moveTo>
                  <a:lnTo>
                    <a:pt x="1089660" y="1089660"/>
                  </a:lnTo>
                  <a:lnTo>
                    <a:pt x="1089660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8616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4208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7051" y="1970913"/>
            <a:ext cx="787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5F7796"/>
                </a:solidFill>
                <a:latin typeface="华文新魏"/>
                <a:cs typeface="华文新魏"/>
              </a:rPr>
              <a:t>二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16777" y="1983104"/>
            <a:ext cx="1108710" cy="1108710"/>
            <a:chOff x="6216777" y="1983104"/>
            <a:chExt cx="1108710" cy="1108710"/>
          </a:xfrm>
        </p:grpSpPr>
        <p:sp>
          <p:nvSpPr>
            <p:cNvPr id="9" name="object 9"/>
            <p:cNvSpPr/>
            <p:nvPr/>
          </p:nvSpPr>
          <p:spPr>
            <a:xfrm>
              <a:off x="6226302" y="1992629"/>
              <a:ext cx="1089660" cy="1089660"/>
            </a:xfrm>
            <a:custGeom>
              <a:avLst/>
              <a:gdLst/>
              <a:ahLst/>
              <a:cxnLst/>
              <a:rect l="l" t="t" r="r" b="b"/>
              <a:pathLst>
                <a:path w="1089659" h="1089660">
                  <a:moveTo>
                    <a:pt x="0" y="1089660"/>
                  </a:moveTo>
                  <a:lnTo>
                    <a:pt x="1089659" y="1089660"/>
                  </a:lnTo>
                  <a:lnTo>
                    <a:pt x="1089659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50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5540" y="2538983"/>
              <a:ext cx="1090295" cy="0"/>
            </a:xfrm>
            <a:custGeom>
              <a:avLst/>
              <a:gdLst/>
              <a:ahLst/>
              <a:cxnLst/>
              <a:rect l="l" t="t" r="r" b="b"/>
              <a:pathLst>
                <a:path w="1090295">
                  <a:moveTo>
                    <a:pt x="0" y="0"/>
                  </a:moveTo>
                  <a:lnTo>
                    <a:pt x="1089914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711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191" y="196603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章</a:t>
            </a:r>
            <a:endParaRPr sz="6000">
              <a:latin typeface="华文新魏"/>
              <a:cs typeface="华文新魏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12177" y="1983104"/>
            <a:ext cx="1110615" cy="1108710"/>
            <a:chOff x="7512177" y="1983104"/>
            <a:chExt cx="1110615" cy="1108710"/>
          </a:xfrm>
        </p:grpSpPr>
        <p:sp>
          <p:nvSpPr>
            <p:cNvPr id="14" name="object 14"/>
            <p:cNvSpPr/>
            <p:nvPr/>
          </p:nvSpPr>
          <p:spPr>
            <a:xfrm>
              <a:off x="7521702" y="1992629"/>
              <a:ext cx="1091565" cy="1089660"/>
            </a:xfrm>
            <a:custGeom>
              <a:avLst/>
              <a:gdLst/>
              <a:ahLst/>
              <a:cxnLst/>
              <a:rect l="l" t="t" r="r" b="b"/>
              <a:pathLst>
                <a:path w="1091565" h="1089660">
                  <a:moveTo>
                    <a:pt x="0" y="1089660"/>
                  </a:moveTo>
                  <a:lnTo>
                    <a:pt x="1091183" y="1089660"/>
                  </a:lnTo>
                  <a:lnTo>
                    <a:pt x="1091183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9049">
              <a:solidFill>
                <a:srgbClr val="5F77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0940" y="2538983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092073" y="0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66532" y="1991867"/>
              <a:ext cx="0" cy="1090295"/>
            </a:xfrm>
            <a:custGeom>
              <a:avLst/>
              <a:gdLst/>
              <a:ahLst/>
              <a:cxnLst/>
              <a:rect l="l" t="t" r="r" b="b"/>
              <a:pathLst>
                <a:path h="1090295">
                  <a:moveTo>
                    <a:pt x="0" y="0"/>
                  </a:moveTo>
                  <a:lnTo>
                    <a:pt x="0" y="1089914"/>
                  </a:lnTo>
                </a:path>
              </a:pathLst>
            </a:custGeom>
            <a:ln w="12700">
              <a:solidFill>
                <a:srgbClr val="5F779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15504" y="1973656"/>
            <a:ext cx="788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5F7796"/>
                </a:solidFill>
                <a:latin typeface="华文新魏"/>
                <a:cs typeface="华文新魏"/>
              </a:rPr>
              <a:t>节</a:t>
            </a:r>
            <a:endParaRPr sz="60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929" y="1450086"/>
            <a:ext cx="32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di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9108" y="1450086"/>
            <a:ext cx="30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yi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5169" y="1457705"/>
            <a:ext cx="9410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5F7796"/>
                </a:solidFill>
                <a:latin typeface="华文新魏"/>
                <a:cs typeface="华文新魏"/>
              </a:rPr>
              <a:t>zhang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03591" y="1450086"/>
            <a:ext cx="386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5F7796"/>
                </a:solidFill>
                <a:latin typeface="华文新魏"/>
                <a:cs typeface="华文新魏"/>
              </a:rPr>
              <a:t>jie</a:t>
            </a:r>
            <a:endParaRPr sz="2800">
              <a:latin typeface="华文新魏"/>
              <a:cs typeface="华文新魏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30750" y="4056634"/>
            <a:ext cx="3029585" cy="743585"/>
            <a:chOff x="4730750" y="4056634"/>
            <a:chExt cx="3029585" cy="74358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750" y="4056634"/>
              <a:ext cx="741172" cy="74345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3988" y="4088638"/>
              <a:ext cx="744982" cy="70840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894" y="4056634"/>
              <a:ext cx="725551" cy="74345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4273" y="4265803"/>
              <a:ext cx="192659" cy="1770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0308" y="4071493"/>
              <a:ext cx="195706" cy="17348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7511" y="4093845"/>
              <a:ext cx="742696" cy="6742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51603" y="553973"/>
            <a:ext cx="2186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F7796"/>
                </a:solidFill>
                <a:latin typeface="Arial"/>
                <a:cs typeface="Arial"/>
              </a:rPr>
              <a:t>2.1</a:t>
            </a:r>
            <a:r>
              <a:rPr sz="3000" b="1" spc="-45" dirty="0">
                <a:solidFill>
                  <a:srgbClr val="5F7796"/>
                </a:solidFill>
                <a:latin typeface="Arial"/>
                <a:cs typeface="Arial"/>
              </a:rPr>
              <a:t> </a:t>
            </a:r>
            <a:r>
              <a:rPr sz="3000" b="1" spc="-15" dirty="0">
                <a:solidFill>
                  <a:srgbClr val="5F7796"/>
                </a:solidFill>
                <a:latin typeface="微软雅黑"/>
                <a:cs typeface="微软雅黑"/>
              </a:rPr>
              <a:t>基本原理</a:t>
            </a:r>
            <a:endParaRPr sz="30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77041" y="623935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07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0547" y="1612519"/>
            <a:ext cx="9601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假设在一个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维的目标搜索空间中，有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个粒子组成一个群落，其中第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个粒子表示为一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043" y="2069719"/>
            <a:ext cx="1737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个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维的向量：</a:t>
            </a:r>
            <a:endParaRPr sz="2000">
              <a:latin typeface="微软雅黑"/>
              <a:cs typeface="微软雅黑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2040" y="2344430"/>
            <a:ext cx="2840557" cy="5795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01561" y="3747521"/>
            <a:ext cx="2938350" cy="60360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99946" y="2251625"/>
            <a:ext cx="8915400" cy="41389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00">
              <a:lnSpc>
                <a:spcPct val="100000"/>
              </a:lnSpc>
              <a:spcBef>
                <a:spcPts val="114"/>
              </a:spcBef>
              <a:tabLst>
                <a:tab pos="4420235" algn="l"/>
                <a:tab pos="6398895" algn="l"/>
              </a:tabLst>
            </a:pPr>
            <a:r>
              <a:rPr sz="2750" i="1" spc="105" dirty="0">
                <a:latin typeface="Times New Roman"/>
                <a:cs typeface="Times New Roman"/>
              </a:rPr>
              <a:t>X</a:t>
            </a:r>
            <a:r>
              <a:rPr sz="2400" i="1" spc="157" baseline="-24305" dirty="0">
                <a:latin typeface="Times New Roman"/>
                <a:cs typeface="Times New Roman"/>
              </a:rPr>
              <a:t>i</a:t>
            </a:r>
            <a:r>
              <a:rPr sz="2400" i="1" spc="120" baseline="-2430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170" dirty="0">
                <a:latin typeface="Times New Roman"/>
                <a:cs typeface="Times New Roman"/>
              </a:rPr>
              <a:t> </a:t>
            </a:r>
            <a:r>
              <a:rPr sz="5400" spc="-434" baseline="-3086" dirty="0">
                <a:latin typeface="Symbol"/>
                <a:cs typeface="Symbol"/>
              </a:rPr>
              <a:t></a:t>
            </a:r>
            <a:r>
              <a:rPr sz="5400" spc="-847" baseline="-3086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400" i="1" baseline="-24305" dirty="0">
                <a:latin typeface="Times New Roman"/>
                <a:cs typeface="Times New Roman"/>
              </a:rPr>
              <a:t>i</a:t>
            </a:r>
            <a:r>
              <a:rPr sz="2400" baseline="-24305" dirty="0">
                <a:latin typeface="Times New Roman"/>
                <a:cs typeface="Times New Roman"/>
              </a:rPr>
              <a:t>1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229" dirty="0">
                <a:latin typeface="Times New Roman"/>
                <a:cs typeface="Times New Roman"/>
              </a:rPr>
              <a:t> </a:t>
            </a:r>
            <a:r>
              <a:rPr sz="2750" i="1" spc="-55" dirty="0">
                <a:latin typeface="Times New Roman"/>
                <a:cs typeface="Times New Roman"/>
              </a:rPr>
              <a:t>x</a:t>
            </a:r>
            <a:r>
              <a:rPr sz="2400" i="1" spc="-82" baseline="-24305" dirty="0">
                <a:latin typeface="Times New Roman"/>
                <a:cs typeface="Times New Roman"/>
              </a:rPr>
              <a:t>i</a:t>
            </a:r>
            <a:r>
              <a:rPr sz="2400" i="1" spc="-367" baseline="-24305" dirty="0">
                <a:latin typeface="Times New Roman"/>
                <a:cs typeface="Times New Roman"/>
              </a:rPr>
              <a:t> </a:t>
            </a:r>
            <a:r>
              <a:rPr sz="2400" baseline="-24305" dirty="0">
                <a:latin typeface="Times New Roman"/>
                <a:cs typeface="Times New Roman"/>
              </a:rPr>
              <a:t>2</a:t>
            </a:r>
            <a:r>
              <a:rPr sz="2400" spc="-232" baseline="-24305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,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400" i="1" baseline="-24305" dirty="0">
                <a:latin typeface="Times New Roman"/>
                <a:cs typeface="Times New Roman"/>
              </a:rPr>
              <a:t>iD</a:t>
            </a:r>
            <a:r>
              <a:rPr sz="2400" i="1" spc="44" baseline="-24305" dirty="0">
                <a:latin typeface="Times New Roman"/>
                <a:cs typeface="Times New Roman"/>
              </a:rPr>
              <a:t> </a:t>
            </a:r>
            <a:r>
              <a:rPr sz="5400" spc="89" baseline="-3086" dirty="0">
                <a:latin typeface="Symbol"/>
                <a:cs typeface="Symbol"/>
              </a:rPr>
              <a:t></a:t>
            </a:r>
            <a:r>
              <a:rPr sz="2750" spc="60" dirty="0">
                <a:latin typeface="Times New Roman"/>
                <a:cs typeface="Times New Roman"/>
              </a:rPr>
              <a:t>,</a:t>
            </a:r>
            <a:r>
              <a:rPr sz="2750" i="1" spc="60" dirty="0">
                <a:latin typeface="Times New Roman"/>
                <a:cs typeface="Times New Roman"/>
              </a:rPr>
              <a:t>i</a:t>
            </a:r>
            <a:r>
              <a:rPr sz="2750" i="1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spc="-405" dirty="0">
                <a:latin typeface="Times New Roman"/>
                <a:cs typeface="Times New Roman"/>
              </a:rPr>
              <a:t> </a:t>
            </a:r>
            <a:r>
              <a:rPr sz="2750" spc="-145" dirty="0">
                <a:latin typeface="Times New Roman"/>
                <a:cs typeface="Times New Roman"/>
              </a:rPr>
              <a:t>1,</a:t>
            </a:r>
            <a:r>
              <a:rPr sz="2750" spc="-37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2,</a:t>
            </a:r>
            <a:r>
              <a:rPr sz="2750" dirty="0">
                <a:latin typeface="Times New Roman"/>
                <a:cs typeface="Times New Roman"/>
              </a:rPr>
              <a:t>	,</a:t>
            </a:r>
            <a:r>
              <a:rPr sz="2750" spc="-24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N</a:t>
            </a:r>
            <a:endParaRPr sz="27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065"/>
              </a:spcBef>
            </a:pP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第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个粒子的“飞行”速度也是一个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D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维的向量，记为：</a:t>
            </a:r>
            <a:endParaRPr sz="2000">
              <a:latin typeface="微软雅黑"/>
              <a:cs typeface="微软雅黑"/>
            </a:endParaRPr>
          </a:p>
          <a:p>
            <a:pPr marL="2172335">
              <a:lnSpc>
                <a:spcPct val="100000"/>
              </a:lnSpc>
              <a:spcBef>
                <a:spcPts val="1235"/>
              </a:spcBef>
              <a:tabLst>
                <a:tab pos="4284345" algn="l"/>
                <a:tab pos="6352540" algn="l"/>
              </a:tabLst>
            </a:pPr>
            <a:r>
              <a:rPr sz="2850" i="1" dirty="0">
                <a:latin typeface="Times New Roman"/>
                <a:cs typeface="Times New Roman"/>
              </a:rPr>
              <a:t>V</a:t>
            </a:r>
            <a:r>
              <a:rPr sz="2475" i="1" baseline="-25252" dirty="0">
                <a:latin typeface="Times New Roman"/>
                <a:cs typeface="Times New Roman"/>
              </a:rPr>
              <a:t>i</a:t>
            </a:r>
            <a:r>
              <a:rPr sz="2475" i="1" spc="75" baseline="-25252" dirty="0">
                <a:latin typeface="Times New Roman"/>
                <a:cs typeface="Times New Roman"/>
              </a:rPr>
              <a:t>  </a:t>
            </a:r>
            <a:r>
              <a:rPr sz="2850" dirty="0">
                <a:latin typeface="Symbol"/>
                <a:cs typeface="Symbol"/>
              </a:rPr>
              <a:t>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5625" spc="-30" baseline="-2962" dirty="0">
                <a:latin typeface="Symbol"/>
                <a:cs typeface="Symbol"/>
              </a:rPr>
              <a:t></a:t>
            </a:r>
            <a:r>
              <a:rPr sz="2850" i="1" spc="-20" dirty="0">
                <a:latin typeface="Times New Roman"/>
                <a:cs typeface="Times New Roman"/>
              </a:rPr>
              <a:t>v</a:t>
            </a:r>
            <a:r>
              <a:rPr sz="2475" i="1" spc="-30" baseline="-25252" dirty="0">
                <a:latin typeface="Times New Roman"/>
                <a:cs typeface="Times New Roman"/>
              </a:rPr>
              <a:t>i</a:t>
            </a:r>
            <a:r>
              <a:rPr sz="2475" spc="-30" baseline="-25252" dirty="0">
                <a:latin typeface="Times New Roman"/>
                <a:cs typeface="Times New Roman"/>
              </a:rPr>
              <a:t>1</a:t>
            </a:r>
            <a:r>
              <a:rPr sz="2850" spc="-20" dirty="0">
                <a:latin typeface="Times New Roman"/>
                <a:cs typeface="Times New Roman"/>
              </a:rPr>
              <a:t>,</a:t>
            </a:r>
            <a:r>
              <a:rPr sz="2850" spc="-425" dirty="0">
                <a:latin typeface="Times New Roman"/>
                <a:cs typeface="Times New Roman"/>
              </a:rPr>
              <a:t> </a:t>
            </a:r>
            <a:r>
              <a:rPr sz="2850" i="1" spc="-40" dirty="0">
                <a:latin typeface="Times New Roman"/>
                <a:cs typeface="Times New Roman"/>
              </a:rPr>
              <a:t>v</a:t>
            </a:r>
            <a:r>
              <a:rPr sz="2475" i="1" spc="-60" baseline="-25252" dirty="0">
                <a:latin typeface="Times New Roman"/>
                <a:cs typeface="Times New Roman"/>
              </a:rPr>
              <a:t>i</a:t>
            </a:r>
            <a:r>
              <a:rPr sz="2475" i="1" spc="-382" baseline="-25252" dirty="0">
                <a:latin typeface="Times New Roman"/>
                <a:cs typeface="Times New Roman"/>
              </a:rPr>
              <a:t> </a:t>
            </a:r>
            <a:r>
              <a:rPr sz="2475" baseline="-25252" dirty="0">
                <a:latin typeface="Times New Roman"/>
                <a:cs typeface="Times New Roman"/>
              </a:rPr>
              <a:t>2</a:t>
            </a:r>
            <a:r>
              <a:rPr sz="2475" spc="-254" baseline="-25252" dirty="0">
                <a:latin typeface="Times New Roman"/>
                <a:cs typeface="Times New Roman"/>
              </a:rPr>
              <a:t> </a:t>
            </a:r>
            <a:r>
              <a:rPr sz="2850" spc="-60" dirty="0">
                <a:latin typeface="Times New Roman"/>
                <a:cs typeface="Times New Roman"/>
              </a:rPr>
              <a:t>,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dirty="0">
                <a:latin typeface="Times New Roman"/>
                <a:cs typeface="Times New Roman"/>
              </a:rPr>
              <a:t>v</a:t>
            </a:r>
            <a:r>
              <a:rPr sz="2475" i="1" baseline="-25252" dirty="0">
                <a:latin typeface="Times New Roman"/>
                <a:cs typeface="Times New Roman"/>
              </a:rPr>
              <a:t>iD</a:t>
            </a:r>
            <a:r>
              <a:rPr sz="2475" i="1" spc="120" baseline="-25252" dirty="0">
                <a:latin typeface="Times New Roman"/>
                <a:cs typeface="Times New Roman"/>
              </a:rPr>
              <a:t> </a:t>
            </a:r>
            <a:r>
              <a:rPr sz="5625" spc="-44" baseline="-2962" dirty="0">
                <a:latin typeface="Symbol"/>
                <a:cs typeface="Symbol"/>
              </a:rPr>
              <a:t></a:t>
            </a:r>
            <a:r>
              <a:rPr sz="2850" spc="-30" dirty="0">
                <a:latin typeface="Times New Roman"/>
                <a:cs typeface="Times New Roman"/>
              </a:rPr>
              <a:t>,</a:t>
            </a:r>
            <a:r>
              <a:rPr sz="2850" spc="-46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i</a:t>
            </a:r>
            <a:r>
              <a:rPr sz="2850" i="1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</a:t>
            </a:r>
            <a:r>
              <a:rPr sz="2850" spc="-415" dirty="0">
                <a:latin typeface="Times New Roman"/>
                <a:cs typeface="Times New Roman"/>
              </a:rPr>
              <a:t> </a:t>
            </a:r>
            <a:r>
              <a:rPr sz="2850" spc="-140" dirty="0">
                <a:latin typeface="Times New Roman"/>
                <a:cs typeface="Times New Roman"/>
              </a:rPr>
              <a:t>1,</a:t>
            </a:r>
            <a:r>
              <a:rPr sz="2850" spc="-380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2,</a:t>
            </a:r>
            <a:r>
              <a:rPr sz="2850" dirty="0">
                <a:latin typeface="Times New Roman"/>
                <a:cs typeface="Times New Roman"/>
              </a:rPr>
              <a:t>	,</a:t>
            </a:r>
            <a:r>
              <a:rPr sz="2850" spc="-229" dirty="0">
                <a:latin typeface="Times New Roman"/>
                <a:cs typeface="Times New Roman"/>
              </a:rPr>
              <a:t> </a:t>
            </a:r>
            <a:r>
              <a:rPr sz="2850" i="1" spc="-50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2340"/>
              </a:spcBef>
            </a:pP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在第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代的第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个粒子向第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t+1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代进化时，根据如下式子更新：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微软雅黑"/>
              <a:cs typeface="微软雅黑"/>
            </a:endParaRPr>
          </a:p>
          <a:p>
            <a:pPr marL="222885" algn="ctr">
              <a:lnSpc>
                <a:spcPct val="100000"/>
              </a:lnSpc>
              <a:spcBef>
                <a:spcPts val="5"/>
              </a:spcBef>
            </a:pPr>
            <a:r>
              <a:rPr sz="2650" i="1" dirty="0">
                <a:latin typeface="Times New Roman"/>
                <a:cs typeface="Times New Roman"/>
              </a:rPr>
              <a:t>v</a:t>
            </a:r>
            <a:r>
              <a:rPr sz="2250" i="1" baseline="-25925" dirty="0">
                <a:latin typeface="Times New Roman"/>
                <a:cs typeface="Times New Roman"/>
              </a:rPr>
              <a:t>ij</a:t>
            </a:r>
            <a:r>
              <a:rPr sz="2250" i="1" spc="-7" baseline="-259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t</a:t>
            </a:r>
            <a:r>
              <a:rPr sz="2650" i="1" spc="-8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</a:t>
            </a:r>
            <a:r>
              <a:rPr sz="2650" dirty="0">
                <a:latin typeface="Times New Roman"/>
                <a:cs typeface="Times New Roman"/>
              </a:rPr>
              <a:t>1)</a:t>
            </a:r>
            <a:r>
              <a:rPr sz="2650" spc="-65" dirty="0">
                <a:latin typeface="Times New Roman"/>
                <a:cs typeface="Times New Roman"/>
              </a:rPr>
              <a:t> </a:t>
            </a:r>
            <a:r>
              <a:rPr sz="2650" spc="55" dirty="0">
                <a:latin typeface="Symbol"/>
                <a:cs typeface="Symbol"/>
              </a:rPr>
              <a:t>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wv</a:t>
            </a:r>
            <a:r>
              <a:rPr sz="2250" i="1" baseline="-25925" dirty="0">
                <a:latin typeface="Times New Roman"/>
                <a:cs typeface="Times New Roman"/>
              </a:rPr>
              <a:t>ij </a:t>
            </a:r>
            <a:r>
              <a:rPr sz="2650" spc="65" dirty="0">
                <a:latin typeface="Times New Roman"/>
                <a:cs typeface="Times New Roman"/>
              </a:rPr>
              <a:t>(</a:t>
            </a:r>
            <a:r>
              <a:rPr sz="2650" i="1" spc="65" dirty="0">
                <a:latin typeface="Times New Roman"/>
                <a:cs typeface="Times New Roman"/>
              </a:rPr>
              <a:t>t</a:t>
            </a:r>
            <a:r>
              <a:rPr sz="2650" spc="65" dirty="0">
                <a:latin typeface="Times New Roman"/>
                <a:cs typeface="Times New Roman"/>
              </a:rPr>
              <a:t>)</a:t>
            </a:r>
            <a:r>
              <a:rPr sz="2650" spc="-240" dirty="0">
                <a:latin typeface="Times New Roman"/>
                <a:cs typeface="Times New Roman"/>
              </a:rPr>
              <a:t> </a:t>
            </a:r>
            <a:r>
              <a:rPr sz="2650" spc="55" dirty="0">
                <a:latin typeface="Symbol"/>
                <a:cs typeface="Symbol"/>
              </a:rPr>
              <a:t>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135" dirty="0">
                <a:latin typeface="Times New Roman"/>
                <a:cs typeface="Times New Roman"/>
              </a:rPr>
              <a:t>c</a:t>
            </a:r>
            <a:r>
              <a:rPr sz="2250" spc="-202" baseline="-25925" dirty="0">
                <a:latin typeface="Times New Roman"/>
                <a:cs typeface="Times New Roman"/>
              </a:rPr>
              <a:t>1</a:t>
            </a:r>
            <a:r>
              <a:rPr sz="2650" i="1" spc="-135" dirty="0">
                <a:latin typeface="Times New Roman"/>
                <a:cs typeface="Times New Roman"/>
              </a:rPr>
              <a:t>r</a:t>
            </a:r>
            <a:r>
              <a:rPr sz="2250" spc="-202" baseline="-25925" dirty="0">
                <a:latin typeface="Times New Roman"/>
                <a:cs typeface="Times New Roman"/>
              </a:rPr>
              <a:t>1</a:t>
            </a:r>
            <a:r>
              <a:rPr sz="2250" spc="-337" baseline="-25925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(</a:t>
            </a:r>
            <a:r>
              <a:rPr sz="2650" i="1" spc="65" dirty="0">
                <a:latin typeface="Times New Roman"/>
                <a:cs typeface="Times New Roman"/>
              </a:rPr>
              <a:t>t</a:t>
            </a:r>
            <a:r>
              <a:rPr sz="2650" spc="65" dirty="0">
                <a:latin typeface="Times New Roman"/>
                <a:cs typeface="Times New Roman"/>
              </a:rPr>
              <a:t>)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3975" spc="-735" baseline="2096" dirty="0">
                <a:latin typeface="Symbol"/>
                <a:cs typeface="Symbol"/>
              </a:rPr>
              <a:t></a:t>
            </a:r>
            <a:r>
              <a:rPr sz="3975" spc="-735" baseline="-20964" dirty="0">
                <a:latin typeface="Symbol"/>
                <a:cs typeface="Symbol"/>
              </a:rPr>
              <a:t></a:t>
            </a:r>
            <a:r>
              <a:rPr sz="3975" spc="-405" baseline="-20964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250" i="1" baseline="-25925" dirty="0">
                <a:latin typeface="Times New Roman"/>
                <a:cs typeface="Times New Roman"/>
              </a:rPr>
              <a:t>ij</a:t>
            </a:r>
            <a:r>
              <a:rPr sz="2250" i="1" spc="-15" baseline="-25925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(</a:t>
            </a:r>
            <a:r>
              <a:rPr sz="2650" i="1" spc="65" dirty="0">
                <a:latin typeface="Times New Roman"/>
                <a:cs typeface="Times New Roman"/>
              </a:rPr>
              <a:t>t</a:t>
            </a:r>
            <a:r>
              <a:rPr sz="2650" spc="65" dirty="0">
                <a:latin typeface="Times New Roman"/>
                <a:cs typeface="Times New Roman"/>
              </a:rPr>
              <a:t>)</a:t>
            </a:r>
            <a:r>
              <a:rPr sz="2650" spc="-229" dirty="0">
                <a:latin typeface="Times New Roman"/>
                <a:cs typeface="Times New Roman"/>
              </a:rPr>
              <a:t> </a:t>
            </a:r>
            <a:r>
              <a:rPr sz="2650" spc="55" dirty="0">
                <a:latin typeface="Symbol"/>
                <a:cs typeface="Symbol"/>
              </a:rPr>
              <a:t></a:t>
            </a:r>
            <a:r>
              <a:rPr sz="2650" spc="-15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250" i="1" baseline="-25925" dirty="0">
                <a:latin typeface="Times New Roman"/>
                <a:cs typeface="Times New Roman"/>
              </a:rPr>
              <a:t>ij</a:t>
            </a:r>
            <a:r>
              <a:rPr sz="2250" i="1" spc="-15" baseline="-25925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(</a:t>
            </a:r>
            <a:r>
              <a:rPr sz="2650" i="1" spc="-145" dirty="0">
                <a:latin typeface="Times New Roman"/>
                <a:cs typeface="Times New Roman"/>
              </a:rPr>
              <a:t>t</a:t>
            </a:r>
            <a:r>
              <a:rPr sz="2650" spc="-145" dirty="0">
                <a:latin typeface="Times New Roman"/>
                <a:cs typeface="Times New Roman"/>
              </a:rPr>
              <a:t>)</a:t>
            </a:r>
            <a:r>
              <a:rPr sz="3975" spc="-217" baseline="2096" dirty="0">
                <a:latin typeface="Symbol"/>
                <a:cs typeface="Symbol"/>
              </a:rPr>
              <a:t></a:t>
            </a:r>
            <a:r>
              <a:rPr sz="3975" spc="-217" baseline="-20964" dirty="0">
                <a:latin typeface="Symbol"/>
                <a:cs typeface="Symbol"/>
              </a:rPr>
              <a:t></a:t>
            </a:r>
            <a:r>
              <a:rPr sz="3975" spc="-254" baseline="-20964" dirty="0">
                <a:latin typeface="Times New Roman"/>
                <a:cs typeface="Times New Roman"/>
              </a:rPr>
              <a:t> </a:t>
            </a:r>
            <a:r>
              <a:rPr sz="2650" spc="55" dirty="0">
                <a:latin typeface="Symbol"/>
                <a:cs typeface="Symbol"/>
              </a:rPr>
              <a:t>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20" dirty="0">
                <a:latin typeface="Times New Roman"/>
                <a:cs typeface="Times New Roman"/>
              </a:rPr>
              <a:t>c</a:t>
            </a:r>
            <a:r>
              <a:rPr sz="2250" spc="-30" baseline="-25925" dirty="0">
                <a:latin typeface="Times New Roman"/>
                <a:cs typeface="Times New Roman"/>
              </a:rPr>
              <a:t>2</a:t>
            </a:r>
            <a:r>
              <a:rPr sz="2650" i="1" spc="-20" dirty="0">
                <a:latin typeface="Times New Roman"/>
                <a:cs typeface="Times New Roman"/>
              </a:rPr>
              <a:t>r</a:t>
            </a:r>
            <a:r>
              <a:rPr sz="2250" spc="-30" baseline="-25925" dirty="0">
                <a:latin typeface="Times New Roman"/>
                <a:cs typeface="Times New Roman"/>
              </a:rPr>
              <a:t>2</a:t>
            </a:r>
            <a:r>
              <a:rPr sz="2250" spc="-157" baseline="-25925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(</a:t>
            </a:r>
            <a:r>
              <a:rPr sz="2650" i="1" spc="65" dirty="0">
                <a:latin typeface="Times New Roman"/>
                <a:cs typeface="Times New Roman"/>
              </a:rPr>
              <a:t>t</a:t>
            </a:r>
            <a:r>
              <a:rPr sz="2650" spc="65" dirty="0">
                <a:latin typeface="Times New Roman"/>
                <a:cs typeface="Times New Roman"/>
              </a:rPr>
              <a:t>)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3975" spc="-735" baseline="2096" dirty="0">
                <a:latin typeface="Symbol"/>
                <a:cs typeface="Symbol"/>
              </a:rPr>
              <a:t></a:t>
            </a:r>
            <a:r>
              <a:rPr sz="3975" spc="-735" baseline="-20964" dirty="0">
                <a:latin typeface="Symbol"/>
                <a:cs typeface="Symbol"/>
              </a:rPr>
              <a:t></a:t>
            </a:r>
            <a:r>
              <a:rPr sz="3975" spc="-419" baseline="-20964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250" i="1" baseline="-25925" dirty="0">
                <a:latin typeface="Times New Roman"/>
                <a:cs typeface="Times New Roman"/>
              </a:rPr>
              <a:t>gj</a:t>
            </a:r>
            <a:r>
              <a:rPr sz="2250" i="1" spc="-22" baseline="-25925" dirty="0">
                <a:latin typeface="Times New Roman"/>
                <a:cs typeface="Times New Roman"/>
              </a:rPr>
              <a:t> </a:t>
            </a:r>
            <a:r>
              <a:rPr sz="2650" spc="65" dirty="0">
                <a:latin typeface="Times New Roman"/>
                <a:cs typeface="Times New Roman"/>
              </a:rPr>
              <a:t>(</a:t>
            </a:r>
            <a:r>
              <a:rPr sz="2650" i="1" spc="65" dirty="0">
                <a:latin typeface="Times New Roman"/>
                <a:cs typeface="Times New Roman"/>
              </a:rPr>
              <a:t>t</a:t>
            </a:r>
            <a:r>
              <a:rPr sz="2650" spc="65" dirty="0">
                <a:latin typeface="Times New Roman"/>
                <a:cs typeface="Times New Roman"/>
              </a:rPr>
              <a:t>)</a:t>
            </a:r>
            <a:r>
              <a:rPr sz="2650" spc="-225" dirty="0">
                <a:latin typeface="Times New Roman"/>
                <a:cs typeface="Times New Roman"/>
              </a:rPr>
              <a:t> </a:t>
            </a:r>
            <a:r>
              <a:rPr sz="2650" spc="55" dirty="0">
                <a:latin typeface="Symbol"/>
                <a:cs typeface="Symbol"/>
              </a:rPr>
              <a:t></a:t>
            </a:r>
            <a:r>
              <a:rPr sz="2650" spc="-16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250" i="1" baseline="-25925" dirty="0">
                <a:latin typeface="Times New Roman"/>
                <a:cs typeface="Times New Roman"/>
              </a:rPr>
              <a:t>ij</a:t>
            </a:r>
            <a:r>
              <a:rPr sz="2250" i="1" spc="-30" baseline="-2592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(</a:t>
            </a:r>
            <a:r>
              <a:rPr sz="2650" i="1" spc="-10" dirty="0">
                <a:latin typeface="Times New Roman"/>
                <a:cs typeface="Times New Roman"/>
              </a:rPr>
              <a:t>t</a:t>
            </a:r>
            <a:r>
              <a:rPr sz="2650" spc="-10" dirty="0">
                <a:latin typeface="Times New Roman"/>
                <a:cs typeface="Times New Roman"/>
              </a:rPr>
              <a:t>)</a:t>
            </a:r>
            <a:r>
              <a:rPr sz="3975" spc="-15" baseline="2096" dirty="0">
                <a:latin typeface="Symbol"/>
                <a:cs typeface="Symbol"/>
              </a:rPr>
              <a:t></a:t>
            </a:r>
            <a:r>
              <a:rPr sz="3975" spc="-15" baseline="-20964" dirty="0">
                <a:latin typeface="Symbol"/>
                <a:cs typeface="Symbol"/>
              </a:rPr>
              <a:t></a:t>
            </a:r>
            <a:endParaRPr sz="3975" baseline="-20964">
              <a:latin typeface="Symbol"/>
              <a:cs typeface="Symbol"/>
            </a:endParaRPr>
          </a:p>
          <a:p>
            <a:pPr marL="116839" algn="ctr">
              <a:lnSpc>
                <a:spcPct val="100000"/>
              </a:lnSpc>
              <a:spcBef>
                <a:spcPts val="2770"/>
              </a:spcBef>
            </a:pP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2700" i="1" baseline="-24691" dirty="0">
                <a:latin typeface="Times New Roman"/>
                <a:cs typeface="Times New Roman"/>
              </a:rPr>
              <a:t>ij</a:t>
            </a:r>
            <a:r>
              <a:rPr sz="2700" i="1" spc="-127" baseline="-24691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t</a:t>
            </a:r>
            <a:r>
              <a:rPr sz="3100" i="1" spc="-1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Symbol"/>
                <a:cs typeface="Symbol"/>
              </a:rPr>
              <a:t></a:t>
            </a:r>
            <a:r>
              <a:rPr sz="3100" dirty="0">
                <a:latin typeface="Times New Roman"/>
                <a:cs typeface="Times New Roman"/>
              </a:rPr>
              <a:t>1)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spc="85" dirty="0">
                <a:latin typeface="Symbol"/>
                <a:cs typeface="Symbol"/>
              </a:rPr>
              <a:t></a:t>
            </a:r>
            <a:r>
              <a:rPr sz="3100" spc="-4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r>
              <a:rPr sz="2700" i="1" baseline="-24691" dirty="0">
                <a:latin typeface="Times New Roman"/>
                <a:cs typeface="Times New Roman"/>
              </a:rPr>
              <a:t>ij</a:t>
            </a:r>
            <a:r>
              <a:rPr sz="2700" i="1" spc="-75" baseline="-24691" dirty="0">
                <a:latin typeface="Times New Roman"/>
                <a:cs typeface="Times New Roman"/>
              </a:rPr>
              <a:t> </a:t>
            </a:r>
            <a:r>
              <a:rPr sz="3100" spc="75" dirty="0">
                <a:latin typeface="Times New Roman"/>
                <a:cs typeface="Times New Roman"/>
              </a:rPr>
              <a:t>(</a:t>
            </a:r>
            <a:r>
              <a:rPr sz="3100" i="1" spc="75" dirty="0">
                <a:latin typeface="Times New Roman"/>
                <a:cs typeface="Times New Roman"/>
              </a:rPr>
              <a:t>t</a:t>
            </a:r>
            <a:r>
              <a:rPr sz="3100" spc="75" dirty="0">
                <a:latin typeface="Times New Roman"/>
                <a:cs typeface="Times New Roman"/>
              </a:rPr>
              <a:t>)</a:t>
            </a:r>
            <a:r>
              <a:rPr sz="3100" spc="-315" dirty="0">
                <a:latin typeface="Times New Roman"/>
                <a:cs typeface="Times New Roman"/>
              </a:rPr>
              <a:t> </a:t>
            </a:r>
            <a:r>
              <a:rPr sz="3100" spc="85" dirty="0">
                <a:latin typeface="Symbol"/>
                <a:cs typeface="Symbol"/>
              </a:rPr>
              <a:t></a:t>
            </a:r>
            <a:r>
              <a:rPr sz="3100" spc="-350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v</a:t>
            </a:r>
            <a:r>
              <a:rPr sz="2700" i="1" baseline="-24691" dirty="0">
                <a:latin typeface="Times New Roman"/>
                <a:cs typeface="Times New Roman"/>
              </a:rPr>
              <a:t>ij</a:t>
            </a:r>
            <a:r>
              <a:rPr sz="2700" i="1" spc="-67" baseline="-24691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(</a:t>
            </a:r>
            <a:r>
              <a:rPr sz="3100" i="1" dirty="0">
                <a:latin typeface="Times New Roman"/>
                <a:cs typeface="Times New Roman"/>
              </a:rPr>
              <a:t>t</a:t>
            </a:r>
            <a:r>
              <a:rPr sz="3100" i="1" spc="-15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Symbol"/>
                <a:cs typeface="Symbol"/>
              </a:rPr>
              <a:t></a:t>
            </a:r>
            <a:r>
              <a:rPr sz="3100" spc="-25" dirty="0">
                <a:latin typeface="Times New Roman"/>
                <a:cs typeface="Times New Roman"/>
              </a:rPr>
              <a:t>1)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2.1</a:t>
            </a:r>
            <a:r>
              <a:rPr spc="-45" dirty="0"/>
              <a:t> </a:t>
            </a:r>
            <a:r>
              <a:rPr spc="-15" dirty="0">
                <a:latin typeface="微软雅黑"/>
                <a:cs typeface="微软雅黑"/>
              </a:rPr>
              <a:t>基本原理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77041" y="6239357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08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3907" y="819150"/>
            <a:ext cx="5310505" cy="5097780"/>
            <a:chOff x="783907" y="819150"/>
            <a:chExt cx="5310505" cy="5097780"/>
          </a:xfrm>
        </p:grpSpPr>
        <p:sp>
          <p:nvSpPr>
            <p:cNvPr id="8" name="object 8"/>
            <p:cNvSpPr/>
            <p:nvPr/>
          </p:nvSpPr>
          <p:spPr>
            <a:xfrm>
              <a:off x="795527" y="1459991"/>
              <a:ext cx="5126990" cy="4394200"/>
            </a:xfrm>
            <a:custGeom>
              <a:avLst/>
              <a:gdLst/>
              <a:ahLst/>
              <a:cxnLst/>
              <a:rect l="l" t="t" r="r" b="b"/>
              <a:pathLst>
                <a:path w="5126990" h="4394200">
                  <a:moveTo>
                    <a:pt x="5126736" y="0"/>
                  </a:moveTo>
                  <a:lnTo>
                    <a:pt x="0" y="0"/>
                  </a:lnTo>
                  <a:lnTo>
                    <a:pt x="0" y="4393692"/>
                  </a:lnTo>
                  <a:lnTo>
                    <a:pt x="5126736" y="4393692"/>
                  </a:lnTo>
                  <a:lnTo>
                    <a:pt x="5126736" y="0"/>
                  </a:lnTo>
                  <a:close/>
                </a:path>
              </a:pathLst>
            </a:custGeom>
            <a:solidFill>
              <a:srgbClr val="F7A8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5527" y="1459991"/>
              <a:ext cx="5126990" cy="4394200"/>
            </a:xfrm>
            <a:custGeom>
              <a:avLst/>
              <a:gdLst/>
              <a:ahLst/>
              <a:cxnLst/>
              <a:rect l="l" t="t" r="r" b="b"/>
              <a:pathLst>
                <a:path w="5126990" h="4394200">
                  <a:moveTo>
                    <a:pt x="0" y="4393692"/>
                  </a:moveTo>
                  <a:lnTo>
                    <a:pt x="5126736" y="4393692"/>
                  </a:lnTo>
                  <a:lnTo>
                    <a:pt x="5126736" y="0"/>
                  </a:lnTo>
                  <a:lnTo>
                    <a:pt x="0" y="0"/>
                  </a:lnTo>
                  <a:lnTo>
                    <a:pt x="0" y="439369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6827" y="2365247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79" h="276225">
                  <a:moveTo>
                    <a:pt x="154686" y="0"/>
                  </a:moveTo>
                  <a:lnTo>
                    <a:pt x="105777" y="7028"/>
                  </a:lnTo>
                  <a:lnTo>
                    <a:pt x="63313" y="26602"/>
                  </a:lnTo>
                  <a:lnTo>
                    <a:pt x="29833" y="56455"/>
                  </a:lnTo>
                  <a:lnTo>
                    <a:pt x="7882" y="94317"/>
                  </a:lnTo>
                  <a:lnTo>
                    <a:pt x="0" y="137922"/>
                  </a:lnTo>
                  <a:lnTo>
                    <a:pt x="7882" y="181526"/>
                  </a:lnTo>
                  <a:lnTo>
                    <a:pt x="29833" y="219388"/>
                  </a:lnTo>
                  <a:lnTo>
                    <a:pt x="63313" y="249241"/>
                  </a:lnTo>
                  <a:lnTo>
                    <a:pt x="105777" y="268815"/>
                  </a:lnTo>
                  <a:lnTo>
                    <a:pt x="154686" y="275843"/>
                  </a:lnTo>
                  <a:lnTo>
                    <a:pt x="203594" y="268815"/>
                  </a:lnTo>
                  <a:lnTo>
                    <a:pt x="246058" y="249241"/>
                  </a:lnTo>
                  <a:lnTo>
                    <a:pt x="279538" y="219388"/>
                  </a:lnTo>
                  <a:lnTo>
                    <a:pt x="301489" y="181526"/>
                  </a:lnTo>
                  <a:lnTo>
                    <a:pt x="309372" y="137922"/>
                  </a:lnTo>
                  <a:lnTo>
                    <a:pt x="301489" y="94317"/>
                  </a:lnTo>
                  <a:lnTo>
                    <a:pt x="279538" y="56455"/>
                  </a:lnTo>
                  <a:lnTo>
                    <a:pt x="246058" y="26602"/>
                  </a:lnTo>
                  <a:lnTo>
                    <a:pt x="203594" y="7028"/>
                  </a:lnTo>
                  <a:lnTo>
                    <a:pt x="15468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6827" y="2365247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79" h="276225">
                  <a:moveTo>
                    <a:pt x="0" y="137922"/>
                  </a:moveTo>
                  <a:lnTo>
                    <a:pt x="7882" y="94317"/>
                  </a:lnTo>
                  <a:lnTo>
                    <a:pt x="29833" y="56455"/>
                  </a:lnTo>
                  <a:lnTo>
                    <a:pt x="63313" y="26602"/>
                  </a:lnTo>
                  <a:lnTo>
                    <a:pt x="105777" y="7028"/>
                  </a:lnTo>
                  <a:lnTo>
                    <a:pt x="154686" y="0"/>
                  </a:lnTo>
                  <a:lnTo>
                    <a:pt x="203594" y="7028"/>
                  </a:lnTo>
                  <a:lnTo>
                    <a:pt x="246058" y="26602"/>
                  </a:lnTo>
                  <a:lnTo>
                    <a:pt x="279538" y="56455"/>
                  </a:lnTo>
                  <a:lnTo>
                    <a:pt x="301489" y="94317"/>
                  </a:lnTo>
                  <a:lnTo>
                    <a:pt x="309372" y="137922"/>
                  </a:lnTo>
                  <a:lnTo>
                    <a:pt x="301489" y="181526"/>
                  </a:lnTo>
                  <a:lnTo>
                    <a:pt x="279538" y="219388"/>
                  </a:lnTo>
                  <a:lnTo>
                    <a:pt x="246058" y="249241"/>
                  </a:lnTo>
                  <a:lnTo>
                    <a:pt x="203594" y="268815"/>
                  </a:lnTo>
                  <a:lnTo>
                    <a:pt x="154686" y="275843"/>
                  </a:lnTo>
                  <a:lnTo>
                    <a:pt x="105777" y="268815"/>
                  </a:lnTo>
                  <a:lnTo>
                    <a:pt x="63313" y="249241"/>
                  </a:lnTo>
                  <a:lnTo>
                    <a:pt x="29833" y="219388"/>
                  </a:lnTo>
                  <a:lnTo>
                    <a:pt x="7882" y="181526"/>
                  </a:lnTo>
                  <a:lnTo>
                    <a:pt x="0" y="137922"/>
                  </a:lnTo>
                  <a:close/>
                </a:path>
              </a:pathLst>
            </a:custGeom>
            <a:ln w="12700">
              <a:solidFill>
                <a:srgbClr val="B14F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8428" y="3470148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79" h="276225">
                  <a:moveTo>
                    <a:pt x="154686" y="0"/>
                  </a:moveTo>
                  <a:lnTo>
                    <a:pt x="105777" y="7028"/>
                  </a:lnTo>
                  <a:lnTo>
                    <a:pt x="63313" y="26602"/>
                  </a:lnTo>
                  <a:lnTo>
                    <a:pt x="29833" y="56455"/>
                  </a:lnTo>
                  <a:lnTo>
                    <a:pt x="7882" y="94317"/>
                  </a:lnTo>
                  <a:lnTo>
                    <a:pt x="0" y="137921"/>
                  </a:lnTo>
                  <a:lnTo>
                    <a:pt x="7882" y="181526"/>
                  </a:lnTo>
                  <a:lnTo>
                    <a:pt x="29833" y="219388"/>
                  </a:lnTo>
                  <a:lnTo>
                    <a:pt x="63313" y="249241"/>
                  </a:lnTo>
                  <a:lnTo>
                    <a:pt x="105777" y="268815"/>
                  </a:lnTo>
                  <a:lnTo>
                    <a:pt x="154686" y="275844"/>
                  </a:lnTo>
                  <a:lnTo>
                    <a:pt x="203594" y="268815"/>
                  </a:lnTo>
                  <a:lnTo>
                    <a:pt x="246058" y="249241"/>
                  </a:lnTo>
                  <a:lnTo>
                    <a:pt x="279538" y="219388"/>
                  </a:lnTo>
                  <a:lnTo>
                    <a:pt x="301489" y="181526"/>
                  </a:lnTo>
                  <a:lnTo>
                    <a:pt x="309372" y="137921"/>
                  </a:lnTo>
                  <a:lnTo>
                    <a:pt x="301489" y="94317"/>
                  </a:lnTo>
                  <a:lnTo>
                    <a:pt x="279538" y="56455"/>
                  </a:lnTo>
                  <a:lnTo>
                    <a:pt x="246058" y="26602"/>
                  </a:lnTo>
                  <a:lnTo>
                    <a:pt x="203594" y="7028"/>
                  </a:lnTo>
                  <a:lnTo>
                    <a:pt x="15468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8428" y="3470148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79" h="276225">
                  <a:moveTo>
                    <a:pt x="0" y="137921"/>
                  </a:moveTo>
                  <a:lnTo>
                    <a:pt x="7882" y="94317"/>
                  </a:lnTo>
                  <a:lnTo>
                    <a:pt x="29833" y="56455"/>
                  </a:lnTo>
                  <a:lnTo>
                    <a:pt x="63313" y="26602"/>
                  </a:lnTo>
                  <a:lnTo>
                    <a:pt x="105777" y="7028"/>
                  </a:lnTo>
                  <a:lnTo>
                    <a:pt x="154686" y="0"/>
                  </a:lnTo>
                  <a:lnTo>
                    <a:pt x="203594" y="7028"/>
                  </a:lnTo>
                  <a:lnTo>
                    <a:pt x="246058" y="26602"/>
                  </a:lnTo>
                  <a:lnTo>
                    <a:pt x="279538" y="56455"/>
                  </a:lnTo>
                  <a:lnTo>
                    <a:pt x="301489" y="94317"/>
                  </a:lnTo>
                  <a:lnTo>
                    <a:pt x="309372" y="137921"/>
                  </a:lnTo>
                  <a:lnTo>
                    <a:pt x="301489" y="181526"/>
                  </a:lnTo>
                  <a:lnTo>
                    <a:pt x="279538" y="219388"/>
                  </a:lnTo>
                  <a:lnTo>
                    <a:pt x="246058" y="249241"/>
                  </a:lnTo>
                  <a:lnTo>
                    <a:pt x="203594" y="268815"/>
                  </a:lnTo>
                  <a:lnTo>
                    <a:pt x="154686" y="275844"/>
                  </a:lnTo>
                  <a:lnTo>
                    <a:pt x="105777" y="268815"/>
                  </a:lnTo>
                  <a:lnTo>
                    <a:pt x="63313" y="249241"/>
                  </a:lnTo>
                  <a:lnTo>
                    <a:pt x="29833" y="219388"/>
                  </a:lnTo>
                  <a:lnTo>
                    <a:pt x="7882" y="181526"/>
                  </a:lnTo>
                  <a:lnTo>
                    <a:pt x="0" y="137921"/>
                  </a:lnTo>
                  <a:close/>
                </a:path>
              </a:pathLst>
            </a:custGeom>
            <a:ln w="12700">
              <a:solidFill>
                <a:srgbClr val="B14F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8547" y="4489703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80" h="276225">
                  <a:moveTo>
                    <a:pt x="154685" y="0"/>
                  </a:moveTo>
                  <a:lnTo>
                    <a:pt x="105777" y="7028"/>
                  </a:lnTo>
                  <a:lnTo>
                    <a:pt x="63313" y="26602"/>
                  </a:lnTo>
                  <a:lnTo>
                    <a:pt x="29833" y="56455"/>
                  </a:lnTo>
                  <a:lnTo>
                    <a:pt x="7882" y="94317"/>
                  </a:lnTo>
                  <a:lnTo>
                    <a:pt x="0" y="137922"/>
                  </a:lnTo>
                  <a:lnTo>
                    <a:pt x="7882" y="181526"/>
                  </a:lnTo>
                  <a:lnTo>
                    <a:pt x="29833" y="219388"/>
                  </a:lnTo>
                  <a:lnTo>
                    <a:pt x="63313" y="249241"/>
                  </a:lnTo>
                  <a:lnTo>
                    <a:pt x="105777" y="268815"/>
                  </a:lnTo>
                  <a:lnTo>
                    <a:pt x="154685" y="275844"/>
                  </a:lnTo>
                  <a:lnTo>
                    <a:pt x="203594" y="268815"/>
                  </a:lnTo>
                  <a:lnTo>
                    <a:pt x="246058" y="249241"/>
                  </a:lnTo>
                  <a:lnTo>
                    <a:pt x="279538" y="219388"/>
                  </a:lnTo>
                  <a:lnTo>
                    <a:pt x="301489" y="181526"/>
                  </a:lnTo>
                  <a:lnTo>
                    <a:pt x="309371" y="137922"/>
                  </a:lnTo>
                  <a:lnTo>
                    <a:pt x="301489" y="94317"/>
                  </a:lnTo>
                  <a:lnTo>
                    <a:pt x="279538" y="56455"/>
                  </a:lnTo>
                  <a:lnTo>
                    <a:pt x="246058" y="26602"/>
                  </a:lnTo>
                  <a:lnTo>
                    <a:pt x="203594" y="7028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8547" y="4489703"/>
              <a:ext cx="309880" cy="276225"/>
            </a:xfrm>
            <a:custGeom>
              <a:avLst/>
              <a:gdLst/>
              <a:ahLst/>
              <a:cxnLst/>
              <a:rect l="l" t="t" r="r" b="b"/>
              <a:pathLst>
                <a:path w="309880" h="276225">
                  <a:moveTo>
                    <a:pt x="0" y="137922"/>
                  </a:moveTo>
                  <a:lnTo>
                    <a:pt x="7882" y="94317"/>
                  </a:lnTo>
                  <a:lnTo>
                    <a:pt x="29833" y="56455"/>
                  </a:lnTo>
                  <a:lnTo>
                    <a:pt x="63313" y="26602"/>
                  </a:lnTo>
                  <a:lnTo>
                    <a:pt x="105777" y="7028"/>
                  </a:lnTo>
                  <a:lnTo>
                    <a:pt x="154685" y="0"/>
                  </a:lnTo>
                  <a:lnTo>
                    <a:pt x="203594" y="7028"/>
                  </a:lnTo>
                  <a:lnTo>
                    <a:pt x="246058" y="26602"/>
                  </a:lnTo>
                  <a:lnTo>
                    <a:pt x="279538" y="56455"/>
                  </a:lnTo>
                  <a:lnTo>
                    <a:pt x="301489" y="94317"/>
                  </a:lnTo>
                  <a:lnTo>
                    <a:pt x="309371" y="137922"/>
                  </a:lnTo>
                  <a:lnTo>
                    <a:pt x="301489" y="181526"/>
                  </a:lnTo>
                  <a:lnTo>
                    <a:pt x="279538" y="219388"/>
                  </a:lnTo>
                  <a:lnTo>
                    <a:pt x="246058" y="249241"/>
                  </a:lnTo>
                  <a:lnTo>
                    <a:pt x="203594" y="268815"/>
                  </a:lnTo>
                  <a:lnTo>
                    <a:pt x="154685" y="275844"/>
                  </a:lnTo>
                  <a:lnTo>
                    <a:pt x="105777" y="268815"/>
                  </a:lnTo>
                  <a:lnTo>
                    <a:pt x="63313" y="249241"/>
                  </a:lnTo>
                  <a:lnTo>
                    <a:pt x="29833" y="219388"/>
                  </a:lnTo>
                  <a:lnTo>
                    <a:pt x="7882" y="181526"/>
                  </a:lnTo>
                  <a:lnTo>
                    <a:pt x="0" y="137922"/>
                  </a:lnTo>
                  <a:close/>
                </a:path>
              </a:pathLst>
            </a:custGeom>
            <a:ln w="12700">
              <a:solidFill>
                <a:srgbClr val="B14F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3907" y="819149"/>
              <a:ext cx="5310505" cy="5097780"/>
            </a:xfrm>
            <a:custGeom>
              <a:avLst/>
              <a:gdLst/>
              <a:ahLst/>
              <a:cxnLst/>
              <a:rect l="l" t="t" r="r" b="b"/>
              <a:pathLst>
                <a:path w="5310505" h="5097780">
                  <a:moveTo>
                    <a:pt x="5282260" y="5069103"/>
                  </a:moveTo>
                  <a:lnTo>
                    <a:pt x="5238940" y="5069103"/>
                  </a:lnTo>
                  <a:lnTo>
                    <a:pt x="5224627" y="5069103"/>
                  </a:lnTo>
                  <a:lnTo>
                    <a:pt x="5224462" y="5097602"/>
                  </a:lnTo>
                  <a:lnTo>
                    <a:pt x="5282260" y="5069103"/>
                  </a:lnTo>
                  <a:close/>
                </a:path>
                <a:path w="5310505" h="5097780">
                  <a:moveTo>
                    <a:pt x="5310441" y="5055209"/>
                  </a:moveTo>
                  <a:lnTo>
                    <a:pt x="5224970" y="5011877"/>
                  </a:lnTo>
                  <a:lnTo>
                    <a:pt x="5224792" y="5040452"/>
                  </a:lnTo>
                  <a:lnTo>
                    <a:pt x="57150" y="5012029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49" y="71374"/>
                  </a:lnTo>
                  <a:lnTo>
                    <a:pt x="42849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5057787"/>
                  </a:lnTo>
                  <a:lnTo>
                    <a:pt x="57150" y="5057787"/>
                  </a:lnTo>
                  <a:lnTo>
                    <a:pt x="57150" y="5040604"/>
                  </a:lnTo>
                  <a:lnTo>
                    <a:pt x="5224627" y="5069027"/>
                  </a:lnTo>
                  <a:lnTo>
                    <a:pt x="5238940" y="5069103"/>
                  </a:lnTo>
                  <a:lnTo>
                    <a:pt x="5282412" y="5069027"/>
                  </a:lnTo>
                  <a:lnTo>
                    <a:pt x="5310441" y="5055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0673" y="1460754"/>
              <a:ext cx="4308475" cy="4399915"/>
            </a:xfrm>
            <a:custGeom>
              <a:avLst/>
              <a:gdLst/>
              <a:ahLst/>
              <a:cxnLst/>
              <a:rect l="l" t="t" r="r" b="b"/>
              <a:pathLst>
                <a:path w="4308475" h="4399915">
                  <a:moveTo>
                    <a:pt x="1432559" y="4250436"/>
                  </a:moveTo>
                  <a:lnTo>
                    <a:pt x="1432559" y="4399876"/>
                  </a:lnTo>
                </a:path>
                <a:path w="4308475" h="4399915">
                  <a:moveTo>
                    <a:pt x="2912364" y="4250436"/>
                  </a:moveTo>
                  <a:lnTo>
                    <a:pt x="2912364" y="4399876"/>
                  </a:lnTo>
                </a:path>
                <a:path w="4308475" h="4399915">
                  <a:moveTo>
                    <a:pt x="4308348" y="4250436"/>
                  </a:moveTo>
                  <a:lnTo>
                    <a:pt x="4308348" y="4399876"/>
                  </a:lnTo>
                </a:path>
                <a:path w="4308475" h="4399915">
                  <a:moveTo>
                    <a:pt x="15239" y="3166872"/>
                  </a:moveTo>
                  <a:lnTo>
                    <a:pt x="188620" y="3166872"/>
                  </a:lnTo>
                </a:path>
                <a:path w="4308475" h="4399915">
                  <a:moveTo>
                    <a:pt x="0" y="2130552"/>
                  </a:moveTo>
                  <a:lnTo>
                    <a:pt x="173380" y="2130552"/>
                  </a:lnTo>
                </a:path>
                <a:path w="4308475" h="4399915">
                  <a:moveTo>
                    <a:pt x="0" y="1043940"/>
                  </a:moveTo>
                  <a:lnTo>
                    <a:pt x="173380" y="1043940"/>
                  </a:lnTo>
                </a:path>
                <a:path w="4308475" h="4399915">
                  <a:moveTo>
                    <a:pt x="6095" y="0"/>
                  </a:moveTo>
                  <a:lnTo>
                    <a:pt x="179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2140" y="44772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845" y="343395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845" y="23248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6407" y="13088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7288" y="447725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6611" y="2368372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0851" y="345681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275" y="58440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004" y="5920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5379" y="591383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69204" y="59202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49110" y="1839849"/>
            <a:ext cx="52108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假设某粒子当前位置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，个体极值位置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B</a:t>
            </a:r>
            <a:r>
              <a:rPr sz="2000" spc="-30" dirty="0">
                <a:solidFill>
                  <a:srgbClr val="5F7796"/>
                </a:solidFill>
                <a:latin typeface="微软雅黑"/>
                <a:cs typeface="微软雅黑"/>
              </a:rPr>
              <a:t>，全局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最优位置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，那么该粒子下一步的运动状态如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右图所示。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8442" y="3288505"/>
            <a:ext cx="597471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i="1" dirty="0">
                <a:latin typeface="Times New Roman"/>
                <a:cs typeface="Times New Roman"/>
              </a:rPr>
              <a:t>v</a:t>
            </a:r>
            <a:r>
              <a:rPr sz="1575" i="1" baseline="-23809" dirty="0">
                <a:latin typeface="Times New Roman"/>
                <a:cs typeface="Times New Roman"/>
              </a:rPr>
              <a:t>ij</a:t>
            </a:r>
            <a:r>
              <a:rPr sz="1575" i="1" spc="-7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1)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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wv</a:t>
            </a:r>
            <a:r>
              <a:rPr sz="1575" i="1" baseline="-23809" dirty="0">
                <a:latin typeface="Times New Roman"/>
                <a:cs typeface="Times New Roman"/>
              </a:rPr>
              <a:t>ij </a:t>
            </a:r>
            <a:r>
              <a:rPr sz="1800" spc="55" dirty="0">
                <a:latin typeface="Times New Roman"/>
                <a:cs typeface="Times New Roman"/>
              </a:rPr>
              <a:t>(</a:t>
            </a:r>
            <a:r>
              <a:rPr sz="1800" i="1" spc="55" dirty="0">
                <a:latin typeface="Times New Roman"/>
                <a:cs typeface="Times New Roman"/>
              </a:rPr>
              <a:t>t</a:t>
            </a:r>
            <a:r>
              <a:rPr sz="1800" spc="55" dirty="0">
                <a:latin typeface="Times New Roman"/>
                <a:cs typeface="Times New Roman"/>
              </a:rPr>
              <a:t>)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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i="1" spc="-95" dirty="0">
                <a:latin typeface="Times New Roman"/>
                <a:cs typeface="Times New Roman"/>
              </a:rPr>
              <a:t>c</a:t>
            </a:r>
            <a:r>
              <a:rPr sz="1575" spc="-142" baseline="-23809" dirty="0">
                <a:latin typeface="Times New Roman"/>
                <a:cs typeface="Times New Roman"/>
              </a:rPr>
              <a:t>1</a:t>
            </a:r>
            <a:r>
              <a:rPr sz="1800" i="1" spc="-95" dirty="0">
                <a:latin typeface="Times New Roman"/>
                <a:cs typeface="Times New Roman"/>
              </a:rPr>
              <a:t>r</a:t>
            </a:r>
            <a:r>
              <a:rPr sz="1575" spc="-142" baseline="-23809" dirty="0">
                <a:latin typeface="Times New Roman"/>
                <a:cs typeface="Times New Roman"/>
              </a:rPr>
              <a:t>1</a:t>
            </a:r>
            <a:r>
              <a:rPr sz="1575" spc="-240" baseline="-23809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</a:t>
            </a:r>
            <a:r>
              <a:rPr sz="1800" i="1" spc="55" dirty="0">
                <a:latin typeface="Times New Roman"/>
                <a:cs typeface="Times New Roman"/>
              </a:rPr>
              <a:t>t</a:t>
            </a:r>
            <a:r>
              <a:rPr sz="1800" spc="55" dirty="0">
                <a:latin typeface="Times New Roman"/>
                <a:cs typeface="Times New Roman"/>
              </a:rPr>
              <a:t>)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2700" spc="-487" baseline="1543" dirty="0">
                <a:latin typeface="Symbol"/>
                <a:cs typeface="Symbol"/>
              </a:rPr>
              <a:t></a:t>
            </a:r>
            <a:r>
              <a:rPr sz="2700" spc="-487" baseline="-21604" dirty="0">
                <a:latin typeface="Symbol"/>
                <a:cs typeface="Symbol"/>
              </a:rPr>
              <a:t></a:t>
            </a:r>
            <a:r>
              <a:rPr sz="2700" spc="-254" baseline="-2160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575" i="1" baseline="-23809" dirty="0">
                <a:latin typeface="Times New Roman"/>
                <a:cs typeface="Times New Roman"/>
              </a:rPr>
              <a:t>ij</a:t>
            </a:r>
            <a:r>
              <a:rPr sz="1575" i="1" spc="-7" baseline="-23809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</a:t>
            </a:r>
            <a:r>
              <a:rPr sz="1800" i="1" spc="55" dirty="0">
                <a:latin typeface="Times New Roman"/>
                <a:cs typeface="Times New Roman"/>
              </a:rPr>
              <a:t>t</a:t>
            </a:r>
            <a:r>
              <a:rPr sz="1800" spc="55" dirty="0">
                <a:latin typeface="Times New Roman"/>
                <a:cs typeface="Times New Roman"/>
              </a:rPr>
              <a:t>)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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575" i="1" baseline="-23809" dirty="0">
                <a:latin typeface="Times New Roman"/>
                <a:cs typeface="Times New Roman"/>
              </a:rPr>
              <a:t>ij</a:t>
            </a:r>
            <a:r>
              <a:rPr sz="1575" i="1" spc="-7" baseline="-23809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(</a:t>
            </a:r>
            <a:r>
              <a:rPr sz="1800" i="1" spc="-90" dirty="0">
                <a:latin typeface="Times New Roman"/>
                <a:cs typeface="Times New Roman"/>
              </a:rPr>
              <a:t>t</a:t>
            </a:r>
            <a:r>
              <a:rPr sz="1800" spc="-90" dirty="0">
                <a:latin typeface="Times New Roman"/>
                <a:cs typeface="Times New Roman"/>
              </a:rPr>
              <a:t>)</a:t>
            </a:r>
            <a:r>
              <a:rPr sz="2700" spc="-135" baseline="1543" dirty="0">
                <a:latin typeface="Symbol"/>
                <a:cs typeface="Symbol"/>
              </a:rPr>
              <a:t></a:t>
            </a:r>
            <a:r>
              <a:rPr sz="2700" spc="-135" baseline="-21604" dirty="0">
                <a:latin typeface="Symbol"/>
                <a:cs typeface="Symbol"/>
              </a:rPr>
              <a:t></a:t>
            </a:r>
            <a:r>
              <a:rPr sz="2700" spc="-165" baseline="-21604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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c</a:t>
            </a:r>
            <a:r>
              <a:rPr sz="1575" spc="-15" baseline="-23809" dirty="0">
                <a:latin typeface="Times New Roman"/>
                <a:cs typeface="Times New Roman"/>
              </a:rPr>
              <a:t>2</a:t>
            </a:r>
            <a:r>
              <a:rPr sz="1800" i="1" spc="-10" dirty="0">
                <a:latin typeface="Times New Roman"/>
                <a:cs typeface="Times New Roman"/>
              </a:rPr>
              <a:t>r</a:t>
            </a:r>
            <a:r>
              <a:rPr sz="1575" spc="-15" baseline="-23809" dirty="0">
                <a:latin typeface="Times New Roman"/>
                <a:cs typeface="Times New Roman"/>
              </a:rPr>
              <a:t>2</a:t>
            </a:r>
            <a:r>
              <a:rPr sz="1575" spc="-120" baseline="-23809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i="1" spc="50" dirty="0">
                <a:latin typeface="Times New Roman"/>
                <a:cs typeface="Times New Roman"/>
              </a:rPr>
              <a:t>t</a:t>
            </a:r>
            <a:r>
              <a:rPr sz="1800" spc="50" dirty="0">
                <a:latin typeface="Times New Roman"/>
                <a:cs typeface="Times New Roman"/>
              </a:rPr>
              <a:t>)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2700" spc="-487" baseline="1543" dirty="0">
                <a:latin typeface="Symbol"/>
                <a:cs typeface="Symbol"/>
              </a:rPr>
              <a:t></a:t>
            </a:r>
            <a:r>
              <a:rPr sz="2700" spc="-487" baseline="-21604" dirty="0">
                <a:latin typeface="Symbol"/>
                <a:cs typeface="Symbol"/>
              </a:rPr>
              <a:t></a:t>
            </a:r>
            <a:r>
              <a:rPr sz="2700" spc="-270" baseline="-2160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575" i="1" baseline="-23809" dirty="0">
                <a:latin typeface="Times New Roman"/>
                <a:cs typeface="Times New Roman"/>
              </a:rPr>
              <a:t>gj</a:t>
            </a:r>
            <a:r>
              <a:rPr sz="1575" i="1" spc="-22" baseline="-23809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(</a:t>
            </a:r>
            <a:r>
              <a:rPr sz="1800" i="1" spc="50" dirty="0">
                <a:latin typeface="Times New Roman"/>
                <a:cs typeface="Times New Roman"/>
              </a:rPr>
              <a:t>t</a:t>
            </a:r>
            <a:r>
              <a:rPr sz="1800" spc="50" dirty="0">
                <a:latin typeface="Times New Roman"/>
                <a:cs typeface="Times New Roman"/>
              </a:rPr>
              <a:t>)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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575" i="1" baseline="-23809" dirty="0">
                <a:latin typeface="Times New Roman"/>
                <a:cs typeface="Times New Roman"/>
              </a:rPr>
              <a:t>ij</a:t>
            </a:r>
            <a:r>
              <a:rPr sz="1575" i="1" spc="-22" baseline="-2380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i="1" spc="-1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r>
              <a:rPr sz="2700" spc="-15" baseline="1543" dirty="0">
                <a:latin typeface="Symbol"/>
                <a:cs typeface="Symbol"/>
              </a:rPr>
              <a:t></a:t>
            </a:r>
            <a:r>
              <a:rPr sz="2700" spc="-15" baseline="-21604" dirty="0">
                <a:latin typeface="Symbol"/>
                <a:cs typeface="Symbol"/>
              </a:rPr>
              <a:t></a:t>
            </a:r>
            <a:endParaRPr sz="2700" baseline="-21604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95973" y="4222851"/>
            <a:ext cx="5161915" cy="99504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>
              <a:lnSpc>
                <a:spcPct val="104500"/>
              </a:lnSpc>
              <a:spcBef>
                <a:spcPts val="204"/>
              </a:spcBef>
            </a:pP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对应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𝑝</a:t>
            </a:r>
            <a:r>
              <a:rPr sz="2175" baseline="-15325" dirty="0">
                <a:solidFill>
                  <a:srgbClr val="5F7796"/>
                </a:solidFill>
                <a:latin typeface="Cambria Math"/>
                <a:cs typeface="Cambria Math"/>
              </a:rPr>
              <a:t>𝑖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，</a:t>
            </a: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对应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𝑝</a:t>
            </a:r>
            <a:r>
              <a:rPr sz="2175" baseline="-15325" dirty="0">
                <a:solidFill>
                  <a:srgbClr val="5F7796"/>
                </a:solidFill>
                <a:latin typeface="Cambria Math"/>
                <a:cs typeface="Cambria Math"/>
              </a:rPr>
              <a:t>𝑔</a:t>
            </a:r>
            <a:r>
              <a:rPr sz="2000" spc="-10" dirty="0">
                <a:solidFill>
                  <a:srgbClr val="5F7796"/>
                </a:solidFill>
                <a:latin typeface="微软雅黑"/>
                <a:cs typeface="微软雅黑"/>
              </a:rPr>
              <a:t>，黄色向量为当前速度方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向，绿色向量为向个体极值飞行步长，红色为</a:t>
            </a:r>
            <a:r>
              <a:rPr sz="2000" spc="-5" dirty="0">
                <a:solidFill>
                  <a:srgbClr val="5F7796"/>
                </a:solidFill>
                <a:latin typeface="微软雅黑"/>
                <a:cs typeface="微软雅黑"/>
              </a:rPr>
              <a:t>向全局最值飞行步长。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30220" y="2521330"/>
            <a:ext cx="1621155" cy="2673350"/>
            <a:chOff x="3030220" y="2521330"/>
            <a:chExt cx="1621155" cy="2673350"/>
          </a:xfrm>
        </p:grpSpPr>
        <p:sp>
          <p:nvSpPr>
            <p:cNvPr id="33" name="object 33"/>
            <p:cNvSpPr/>
            <p:nvPr/>
          </p:nvSpPr>
          <p:spPr>
            <a:xfrm>
              <a:off x="3039618" y="2533903"/>
              <a:ext cx="717550" cy="1076960"/>
            </a:xfrm>
            <a:custGeom>
              <a:avLst/>
              <a:gdLst/>
              <a:ahLst/>
              <a:cxnLst/>
              <a:rect l="l" t="t" r="r" b="b"/>
              <a:pathLst>
                <a:path w="717550" h="1076960">
                  <a:moveTo>
                    <a:pt x="14986" y="950087"/>
                  </a:moveTo>
                  <a:lnTo>
                    <a:pt x="0" y="1076960"/>
                  </a:lnTo>
                  <a:lnTo>
                    <a:pt x="110489" y="1012825"/>
                  </a:lnTo>
                  <a:lnTo>
                    <a:pt x="102950" y="1007872"/>
                  </a:lnTo>
                  <a:lnTo>
                    <a:pt x="68199" y="1007872"/>
                  </a:lnTo>
                  <a:lnTo>
                    <a:pt x="36449" y="986917"/>
                  </a:lnTo>
                  <a:lnTo>
                    <a:pt x="46885" y="971042"/>
                  </a:lnTo>
                  <a:lnTo>
                    <a:pt x="14986" y="950087"/>
                  </a:lnTo>
                  <a:close/>
                </a:path>
                <a:path w="717550" h="1076960">
                  <a:moveTo>
                    <a:pt x="46885" y="971042"/>
                  </a:moveTo>
                  <a:lnTo>
                    <a:pt x="36449" y="986917"/>
                  </a:lnTo>
                  <a:lnTo>
                    <a:pt x="68199" y="1007872"/>
                  </a:lnTo>
                  <a:lnTo>
                    <a:pt x="78681" y="991929"/>
                  </a:lnTo>
                  <a:lnTo>
                    <a:pt x="46885" y="971042"/>
                  </a:lnTo>
                  <a:close/>
                </a:path>
                <a:path w="717550" h="1076960">
                  <a:moveTo>
                    <a:pt x="78681" y="991929"/>
                  </a:moveTo>
                  <a:lnTo>
                    <a:pt x="68199" y="1007872"/>
                  </a:lnTo>
                  <a:lnTo>
                    <a:pt x="102950" y="1007872"/>
                  </a:lnTo>
                  <a:lnTo>
                    <a:pt x="78681" y="991929"/>
                  </a:lnTo>
                  <a:close/>
                </a:path>
                <a:path w="717550" h="1076960">
                  <a:moveTo>
                    <a:pt x="685292" y="0"/>
                  </a:moveTo>
                  <a:lnTo>
                    <a:pt x="46885" y="971042"/>
                  </a:lnTo>
                  <a:lnTo>
                    <a:pt x="78681" y="991929"/>
                  </a:lnTo>
                  <a:lnTo>
                    <a:pt x="717169" y="20828"/>
                  </a:lnTo>
                  <a:lnTo>
                    <a:pt x="685292" y="0"/>
                  </a:lnTo>
                  <a:close/>
                </a:path>
              </a:pathLst>
            </a:custGeom>
            <a:solidFill>
              <a:srgbClr val="F16D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8880" y="2538983"/>
              <a:ext cx="910590" cy="1611630"/>
            </a:xfrm>
            <a:custGeom>
              <a:avLst/>
              <a:gdLst/>
              <a:ahLst/>
              <a:cxnLst/>
              <a:rect l="l" t="t" r="r" b="b"/>
              <a:pathLst>
                <a:path w="910589" h="1611629">
                  <a:moveTo>
                    <a:pt x="261112" y="1033526"/>
                  </a:moveTo>
                  <a:lnTo>
                    <a:pt x="232029" y="1008888"/>
                  </a:lnTo>
                  <a:lnTo>
                    <a:pt x="207391" y="1037844"/>
                  </a:lnTo>
                  <a:lnTo>
                    <a:pt x="236347" y="1062609"/>
                  </a:lnTo>
                  <a:lnTo>
                    <a:pt x="261112" y="1033526"/>
                  </a:lnTo>
                  <a:close/>
                </a:path>
                <a:path w="910589" h="1611629">
                  <a:moveTo>
                    <a:pt x="319151" y="1082929"/>
                  </a:moveTo>
                  <a:lnTo>
                    <a:pt x="290068" y="1058291"/>
                  </a:lnTo>
                  <a:lnTo>
                    <a:pt x="265430" y="1087247"/>
                  </a:lnTo>
                  <a:lnTo>
                    <a:pt x="294386" y="1111885"/>
                  </a:lnTo>
                  <a:lnTo>
                    <a:pt x="319151" y="1082929"/>
                  </a:lnTo>
                  <a:close/>
                </a:path>
                <a:path w="910589" h="1611629">
                  <a:moveTo>
                    <a:pt x="377190" y="1132332"/>
                  </a:moveTo>
                  <a:lnTo>
                    <a:pt x="348107" y="1107567"/>
                  </a:lnTo>
                  <a:lnTo>
                    <a:pt x="323469" y="1136650"/>
                  </a:lnTo>
                  <a:lnTo>
                    <a:pt x="352425" y="1161288"/>
                  </a:lnTo>
                  <a:lnTo>
                    <a:pt x="377190" y="1132332"/>
                  </a:lnTo>
                  <a:close/>
                </a:path>
                <a:path w="910589" h="1611629">
                  <a:moveTo>
                    <a:pt x="435229" y="1181735"/>
                  </a:moveTo>
                  <a:lnTo>
                    <a:pt x="406146" y="1156970"/>
                  </a:lnTo>
                  <a:lnTo>
                    <a:pt x="381508" y="1186053"/>
                  </a:lnTo>
                  <a:lnTo>
                    <a:pt x="410464" y="1210691"/>
                  </a:lnTo>
                  <a:lnTo>
                    <a:pt x="435229" y="1181735"/>
                  </a:lnTo>
                  <a:close/>
                </a:path>
                <a:path w="910589" h="1611629">
                  <a:moveTo>
                    <a:pt x="493268" y="1231011"/>
                  </a:moveTo>
                  <a:lnTo>
                    <a:pt x="464185" y="1206373"/>
                  </a:lnTo>
                  <a:lnTo>
                    <a:pt x="439547" y="1235329"/>
                  </a:lnTo>
                  <a:lnTo>
                    <a:pt x="468503" y="1260094"/>
                  </a:lnTo>
                  <a:lnTo>
                    <a:pt x="493268" y="1231011"/>
                  </a:lnTo>
                  <a:close/>
                </a:path>
                <a:path w="910589" h="1611629">
                  <a:moveTo>
                    <a:pt x="551307" y="1280414"/>
                  </a:moveTo>
                  <a:lnTo>
                    <a:pt x="522224" y="1255776"/>
                  </a:lnTo>
                  <a:lnTo>
                    <a:pt x="497586" y="1284732"/>
                  </a:lnTo>
                  <a:lnTo>
                    <a:pt x="526542" y="1309497"/>
                  </a:lnTo>
                  <a:lnTo>
                    <a:pt x="551307" y="1280414"/>
                  </a:lnTo>
                  <a:close/>
                </a:path>
                <a:path w="910589" h="1611629">
                  <a:moveTo>
                    <a:pt x="609346" y="1329817"/>
                  </a:moveTo>
                  <a:lnTo>
                    <a:pt x="580263" y="1305179"/>
                  </a:lnTo>
                  <a:lnTo>
                    <a:pt x="555625" y="1334135"/>
                  </a:lnTo>
                  <a:lnTo>
                    <a:pt x="584581" y="1358773"/>
                  </a:lnTo>
                  <a:lnTo>
                    <a:pt x="609346" y="1329817"/>
                  </a:lnTo>
                  <a:close/>
                </a:path>
                <a:path w="910589" h="1611629">
                  <a:moveTo>
                    <a:pt x="667385" y="1379220"/>
                  </a:moveTo>
                  <a:lnTo>
                    <a:pt x="638302" y="1354455"/>
                  </a:lnTo>
                  <a:lnTo>
                    <a:pt x="613664" y="1383538"/>
                  </a:lnTo>
                  <a:lnTo>
                    <a:pt x="642620" y="1408176"/>
                  </a:lnTo>
                  <a:lnTo>
                    <a:pt x="667385" y="1379220"/>
                  </a:lnTo>
                  <a:close/>
                </a:path>
                <a:path w="910589" h="1611629">
                  <a:moveTo>
                    <a:pt x="717169" y="618363"/>
                  </a:moveTo>
                  <a:lnTo>
                    <a:pt x="697153" y="570865"/>
                  </a:lnTo>
                  <a:lnTo>
                    <a:pt x="667512" y="500507"/>
                  </a:lnTo>
                  <a:lnTo>
                    <a:pt x="642721" y="529488"/>
                  </a:lnTo>
                  <a:lnTo>
                    <a:pt x="24892" y="0"/>
                  </a:lnTo>
                  <a:lnTo>
                    <a:pt x="0" y="28956"/>
                  </a:lnTo>
                  <a:lnTo>
                    <a:pt x="617956" y="558444"/>
                  </a:lnTo>
                  <a:lnTo>
                    <a:pt x="593217" y="587375"/>
                  </a:lnTo>
                  <a:lnTo>
                    <a:pt x="717169" y="618363"/>
                  </a:lnTo>
                  <a:close/>
                </a:path>
                <a:path w="910589" h="1611629">
                  <a:moveTo>
                    <a:pt x="725424" y="1428623"/>
                  </a:moveTo>
                  <a:lnTo>
                    <a:pt x="696341" y="1403858"/>
                  </a:lnTo>
                  <a:lnTo>
                    <a:pt x="671703" y="1432941"/>
                  </a:lnTo>
                  <a:lnTo>
                    <a:pt x="700659" y="1457579"/>
                  </a:lnTo>
                  <a:lnTo>
                    <a:pt x="725424" y="1428623"/>
                  </a:lnTo>
                  <a:close/>
                </a:path>
                <a:path w="910589" h="1611629">
                  <a:moveTo>
                    <a:pt x="783463" y="1477899"/>
                  </a:moveTo>
                  <a:lnTo>
                    <a:pt x="754380" y="1453261"/>
                  </a:lnTo>
                  <a:lnTo>
                    <a:pt x="729742" y="1482217"/>
                  </a:lnTo>
                  <a:lnTo>
                    <a:pt x="758698" y="1506982"/>
                  </a:lnTo>
                  <a:lnTo>
                    <a:pt x="783463" y="1477899"/>
                  </a:lnTo>
                  <a:close/>
                </a:path>
                <a:path w="910589" h="1611629">
                  <a:moveTo>
                    <a:pt x="910463" y="1611122"/>
                  </a:moveTo>
                  <a:lnTo>
                    <a:pt x="887171" y="1556385"/>
                  </a:lnTo>
                  <a:lnTo>
                    <a:pt x="860425" y="1493520"/>
                  </a:lnTo>
                  <a:lnTo>
                    <a:pt x="835787" y="1522476"/>
                  </a:lnTo>
                  <a:lnTo>
                    <a:pt x="812419" y="1502664"/>
                  </a:lnTo>
                  <a:lnTo>
                    <a:pt x="787781" y="1531620"/>
                  </a:lnTo>
                  <a:lnTo>
                    <a:pt x="811047" y="1551533"/>
                  </a:lnTo>
                  <a:lnTo>
                    <a:pt x="786384" y="1580515"/>
                  </a:lnTo>
                  <a:lnTo>
                    <a:pt x="910463" y="161112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1448" y="2521330"/>
              <a:ext cx="939800" cy="1592580"/>
            </a:xfrm>
            <a:custGeom>
              <a:avLst/>
              <a:gdLst/>
              <a:ahLst/>
              <a:cxnLst/>
              <a:rect l="l" t="t" r="r" b="b"/>
              <a:pathLst>
                <a:path w="939800" h="1592579">
                  <a:moveTo>
                    <a:pt x="282321" y="984504"/>
                  </a:moveTo>
                  <a:lnTo>
                    <a:pt x="254482" y="990854"/>
                  </a:lnTo>
                  <a:lnTo>
                    <a:pt x="27940" y="0"/>
                  </a:lnTo>
                  <a:lnTo>
                    <a:pt x="0" y="6350"/>
                  </a:lnTo>
                  <a:lnTo>
                    <a:pt x="226542" y="997229"/>
                  </a:lnTo>
                  <a:lnTo>
                    <a:pt x="198755" y="1003554"/>
                  </a:lnTo>
                  <a:lnTo>
                    <a:pt x="259588" y="1077595"/>
                  </a:lnTo>
                  <a:lnTo>
                    <a:pt x="275805" y="1011174"/>
                  </a:lnTo>
                  <a:lnTo>
                    <a:pt x="282321" y="984504"/>
                  </a:lnTo>
                  <a:close/>
                </a:path>
                <a:path w="939800" h="1592579">
                  <a:moveTo>
                    <a:pt x="697230" y="579501"/>
                  </a:moveTo>
                  <a:lnTo>
                    <a:pt x="690880" y="551688"/>
                  </a:lnTo>
                  <a:lnTo>
                    <a:pt x="662940" y="558038"/>
                  </a:lnTo>
                  <a:lnTo>
                    <a:pt x="669417" y="585978"/>
                  </a:lnTo>
                  <a:lnTo>
                    <a:pt x="697230" y="579501"/>
                  </a:lnTo>
                  <a:close/>
                </a:path>
                <a:path w="939800" h="1592579">
                  <a:moveTo>
                    <a:pt x="710184" y="635127"/>
                  </a:moveTo>
                  <a:lnTo>
                    <a:pt x="703707" y="607314"/>
                  </a:lnTo>
                  <a:lnTo>
                    <a:pt x="675894" y="613791"/>
                  </a:lnTo>
                  <a:lnTo>
                    <a:pt x="682371" y="641604"/>
                  </a:lnTo>
                  <a:lnTo>
                    <a:pt x="710184" y="635127"/>
                  </a:lnTo>
                  <a:close/>
                </a:path>
                <a:path w="939800" h="1592579">
                  <a:moveTo>
                    <a:pt x="723138" y="690880"/>
                  </a:moveTo>
                  <a:lnTo>
                    <a:pt x="716661" y="662940"/>
                  </a:lnTo>
                  <a:lnTo>
                    <a:pt x="688848" y="669417"/>
                  </a:lnTo>
                  <a:lnTo>
                    <a:pt x="695198" y="697230"/>
                  </a:lnTo>
                  <a:lnTo>
                    <a:pt x="723138" y="690880"/>
                  </a:lnTo>
                  <a:close/>
                </a:path>
                <a:path w="939800" h="1592579">
                  <a:moveTo>
                    <a:pt x="735965" y="746506"/>
                  </a:moveTo>
                  <a:lnTo>
                    <a:pt x="729488" y="718693"/>
                  </a:lnTo>
                  <a:lnTo>
                    <a:pt x="701675" y="725170"/>
                  </a:lnTo>
                  <a:lnTo>
                    <a:pt x="708152" y="752983"/>
                  </a:lnTo>
                  <a:lnTo>
                    <a:pt x="735965" y="746506"/>
                  </a:lnTo>
                  <a:close/>
                </a:path>
                <a:path w="939800" h="1592579">
                  <a:moveTo>
                    <a:pt x="748919" y="802132"/>
                  </a:moveTo>
                  <a:lnTo>
                    <a:pt x="742442" y="774319"/>
                  </a:lnTo>
                  <a:lnTo>
                    <a:pt x="714629" y="780796"/>
                  </a:lnTo>
                  <a:lnTo>
                    <a:pt x="721106" y="808609"/>
                  </a:lnTo>
                  <a:lnTo>
                    <a:pt x="748919" y="802132"/>
                  </a:lnTo>
                  <a:close/>
                </a:path>
                <a:path w="939800" h="1592579">
                  <a:moveTo>
                    <a:pt x="761746" y="857885"/>
                  </a:moveTo>
                  <a:lnTo>
                    <a:pt x="755396" y="830072"/>
                  </a:lnTo>
                  <a:lnTo>
                    <a:pt x="727456" y="836422"/>
                  </a:lnTo>
                  <a:lnTo>
                    <a:pt x="733933" y="864235"/>
                  </a:lnTo>
                  <a:lnTo>
                    <a:pt x="761746" y="857885"/>
                  </a:lnTo>
                  <a:close/>
                </a:path>
                <a:path w="939800" h="1592579">
                  <a:moveTo>
                    <a:pt x="774700" y="913511"/>
                  </a:moveTo>
                  <a:lnTo>
                    <a:pt x="768223" y="885698"/>
                  </a:lnTo>
                  <a:lnTo>
                    <a:pt x="740410" y="892175"/>
                  </a:lnTo>
                  <a:lnTo>
                    <a:pt x="746887" y="919988"/>
                  </a:lnTo>
                  <a:lnTo>
                    <a:pt x="774700" y="913511"/>
                  </a:lnTo>
                  <a:close/>
                </a:path>
                <a:path w="939800" h="1592579">
                  <a:moveTo>
                    <a:pt x="787654" y="969137"/>
                  </a:moveTo>
                  <a:lnTo>
                    <a:pt x="781177" y="941324"/>
                  </a:lnTo>
                  <a:lnTo>
                    <a:pt x="753364" y="947801"/>
                  </a:lnTo>
                  <a:lnTo>
                    <a:pt x="759714" y="975614"/>
                  </a:lnTo>
                  <a:lnTo>
                    <a:pt x="787654" y="969137"/>
                  </a:lnTo>
                  <a:close/>
                </a:path>
                <a:path w="939800" h="1592579">
                  <a:moveTo>
                    <a:pt x="800481" y="1024902"/>
                  </a:moveTo>
                  <a:lnTo>
                    <a:pt x="794004" y="997077"/>
                  </a:lnTo>
                  <a:lnTo>
                    <a:pt x="766191" y="1003427"/>
                  </a:lnTo>
                  <a:lnTo>
                    <a:pt x="772668" y="1031367"/>
                  </a:lnTo>
                  <a:lnTo>
                    <a:pt x="800481" y="1024902"/>
                  </a:lnTo>
                  <a:close/>
                </a:path>
                <a:path w="939800" h="1592579">
                  <a:moveTo>
                    <a:pt x="813435" y="1080516"/>
                  </a:moveTo>
                  <a:lnTo>
                    <a:pt x="806958" y="1052715"/>
                  </a:lnTo>
                  <a:lnTo>
                    <a:pt x="779145" y="1059180"/>
                  </a:lnTo>
                  <a:lnTo>
                    <a:pt x="785622" y="1086993"/>
                  </a:lnTo>
                  <a:lnTo>
                    <a:pt x="813435" y="1080516"/>
                  </a:lnTo>
                  <a:close/>
                </a:path>
                <a:path w="939800" h="1592579">
                  <a:moveTo>
                    <a:pt x="826262" y="1136269"/>
                  </a:moveTo>
                  <a:lnTo>
                    <a:pt x="819912" y="1108329"/>
                  </a:lnTo>
                  <a:lnTo>
                    <a:pt x="791972" y="1114806"/>
                  </a:lnTo>
                  <a:lnTo>
                    <a:pt x="798449" y="1142619"/>
                  </a:lnTo>
                  <a:lnTo>
                    <a:pt x="826262" y="1136269"/>
                  </a:lnTo>
                  <a:close/>
                </a:path>
                <a:path w="939800" h="1592579">
                  <a:moveTo>
                    <a:pt x="839216" y="1191895"/>
                  </a:moveTo>
                  <a:lnTo>
                    <a:pt x="832739" y="1164082"/>
                  </a:lnTo>
                  <a:lnTo>
                    <a:pt x="804926" y="1170559"/>
                  </a:lnTo>
                  <a:lnTo>
                    <a:pt x="811403" y="1198372"/>
                  </a:lnTo>
                  <a:lnTo>
                    <a:pt x="839216" y="1191895"/>
                  </a:lnTo>
                  <a:close/>
                </a:path>
                <a:path w="939800" h="1592579">
                  <a:moveTo>
                    <a:pt x="852043" y="1247521"/>
                  </a:moveTo>
                  <a:lnTo>
                    <a:pt x="845693" y="1219708"/>
                  </a:lnTo>
                  <a:lnTo>
                    <a:pt x="817753" y="1226185"/>
                  </a:lnTo>
                  <a:lnTo>
                    <a:pt x="824230" y="1253998"/>
                  </a:lnTo>
                  <a:lnTo>
                    <a:pt x="852043" y="1247521"/>
                  </a:lnTo>
                  <a:close/>
                </a:path>
                <a:path w="939800" h="1592579">
                  <a:moveTo>
                    <a:pt x="864997" y="1303274"/>
                  </a:moveTo>
                  <a:lnTo>
                    <a:pt x="858520" y="1275461"/>
                  </a:lnTo>
                  <a:lnTo>
                    <a:pt x="830707" y="1281811"/>
                  </a:lnTo>
                  <a:lnTo>
                    <a:pt x="837184" y="1309751"/>
                  </a:lnTo>
                  <a:lnTo>
                    <a:pt x="864997" y="1303274"/>
                  </a:lnTo>
                  <a:close/>
                </a:path>
                <a:path w="939800" h="1592579">
                  <a:moveTo>
                    <a:pt x="877951" y="1358900"/>
                  </a:moveTo>
                  <a:lnTo>
                    <a:pt x="871474" y="1331087"/>
                  </a:lnTo>
                  <a:lnTo>
                    <a:pt x="843661" y="1337564"/>
                  </a:lnTo>
                  <a:lnTo>
                    <a:pt x="850011" y="1365377"/>
                  </a:lnTo>
                  <a:lnTo>
                    <a:pt x="877951" y="1358900"/>
                  </a:lnTo>
                  <a:close/>
                </a:path>
                <a:path w="939800" h="1592579">
                  <a:moveTo>
                    <a:pt x="890778" y="1414653"/>
                  </a:moveTo>
                  <a:lnTo>
                    <a:pt x="884301" y="1386713"/>
                  </a:lnTo>
                  <a:lnTo>
                    <a:pt x="856488" y="1393190"/>
                  </a:lnTo>
                  <a:lnTo>
                    <a:pt x="862965" y="1421003"/>
                  </a:lnTo>
                  <a:lnTo>
                    <a:pt x="890778" y="1414653"/>
                  </a:lnTo>
                  <a:close/>
                </a:path>
                <a:path w="939800" h="1592579">
                  <a:moveTo>
                    <a:pt x="903732" y="1470279"/>
                  </a:moveTo>
                  <a:lnTo>
                    <a:pt x="897255" y="1442466"/>
                  </a:lnTo>
                  <a:lnTo>
                    <a:pt x="869442" y="1448943"/>
                  </a:lnTo>
                  <a:lnTo>
                    <a:pt x="875919" y="1476756"/>
                  </a:lnTo>
                  <a:lnTo>
                    <a:pt x="903732" y="1470279"/>
                  </a:lnTo>
                  <a:close/>
                </a:path>
                <a:path w="939800" h="1592579">
                  <a:moveTo>
                    <a:pt x="939673" y="1498981"/>
                  </a:moveTo>
                  <a:lnTo>
                    <a:pt x="911910" y="1505445"/>
                  </a:lnTo>
                  <a:lnTo>
                    <a:pt x="910209" y="1498092"/>
                  </a:lnTo>
                  <a:lnTo>
                    <a:pt x="882269" y="1504569"/>
                  </a:lnTo>
                  <a:lnTo>
                    <a:pt x="883970" y="1511960"/>
                  </a:lnTo>
                  <a:lnTo>
                    <a:pt x="856234" y="1518412"/>
                  </a:lnTo>
                  <a:lnTo>
                    <a:pt x="917321" y="1592199"/>
                  </a:lnTo>
                  <a:lnTo>
                    <a:pt x="933208" y="1525905"/>
                  </a:lnTo>
                  <a:lnTo>
                    <a:pt x="939673" y="149898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7168" y="2570860"/>
              <a:ext cx="869950" cy="1543050"/>
            </a:xfrm>
            <a:custGeom>
              <a:avLst/>
              <a:gdLst/>
              <a:ahLst/>
              <a:cxnLst/>
              <a:rect l="l" t="t" r="r" b="b"/>
              <a:pathLst>
                <a:path w="869950" h="1543050">
                  <a:moveTo>
                    <a:pt x="815450" y="1475006"/>
                  </a:moveTo>
                  <a:lnTo>
                    <a:pt x="790448" y="1488947"/>
                  </a:lnTo>
                  <a:lnTo>
                    <a:pt x="869696" y="1542922"/>
                  </a:lnTo>
                  <a:lnTo>
                    <a:pt x="867199" y="1487551"/>
                  </a:lnTo>
                  <a:lnTo>
                    <a:pt x="822452" y="1487551"/>
                  </a:lnTo>
                  <a:lnTo>
                    <a:pt x="815450" y="1475006"/>
                  </a:lnTo>
                  <a:close/>
                </a:path>
                <a:path w="869950" h="1543050">
                  <a:moveTo>
                    <a:pt x="840380" y="1461104"/>
                  </a:moveTo>
                  <a:lnTo>
                    <a:pt x="815450" y="1475006"/>
                  </a:lnTo>
                  <a:lnTo>
                    <a:pt x="822452" y="1487551"/>
                  </a:lnTo>
                  <a:lnTo>
                    <a:pt x="847344" y="1473581"/>
                  </a:lnTo>
                  <a:lnTo>
                    <a:pt x="840380" y="1461104"/>
                  </a:lnTo>
                  <a:close/>
                </a:path>
                <a:path w="869950" h="1543050">
                  <a:moveTo>
                    <a:pt x="865378" y="1447164"/>
                  </a:moveTo>
                  <a:lnTo>
                    <a:pt x="840380" y="1461104"/>
                  </a:lnTo>
                  <a:lnTo>
                    <a:pt x="847344" y="1473581"/>
                  </a:lnTo>
                  <a:lnTo>
                    <a:pt x="822452" y="1487551"/>
                  </a:lnTo>
                  <a:lnTo>
                    <a:pt x="867199" y="1487551"/>
                  </a:lnTo>
                  <a:lnTo>
                    <a:pt x="865378" y="1447164"/>
                  </a:lnTo>
                  <a:close/>
                </a:path>
                <a:path w="869950" h="1543050">
                  <a:moveTo>
                    <a:pt x="24892" y="0"/>
                  </a:moveTo>
                  <a:lnTo>
                    <a:pt x="0" y="13969"/>
                  </a:lnTo>
                  <a:lnTo>
                    <a:pt x="815450" y="1475006"/>
                  </a:lnTo>
                  <a:lnTo>
                    <a:pt x="840380" y="1461104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5626" y="4117339"/>
              <a:ext cx="717550" cy="1076960"/>
            </a:xfrm>
            <a:custGeom>
              <a:avLst/>
              <a:gdLst/>
              <a:ahLst/>
              <a:cxnLst/>
              <a:rect l="l" t="t" r="r" b="b"/>
              <a:pathLst>
                <a:path w="717550" h="1076960">
                  <a:moveTo>
                    <a:pt x="685291" y="0"/>
                  </a:moveTo>
                  <a:lnTo>
                    <a:pt x="664337" y="31750"/>
                  </a:lnTo>
                  <a:lnTo>
                    <a:pt x="696213" y="52705"/>
                  </a:lnTo>
                  <a:lnTo>
                    <a:pt x="717169" y="20828"/>
                  </a:lnTo>
                  <a:lnTo>
                    <a:pt x="685291" y="0"/>
                  </a:lnTo>
                  <a:close/>
                </a:path>
                <a:path w="717550" h="1076960">
                  <a:moveTo>
                    <a:pt x="643382" y="63627"/>
                  </a:moveTo>
                  <a:lnTo>
                    <a:pt x="622426" y="95504"/>
                  </a:lnTo>
                  <a:lnTo>
                    <a:pt x="654303" y="116332"/>
                  </a:lnTo>
                  <a:lnTo>
                    <a:pt x="675259" y="84582"/>
                  </a:lnTo>
                  <a:lnTo>
                    <a:pt x="643382" y="63627"/>
                  </a:lnTo>
                  <a:close/>
                </a:path>
                <a:path w="717550" h="1076960">
                  <a:moveTo>
                    <a:pt x="601599" y="127254"/>
                  </a:moveTo>
                  <a:lnTo>
                    <a:pt x="580644" y="159131"/>
                  </a:lnTo>
                  <a:lnTo>
                    <a:pt x="612521" y="180086"/>
                  </a:lnTo>
                  <a:lnTo>
                    <a:pt x="633349" y="148209"/>
                  </a:lnTo>
                  <a:lnTo>
                    <a:pt x="601599" y="127254"/>
                  </a:lnTo>
                  <a:close/>
                </a:path>
                <a:path w="717550" h="1076960">
                  <a:moveTo>
                    <a:pt x="559688" y="191008"/>
                  </a:moveTo>
                  <a:lnTo>
                    <a:pt x="538734" y="222758"/>
                  </a:lnTo>
                  <a:lnTo>
                    <a:pt x="570611" y="243712"/>
                  </a:lnTo>
                  <a:lnTo>
                    <a:pt x="591565" y="211836"/>
                  </a:lnTo>
                  <a:lnTo>
                    <a:pt x="559688" y="191008"/>
                  </a:lnTo>
                  <a:close/>
                </a:path>
                <a:path w="717550" h="1076960">
                  <a:moveTo>
                    <a:pt x="517778" y="254635"/>
                  </a:moveTo>
                  <a:lnTo>
                    <a:pt x="496950" y="286512"/>
                  </a:lnTo>
                  <a:lnTo>
                    <a:pt x="528701" y="307340"/>
                  </a:lnTo>
                  <a:lnTo>
                    <a:pt x="549656" y="275590"/>
                  </a:lnTo>
                  <a:lnTo>
                    <a:pt x="517778" y="254635"/>
                  </a:lnTo>
                  <a:close/>
                </a:path>
                <a:path w="717550" h="1076960">
                  <a:moveTo>
                    <a:pt x="475996" y="318262"/>
                  </a:moveTo>
                  <a:lnTo>
                    <a:pt x="455040" y="350139"/>
                  </a:lnTo>
                  <a:lnTo>
                    <a:pt x="486918" y="371094"/>
                  </a:lnTo>
                  <a:lnTo>
                    <a:pt x="507873" y="339217"/>
                  </a:lnTo>
                  <a:lnTo>
                    <a:pt x="475996" y="318262"/>
                  </a:lnTo>
                  <a:close/>
                </a:path>
                <a:path w="717550" h="1076960">
                  <a:moveTo>
                    <a:pt x="434086" y="382016"/>
                  </a:moveTo>
                  <a:lnTo>
                    <a:pt x="413131" y="413766"/>
                  </a:lnTo>
                  <a:lnTo>
                    <a:pt x="445008" y="434721"/>
                  </a:lnTo>
                  <a:lnTo>
                    <a:pt x="465963" y="402971"/>
                  </a:lnTo>
                  <a:lnTo>
                    <a:pt x="434086" y="382016"/>
                  </a:lnTo>
                  <a:close/>
                </a:path>
                <a:path w="717550" h="1076960">
                  <a:moveTo>
                    <a:pt x="392302" y="445643"/>
                  </a:moveTo>
                  <a:lnTo>
                    <a:pt x="371348" y="477520"/>
                  </a:lnTo>
                  <a:lnTo>
                    <a:pt x="403098" y="498475"/>
                  </a:lnTo>
                  <a:lnTo>
                    <a:pt x="424052" y="466598"/>
                  </a:lnTo>
                  <a:lnTo>
                    <a:pt x="392302" y="445643"/>
                  </a:lnTo>
                  <a:close/>
                </a:path>
                <a:path w="717550" h="1076960">
                  <a:moveTo>
                    <a:pt x="350393" y="509270"/>
                  </a:moveTo>
                  <a:lnTo>
                    <a:pt x="329438" y="541147"/>
                  </a:lnTo>
                  <a:lnTo>
                    <a:pt x="361314" y="562102"/>
                  </a:lnTo>
                  <a:lnTo>
                    <a:pt x="382270" y="530225"/>
                  </a:lnTo>
                  <a:lnTo>
                    <a:pt x="350393" y="509270"/>
                  </a:lnTo>
                  <a:close/>
                </a:path>
                <a:path w="717550" h="1076960">
                  <a:moveTo>
                    <a:pt x="308483" y="573024"/>
                  </a:moveTo>
                  <a:lnTo>
                    <a:pt x="287654" y="604774"/>
                  </a:lnTo>
                  <a:lnTo>
                    <a:pt x="319404" y="625729"/>
                  </a:lnTo>
                  <a:lnTo>
                    <a:pt x="340360" y="593979"/>
                  </a:lnTo>
                  <a:lnTo>
                    <a:pt x="308483" y="573024"/>
                  </a:lnTo>
                  <a:close/>
                </a:path>
                <a:path w="717550" h="1076960">
                  <a:moveTo>
                    <a:pt x="266700" y="636651"/>
                  </a:moveTo>
                  <a:lnTo>
                    <a:pt x="245745" y="668528"/>
                  </a:lnTo>
                  <a:lnTo>
                    <a:pt x="277622" y="689483"/>
                  </a:lnTo>
                  <a:lnTo>
                    <a:pt x="298450" y="657606"/>
                  </a:lnTo>
                  <a:lnTo>
                    <a:pt x="266700" y="636651"/>
                  </a:lnTo>
                  <a:close/>
                </a:path>
                <a:path w="717550" h="1076960">
                  <a:moveTo>
                    <a:pt x="224789" y="700278"/>
                  </a:moveTo>
                  <a:lnTo>
                    <a:pt x="203835" y="732155"/>
                  </a:lnTo>
                  <a:lnTo>
                    <a:pt x="235712" y="753110"/>
                  </a:lnTo>
                  <a:lnTo>
                    <a:pt x="256666" y="721233"/>
                  </a:lnTo>
                  <a:lnTo>
                    <a:pt x="224789" y="700278"/>
                  </a:lnTo>
                  <a:close/>
                </a:path>
                <a:path w="717550" h="1076960">
                  <a:moveTo>
                    <a:pt x="183007" y="764032"/>
                  </a:moveTo>
                  <a:lnTo>
                    <a:pt x="162051" y="795909"/>
                  </a:lnTo>
                  <a:lnTo>
                    <a:pt x="193801" y="816737"/>
                  </a:lnTo>
                  <a:lnTo>
                    <a:pt x="214757" y="784987"/>
                  </a:lnTo>
                  <a:lnTo>
                    <a:pt x="183007" y="764032"/>
                  </a:lnTo>
                  <a:close/>
                </a:path>
                <a:path w="717550" h="1076960">
                  <a:moveTo>
                    <a:pt x="141097" y="827659"/>
                  </a:moveTo>
                  <a:lnTo>
                    <a:pt x="120141" y="859536"/>
                  </a:lnTo>
                  <a:lnTo>
                    <a:pt x="152019" y="880491"/>
                  </a:lnTo>
                  <a:lnTo>
                    <a:pt x="172974" y="848614"/>
                  </a:lnTo>
                  <a:lnTo>
                    <a:pt x="141097" y="827659"/>
                  </a:lnTo>
                  <a:close/>
                </a:path>
                <a:path w="717550" h="1076960">
                  <a:moveTo>
                    <a:pt x="99187" y="891413"/>
                  </a:moveTo>
                  <a:lnTo>
                    <a:pt x="78359" y="923163"/>
                  </a:lnTo>
                  <a:lnTo>
                    <a:pt x="110109" y="944118"/>
                  </a:lnTo>
                  <a:lnTo>
                    <a:pt x="131063" y="912241"/>
                  </a:lnTo>
                  <a:lnTo>
                    <a:pt x="99187" y="891413"/>
                  </a:lnTo>
                  <a:close/>
                </a:path>
                <a:path w="717550" h="1076960">
                  <a:moveTo>
                    <a:pt x="14986" y="950087"/>
                  </a:moveTo>
                  <a:lnTo>
                    <a:pt x="0" y="1076960"/>
                  </a:lnTo>
                  <a:lnTo>
                    <a:pt x="110489" y="1012825"/>
                  </a:lnTo>
                  <a:lnTo>
                    <a:pt x="102756" y="1007745"/>
                  </a:lnTo>
                  <a:lnTo>
                    <a:pt x="68325" y="1007745"/>
                  </a:lnTo>
                  <a:lnTo>
                    <a:pt x="36449" y="986917"/>
                  </a:lnTo>
                  <a:lnTo>
                    <a:pt x="46884" y="971041"/>
                  </a:lnTo>
                  <a:lnTo>
                    <a:pt x="14986" y="950087"/>
                  </a:lnTo>
                  <a:close/>
                </a:path>
                <a:path w="717550" h="1076960">
                  <a:moveTo>
                    <a:pt x="46884" y="971041"/>
                  </a:moveTo>
                  <a:lnTo>
                    <a:pt x="36449" y="986917"/>
                  </a:lnTo>
                  <a:lnTo>
                    <a:pt x="68325" y="1007745"/>
                  </a:lnTo>
                  <a:lnTo>
                    <a:pt x="78695" y="991938"/>
                  </a:lnTo>
                  <a:lnTo>
                    <a:pt x="46884" y="971041"/>
                  </a:lnTo>
                  <a:close/>
                </a:path>
                <a:path w="717550" h="1076960">
                  <a:moveTo>
                    <a:pt x="78695" y="991938"/>
                  </a:moveTo>
                  <a:lnTo>
                    <a:pt x="68325" y="1007745"/>
                  </a:lnTo>
                  <a:lnTo>
                    <a:pt x="102756" y="1007745"/>
                  </a:lnTo>
                  <a:lnTo>
                    <a:pt x="78695" y="991938"/>
                  </a:lnTo>
                  <a:close/>
                </a:path>
                <a:path w="717550" h="1076960">
                  <a:moveTo>
                    <a:pt x="57403" y="955040"/>
                  </a:moveTo>
                  <a:lnTo>
                    <a:pt x="46884" y="971041"/>
                  </a:lnTo>
                  <a:lnTo>
                    <a:pt x="78695" y="991938"/>
                  </a:lnTo>
                  <a:lnTo>
                    <a:pt x="89153" y="975995"/>
                  </a:lnTo>
                  <a:lnTo>
                    <a:pt x="57403" y="955040"/>
                  </a:lnTo>
                  <a:close/>
                </a:path>
              </a:pathLst>
            </a:custGeom>
            <a:solidFill>
              <a:srgbClr val="F16D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0220" y="3610228"/>
              <a:ext cx="869950" cy="1543050"/>
            </a:xfrm>
            <a:custGeom>
              <a:avLst/>
              <a:gdLst/>
              <a:ahLst/>
              <a:cxnLst/>
              <a:rect l="l" t="t" r="r" b="b"/>
              <a:pathLst>
                <a:path w="869950" h="1543050">
                  <a:moveTo>
                    <a:pt x="24892" y="0"/>
                  </a:moveTo>
                  <a:lnTo>
                    <a:pt x="0" y="13970"/>
                  </a:lnTo>
                  <a:lnTo>
                    <a:pt x="13843" y="38862"/>
                  </a:lnTo>
                  <a:lnTo>
                    <a:pt x="38862" y="25019"/>
                  </a:lnTo>
                  <a:lnTo>
                    <a:pt x="24892" y="0"/>
                  </a:lnTo>
                  <a:close/>
                </a:path>
                <a:path w="869950" h="1543050">
                  <a:moveTo>
                    <a:pt x="52831" y="49911"/>
                  </a:moveTo>
                  <a:lnTo>
                    <a:pt x="27812" y="63881"/>
                  </a:lnTo>
                  <a:lnTo>
                    <a:pt x="41782" y="88773"/>
                  </a:lnTo>
                  <a:lnTo>
                    <a:pt x="66675" y="74930"/>
                  </a:lnTo>
                  <a:lnTo>
                    <a:pt x="52831" y="49911"/>
                  </a:lnTo>
                  <a:close/>
                </a:path>
                <a:path w="869950" h="1543050">
                  <a:moveTo>
                    <a:pt x="80644" y="99822"/>
                  </a:moveTo>
                  <a:lnTo>
                    <a:pt x="55625" y="113792"/>
                  </a:lnTo>
                  <a:lnTo>
                    <a:pt x="69596" y="138684"/>
                  </a:lnTo>
                  <a:lnTo>
                    <a:pt x="94487" y="124841"/>
                  </a:lnTo>
                  <a:lnTo>
                    <a:pt x="80644" y="99822"/>
                  </a:lnTo>
                  <a:close/>
                </a:path>
                <a:path w="869950" h="1543050">
                  <a:moveTo>
                    <a:pt x="108457" y="149733"/>
                  </a:moveTo>
                  <a:lnTo>
                    <a:pt x="83566" y="163703"/>
                  </a:lnTo>
                  <a:lnTo>
                    <a:pt x="97409" y="188595"/>
                  </a:lnTo>
                  <a:lnTo>
                    <a:pt x="122428" y="174625"/>
                  </a:lnTo>
                  <a:lnTo>
                    <a:pt x="108457" y="149733"/>
                  </a:lnTo>
                  <a:close/>
                </a:path>
                <a:path w="869950" h="1543050">
                  <a:moveTo>
                    <a:pt x="136271" y="199644"/>
                  </a:moveTo>
                  <a:lnTo>
                    <a:pt x="111379" y="213614"/>
                  </a:lnTo>
                  <a:lnTo>
                    <a:pt x="125349" y="238506"/>
                  </a:lnTo>
                  <a:lnTo>
                    <a:pt x="150241" y="224536"/>
                  </a:lnTo>
                  <a:lnTo>
                    <a:pt x="136271" y="199644"/>
                  </a:lnTo>
                  <a:close/>
                </a:path>
                <a:path w="869950" h="1543050">
                  <a:moveTo>
                    <a:pt x="164211" y="249555"/>
                  </a:moveTo>
                  <a:lnTo>
                    <a:pt x="139192" y="263525"/>
                  </a:lnTo>
                  <a:lnTo>
                    <a:pt x="153162" y="288417"/>
                  </a:lnTo>
                  <a:lnTo>
                    <a:pt x="178054" y="274447"/>
                  </a:lnTo>
                  <a:lnTo>
                    <a:pt x="164211" y="249555"/>
                  </a:lnTo>
                  <a:close/>
                </a:path>
                <a:path w="869950" h="1543050">
                  <a:moveTo>
                    <a:pt x="192024" y="299466"/>
                  </a:moveTo>
                  <a:lnTo>
                    <a:pt x="167131" y="313309"/>
                  </a:lnTo>
                  <a:lnTo>
                    <a:pt x="180975" y="338328"/>
                  </a:lnTo>
                  <a:lnTo>
                    <a:pt x="205994" y="324358"/>
                  </a:lnTo>
                  <a:lnTo>
                    <a:pt x="192024" y="299466"/>
                  </a:lnTo>
                  <a:close/>
                </a:path>
                <a:path w="869950" h="1543050">
                  <a:moveTo>
                    <a:pt x="219837" y="349377"/>
                  </a:moveTo>
                  <a:lnTo>
                    <a:pt x="194944" y="363220"/>
                  </a:lnTo>
                  <a:lnTo>
                    <a:pt x="208915" y="388239"/>
                  </a:lnTo>
                  <a:lnTo>
                    <a:pt x="233806" y="374269"/>
                  </a:lnTo>
                  <a:lnTo>
                    <a:pt x="219837" y="349377"/>
                  </a:lnTo>
                  <a:close/>
                </a:path>
                <a:path w="869950" h="1543050">
                  <a:moveTo>
                    <a:pt x="247777" y="399288"/>
                  </a:moveTo>
                  <a:lnTo>
                    <a:pt x="222757" y="413131"/>
                  </a:lnTo>
                  <a:lnTo>
                    <a:pt x="236728" y="438150"/>
                  </a:lnTo>
                  <a:lnTo>
                    <a:pt x="261619" y="424180"/>
                  </a:lnTo>
                  <a:lnTo>
                    <a:pt x="247777" y="399288"/>
                  </a:lnTo>
                  <a:close/>
                </a:path>
                <a:path w="869950" h="1543050">
                  <a:moveTo>
                    <a:pt x="275590" y="449199"/>
                  </a:moveTo>
                  <a:lnTo>
                    <a:pt x="250697" y="463042"/>
                  </a:lnTo>
                  <a:lnTo>
                    <a:pt x="264541" y="488061"/>
                  </a:lnTo>
                  <a:lnTo>
                    <a:pt x="289559" y="474091"/>
                  </a:lnTo>
                  <a:lnTo>
                    <a:pt x="275590" y="449199"/>
                  </a:lnTo>
                  <a:close/>
                </a:path>
                <a:path w="869950" h="1543050">
                  <a:moveTo>
                    <a:pt x="303403" y="499110"/>
                  </a:moveTo>
                  <a:lnTo>
                    <a:pt x="278510" y="512953"/>
                  </a:lnTo>
                  <a:lnTo>
                    <a:pt x="292481" y="537972"/>
                  </a:lnTo>
                  <a:lnTo>
                    <a:pt x="317372" y="524002"/>
                  </a:lnTo>
                  <a:lnTo>
                    <a:pt x="303403" y="499110"/>
                  </a:lnTo>
                  <a:close/>
                </a:path>
                <a:path w="869950" h="1543050">
                  <a:moveTo>
                    <a:pt x="331343" y="549021"/>
                  </a:moveTo>
                  <a:lnTo>
                    <a:pt x="306324" y="562864"/>
                  </a:lnTo>
                  <a:lnTo>
                    <a:pt x="320294" y="587883"/>
                  </a:lnTo>
                  <a:lnTo>
                    <a:pt x="345185" y="573913"/>
                  </a:lnTo>
                  <a:lnTo>
                    <a:pt x="331343" y="549021"/>
                  </a:lnTo>
                  <a:close/>
                </a:path>
                <a:path w="869950" h="1543050">
                  <a:moveTo>
                    <a:pt x="359156" y="598805"/>
                  </a:moveTo>
                  <a:lnTo>
                    <a:pt x="334137" y="612775"/>
                  </a:lnTo>
                  <a:lnTo>
                    <a:pt x="348106" y="637794"/>
                  </a:lnTo>
                  <a:lnTo>
                    <a:pt x="373126" y="623824"/>
                  </a:lnTo>
                  <a:lnTo>
                    <a:pt x="359156" y="598805"/>
                  </a:lnTo>
                  <a:close/>
                </a:path>
                <a:path w="869950" h="1543050">
                  <a:moveTo>
                    <a:pt x="386969" y="648716"/>
                  </a:moveTo>
                  <a:lnTo>
                    <a:pt x="362077" y="662686"/>
                  </a:lnTo>
                  <a:lnTo>
                    <a:pt x="375919" y="687705"/>
                  </a:lnTo>
                  <a:lnTo>
                    <a:pt x="400939" y="673735"/>
                  </a:lnTo>
                  <a:lnTo>
                    <a:pt x="386969" y="648716"/>
                  </a:lnTo>
                  <a:close/>
                </a:path>
                <a:path w="869950" h="1543050">
                  <a:moveTo>
                    <a:pt x="414908" y="698627"/>
                  </a:moveTo>
                  <a:lnTo>
                    <a:pt x="389890" y="712597"/>
                  </a:lnTo>
                  <a:lnTo>
                    <a:pt x="403859" y="737489"/>
                  </a:lnTo>
                  <a:lnTo>
                    <a:pt x="428752" y="723646"/>
                  </a:lnTo>
                  <a:lnTo>
                    <a:pt x="414908" y="698627"/>
                  </a:lnTo>
                  <a:close/>
                </a:path>
                <a:path w="869950" h="1543050">
                  <a:moveTo>
                    <a:pt x="442721" y="748538"/>
                  </a:moveTo>
                  <a:lnTo>
                    <a:pt x="417703" y="762508"/>
                  </a:lnTo>
                  <a:lnTo>
                    <a:pt x="431672" y="787400"/>
                  </a:lnTo>
                  <a:lnTo>
                    <a:pt x="456692" y="773557"/>
                  </a:lnTo>
                  <a:lnTo>
                    <a:pt x="442721" y="748538"/>
                  </a:lnTo>
                  <a:close/>
                </a:path>
                <a:path w="869950" h="1543050">
                  <a:moveTo>
                    <a:pt x="470534" y="798449"/>
                  </a:moveTo>
                  <a:lnTo>
                    <a:pt x="445643" y="812419"/>
                  </a:lnTo>
                  <a:lnTo>
                    <a:pt x="459485" y="837311"/>
                  </a:lnTo>
                  <a:lnTo>
                    <a:pt x="484505" y="823468"/>
                  </a:lnTo>
                  <a:lnTo>
                    <a:pt x="470534" y="798449"/>
                  </a:lnTo>
                  <a:close/>
                </a:path>
                <a:path w="869950" h="1543050">
                  <a:moveTo>
                    <a:pt x="498347" y="848360"/>
                  </a:moveTo>
                  <a:lnTo>
                    <a:pt x="473456" y="862330"/>
                  </a:lnTo>
                  <a:lnTo>
                    <a:pt x="487426" y="887222"/>
                  </a:lnTo>
                  <a:lnTo>
                    <a:pt x="512318" y="873379"/>
                  </a:lnTo>
                  <a:lnTo>
                    <a:pt x="498347" y="848360"/>
                  </a:lnTo>
                  <a:close/>
                </a:path>
                <a:path w="869950" h="1543050">
                  <a:moveTo>
                    <a:pt x="526288" y="898271"/>
                  </a:moveTo>
                  <a:lnTo>
                    <a:pt x="501269" y="912241"/>
                  </a:lnTo>
                  <a:lnTo>
                    <a:pt x="515239" y="937133"/>
                  </a:lnTo>
                  <a:lnTo>
                    <a:pt x="540131" y="923290"/>
                  </a:lnTo>
                  <a:lnTo>
                    <a:pt x="526288" y="898271"/>
                  </a:lnTo>
                  <a:close/>
                </a:path>
                <a:path w="869950" h="1543050">
                  <a:moveTo>
                    <a:pt x="554101" y="948182"/>
                  </a:moveTo>
                  <a:lnTo>
                    <a:pt x="529208" y="962152"/>
                  </a:lnTo>
                  <a:lnTo>
                    <a:pt x="543052" y="987044"/>
                  </a:lnTo>
                  <a:lnTo>
                    <a:pt x="568070" y="973201"/>
                  </a:lnTo>
                  <a:lnTo>
                    <a:pt x="554101" y="948182"/>
                  </a:lnTo>
                  <a:close/>
                </a:path>
                <a:path w="869950" h="1543050">
                  <a:moveTo>
                    <a:pt x="581914" y="998093"/>
                  </a:moveTo>
                  <a:lnTo>
                    <a:pt x="557021" y="1012063"/>
                  </a:lnTo>
                  <a:lnTo>
                    <a:pt x="570992" y="1036955"/>
                  </a:lnTo>
                  <a:lnTo>
                    <a:pt x="595883" y="1022985"/>
                  </a:lnTo>
                  <a:lnTo>
                    <a:pt x="581914" y="998093"/>
                  </a:lnTo>
                  <a:close/>
                </a:path>
                <a:path w="869950" h="1543050">
                  <a:moveTo>
                    <a:pt x="609854" y="1048004"/>
                  </a:moveTo>
                  <a:lnTo>
                    <a:pt x="584834" y="1061974"/>
                  </a:lnTo>
                  <a:lnTo>
                    <a:pt x="598805" y="1086866"/>
                  </a:lnTo>
                  <a:lnTo>
                    <a:pt x="623696" y="1072896"/>
                  </a:lnTo>
                  <a:lnTo>
                    <a:pt x="609854" y="1048004"/>
                  </a:lnTo>
                  <a:close/>
                </a:path>
                <a:path w="869950" h="1543050">
                  <a:moveTo>
                    <a:pt x="637667" y="1097915"/>
                  </a:moveTo>
                  <a:lnTo>
                    <a:pt x="612775" y="1111885"/>
                  </a:lnTo>
                  <a:lnTo>
                    <a:pt x="626618" y="1136777"/>
                  </a:lnTo>
                  <a:lnTo>
                    <a:pt x="651637" y="1122807"/>
                  </a:lnTo>
                  <a:lnTo>
                    <a:pt x="637667" y="1097915"/>
                  </a:lnTo>
                  <a:close/>
                </a:path>
                <a:path w="869950" h="1543050">
                  <a:moveTo>
                    <a:pt x="665480" y="1147826"/>
                  </a:moveTo>
                  <a:lnTo>
                    <a:pt x="640588" y="1161669"/>
                  </a:lnTo>
                  <a:lnTo>
                    <a:pt x="654557" y="1186688"/>
                  </a:lnTo>
                  <a:lnTo>
                    <a:pt x="679450" y="1172718"/>
                  </a:lnTo>
                  <a:lnTo>
                    <a:pt x="665480" y="1147826"/>
                  </a:lnTo>
                  <a:close/>
                </a:path>
                <a:path w="869950" h="1543050">
                  <a:moveTo>
                    <a:pt x="693419" y="1197737"/>
                  </a:moveTo>
                  <a:lnTo>
                    <a:pt x="668401" y="1211580"/>
                  </a:lnTo>
                  <a:lnTo>
                    <a:pt x="682370" y="1236599"/>
                  </a:lnTo>
                  <a:lnTo>
                    <a:pt x="707263" y="1222629"/>
                  </a:lnTo>
                  <a:lnTo>
                    <a:pt x="693419" y="1197737"/>
                  </a:lnTo>
                  <a:close/>
                </a:path>
                <a:path w="869950" h="1543050">
                  <a:moveTo>
                    <a:pt x="721232" y="1247648"/>
                  </a:moveTo>
                  <a:lnTo>
                    <a:pt x="696214" y="1261491"/>
                  </a:lnTo>
                  <a:lnTo>
                    <a:pt x="710183" y="1286510"/>
                  </a:lnTo>
                  <a:lnTo>
                    <a:pt x="735203" y="1272540"/>
                  </a:lnTo>
                  <a:lnTo>
                    <a:pt x="721232" y="1247648"/>
                  </a:lnTo>
                  <a:close/>
                </a:path>
                <a:path w="869950" h="1543050">
                  <a:moveTo>
                    <a:pt x="749045" y="1297559"/>
                  </a:moveTo>
                  <a:lnTo>
                    <a:pt x="724154" y="1311402"/>
                  </a:lnTo>
                  <a:lnTo>
                    <a:pt x="737996" y="1336421"/>
                  </a:lnTo>
                  <a:lnTo>
                    <a:pt x="763016" y="1322451"/>
                  </a:lnTo>
                  <a:lnTo>
                    <a:pt x="749045" y="1297559"/>
                  </a:lnTo>
                  <a:close/>
                </a:path>
                <a:path w="869950" h="1543050">
                  <a:moveTo>
                    <a:pt x="776985" y="1347470"/>
                  </a:moveTo>
                  <a:lnTo>
                    <a:pt x="751967" y="1361313"/>
                  </a:lnTo>
                  <a:lnTo>
                    <a:pt x="765937" y="1386332"/>
                  </a:lnTo>
                  <a:lnTo>
                    <a:pt x="790829" y="1372362"/>
                  </a:lnTo>
                  <a:lnTo>
                    <a:pt x="776985" y="1347470"/>
                  </a:lnTo>
                  <a:close/>
                </a:path>
                <a:path w="869950" h="1543050">
                  <a:moveTo>
                    <a:pt x="804799" y="1397381"/>
                  </a:moveTo>
                  <a:lnTo>
                    <a:pt x="779780" y="1411224"/>
                  </a:lnTo>
                  <a:lnTo>
                    <a:pt x="793750" y="1436243"/>
                  </a:lnTo>
                  <a:lnTo>
                    <a:pt x="818769" y="1422273"/>
                  </a:lnTo>
                  <a:lnTo>
                    <a:pt x="804799" y="1397381"/>
                  </a:lnTo>
                  <a:close/>
                </a:path>
                <a:path w="869950" h="1543050">
                  <a:moveTo>
                    <a:pt x="815407" y="1475029"/>
                  </a:moveTo>
                  <a:lnTo>
                    <a:pt x="790447" y="1488948"/>
                  </a:lnTo>
                  <a:lnTo>
                    <a:pt x="869695" y="1542923"/>
                  </a:lnTo>
                  <a:lnTo>
                    <a:pt x="867136" y="1486154"/>
                  </a:lnTo>
                  <a:lnTo>
                    <a:pt x="821563" y="1486154"/>
                  </a:lnTo>
                  <a:lnTo>
                    <a:pt x="815407" y="1475029"/>
                  </a:lnTo>
                  <a:close/>
                </a:path>
                <a:path w="869950" h="1543050">
                  <a:moveTo>
                    <a:pt x="840391" y="1461097"/>
                  </a:moveTo>
                  <a:lnTo>
                    <a:pt x="815407" y="1475029"/>
                  </a:lnTo>
                  <a:lnTo>
                    <a:pt x="821563" y="1486154"/>
                  </a:lnTo>
                  <a:lnTo>
                    <a:pt x="846582" y="1472184"/>
                  </a:lnTo>
                  <a:lnTo>
                    <a:pt x="840391" y="1461097"/>
                  </a:lnTo>
                  <a:close/>
                </a:path>
                <a:path w="869950" h="1543050">
                  <a:moveTo>
                    <a:pt x="865378" y="1447165"/>
                  </a:moveTo>
                  <a:lnTo>
                    <a:pt x="840391" y="1461097"/>
                  </a:lnTo>
                  <a:lnTo>
                    <a:pt x="846582" y="1472184"/>
                  </a:lnTo>
                  <a:lnTo>
                    <a:pt x="821563" y="1486154"/>
                  </a:lnTo>
                  <a:lnTo>
                    <a:pt x="867136" y="1486154"/>
                  </a:lnTo>
                  <a:lnTo>
                    <a:pt x="865378" y="1447165"/>
                  </a:lnTo>
                  <a:close/>
                </a:path>
                <a:path w="869950" h="1543050">
                  <a:moveTo>
                    <a:pt x="832612" y="1447165"/>
                  </a:moveTo>
                  <a:lnTo>
                    <a:pt x="807719" y="1461135"/>
                  </a:lnTo>
                  <a:lnTo>
                    <a:pt x="815407" y="1475029"/>
                  </a:lnTo>
                  <a:lnTo>
                    <a:pt x="840391" y="1461097"/>
                  </a:lnTo>
                  <a:lnTo>
                    <a:pt x="832612" y="144716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32276" y="2590418"/>
              <a:ext cx="228600" cy="2583815"/>
            </a:xfrm>
            <a:custGeom>
              <a:avLst/>
              <a:gdLst/>
              <a:ahLst/>
              <a:cxnLst/>
              <a:rect l="l" t="t" r="r" b="b"/>
              <a:pathLst>
                <a:path w="228600" h="2583815">
                  <a:moveTo>
                    <a:pt x="38100" y="0"/>
                  </a:moveTo>
                  <a:lnTo>
                    <a:pt x="0" y="2285"/>
                  </a:lnTo>
                  <a:lnTo>
                    <a:pt x="18796" y="306577"/>
                  </a:lnTo>
                  <a:lnTo>
                    <a:pt x="56769" y="304164"/>
                  </a:lnTo>
                  <a:lnTo>
                    <a:pt x="38100" y="0"/>
                  </a:lnTo>
                  <a:close/>
                </a:path>
                <a:path w="228600" h="2583815">
                  <a:moveTo>
                    <a:pt x="63881" y="418338"/>
                  </a:moveTo>
                  <a:lnTo>
                    <a:pt x="25781" y="420623"/>
                  </a:lnTo>
                  <a:lnTo>
                    <a:pt x="28194" y="458596"/>
                  </a:lnTo>
                  <a:lnTo>
                    <a:pt x="66166" y="456310"/>
                  </a:lnTo>
                  <a:lnTo>
                    <a:pt x="63881" y="418338"/>
                  </a:lnTo>
                  <a:close/>
                </a:path>
                <a:path w="228600" h="2583815">
                  <a:moveTo>
                    <a:pt x="73151" y="570356"/>
                  </a:moveTo>
                  <a:lnTo>
                    <a:pt x="35178" y="572769"/>
                  </a:lnTo>
                  <a:lnTo>
                    <a:pt x="37464" y="610742"/>
                  </a:lnTo>
                  <a:lnTo>
                    <a:pt x="75564" y="608456"/>
                  </a:lnTo>
                  <a:lnTo>
                    <a:pt x="73151" y="570356"/>
                  </a:lnTo>
                  <a:close/>
                </a:path>
                <a:path w="228600" h="2583815">
                  <a:moveTo>
                    <a:pt x="82550" y="722502"/>
                  </a:moveTo>
                  <a:lnTo>
                    <a:pt x="44576" y="724788"/>
                  </a:lnTo>
                  <a:lnTo>
                    <a:pt x="63246" y="1029080"/>
                  </a:lnTo>
                  <a:lnTo>
                    <a:pt x="101346" y="1026667"/>
                  </a:lnTo>
                  <a:lnTo>
                    <a:pt x="82550" y="722502"/>
                  </a:lnTo>
                  <a:close/>
                </a:path>
                <a:path w="228600" h="2583815">
                  <a:moveTo>
                    <a:pt x="108331" y="1140840"/>
                  </a:moveTo>
                  <a:lnTo>
                    <a:pt x="70358" y="1143126"/>
                  </a:lnTo>
                  <a:lnTo>
                    <a:pt x="72644" y="1181226"/>
                  </a:lnTo>
                  <a:lnTo>
                    <a:pt x="110744" y="1178813"/>
                  </a:lnTo>
                  <a:lnTo>
                    <a:pt x="108331" y="1140840"/>
                  </a:lnTo>
                  <a:close/>
                </a:path>
                <a:path w="228600" h="2583815">
                  <a:moveTo>
                    <a:pt x="117728" y="1292859"/>
                  </a:moveTo>
                  <a:lnTo>
                    <a:pt x="79756" y="1295272"/>
                  </a:lnTo>
                  <a:lnTo>
                    <a:pt x="82041" y="1333245"/>
                  </a:lnTo>
                  <a:lnTo>
                    <a:pt x="120014" y="1330959"/>
                  </a:lnTo>
                  <a:lnTo>
                    <a:pt x="117728" y="1292859"/>
                  </a:lnTo>
                  <a:close/>
                </a:path>
                <a:path w="228600" h="2583815">
                  <a:moveTo>
                    <a:pt x="127126" y="1445005"/>
                  </a:moveTo>
                  <a:lnTo>
                    <a:pt x="89026" y="1447418"/>
                  </a:lnTo>
                  <a:lnTo>
                    <a:pt x="107823" y="1751583"/>
                  </a:lnTo>
                  <a:lnTo>
                    <a:pt x="145796" y="1749297"/>
                  </a:lnTo>
                  <a:lnTo>
                    <a:pt x="127126" y="1445005"/>
                  </a:lnTo>
                  <a:close/>
                </a:path>
                <a:path w="228600" h="2583815">
                  <a:moveTo>
                    <a:pt x="152908" y="1863343"/>
                  </a:moveTo>
                  <a:lnTo>
                    <a:pt x="114808" y="1865629"/>
                  </a:lnTo>
                  <a:lnTo>
                    <a:pt x="117221" y="1903729"/>
                  </a:lnTo>
                  <a:lnTo>
                    <a:pt x="155194" y="1901316"/>
                  </a:lnTo>
                  <a:lnTo>
                    <a:pt x="152908" y="1863343"/>
                  </a:lnTo>
                  <a:close/>
                </a:path>
                <a:path w="228600" h="2583815">
                  <a:moveTo>
                    <a:pt x="162306" y="2015489"/>
                  </a:moveTo>
                  <a:lnTo>
                    <a:pt x="124206" y="2017775"/>
                  </a:lnTo>
                  <a:lnTo>
                    <a:pt x="126619" y="2055875"/>
                  </a:lnTo>
                  <a:lnTo>
                    <a:pt x="164591" y="2053462"/>
                  </a:lnTo>
                  <a:lnTo>
                    <a:pt x="162306" y="2015489"/>
                  </a:lnTo>
                  <a:close/>
                </a:path>
                <a:path w="228600" h="2583815">
                  <a:moveTo>
                    <a:pt x="152201" y="2470868"/>
                  </a:moveTo>
                  <a:lnTo>
                    <a:pt x="114173" y="2473197"/>
                  </a:lnTo>
                  <a:lnTo>
                    <a:pt x="178181" y="2583814"/>
                  </a:lnTo>
                  <a:lnTo>
                    <a:pt x="224868" y="2474086"/>
                  </a:lnTo>
                  <a:lnTo>
                    <a:pt x="152400" y="2474086"/>
                  </a:lnTo>
                  <a:lnTo>
                    <a:pt x="152201" y="2470868"/>
                  </a:lnTo>
                  <a:close/>
                </a:path>
                <a:path w="228600" h="2583815">
                  <a:moveTo>
                    <a:pt x="190171" y="2468543"/>
                  </a:moveTo>
                  <a:lnTo>
                    <a:pt x="152201" y="2470868"/>
                  </a:lnTo>
                  <a:lnTo>
                    <a:pt x="152400" y="2474086"/>
                  </a:lnTo>
                  <a:lnTo>
                    <a:pt x="190373" y="2471800"/>
                  </a:lnTo>
                  <a:lnTo>
                    <a:pt x="190171" y="2468543"/>
                  </a:lnTo>
                  <a:close/>
                </a:path>
                <a:path w="228600" h="2583815">
                  <a:moveTo>
                    <a:pt x="228219" y="2466212"/>
                  </a:moveTo>
                  <a:lnTo>
                    <a:pt x="190171" y="2468543"/>
                  </a:lnTo>
                  <a:lnTo>
                    <a:pt x="190373" y="2471800"/>
                  </a:lnTo>
                  <a:lnTo>
                    <a:pt x="152400" y="2474086"/>
                  </a:lnTo>
                  <a:lnTo>
                    <a:pt x="224868" y="2474086"/>
                  </a:lnTo>
                  <a:lnTo>
                    <a:pt x="228219" y="2466212"/>
                  </a:lnTo>
                  <a:close/>
                </a:path>
                <a:path w="228600" h="2583815">
                  <a:moveTo>
                    <a:pt x="171576" y="2167508"/>
                  </a:moveTo>
                  <a:lnTo>
                    <a:pt x="133603" y="2169922"/>
                  </a:lnTo>
                  <a:lnTo>
                    <a:pt x="152201" y="2470868"/>
                  </a:lnTo>
                  <a:lnTo>
                    <a:pt x="190171" y="2468543"/>
                  </a:lnTo>
                  <a:lnTo>
                    <a:pt x="171576" y="216750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92677" y="5111877"/>
            <a:ext cx="24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C’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3" y="1122172"/>
            <a:ext cx="2450592" cy="80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2.2</a:t>
            </a:r>
            <a:r>
              <a:rPr spc="-45" dirty="0"/>
              <a:t> </a:t>
            </a:r>
            <a:r>
              <a:rPr spc="-15" dirty="0">
                <a:latin typeface="微软雅黑"/>
                <a:cs typeface="微软雅黑"/>
              </a:rPr>
              <a:t>算法流程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1971" y="6031991"/>
            <a:ext cx="908173" cy="8091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7572" y="1279858"/>
            <a:ext cx="11047730" cy="52908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sz="2000" spc="60" dirty="0">
                <a:solidFill>
                  <a:srgbClr val="FF0000"/>
                </a:solidFill>
                <a:latin typeface="微软雅黑"/>
                <a:cs typeface="微软雅黑"/>
              </a:rPr>
              <a:t>输入： 参数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𝜔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0.5</a:t>
            </a:r>
            <a:r>
              <a:rPr sz="2000" spc="15" dirty="0">
                <a:solidFill>
                  <a:srgbClr val="FF0000"/>
                </a:solidFill>
                <a:latin typeface="Cambria Math"/>
                <a:cs typeface="Cambria Math"/>
              </a:rPr>
              <a:t> −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0.8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,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𝑐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,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𝑐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0.1</a:t>
            </a:r>
            <a:r>
              <a:rPr sz="2000" spc="10" dirty="0">
                <a:solidFill>
                  <a:srgbClr val="FF0000"/>
                </a:solidFill>
                <a:latin typeface="Cambria Math"/>
                <a:cs typeface="Cambria Math"/>
              </a:rPr>
              <a:t> −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, </a:t>
            </a:r>
            <a:r>
              <a:rPr sz="2000" spc="60" dirty="0">
                <a:solidFill>
                  <a:srgbClr val="FF0000"/>
                </a:solidFill>
                <a:latin typeface="Cambria Math"/>
                <a:cs typeface="Cambria Math"/>
              </a:rPr>
              <a:t>𝑣</a:t>
            </a:r>
            <a:r>
              <a:rPr sz="2175" spc="89" baseline="-15325" dirty="0">
                <a:solidFill>
                  <a:srgbClr val="FF0000"/>
                </a:solidFill>
                <a:latin typeface="Cambria Math"/>
                <a:cs typeface="Cambria Math"/>
              </a:rPr>
              <a:t>𝑚𝑎𝑥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, </a:t>
            </a:r>
            <a:r>
              <a:rPr sz="2000" spc="8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2175" spc="120" baseline="-15325" dirty="0">
                <a:solidFill>
                  <a:srgbClr val="FF0000"/>
                </a:solidFill>
                <a:latin typeface="Cambria Math"/>
                <a:cs typeface="Cambria Math"/>
              </a:rPr>
              <a:t>𝑚𝑎𝑥</a:t>
            </a:r>
            <a:r>
              <a:rPr sz="2000" spc="-10" dirty="0">
                <a:solidFill>
                  <a:srgbClr val="FF0000"/>
                </a:solidFill>
                <a:latin typeface="微软雅黑"/>
                <a:cs typeface="微软雅黑"/>
              </a:rPr>
              <a:t>：取决于优化函数</a:t>
            </a:r>
            <a:endParaRPr sz="200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Step1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：初始化种群</a:t>
            </a:r>
            <a:r>
              <a:rPr sz="2000" spc="-25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25400" marR="6404610"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Step2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：计算个体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适应度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000" spc="-25" dirty="0">
                <a:solidFill>
                  <a:srgbClr val="FF0000"/>
                </a:solidFill>
                <a:latin typeface="微软雅黑"/>
                <a:cs typeface="微软雅黑"/>
              </a:rPr>
              <a:t>；</a:t>
            </a:r>
            <a:r>
              <a:rPr sz="2000" spc="500" dirty="0">
                <a:solidFill>
                  <a:srgbClr val="FF0000"/>
                </a:solidFill>
                <a:latin typeface="微软雅黑"/>
                <a:cs typeface="微软雅黑"/>
              </a:rPr>
              <a:t>      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Step3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：更新粒子速度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−&gt;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更新粒子位置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000" spc="-25" dirty="0">
                <a:solidFill>
                  <a:srgbClr val="FF0000"/>
                </a:solidFill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Step4</a:t>
            </a:r>
            <a:r>
              <a:rPr sz="2000" spc="-30" dirty="0">
                <a:solidFill>
                  <a:srgbClr val="FF0000"/>
                </a:solidFill>
                <a:latin typeface="微软雅黑"/>
                <a:cs typeface="微软雅黑"/>
              </a:rPr>
              <a:t>：并计算新位置的适应度，若新位置适应度更高，则将该粒子的位置进行更新，否则不更新。</a:t>
            </a:r>
            <a:endParaRPr sz="2000">
              <a:latin typeface="微软雅黑"/>
              <a:cs typeface="微软雅黑"/>
            </a:endParaRPr>
          </a:p>
          <a:p>
            <a:pPr marL="25400" marR="4130675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Step5</a:t>
            </a:r>
            <a:r>
              <a:rPr sz="2000" spc="-10" dirty="0">
                <a:solidFill>
                  <a:srgbClr val="FF0000"/>
                </a:solidFill>
                <a:latin typeface="微软雅黑"/>
                <a:cs typeface="微软雅黑"/>
              </a:rPr>
              <a:t>：判断是否满足终止条件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，是则退出，否则返回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Step2</a:t>
            </a:r>
            <a:r>
              <a:rPr sz="2000" spc="-50" dirty="0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r>
              <a:rPr sz="2000" spc="35" dirty="0">
                <a:solidFill>
                  <a:srgbClr val="FF0000"/>
                </a:solidFill>
                <a:latin typeface="微软雅黑"/>
                <a:cs typeface="微软雅黑"/>
              </a:rPr>
              <a:t>输出：输出最优值。</a:t>
            </a:r>
            <a:endParaRPr sz="200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注：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*1.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一般的，我们优化目标是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最小化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一个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函数值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。所以个体计算出的</a:t>
            </a:r>
            <a:r>
              <a:rPr sz="2000" b="1" spc="-20" dirty="0">
                <a:solidFill>
                  <a:srgbClr val="FF0000"/>
                </a:solidFill>
                <a:latin typeface="微软雅黑"/>
                <a:cs typeface="微软雅黑"/>
              </a:rPr>
              <a:t>函数值越小，适应度越高</a:t>
            </a:r>
            <a:r>
              <a:rPr sz="2000" spc="-50" dirty="0">
                <a:solidFill>
                  <a:srgbClr val="5F7796"/>
                </a:solidFill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5F7796"/>
                </a:solidFill>
                <a:latin typeface="Arial"/>
                <a:cs typeface="Arial"/>
              </a:rPr>
              <a:t>1.</a:t>
            </a: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F7796"/>
                </a:solidFill>
                <a:latin typeface="Cambria Math"/>
                <a:cs typeface="Cambria Math"/>
              </a:rPr>
              <a:t>max</a:t>
            </a:r>
            <a:r>
              <a:rPr sz="2000" spc="-120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𝑓</a:t>
            </a:r>
            <a:r>
              <a:rPr sz="2000" spc="180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=</a:t>
            </a:r>
            <a:r>
              <a:rPr sz="2000" spc="125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5F7796"/>
                </a:solidFill>
                <a:latin typeface="Cambria Math"/>
                <a:cs typeface="Cambria Math"/>
              </a:rPr>
              <a:t>min</a:t>
            </a:r>
            <a:r>
              <a:rPr sz="2000" spc="-114" dirty="0">
                <a:solidFill>
                  <a:srgbClr val="5F7796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5F7796"/>
                </a:solidFill>
                <a:latin typeface="Cambria Math"/>
                <a:cs typeface="Cambria Math"/>
              </a:rPr>
              <a:t>−𝑓</a:t>
            </a:r>
            <a:endParaRPr sz="2000">
              <a:latin typeface="Cambria Math"/>
              <a:cs typeface="Cambria Math"/>
            </a:endParaRPr>
          </a:p>
          <a:p>
            <a:pPr marL="55245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*2.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注意更新速度后，先进行速度边界检测，一般采用</a:t>
            </a:r>
            <a:r>
              <a:rPr sz="2000" dirty="0">
                <a:solidFill>
                  <a:srgbClr val="5F7796"/>
                </a:solidFill>
                <a:latin typeface="Cambria Math"/>
                <a:cs typeface="Cambria Math"/>
              </a:rPr>
              <a:t>𝑣(𝑣</a:t>
            </a:r>
            <a:r>
              <a:rPr sz="2000" spc="110" dirty="0">
                <a:solidFill>
                  <a:srgbClr val="5F7796"/>
                </a:solidFill>
                <a:latin typeface="Cambria Math"/>
                <a:cs typeface="Cambria Math"/>
              </a:rPr>
              <a:t> &gt; </a:t>
            </a:r>
            <a:r>
              <a:rPr sz="2000" spc="60" dirty="0">
                <a:solidFill>
                  <a:srgbClr val="5F7796"/>
                </a:solidFill>
                <a:latin typeface="Cambria Math"/>
                <a:cs typeface="Cambria Math"/>
              </a:rPr>
              <a:t>𝑣</a:t>
            </a:r>
            <a:r>
              <a:rPr sz="2175" spc="89" baseline="-15325" dirty="0">
                <a:solidFill>
                  <a:srgbClr val="5F7796"/>
                </a:solidFill>
                <a:latin typeface="Cambria Math"/>
                <a:cs typeface="Cambria Math"/>
              </a:rPr>
              <a:t>𝑚𝑎𝑥</a:t>
            </a:r>
            <a:r>
              <a:rPr sz="2000" spc="5" dirty="0">
                <a:solidFill>
                  <a:srgbClr val="5F7796"/>
                </a:solidFill>
                <a:latin typeface="Arial"/>
                <a:cs typeface="Arial"/>
              </a:rPr>
              <a:t>) = </a:t>
            </a:r>
            <a:r>
              <a:rPr sz="2000" spc="60" dirty="0">
                <a:solidFill>
                  <a:srgbClr val="5F7796"/>
                </a:solidFill>
                <a:latin typeface="Cambria Math"/>
                <a:cs typeface="Cambria Math"/>
              </a:rPr>
              <a:t>𝑣</a:t>
            </a:r>
            <a:r>
              <a:rPr sz="2175" spc="89" baseline="-15325" dirty="0">
                <a:solidFill>
                  <a:srgbClr val="5F7796"/>
                </a:solidFill>
                <a:latin typeface="Cambria Math"/>
                <a:cs typeface="Cambria Math"/>
              </a:rPr>
              <a:t>𝑚𝑎𝑥</a:t>
            </a:r>
            <a:r>
              <a:rPr sz="2000" dirty="0">
                <a:solidFill>
                  <a:srgbClr val="5F7796"/>
                </a:solidFill>
                <a:latin typeface="微软雅黑"/>
                <a:cs typeface="微软雅黑"/>
              </a:rPr>
              <a:t>，位置同理。</a:t>
            </a:r>
            <a:endParaRPr sz="2000">
              <a:latin typeface="微软雅黑"/>
              <a:cs typeface="微软雅黑"/>
            </a:endParaRPr>
          </a:p>
          <a:p>
            <a:pPr marL="552450">
              <a:lnSpc>
                <a:spcPts val="2125"/>
              </a:lnSpc>
              <a:spcBef>
                <a:spcPts val="1205"/>
              </a:spcBef>
            </a:pPr>
            <a:r>
              <a:rPr sz="2000" spc="-10" dirty="0">
                <a:solidFill>
                  <a:srgbClr val="5F7796"/>
                </a:solidFill>
                <a:latin typeface="Arial"/>
                <a:cs typeface="Arial"/>
              </a:rPr>
              <a:t>*3.</a:t>
            </a:r>
            <a:r>
              <a:rPr sz="2000" spc="-15" dirty="0">
                <a:solidFill>
                  <a:srgbClr val="5F7796"/>
                </a:solidFill>
                <a:latin typeface="微软雅黑"/>
                <a:cs typeface="微软雅黑"/>
              </a:rPr>
              <a:t>常见终止条件为设定迭代进化次数、适应度</a:t>
            </a:r>
            <a:r>
              <a:rPr sz="2000" spc="-15" dirty="0">
                <a:solidFill>
                  <a:srgbClr val="5F7796"/>
                </a:solidFill>
                <a:latin typeface="Arial"/>
                <a:cs typeface="Arial"/>
              </a:rPr>
              <a:t>n</a:t>
            </a:r>
            <a:r>
              <a:rPr sz="2000" spc="-20" dirty="0">
                <a:solidFill>
                  <a:srgbClr val="5F7796"/>
                </a:solidFill>
                <a:latin typeface="微软雅黑"/>
                <a:cs typeface="微软雅黑"/>
              </a:rPr>
              <a:t>代不再变化等。</a:t>
            </a:r>
            <a:endParaRPr sz="2000">
              <a:latin typeface="微软雅黑"/>
              <a:cs typeface="微软雅黑"/>
            </a:endParaRPr>
          </a:p>
          <a:p>
            <a:pPr marR="113664" algn="r">
              <a:lnSpc>
                <a:spcPts val="2125"/>
              </a:lnSpc>
            </a:pPr>
            <a:r>
              <a:rPr sz="2000" b="1" spc="-25" dirty="0">
                <a:solidFill>
                  <a:srgbClr val="5F7796"/>
                </a:solidFill>
                <a:latin typeface="Arial"/>
                <a:cs typeface="Arial"/>
              </a:rPr>
              <a:t>09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849" y="149732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QQ</a:t>
            </a:r>
            <a:r>
              <a:rPr sz="1200" spc="-10" dirty="0">
                <a:solidFill>
                  <a:srgbClr val="7E7E7E"/>
                </a:solidFill>
                <a:latin typeface="微软雅黑"/>
                <a:cs typeface="微软雅黑"/>
              </a:rPr>
              <a:t>：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1366420642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834</Words>
  <Application>Microsoft Office PowerPoint</Application>
  <PresentationFormat>宽屏</PresentationFormat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华文新魏</vt:lpstr>
      <vt:lpstr>微软雅黑</vt:lpstr>
      <vt:lpstr>Arial</vt:lpstr>
      <vt:lpstr>Cambria Math</vt:lpstr>
      <vt:lpstr>Symbol</vt:lpstr>
      <vt:lpstr>Times New Roman</vt:lpstr>
      <vt:lpstr>Office Theme</vt:lpstr>
      <vt:lpstr>PowerPoint 演示文稿</vt:lpstr>
      <vt:lpstr>PowerPoint 演示文稿</vt:lpstr>
      <vt:lpstr>PowerPoint 演示文稿</vt:lpstr>
      <vt:lpstr>1.1 背景</vt:lpstr>
      <vt:lpstr>1.2 基础知识</vt:lpstr>
      <vt:lpstr>PowerPoint 演示文稿</vt:lpstr>
      <vt:lpstr>PowerPoint 演示文稿</vt:lpstr>
      <vt:lpstr>2.1 基本原理</vt:lpstr>
      <vt:lpstr>2.2 算法流程</vt:lpstr>
      <vt:lpstr>PowerPoint 演示文稿</vt:lpstr>
      <vt:lpstr>3.1 算法分析</vt:lpstr>
      <vt:lpstr>PowerPoint 演示文稿</vt:lpstr>
      <vt:lpstr>4.1 算法拓展</vt:lpstr>
      <vt:lpstr>PowerPoint 演示文稿</vt:lpstr>
      <vt:lpstr>5.1 案例实操</vt:lpstr>
      <vt:lpstr>5.1 案例实操</vt:lpstr>
      <vt:lpstr>5.2 广告时间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晨辉</dc:creator>
  <cp:lastModifiedBy>小 佛爷</cp:lastModifiedBy>
  <cp:revision>2</cp:revision>
  <dcterms:created xsi:type="dcterms:W3CDTF">2022-08-07T08:56:56Z</dcterms:created>
  <dcterms:modified xsi:type="dcterms:W3CDTF">2022-08-07T09:05:00Z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2022-08-07T00:00:00Z</vt:filetime>
  </property>
</Properties>
</file>