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heen Rahaman" initials="FR" lastIdx="1" clrIdx="0">
    <p:extLst>
      <p:ext uri="{19B8F6BF-5375-455C-9EA6-DF929625EA0E}">
        <p15:presenceInfo xmlns:p15="http://schemas.microsoft.com/office/powerpoint/2012/main" userId="ee61349df14a3f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E30CB-92BB-4FD6-BB91-A487A1AF4F1E}">
  <a:tblStyle styleId="{C08E30CB-92BB-4FD6-BB91-A487A1AF4F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992df86f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992df86f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7e9d009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97e9d009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992df86f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992df86f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000368e9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000368e9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97e9d009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97e9d009c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96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1261515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1261515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92df86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92df86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92df86f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992df86f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7e9d009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7e9d009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7e9d009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7e9d009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97e9d009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97e9d009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51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97e9d009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97e9d009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97e9d009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97e9d009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403438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Arial"/>
                <a:ea typeface="Arial"/>
                <a:cs typeface="Arial"/>
                <a:sym typeface="Arial"/>
              </a:rPr>
              <a:t>Impact of Fraud Detection Model on Business</a:t>
            </a:r>
            <a:endParaRPr sz="4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70108" y="3740062"/>
            <a:ext cx="23352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By: </a:t>
            </a:r>
            <a:endParaRPr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       Shenaz Rahaman</a:t>
            </a:r>
            <a:endParaRPr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80">
        <p14:rippl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567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Recommendations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727650" y="1400026"/>
            <a:ext cx="7688700" cy="3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Deploy a </a:t>
            </a:r>
            <a:r>
              <a:rPr lang="en" sz="16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fraud detection model</a:t>
            </a:r>
            <a:r>
              <a:rPr lang="en" sz="16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with a second layer of authentication service by banks for flagged transactions.</a:t>
            </a:r>
            <a:br>
              <a:rPr lang="en" sz="16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Issue </a:t>
            </a:r>
            <a:r>
              <a:rPr lang="en" sz="160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cards using chip identification</a:t>
            </a:r>
            <a:r>
              <a:rPr lang="en" sz="16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decrease the possibility of card skimming.</a:t>
            </a:r>
            <a:br>
              <a:rPr lang="en" sz="16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6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Reviewing charges</a:t>
            </a:r>
            <a:r>
              <a:rPr lang="en" sz="16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regularly and </a:t>
            </a:r>
            <a:r>
              <a:rPr lang="en" sz="160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reporting unauthorized transactions</a:t>
            </a:r>
            <a:r>
              <a:rPr lang="en" sz="16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immediately by cardholders.</a:t>
            </a:r>
            <a:br>
              <a:rPr lang="en" sz="16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6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Collaborate and share information</a:t>
            </a:r>
            <a:r>
              <a:rPr lang="en" sz="16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about known fraudsters and emerging threat vectors</a:t>
            </a:r>
            <a:r>
              <a:rPr lang="en" sz="16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among industries.</a:t>
            </a:r>
            <a:endParaRPr sz="16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9450" y="567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Impact on Business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73025" y="1304125"/>
            <a:ext cx="8805300" cy="3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Implementation of the fraud detection model will help the business to save  around </a:t>
            </a:r>
            <a:r>
              <a:rPr lang="en" sz="15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$200K</a:t>
            </a:r>
            <a:r>
              <a:rPr lang="en" sz="15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on a monthly basis.</a:t>
            </a:r>
            <a:endParaRPr sz="15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50" y="2086000"/>
            <a:ext cx="8492501" cy="29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29450" y="567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 - Data Sources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729450" y="1541153"/>
            <a:ext cx="7688700" cy="31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The dataset contains </a:t>
            </a:r>
            <a:r>
              <a:rPr lang="en" sz="18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historical transactional data</a:t>
            </a: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of around </a:t>
            </a:r>
            <a:r>
              <a:rPr lang="en" sz="18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1,000 cardholders</a:t>
            </a: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with a pool of </a:t>
            </a:r>
            <a:r>
              <a:rPr lang="en" sz="18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800 merchants</a:t>
            </a: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" sz="18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 Jan 2019 to 31 Dec 2020</a:t>
            </a: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Includes:</a:t>
            </a: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" sz="17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Customer demographics</a:t>
            </a:r>
            <a:r>
              <a:rPr lang="en" sz="17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- gender, job, age, street, city, state, zip.</a:t>
            </a:r>
            <a:endParaRPr sz="17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" sz="17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Transaction information</a:t>
            </a:r>
            <a:r>
              <a:rPr lang="en" sz="17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- transaction number, transaction timestamp, credit card number.</a:t>
            </a:r>
            <a:endParaRPr sz="17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729450" y="567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 - Data Methodology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0" y="1573259"/>
            <a:ext cx="9071100" cy="3473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60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CRoss Industry Standard Process for Data Mining (</a:t>
            </a:r>
            <a:r>
              <a:rPr lang="en" sz="1600" b="1" i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CRISP-DM</a:t>
            </a:r>
            <a:r>
              <a:rPr lang="en" sz="160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6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framework was used to analyze the transactional data and implement a suitable solution. This included:</a:t>
            </a:r>
            <a:br>
              <a:rPr lang="en" sz="16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Structured problem solving method</a:t>
            </a:r>
            <a:r>
              <a:rPr lang="en" sz="15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to understand and determine the root cause of the business problem.</a:t>
            </a:r>
            <a:br>
              <a:rPr lang="en" sz="15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Data analysis, cleaning, handling imbalance, scaling</a:t>
            </a:r>
            <a:r>
              <a:rPr lang="en" sz="15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to choose the significant features for building the final model.</a:t>
            </a:r>
            <a:br>
              <a:rPr lang="en" sz="15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500" b="1" dirty="0">
                <a:solidFill>
                  <a:schemeClr val="bg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ogistic regression, decision tree, random forest and gradient boosting</a:t>
            </a:r>
            <a:r>
              <a:rPr lang="en" sz="1500" dirty="0">
                <a:solidFill>
                  <a:schemeClr val="bg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modelling techniques to solve the classification problem. </a:t>
            </a:r>
            <a:r>
              <a:rPr lang="en" sz="1500" b="1" dirty="0">
                <a:solidFill>
                  <a:schemeClr val="bg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</a:t>
            </a:r>
            <a:r>
              <a:rPr lang="en" sz="15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call score</a:t>
            </a:r>
            <a:r>
              <a:rPr lang="en" sz="15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was chosen as the suitable metric to capture the most fraudulent transactions.</a:t>
            </a:r>
            <a:endParaRPr sz="15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29450" y="567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 - Data Model Assumptions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242400" y="1670150"/>
            <a:ext cx="8659200" cy="3104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The original dataset was segmented into train and test data to maintain real time scenario:</a:t>
            </a:r>
            <a:endParaRPr sz="17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fraudTrain.csv</a:t>
            </a:r>
            <a:r>
              <a:rPr lang="en" sz="16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used as historical dataset for analysis, modelling and validation;</a:t>
            </a:r>
            <a:endParaRPr sz="16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fraudTest.csv</a:t>
            </a:r>
            <a:r>
              <a:rPr lang="en" sz="16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used as unseen dataset for final model evaluation.</a:t>
            </a:r>
            <a:endParaRPr sz="16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columns </a:t>
            </a:r>
            <a:r>
              <a:rPr lang="en" sz="170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‘job’ and ‘merchant’ </a:t>
            </a:r>
            <a:r>
              <a:rPr lang="en" sz="17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were dropped as </a:t>
            </a:r>
            <a:r>
              <a:rPr lang="en" sz="170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significant conclusion</a:t>
            </a:r>
            <a:r>
              <a:rPr lang="en" sz="17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could be drawn from them.</a:t>
            </a:r>
            <a:br>
              <a:rPr lang="en" sz="17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7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70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 deployment cost is not included</a:t>
            </a:r>
            <a:r>
              <a:rPr lang="en" sz="17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while gauging the long term benefits of putting this model into practice.</a:t>
            </a:r>
            <a:endParaRPr sz="17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23887" y="2328999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Arial"/>
                <a:ea typeface="Arial"/>
                <a:cs typeface="Arial"/>
                <a:sym typeface="Arial"/>
              </a:rPr>
              <a:t>Thank You.</a:t>
            </a:r>
            <a:endParaRPr sz="4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63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45075"/>
            <a:ext cx="76887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Agenda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387600"/>
            <a:ext cx="7201500" cy="3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Root Cause Analysis</a:t>
            </a: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Key Findings</a:t>
            </a: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Impact on Business</a:t>
            </a: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Appendix:</a:t>
            </a: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" sz="1700" i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Data Sources</a:t>
            </a:r>
            <a:endParaRPr sz="1700" i="1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" sz="1700" i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Data Methodology</a:t>
            </a:r>
            <a:endParaRPr sz="1700" i="1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" sz="1700" i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Data Model Assumptions</a:t>
            </a:r>
            <a:endParaRPr sz="1700" i="1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60"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67475"/>
            <a:ext cx="76887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Objective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728000"/>
            <a:ext cx="7688700" cy="23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 sz="1800" b="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Detect</a:t>
            </a:r>
            <a:r>
              <a:rPr lang="en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fraudulent transactions.</a:t>
            </a:r>
            <a:br>
              <a:rPr lang="en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 </a:t>
            </a:r>
            <a:r>
              <a:rPr lang="en" sz="1800" b="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recommendations</a:t>
            </a:r>
            <a:r>
              <a:rPr lang="en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the stakeholders.</a:t>
            </a:r>
            <a:br>
              <a:rPr lang="en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 sz="1800" b="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Analyze </a:t>
            </a:r>
            <a:r>
              <a:rPr lang="en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impact on business.</a:t>
            </a: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70"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567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Background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1671975"/>
            <a:ext cx="7688700" cy="29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The Federal Trade Commission (US) has estimated that around </a:t>
            </a:r>
            <a:r>
              <a:rPr lang="en" sz="18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10 million people</a:t>
            </a: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become victims of credit card theft each year. </a:t>
            </a:r>
            <a:b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Credit card companies lose close to </a:t>
            </a:r>
            <a:r>
              <a:rPr lang="en" sz="18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$50 billion per year </a:t>
            </a: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to fraud.</a:t>
            </a:r>
            <a:b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Banking fraud leads to substantial </a:t>
            </a:r>
            <a:r>
              <a:rPr lang="en" sz="18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loss in finances, trust and credibility</a:t>
            </a: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for both banks and customers.</a:t>
            </a: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567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Credit Card Fraud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7650" y="1503571"/>
            <a:ext cx="7688700" cy="3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Inclusive term for </a:t>
            </a:r>
            <a:r>
              <a:rPr lang="en" sz="1800" b="1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fraud committed using a payment card</a:t>
            </a:r>
            <a:r>
              <a:rPr lang="en" sz="180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, such as credit or debit card.</a:t>
            </a:r>
            <a:br>
              <a:rPr lang="en" sz="180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Types: </a:t>
            </a: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3655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Arial"/>
              <a:buChar char="○"/>
            </a:pPr>
            <a:r>
              <a:rPr lang="en" sz="1700" b="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Card-present fraud</a:t>
            </a:r>
            <a:r>
              <a:rPr lang="en" sz="17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Use of stolen/lost cards</a:t>
            </a:r>
            <a:endParaRPr sz="170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3655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Arial"/>
              <a:buChar char="○"/>
            </a:pPr>
            <a:r>
              <a:rPr lang="en" sz="1700" b="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Card-not-present fraud</a:t>
            </a:r>
            <a:r>
              <a:rPr lang="en" sz="17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ATM skimming at various POS terminals </a:t>
            </a:r>
            <a:endParaRPr sz="170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often leads to </a:t>
            </a:r>
            <a:r>
              <a:rPr lang="en" sz="1800" b="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Transaction fraud, Account takeover, Identity theft</a:t>
            </a:r>
            <a:r>
              <a:rPr lang="en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etc.</a:t>
            </a: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14900" y="584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Root Cause Analysis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104325" y="1231100"/>
            <a:ext cx="8961900" cy="3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most significant reason for rising transaction frauds is the </a:t>
            </a:r>
            <a:r>
              <a:rPr lang="en" sz="1400" b="1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inability to identify and prevent them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25" y="1634638"/>
            <a:ext cx="8534250" cy="34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3;p19">
            <a:extLst>
              <a:ext uri="{FF2B5EF4-FFF2-40B4-BE49-F238E27FC236}">
                <a16:creationId xmlns:a16="http://schemas.microsoft.com/office/drawing/2014/main" id="{07ED195F-5AF5-45D9-A86F-67BA011B99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103" y="58049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Reasons for delayed reporting of frauds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125;p19">
            <a:extLst>
              <a:ext uri="{FF2B5EF4-FFF2-40B4-BE49-F238E27FC236}">
                <a16:creationId xmlns:a16="http://schemas.microsoft.com/office/drawing/2014/main" id="{60291B3D-B1FD-42CF-A879-35B63E0C1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952011"/>
              </p:ext>
            </p:extLst>
          </p:nvPr>
        </p:nvGraphicFramePr>
        <p:xfrm>
          <a:off x="77225" y="1307941"/>
          <a:ext cx="8989550" cy="3783887"/>
        </p:xfrm>
        <a:graphic>
          <a:graphicData uri="http://schemas.openxmlformats.org/drawingml/2006/table">
            <a:tbl>
              <a:tblPr>
                <a:noFill/>
                <a:tableStyleId>{C08E30CB-92BB-4FD6-BB91-A487A1AF4F1E}</a:tableStyleId>
              </a:tblPr>
              <a:tblGrid>
                <a:gridCol w="303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dirty="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</a:rPr>
                        <a:t>Overall transaction amount lies </a:t>
                      </a:r>
                      <a:r>
                        <a:rPr lang="en" b="1" dirty="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</a:rPr>
                        <a:t>below $1500.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dirty="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</a:rPr>
                        <a:t>Occurs </a:t>
                      </a:r>
                      <a:r>
                        <a:rPr lang="en" dirty="0">
                          <a:solidFill>
                            <a:schemeClr val="bg2"/>
                          </a:solidFill>
                        </a:rPr>
                        <a:t>during non-peak and odd hours of the day</a:t>
                      </a:r>
                      <a:r>
                        <a:rPr lang="en" dirty="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" b="1" dirty="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</a:rPr>
                        <a:t>10pm-3am</a:t>
                      </a:r>
                      <a:r>
                        <a:rPr lang="en" dirty="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</a:rPr>
                        <a:t>).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dirty="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</a:rPr>
                        <a:t>Unnoticed transactions over the </a:t>
                      </a:r>
                      <a:r>
                        <a:rPr lang="en" b="1" dirty="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</a:rPr>
                        <a:t>weekends.</a:t>
                      </a:r>
                      <a:endParaRPr b="1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2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Google Shape;126;p19">
            <a:extLst>
              <a:ext uri="{FF2B5EF4-FFF2-40B4-BE49-F238E27FC236}">
                <a16:creationId xmlns:a16="http://schemas.microsoft.com/office/drawing/2014/main" id="{8EDBD1C4-3E6E-488D-B578-65A78020441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75" y="2128350"/>
            <a:ext cx="2876450" cy="27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27;p19">
            <a:extLst>
              <a:ext uri="{FF2B5EF4-FFF2-40B4-BE49-F238E27FC236}">
                <a16:creationId xmlns:a16="http://schemas.microsoft.com/office/drawing/2014/main" id="{59A3FE83-C6B9-4174-B198-04C955BF0DD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575" y="2295275"/>
            <a:ext cx="2827350" cy="25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28;p19">
            <a:extLst>
              <a:ext uri="{FF2B5EF4-FFF2-40B4-BE49-F238E27FC236}">
                <a16:creationId xmlns:a16="http://schemas.microsoft.com/office/drawing/2014/main" id="{7533F9EB-44F7-4FA9-BD65-2C659D88D43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1075" y="2295275"/>
            <a:ext cx="2421700" cy="251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573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567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Insights on Transaction Amount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93900" y="1585825"/>
            <a:ext cx="4966200" cy="3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Arial"/>
              <a:buChar char="●"/>
            </a:pPr>
            <a:r>
              <a:rPr lang="en" sz="170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Average amount of fraud</a:t>
            </a:r>
            <a:r>
              <a:rPr lang="en" sz="17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transactions are relatively </a:t>
            </a:r>
            <a:r>
              <a:rPr lang="en" sz="170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than normal</a:t>
            </a:r>
            <a:r>
              <a:rPr lang="en" sz="17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transactions:</a:t>
            </a:r>
            <a:endParaRPr sz="17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rial"/>
              <a:buChar char="○"/>
            </a:pPr>
            <a:r>
              <a:rPr lang="en" sz="1600" i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Fraud: 531.32</a:t>
            </a:r>
            <a:endParaRPr sz="1600" i="1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3655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Arial"/>
              <a:buChar char="○"/>
            </a:pPr>
            <a:r>
              <a:rPr lang="en" sz="1600" i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Normal: 67.67</a:t>
            </a:r>
            <a:br>
              <a:rPr lang="en" sz="17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7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Arial"/>
              <a:buChar char="●"/>
            </a:pPr>
            <a:r>
              <a:rPr lang="en" sz="170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Maximum amount of fraud </a:t>
            </a:r>
            <a:r>
              <a:rPr lang="en" sz="17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transactions are significantly </a:t>
            </a:r>
            <a:r>
              <a:rPr lang="en" sz="170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lower than normal</a:t>
            </a:r>
            <a:r>
              <a:rPr lang="en" sz="17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transactions:</a:t>
            </a:r>
            <a:endParaRPr sz="17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rial"/>
              <a:buChar char="○"/>
            </a:pPr>
            <a:r>
              <a:rPr lang="en" sz="1600" i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Fraud: 1376.04</a:t>
            </a:r>
            <a:endParaRPr sz="1600" i="1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rial"/>
              <a:buChar char="○"/>
            </a:pPr>
            <a:r>
              <a:rPr lang="en" sz="1600" i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Normal: 28948.90</a:t>
            </a:r>
            <a:endParaRPr sz="1600" i="1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200" y="1335425"/>
            <a:ext cx="3943700" cy="36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567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Other Significant Features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729450" y="1513995"/>
            <a:ext cx="7911000" cy="31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 sz="1800" b="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About 50% of the transactions are done by people in the age group of 33 to 57 years.</a:t>
            </a:r>
            <a:br>
              <a:rPr lang="en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 sz="1800" b="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lang="en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Overall highest number of transactions are in gas_transport but, most fraudulent transactions are in grocery_pos.</a:t>
            </a:r>
            <a:br>
              <a:rPr lang="en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 sz="1800" b="1" dirty="0">
                <a:solidFill>
                  <a:srgbClr val="21212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Transaction Period - </a:t>
            </a:r>
            <a:r>
              <a:rPr lang="en" sz="1800" dirty="0">
                <a:solidFill>
                  <a:srgbClr val="21212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Highest number of fraudulent transactions are observed in December.</a:t>
            </a: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666</Words>
  <Application>Microsoft Office PowerPoint</Application>
  <PresentationFormat>On-screen Show (16:9)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Lato</vt:lpstr>
      <vt:lpstr>Raleway</vt:lpstr>
      <vt:lpstr>Streamline</vt:lpstr>
      <vt:lpstr>Impact of Fraud Detection Model on Business</vt:lpstr>
      <vt:lpstr>Agenda</vt:lpstr>
      <vt:lpstr>Objective</vt:lpstr>
      <vt:lpstr>Background</vt:lpstr>
      <vt:lpstr>Credit Card Fraud</vt:lpstr>
      <vt:lpstr>Root Cause Analysis</vt:lpstr>
      <vt:lpstr>Reasons for delayed reporting of frauds</vt:lpstr>
      <vt:lpstr>Insights on Transaction Amount</vt:lpstr>
      <vt:lpstr>Other Significant Features</vt:lpstr>
      <vt:lpstr>Recommendations</vt:lpstr>
      <vt:lpstr>Impact on Business</vt:lpstr>
      <vt:lpstr>Appendix - Data Sources</vt:lpstr>
      <vt:lpstr>Appendix - Data Methodology</vt:lpstr>
      <vt:lpstr>Appendix - Data Model Assumptions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Fraud Detection Model on Business</dc:title>
  <dc:creator>Farheen</dc:creator>
  <cp:lastModifiedBy>Farheen Rahaman</cp:lastModifiedBy>
  <cp:revision>46</cp:revision>
  <dcterms:modified xsi:type="dcterms:W3CDTF">2021-12-27T05:31:21Z</dcterms:modified>
</cp:coreProperties>
</file>