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1"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90CEE-975E-45AB-B58F-83C3467C51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6048C-1EA8-41EE-B011-C9A3AF668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93A21FB5-7701-44D6-BA48-827CA7E7B6AB}"/>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77B3AC4C-4DDE-4E2F-8BF9-AE6EF3F0F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82E46-C7D8-4EEC-A028-B13E4E57F32F}"/>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40231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7EE2-EF90-4399-831A-A21633CC3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1FB5B6-11DA-4A06-BB99-21D8F02D499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3D7A44-DF86-4D76-8783-0E421B825A94}"/>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0370D2C5-6117-4E16-B4C9-CA5BEAB11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BE9DE-3810-430D-B213-DDBADC88DFEE}"/>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9180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23C5BC-8238-4DAD-8AFB-18AE776385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3596A0-4426-4560-A546-8AFDA90F7EA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6EAD36-882C-4B24-82D0-6C923F167104}"/>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ADF6EE34-2ECA-4F1A-ABED-0B157A057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532F-837C-4175-B19A-79175340880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3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36286-CB66-476A-8346-BF400FE2E0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30081-8215-4E25-9457-891A381CAB5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8CBD5C-E68D-4B55-8032-1072248C3BA7}"/>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446D478C-5E39-41E0-AFA5-485AF2E99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A80C5-88D2-47F7-AA16-809639AEF84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4866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B0DD-A1CE-4A57-958B-33E6A9201B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D41B2-F6E6-48E4-B4D9-96D7BC880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D56B78-9891-4729-9A8D-3591D9259DDE}"/>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4A93245A-D15C-4D1E-8B41-5D3B2C122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BA33F-1EAF-4477-B3BF-B669F054E794}"/>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7808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8C376-7512-413B-8702-C1CAE2F86C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3D264-CEBF-4C1B-B62F-77D5BE7ED5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4D6083-ECD4-4851-A80A-3B95B948FE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8ADCDF-7730-4080-9113-67BE19841137}"/>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6" name="页脚占位符 5">
            <a:extLst>
              <a:ext uri="{FF2B5EF4-FFF2-40B4-BE49-F238E27FC236}">
                <a16:creationId xmlns:a16="http://schemas.microsoft.com/office/drawing/2014/main" id="{B1F2C9E6-B813-4D63-B14D-6FA4D1157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96D94-7C1A-43EE-9D50-8908C2996EB8}"/>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99941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8C5BB-C491-4CD1-9F17-76A9E68E63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34C067-E88E-4C98-88DB-B945330CD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010D24-C954-429D-AE3B-467351017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4B71B6-C558-41D3-A43A-3A41E9307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C70E18-098B-4E51-B33F-A694CEF365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C33A10-DAD8-4384-8159-69B73A0A8ACA}"/>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8" name="页脚占位符 7">
            <a:extLst>
              <a:ext uri="{FF2B5EF4-FFF2-40B4-BE49-F238E27FC236}">
                <a16:creationId xmlns:a16="http://schemas.microsoft.com/office/drawing/2014/main" id="{4E74EF74-7C06-46F2-80E6-27A0D29928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3B0045-C884-4371-985C-7466E09C9389}"/>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9771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F390E-99A3-48E3-99E0-969D8E715E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946771-7EF9-4D0D-8F7B-FE4C9555ECB3}"/>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4" name="页脚占位符 3">
            <a:extLst>
              <a:ext uri="{FF2B5EF4-FFF2-40B4-BE49-F238E27FC236}">
                <a16:creationId xmlns:a16="http://schemas.microsoft.com/office/drawing/2014/main" id="{F8486B6E-83F5-4989-B028-3DD230EFA9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A60FCB-F542-457C-8737-FC18A4F6BFA1}"/>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69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38183-2D30-4063-993D-66E0C5DFABE0}"/>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3" name="页脚占位符 2">
            <a:extLst>
              <a:ext uri="{FF2B5EF4-FFF2-40B4-BE49-F238E27FC236}">
                <a16:creationId xmlns:a16="http://schemas.microsoft.com/office/drawing/2014/main" id="{1AF19233-BFED-4F48-85C8-36862A1405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60A690-A1B0-476A-82E7-48E1FA9C80F3}"/>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78284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A53C0-CB9E-4FB8-AE46-A245875874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B4CA7B-84FD-44E9-A9EC-0F28BDFC5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7C7EBE-39A0-468F-9E19-2C4B108E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E3AADE-DEEB-4C4D-AB05-45C821713922}"/>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6" name="页脚占位符 5">
            <a:extLst>
              <a:ext uri="{FF2B5EF4-FFF2-40B4-BE49-F238E27FC236}">
                <a16:creationId xmlns:a16="http://schemas.microsoft.com/office/drawing/2014/main" id="{E5C0CB18-E808-4CBD-8926-21BEEDB3F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E8C762-250C-4CF8-906A-C2C65E9152F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1968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F080C-38AF-4637-B3FF-95328A8110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7FF377-958F-40F4-BD70-372A36D71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C55262-3A39-4201-B9BD-DD14772AE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E6F12E-A506-4EEE-A5C5-6942B7345EFD}"/>
              </a:ext>
            </a:extLst>
          </p:cNvPr>
          <p:cNvSpPr>
            <a:spLocks noGrp="1"/>
          </p:cNvSpPr>
          <p:nvPr>
            <p:ph type="dt" sz="half" idx="10"/>
          </p:nvPr>
        </p:nvSpPr>
        <p:spPr/>
        <p:txBody>
          <a:bodyPr/>
          <a:lstStyle/>
          <a:p>
            <a:fld id="{AFB6B5B2-4C17-47BC-B4FC-EB545BEC8073}" type="datetimeFigureOut">
              <a:rPr lang="zh-CN" altLang="en-US" smtClean="0"/>
              <a:t>2017/9/27</a:t>
            </a:fld>
            <a:endParaRPr lang="zh-CN" altLang="en-US"/>
          </a:p>
        </p:txBody>
      </p:sp>
      <p:sp>
        <p:nvSpPr>
          <p:cNvPr id="6" name="页脚占位符 5">
            <a:extLst>
              <a:ext uri="{FF2B5EF4-FFF2-40B4-BE49-F238E27FC236}">
                <a16:creationId xmlns:a16="http://schemas.microsoft.com/office/drawing/2014/main" id="{354C8E3D-8EFA-41D9-BCF5-0A43D79DE4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A0A6F-DCDA-4167-9E1D-C81BF19B6DF0}"/>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300155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86FB64-7D21-4F7D-B20B-B721EEBE8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63109B-72B1-4215-A8A7-2C79A0B0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437E5-0902-47A0-93B8-9C74AFFAE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B5B2-4C17-47BC-B4FC-EB545BEC8073}" type="datetimeFigureOut">
              <a:rPr lang="zh-CN" altLang="en-US" smtClean="0"/>
              <a:t>2017/9/27</a:t>
            </a:fld>
            <a:endParaRPr lang="zh-CN" altLang="en-US"/>
          </a:p>
        </p:txBody>
      </p:sp>
      <p:sp>
        <p:nvSpPr>
          <p:cNvPr id="5" name="页脚占位符 4">
            <a:extLst>
              <a:ext uri="{FF2B5EF4-FFF2-40B4-BE49-F238E27FC236}">
                <a16:creationId xmlns:a16="http://schemas.microsoft.com/office/drawing/2014/main" id="{6FCD017E-338C-474C-9EB4-9D561AFB4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1CFEB8-31FF-4F8F-B10F-9FFA9E38B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5195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zh-CN" altLang="en-US" dirty="0"/>
              <a:t>初探</a:t>
            </a:r>
            <a:r>
              <a:rPr lang="en-US" altLang="zh-CN" dirty="0" err="1"/>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dirty="0"/>
              <a:t>分享人：</a:t>
            </a:r>
            <a:r>
              <a:rPr lang="en-US" altLang="zh-CN" dirty="0"/>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2"/>
          <a:stretch>
            <a:fillRect/>
          </a:stretch>
        </p:blipFill>
        <p:spPr>
          <a:xfrm>
            <a:off x="7986897" y="1121175"/>
            <a:ext cx="3267075" cy="3124200"/>
          </a:xfrm>
          <a:prstGeom prst="rect">
            <a:avLst/>
          </a:prstGeom>
        </p:spPr>
      </p:pic>
      <p:pic>
        <p:nvPicPr>
          <p:cNvPr id="4" name="图片 3"/>
          <p:cNvPicPr>
            <a:picLocks noChangeAspect="1"/>
          </p:cNvPicPr>
          <p:nvPr/>
        </p:nvPicPr>
        <p:blipFill>
          <a:blip r:embed="rId3"/>
          <a:stretch>
            <a:fillRect/>
          </a:stretch>
        </p:blipFill>
        <p:spPr>
          <a:xfrm>
            <a:off x="1015117" y="1791697"/>
            <a:ext cx="4342857" cy="714286"/>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839788" y="365125"/>
            <a:ext cx="10515600" cy="611419"/>
          </a:xfrm>
        </p:spPr>
        <p:txBody>
          <a:bodyPr>
            <a:normAutofit/>
          </a:bodyPr>
          <a:lstStyle/>
          <a:p>
            <a:r>
              <a:rPr lang="zh-CN" altLang="en-US" sz="3200" dirty="0"/>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767179" y="4400550"/>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336552"/>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3013414"/>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a:t>看一个非常有用的方法</a:t>
            </a:r>
            <a:r>
              <a:rPr lang="en-US" altLang="zh-CN" sz="1800" dirty="0"/>
              <a:t>”with”</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简单示例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206398"/>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5308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中委托分为</a:t>
            </a:r>
            <a:r>
              <a:rPr lang="en-US" altLang="zh-CN" sz="1800" dirty="0"/>
              <a:t>2</a:t>
            </a:r>
            <a:r>
              <a:rPr lang="zh-CN" altLang="en-US" sz="1800" dirty="0"/>
              <a:t>种，类委托和属性委托。</a:t>
            </a:r>
            <a:endParaRPr lang="en-US" altLang="zh-CN" sz="1800" dirty="0"/>
          </a:p>
          <a:p>
            <a:pPr marL="0" indent="0">
              <a:buNone/>
            </a:pPr>
            <a:r>
              <a:rPr lang="en-US" altLang="zh-CN" sz="1800" dirty="0"/>
              <a:t>1</a:t>
            </a:r>
            <a:r>
              <a:rPr lang="zh-CN" altLang="en-US" sz="1800" dirty="0"/>
              <a:t>、类委托</a:t>
            </a:r>
            <a:endParaRPr lang="en-US" altLang="zh-CN" sz="1800" dirty="0"/>
          </a:p>
          <a:p>
            <a:pPr marL="0" indent="0">
              <a:buNone/>
            </a:pPr>
            <a:r>
              <a:rPr lang="zh-CN" altLang="en-US" sz="1800" dirty="0"/>
              <a:t>委托模式已经证明是替代继承的一个很好的方式，但是在</a:t>
            </a:r>
            <a:r>
              <a:rPr lang="en-US" altLang="zh-CN" sz="1800" dirty="0"/>
              <a:t>java</a:t>
            </a:r>
            <a:r>
              <a:rPr lang="zh-CN" altLang="en-US" sz="1800" dirty="0"/>
              <a:t>中我们不得不写大量的样板代码，而 </a:t>
            </a:r>
            <a:r>
              <a:rPr lang="en-US" altLang="zh-CN" sz="1800" dirty="0" err="1"/>
              <a:t>Kotlin</a:t>
            </a:r>
            <a:r>
              <a:rPr lang="en-US" altLang="zh-CN" sz="1800" dirty="0"/>
              <a:t> </a:t>
            </a:r>
            <a:r>
              <a:rPr lang="zh-CN" altLang="en-US" sz="1800" dirty="0"/>
              <a:t>可以零样板代码地原生支持它。</a:t>
            </a: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657198B1-D707-422A-A49C-9CA6BE0CF9D2}"/>
              </a:ext>
            </a:extLst>
          </p:cNvPr>
          <p:cNvPicPr>
            <a:picLocks noChangeAspect="1"/>
          </p:cNvPicPr>
          <p:nvPr/>
        </p:nvPicPr>
        <p:blipFill>
          <a:blip r:embed="rId2"/>
          <a:stretch>
            <a:fillRect/>
          </a:stretch>
        </p:blipFill>
        <p:spPr>
          <a:xfrm>
            <a:off x="5808125" y="2404017"/>
            <a:ext cx="4125421" cy="4311942"/>
          </a:xfrm>
          <a:prstGeom prst="rect">
            <a:avLst/>
          </a:prstGeom>
        </p:spPr>
      </p:pic>
      <p:pic>
        <p:nvPicPr>
          <p:cNvPr id="5" name="图片 4">
            <a:extLst>
              <a:ext uri="{FF2B5EF4-FFF2-40B4-BE49-F238E27FC236}">
                <a16:creationId xmlns:a16="http://schemas.microsoft.com/office/drawing/2014/main" id="{B7B5B18D-7BDD-4190-85C5-F877F139CAD9}"/>
              </a:ext>
            </a:extLst>
          </p:cNvPr>
          <p:cNvPicPr>
            <a:picLocks noChangeAspect="1"/>
          </p:cNvPicPr>
          <p:nvPr/>
        </p:nvPicPr>
        <p:blipFill>
          <a:blip r:embed="rId3"/>
          <a:stretch>
            <a:fillRect/>
          </a:stretch>
        </p:blipFill>
        <p:spPr>
          <a:xfrm>
            <a:off x="1128712" y="2404017"/>
            <a:ext cx="4126387" cy="4311942"/>
          </a:xfrm>
          <a:prstGeom prst="rect">
            <a:avLst/>
          </a:prstGeom>
        </p:spPr>
      </p:pic>
    </p:spTree>
    <p:extLst>
      <p:ext uri="{BB962C8B-B14F-4D97-AF65-F5344CB8AC3E}">
        <p14:creationId xmlns:p14="http://schemas.microsoft.com/office/powerpoint/2010/main" val="424736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、委托属性</a:t>
            </a:r>
            <a:endParaRPr lang="en-US" altLang="zh-CN" sz="1800" dirty="0"/>
          </a:p>
          <a:p>
            <a:pPr marL="0" indent="0">
              <a:buNone/>
            </a:pPr>
            <a:r>
              <a:rPr lang="zh-CN" altLang="en-US" sz="1800" dirty="0"/>
              <a:t>有一些常用的属性类型，虽然我们可以在每次需要的时候手动实现它们， 但是如果能够为大家把他们只实现一次并放入一个文件或库会更好。例如包括：</a:t>
            </a:r>
          </a:p>
          <a:p>
            <a:pPr marL="0" indent="0">
              <a:buNone/>
            </a:pPr>
            <a:r>
              <a:rPr lang="zh-CN" altLang="en-US" sz="1800" dirty="0"/>
              <a:t>延迟属性（</a:t>
            </a:r>
            <a:r>
              <a:rPr lang="en-US" altLang="zh-CN" sz="1800" dirty="0"/>
              <a:t>lazy properties</a:t>
            </a:r>
            <a:r>
              <a:rPr lang="zh-CN" altLang="en-US" sz="1800" dirty="0"/>
              <a:t>）</a:t>
            </a:r>
            <a:r>
              <a:rPr lang="en-US" altLang="zh-CN" sz="1800" dirty="0"/>
              <a:t>: </a:t>
            </a:r>
            <a:r>
              <a:rPr lang="zh-CN" altLang="en-US" sz="1800" dirty="0"/>
              <a:t>其值只在首次访问时计算</a:t>
            </a:r>
            <a:r>
              <a:rPr lang="en-US" altLang="zh-CN" sz="1800" dirty="0"/>
              <a:t>(</a:t>
            </a:r>
            <a:r>
              <a:rPr lang="zh-CN" altLang="en-US" sz="1800" dirty="0"/>
              <a:t>见</a:t>
            </a:r>
            <a:r>
              <a:rPr lang="en-US" altLang="zh-CN" sz="1800" dirty="0"/>
              <a:t>demo)</a:t>
            </a:r>
            <a:r>
              <a:rPr lang="zh-CN" altLang="en-US" sz="1800" dirty="0"/>
              <a:t>；</a:t>
            </a:r>
          </a:p>
          <a:p>
            <a:pPr marL="0" indent="0">
              <a:buNone/>
            </a:pPr>
            <a:r>
              <a:rPr lang="zh-CN" altLang="en-US" sz="1800" dirty="0"/>
              <a:t>可观察属性（</a:t>
            </a:r>
            <a:r>
              <a:rPr lang="en-US" altLang="zh-CN" sz="1800" dirty="0"/>
              <a:t>observable properties</a:t>
            </a:r>
            <a:r>
              <a:rPr lang="zh-CN" altLang="en-US" sz="1800" dirty="0"/>
              <a:t>）</a:t>
            </a:r>
            <a:r>
              <a:rPr lang="en-US" altLang="zh-CN" sz="1800" dirty="0"/>
              <a:t>: </a:t>
            </a:r>
            <a:r>
              <a:rPr lang="zh-CN" altLang="en-US" sz="1800" dirty="0"/>
              <a:t>监听器会收到有关此属性变更的通知；</a:t>
            </a:r>
          </a:p>
          <a:p>
            <a:pPr marL="0" indent="0">
              <a:buNone/>
            </a:pPr>
            <a:r>
              <a:rPr lang="zh-CN" altLang="en-US" sz="1800" dirty="0"/>
              <a:t>把多个属性储存在一个映射（</a:t>
            </a:r>
            <a:r>
              <a:rPr lang="en-US" altLang="zh-CN" sz="1800" dirty="0"/>
              <a:t>map</a:t>
            </a:r>
            <a:r>
              <a:rPr lang="zh-CN" altLang="en-US" sz="1800" dirty="0"/>
              <a:t>）中，而不是每个存在单独的字段中（见</a:t>
            </a:r>
            <a:r>
              <a:rPr lang="en-US" altLang="zh-CN" sz="1800" dirty="0"/>
              <a:t>demo</a:t>
            </a:r>
            <a:r>
              <a:rPr lang="zh-CN" altLang="en-US" sz="1800" dirty="0"/>
              <a:t>）。</a:t>
            </a:r>
            <a:endParaRPr lang="en-US" altLang="zh-CN" sz="1800" dirty="0"/>
          </a:p>
          <a:p>
            <a:pPr marL="0" indent="0">
              <a:buNone/>
            </a:pPr>
            <a:r>
              <a:rPr lang="zh-CN" altLang="en-US" sz="1800" dirty="0"/>
              <a:t>所以</a:t>
            </a:r>
            <a:r>
              <a:rPr lang="en-US" altLang="zh-CN" sz="1800" dirty="0" err="1"/>
              <a:t>kotlin</a:t>
            </a:r>
            <a:r>
              <a:rPr lang="zh-CN" altLang="en-US" sz="1800" dirty="0"/>
              <a:t>推出了委托属性：</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0F9EED7-91AE-46BD-8CA9-F32760D2036D}"/>
              </a:ext>
            </a:extLst>
          </p:cNvPr>
          <p:cNvPicPr>
            <a:picLocks noChangeAspect="1"/>
          </p:cNvPicPr>
          <p:nvPr/>
        </p:nvPicPr>
        <p:blipFill>
          <a:blip r:embed="rId2"/>
          <a:stretch>
            <a:fillRect/>
          </a:stretch>
        </p:blipFill>
        <p:spPr>
          <a:xfrm>
            <a:off x="838198" y="3389342"/>
            <a:ext cx="5294371" cy="3326617"/>
          </a:xfrm>
          <a:prstGeom prst="rect">
            <a:avLst/>
          </a:prstGeom>
        </p:spPr>
      </p:pic>
      <p:pic>
        <p:nvPicPr>
          <p:cNvPr id="7" name="图片 6">
            <a:extLst>
              <a:ext uri="{FF2B5EF4-FFF2-40B4-BE49-F238E27FC236}">
                <a16:creationId xmlns:a16="http://schemas.microsoft.com/office/drawing/2014/main" id="{8F429D0D-36D2-458C-983A-752D418ABC2A}"/>
              </a:ext>
            </a:extLst>
          </p:cNvPr>
          <p:cNvPicPr>
            <a:picLocks noChangeAspect="1"/>
          </p:cNvPicPr>
          <p:nvPr/>
        </p:nvPicPr>
        <p:blipFill>
          <a:blip r:embed="rId3"/>
          <a:stretch>
            <a:fillRect/>
          </a:stretch>
        </p:blipFill>
        <p:spPr>
          <a:xfrm>
            <a:off x="6248052" y="3324415"/>
            <a:ext cx="5253256" cy="3456470"/>
          </a:xfrm>
          <a:prstGeom prst="rect">
            <a:avLst/>
          </a:prstGeom>
        </p:spPr>
      </p:pic>
    </p:spTree>
    <p:extLst>
      <p:ext uri="{BB962C8B-B14F-4D97-AF65-F5344CB8AC3E}">
        <p14:creationId xmlns:p14="http://schemas.microsoft.com/office/powerpoint/2010/main" val="70057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365125"/>
            <a:ext cx="10515600" cy="611419"/>
          </a:xfrm>
        </p:spPr>
        <p:txBody>
          <a:bodyPr>
            <a:normAutofit fontScale="90000"/>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976544"/>
            <a:ext cx="10515600" cy="5632074"/>
          </a:xfrm>
        </p:spPr>
        <p:txBody>
          <a:bodyPr>
            <a:normAutofit fontScale="92500" lnSpcReduction="20000"/>
          </a:bodyPr>
          <a:lstStyle/>
          <a:p>
            <a:pPr marL="0" indent="0">
              <a:buNone/>
            </a:pPr>
            <a:r>
              <a:rPr lang="en-US" altLang="zh-CN" dirty="0"/>
              <a:t>1</a:t>
            </a:r>
            <a:r>
              <a:rPr lang="zh-CN" altLang="en-US" dirty="0" smtClean="0"/>
              <a:t>、</a:t>
            </a:r>
            <a:r>
              <a:rPr lang="en-US" altLang="zh-CN" dirty="0" err="1" smtClean="0"/>
              <a:t>kotlin</a:t>
            </a:r>
            <a:r>
              <a:rPr lang="zh-CN" altLang="en-US" dirty="0" smtClean="0"/>
              <a:t>简介</a:t>
            </a:r>
            <a:endParaRPr lang="en-US" altLang="zh-CN" dirty="0"/>
          </a:p>
          <a:p>
            <a:pPr marL="0" indent="0">
              <a:buNone/>
            </a:pPr>
            <a:r>
              <a:rPr lang="en-US" altLang="zh-CN" dirty="0" smtClean="0"/>
              <a:t>2</a:t>
            </a:r>
            <a:r>
              <a:rPr lang="zh-CN" altLang="en-US" dirty="0"/>
              <a:t>、空安全</a:t>
            </a:r>
            <a:endParaRPr lang="en-US" altLang="zh-CN" dirty="0"/>
          </a:p>
          <a:p>
            <a:pPr marL="0" indent="0">
              <a:buNone/>
            </a:pPr>
            <a:r>
              <a:rPr lang="en-US" altLang="zh-CN" dirty="0"/>
              <a:t>3</a:t>
            </a:r>
            <a:r>
              <a:rPr lang="zh-CN" altLang="en-US" dirty="0"/>
              <a:t>、变量，属性</a:t>
            </a:r>
            <a:endParaRPr lang="en-US" altLang="zh-CN" dirty="0"/>
          </a:p>
          <a:p>
            <a:pPr marL="0" indent="0">
              <a:buNone/>
            </a:pPr>
            <a:r>
              <a:rPr lang="en-US" altLang="zh-CN" dirty="0"/>
              <a:t>4</a:t>
            </a:r>
            <a:r>
              <a:rPr lang="zh-CN" altLang="en-US" dirty="0"/>
              <a:t>、函数、操作符重载</a:t>
            </a:r>
            <a:endParaRPr lang="en-US" altLang="zh-CN" dirty="0"/>
          </a:p>
          <a:p>
            <a:pPr marL="0" indent="0">
              <a:buNone/>
            </a:pPr>
            <a:r>
              <a:rPr lang="en-US" altLang="zh-CN" dirty="0"/>
              <a:t>5</a:t>
            </a:r>
            <a:r>
              <a:rPr lang="zh-CN" altLang="en-US" dirty="0"/>
              <a:t>、扩展函数与属性</a:t>
            </a:r>
            <a:endParaRPr lang="en-US" altLang="zh-CN" dirty="0"/>
          </a:p>
          <a:p>
            <a:pPr marL="0" indent="0">
              <a:buNone/>
            </a:pPr>
            <a:r>
              <a:rPr lang="en-US" altLang="zh-CN" dirty="0"/>
              <a:t>6</a:t>
            </a:r>
            <a:r>
              <a:rPr lang="zh-CN" altLang="en-US" dirty="0"/>
              <a:t>、数据类（</a:t>
            </a:r>
            <a:r>
              <a:rPr lang="en-US" altLang="zh-CN" dirty="0"/>
              <a:t>POJO</a:t>
            </a:r>
            <a:r>
              <a:rPr lang="zh-CN" altLang="en-US" dirty="0"/>
              <a:t>类）</a:t>
            </a:r>
            <a:endParaRPr lang="en-US" altLang="zh-CN" dirty="0"/>
          </a:p>
          <a:p>
            <a:pPr marL="0" indent="0">
              <a:buNone/>
            </a:pPr>
            <a:r>
              <a:rPr lang="en-US" altLang="zh-CN" dirty="0"/>
              <a:t>7</a:t>
            </a:r>
            <a:r>
              <a:rPr lang="zh-CN" altLang="en-US" dirty="0"/>
              <a:t>、</a:t>
            </a:r>
            <a:r>
              <a:rPr lang="en-US" altLang="zh-CN" dirty="0"/>
              <a:t>Lambdas</a:t>
            </a:r>
            <a:r>
              <a:rPr lang="zh-CN" altLang="en-US" dirty="0"/>
              <a:t>表达式</a:t>
            </a:r>
            <a:endParaRPr lang="en-US" altLang="zh-CN" dirty="0"/>
          </a:p>
          <a:p>
            <a:pPr marL="0" indent="0">
              <a:buNone/>
            </a:pPr>
            <a:r>
              <a:rPr lang="en-US" altLang="zh-CN" dirty="0"/>
              <a:t>8</a:t>
            </a:r>
            <a:r>
              <a:rPr lang="zh-CN" altLang="en-US" dirty="0"/>
              <a:t>、委托（属性委托，接口委托）</a:t>
            </a:r>
            <a:endParaRPr lang="en-US" altLang="zh-CN" dirty="0"/>
          </a:p>
          <a:p>
            <a:pPr marL="0" indent="0">
              <a:buNone/>
            </a:pPr>
            <a:r>
              <a:rPr lang="en-US" altLang="zh-CN" dirty="0"/>
              <a:t>9</a:t>
            </a:r>
            <a:r>
              <a:rPr lang="zh-CN" altLang="en-US" dirty="0"/>
              <a:t>、集合和函数操作符</a:t>
            </a:r>
            <a:endParaRPr lang="en-US" altLang="zh-CN" dirty="0"/>
          </a:p>
          <a:p>
            <a:pPr marL="0" indent="0">
              <a:buNone/>
            </a:pPr>
            <a:r>
              <a:rPr lang="en-US" altLang="zh-CN" dirty="0"/>
              <a:t>10</a:t>
            </a:r>
            <a:r>
              <a:rPr lang="zh-CN" altLang="en-US" dirty="0"/>
              <a:t>、表达式（</a:t>
            </a:r>
            <a:r>
              <a:rPr lang="en-US" altLang="zh-CN" dirty="0"/>
              <a:t>if , when</a:t>
            </a:r>
            <a:r>
              <a:rPr lang="zh-CN" altLang="en-US" dirty="0"/>
              <a:t>）与</a:t>
            </a:r>
            <a:r>
              <a:rPr lang="en-US" altLang="zh-CN" dirty="0"/>
              <a:t>Ranges</a:t>
            </a:r>
          </a:p>
          <a:p>
            <a:pPr marL="0" indent="0">
              <a:buNone/>
            </a:pPr>
            <a:r>
              <a:rPr lang="en-US" altLang="zh-CN" dirty="0"/>
              <a:t>11</a:t>
            </a:r>
            <a:r>
              <a:rPr lang="zh-CN" altLang="en-US" dirty="0"/>
              <a:t>、泛</a:t>
            </a:r>
            <a:r>
              <a:rPr lang="zh-CN" altLang="en-US" dirty="0" smtClean="0"/>
              <a:t>型</a:t>
            </a:r>
            <a:endParaRPr lang="en-US" altLang="zh-CN" dirty="0"/>
          </a:p>
          <a:p>
            <a:pPr marL="0" indent="0">
              <a:buNone/>
            </a:pPr>
            <a:r>
              <a:rPr lang="en-US" altLang="zh-CN" dirty="0" smtClean="0"/>
              <a:t>12</a:t>
            </a:r>
            <a:r>
              <a:rPr lang="zh-CN" altLang="en-US" dirty="0" smtClean="0"/>
              <a:t>、</a:t>
            </a:r>
            <a:r>
              <a:rPr lang="zh-CN" altLang="en-US" dirty="0"/>
              <a:t>智能</a:t>
            </a:r>
            <a:r>
              <a:rPr lang="zh-CN" altLang="en-US" dirty="0" smtClean="0"/>
              <a:t>转换</a:t>
            </a:r>
            <a:endParaRPr lang="en-US" altLang="zh-CN" dirty="0"/>
          </a:p>
          <a:p>
            <a:pPr marL="0" indent="0">
              <a:buNone/>
            </a:pPr>
            <a:r>
              <a:rPr lang="en-US" altLang="zh-CN" dirty="0" smtClean="0"/>
              <a:t>13</a:t>
            </a:r>
            <a:r>
              <a:rPr lang="zh-CN" altLang="en-US" dirty="0" smtClean="0"/>
              <a:t>、接口</a:t>
            </a:r>
            <a:endParaRPr lang="en-US" altLang="zh-CN" dirty="0" smtClean="0"/>
          </a:p>
          <a:p>
            <a:pPr marL="0" indent="0">
              <a:buNone/>
            </a:pPr>
            <a:r>
              <a:rPr lang="en-US" altLang="zh-CN" dirty="0"/>
              <a:t>14</a:t>
            </a:r>
            <a:r>
              <a:rPr lang="zh-CN" altLang="en-US" dirty="0"/>
              <a:t>、学习资料</a:t>
            </a:r>
            <a:endParaRPr lang="en-US" altLang="zh-CN" dirty="0"/>
          </a:p>
          <a:p>
            <a:pPr marL="0" indent="0">
              <a:buNone/>
            </a:pPr>
            <a:endParaRPr lang="zh-CN" altLang="en-US" dirty="0"/>
          </a:p>
        </p:txBody>
      </p:sp>
    </p:spTree>
    <p:extLst>
      <p:ext uri="{BB962C8B-B14F-4D97-AF65-F5344CB8AC3E}">
        <p14:creationId xmlns:p14="http://schemas.microsoft.com/office/powerpoint/2010/main" val="25149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zh-CN" altLang="en-US" sz="1800" dirty="0"/>
              <a:t>与大多数语言不同，</a:t>
            </a:r>
            <a:r>
              <a:rPr lang="en-US" altLang="zh-CN" sz="1800" dirty="0" err="1"/>
              <a:t>Kotlin</a:t>
            </a:r>
            <a:r>
              <a:rPr lang="en-US" altLang="zh-CN" sz="1800" dirty="0"/>
              <a:t> </a:t>
            </a:r>
            <a:r>
              <a:rPr lang="zh-CN" altLang="en-US" sz="1800" dirty="0"/>
              <a:t>区分可变集合和不可变集合（</a:t>
            </a:r>
            <a:r>
              <a:rPr lang="en-US" altLang="zh-CN" sz="1800" dirty="0"/>
              <a:t>lists</a:t>
            </a:r>
            <a:r>
              <a:rPr lang="zh-CN" altLang="en-US" sz="1800" dirty="0"/>
              <a:t>、</a:t>
            </a:r>
            <a:r>
              <a:rPr lang="en-US" altLang="zh-CN" sz="1800" dirty="0"/>
              <a:t>sets</a:t>
            </a:r>
            <a:r>
              <a:rPr lang="zh-CN" altLang="en-US" sz="1800" dirty="0"/>
              <a:t>、</a:t>
            </a:r>
            <a:r>
              <a:rPr lang="en-US" altLang="zh-CN" sz="1800" dirty="0"/>
              <a:t>maps </a:t>
            </a:r>
            <a:r>
              <a:rPr lang="zh-CN" altLang="en-US" sz="1800" dirty="0"/>
              <a:t>等），这样的设计有助于精确控制什么时候集合可编辑什么时候不可变。</a:t>
            </a:r>
            <a:endParaRPr lang="en-US" altLang="zh-CN" sz="1800" dirty="0"/>
          </a:p>
          <a:p>
            <a:pPr marL="0" indent="0">
              <a:buNone/>
            </a:pPr>
            <a:r>
              <a:rPr lang="en-US" altLang="zh-CN" sz="1800" dirty="0"/>
              <a:t>-- </a:t>
            </a:r>
            <a:r>
              <a:rPr lang="en-US" altLang="zh-CN" sz="1800" dirty="0" err="1"/>
              <a:t>Kotlin</a:t>
            </a:r>
            <a:r>
              <a:rPr lang="en-US" altLang="zh-CN" sz="1800" dirty="0"/>
              <a:t> </a:t>
            </a:r>
            <a:r>
              <a:rPr lang="zh-CN" altLang="en-US" sz="1800" dirty="0"/>
              <a:t>的 </a:t>
            </a:r>
            <a:r>
              <a:rPr lang="en-US" altLang="zh-CN" sz="1800" dirty="0"/>
              <a:t>List&lt;out T&gt; </a:t>
            </a:r>
            <a:r>
              <a:rPr lang="zh-CN" altLang="en-US" sz="1800" dirty="0"/>
              <a:t>类型是一个提供只读操作如 </a:t>
            </a:r>
            <a:r>
              <a:rPr lang="en-US" altLang="zh-CN" sz="1800" dirty="0"/>
              <a:t>size</a:t>
            </a:r>
            <a:r>
              <a:rPr lang="zh-CN" altLang="en-US" sz="1800" dirty="0"/>
              <a:t>、</a:t>
            </a:r>
            <a:r>
              <a:rPr lang="en-US" altLang="zh-CN" sz="1800" dirty="0"/>
              <a:t>get</a:t>
            </a:r>
            <a:r>
              <a:rPr lang="zh-CN" altLang="en-US" sz="1800" dirty="0"/>
              <a:t>等的接口。</a:t>
            </a:r>
            <a:endParaRPr lang="en-US" altLang="zh-CN" sz="1800" dirty="0"/>
          </a:p>
          <a:p>
            <a:pPr marL="0" indent="0">
              <a:buNone/>
            </a:pPr>
            <a:r>
              <a:rPr lang="en-US" altLang="zh-CN" sz="1800" dirty="0"/>
              <a:t>-- </a:t>
            </a:r>
            <a:r>
              <a:rPr lang="zh-CN" altLang="en-US" sz="1800" dirty="0"/>
              <a:t>如果要使集合可以变，则需要使用</a:t>
            </a:r>
            <a:r>
              <a:rPr lang="en-US" altLang="zh-CN" sz="1800" dirty="0" err="1"/>
              <a:t>MutableList</a:t>
            </a:r>
            <a:r>
              <a:rPr lang="en-US" altLang="zh-CN" sz="1800" dirty="0"/>
              <a:t>&lt;T&gt;</a:t>
            </a:r>
            <a:r>
              <a:rPr lang="zh-CN" altLang="en-US" sz="1800" dirty="0"/>
              <a:t>，</a:t>
            </a:r>
            <a:r>
              <a:rPr lang="en-US" altLang="zh-CN" sz="1800" dirty="0" err="1"/>
              <a:t>MutableSet</a:t>
            </a:r>
            <a:r>
              <a:rPr lang="en-US" altLang="zh-CN" sz="1800" dirty="0"/>
              <a:t>&lt;T&gt;</a:t>
            </a:r>
            <a:r>
              <a:rPr lang="zh-CN" altLang="en-US" sz="1800" dirty="0"/>
              <a:t>，</a:t>
            </a:r>
            <a:r>
              <a:rPr lang="en-US" altLang="zh-CN" sz="1800" dirty="0" err="1"/>
              <a:t>MutableMap</a:t>
            </a:r>
            <a:r>
              <a:rPr lang="en-US" altLang="zh-CN" sz="1800" dirty="0"/>
              <a:t>&lt;K, V&gt;</a:t>
            </a:r>
            <a:r>
              <a:rPr lang="zh-CN" altLang="en-US" sz="1800" dirty="0"/>
              <a:t>。</a:t>
            </a:r>
            <a:endParaRPr lang="en-US" altLang="zh-CN" sz="1800" dirty="0"/>
          </a:p>
          <a:p>
            <a:pPr marL="0" indent="0">
              <a:buNone/>
            </a:pPr>
            <a:r>
              <a:rPr lang="zh-CN" altLang="en-US" sz="1800" dirty="0"/>
              <a:t>基本用法：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注意上面的</a:t>
            </a:r>
            <a:r>
              <a:rPr lang="en-US" altLang="zh-CN" sz="1800" dirty="0" err="1"/>
              <a:t>readOnlyView</a:t>
            </a:r>
            <a:r>
              <a:rPr lang="zh-CN" altLang="en-US" sz="1800" dirty="0"/>
              <a:t>是一个不可变的对象指向一个可变的</a:t>
            </a:r>
            <a:r>
              <a:rPr lang="en-US" altLang="zh-CN" sz="1800" dirty="0"/>
              <a:t>list</a:t>
            </a:r>
            <a:r>
              <a:rPr lang="zh-CN" altLang="en-US" sz="1800" dirty="0"/>
              <a:t>，此时它是</a:t>
            </a:r>
            <a:r>
              <a:rPr lang="en-US" altLang="zh-CN" sz="1800" dirty="0"/>
              <a:t>numbers</a:t>
            </a:r>
            <a:r>
              <a:rPr lang="zh-CN" altLang="en-US" sz="1800" dirty="0"/>
              <a:t>的一个只读视图。其内容会随着底层数组的变化而变化。（即它自己不能改变底层</a:t>
            </a:r>
            <a:r>
              <a:rPr lang="en-US" altLang="zh-CN" sz="1800" dirty="0"/>
              <a:t>list</a:t>
            </a:r>
            <a:r>
              <a:rPr lang="zh-CN" altLang="en-US" sz="1800" dirty="0"/>
              <a:t>，但是也不能阻止底层</a:t>
            </a:r>
            <a:r>
              <a:rPr lang="en-US" altLang="zh-CN" sz="1800" dirty="0"/>
              <a:t>list</a:t>
            </a:r>
            <a:r>
              <a:rPr lang="zh-CN" altLang="en-US" sz="1800" dirty="0"/>
              <a:t>自己的变化），如果要实现一个完全不可变的</a:t>
            </a:r>
            <a:r>
              <a:rPr lang="en-US" altLang="zh-CN" sz="1800" dirty="0"/>
              <a:t>list</a:t>
            </a:r>
            <a:r>
              <a:rPr lang="zh-CN" altLang="en-US" sz="1800" dirty="0"/>
              <a:t>，如下即可：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8" name="图片 7">
            <a:extLst>
              <a:ext uri="{FF2B5EF4-FFF2-40B4-BE49-F238E27FC236}">
                <a16:creationId xmlns:a16="http://schemas.microsoft.com/office/drawing/2014/main" id="{A5FBA16B-2306-4502-9250-BBB262EBA981}"/>
              </a:ext>
            </a:extLst>
          </p:cNvPr>
          <p:cNvPicPr>
            <a:picLocks noChangeAspect="1"/>
          </p:cNvPicPr>
          <p:nvPr/>
        </p:nvPicPr>
        <p:blipFill>
          <a:blip r:embed="rId2"/>
          <a:stretch>
            <a:fillRect/>
          </a:stretch>
        </p:blipFill>
        <p:spPr>
          <a:xfrm>
            <a:off x="930476" y="2593902"/>
            <a:ext cx="6810375" cy="2257425"/>
          </a:xfrm>
          <a:prstGeom prst="rect">
            <a:avLst/>
          </a:prstGeom>
        </p:spPr>
      </p:pic>
      <p:pic>
        <p:nvPicPr>
          <p:cNvPr id="9" name="图片 8">
            <a:extLst>
              <a:ext uri="{FF2B5EF4-FFF2-40B4-BE49-F238E27FC236}">
                <a16:creationId xmlns:a16="http://schemas.microsoft.com/office/drawing/2014/main" id="{D37E5D9A-74F1-4258-8CEC-AC9F2679FA28}"/>
              </a:ext>
            </a:extLst>
          </p:cNvPr>
          <p:cNvPicPr>
            <a:picLocks noChangeAspect="1"/>
          </p:cNvPicPr>
          <p:nvPr/>
        </p:nvPicPr>
        <p:blipFill>
          <a:blip r:embed="rId3"/>
          <a:stretch>
            <a:fillRect/>
          </a:stretch>
        </p:blipFill>
        <p:spPr>
          <a:xfrm>
            <a:off x="930476" y="5784647"/>
            <a:ext cx="6648450" cy="590550"/>
          </a:xfrm>
          <a:prstGeom prst="rect">
            <a:avLst/>
          </a:prstGeom>
        </p:spPr>
      </p:pic>
    </p:spTree>
    <p:extLst>
      <p:ext uri="{BB962C8B-B14F-4D97-AF65-F5344CB8AC3E}">
        <p14:creationId xmlns:p14="http://schemas.microsoft.com/office/powerpoint/2010/main" val="26441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中的集合提供了很多的便捷扩展方法。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同样还有其他很多的实用方法，如</a:t>
            </a:r>
            <a:r>
              <a:rPr lang="en-US" altLang="zh-CN" sz="1800" dirty="0"/>
              <a:t>sort</a:t>
            </a:r>
            <a:r>
              <a:rPr lang="zh-CN" altLang="en-US" sz="1800" dirty="0"/>
              <a:t>、</a:t>
            </a:r>
            <a:r>
              <a:rPr lang="en-US" altLang="zh-CN" sz="1800" dirty="0"/>
              <a:t>zip</a:t>
            </a:r>
            <a:r>
              <a:rPr lang="zh-CN" altLang="en-US" sz="1800" dirty="0"/>
              <a:t>、</a:t>
            </a:r>
            <a:r>
              <a:rPr lang="en-US" altLang="zh-CN" sz="1800" dirty="0"/>
              <a:t>fold</a:t>
            </a:r>
            <a:r>
              <a:rPr lang="zh-CN" altLang="en-US" sz="1800" dirty="0"/>
              <a:t>、</a:t>
            </a:r>
            <a:r>
              <a:rPr lang="en-US" altLang="zh-CN" sz="1800" dirty="0"/>
              <a:t>reduce </a:t>
            </a:r>
            <a:r>
              <a:rPr lang="zh-CN" altLang="en-US" sz="1800" dirty="0"/>
              <a:t>等等</a:t>
            </a:r>
            <a:r>
              <a:rPr lang="zh-CN" altLang="en-US" sz="1800" dirty="0" smtClean="0"/>
              <a:t>。（参看函数操作符一章）</a:t>
            </a: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330EBAE0-4E6E-4520-849C-CCBB83D6C80A}"/>
              </a:ext>
            </a:extLst>
          </p:cNvPr>
          <p:cNvPicPr>
            <a:picLocks noChangeAspect="1"/>
          </p:cNvPicPr>
          <p:nvPr/>
        </p:nvPicPr>
        <p:blipFill>
          <a:blip r:embed="rId2"/>
          <a:stretch>
            <a:fillRect/>
          </a:stretch>
        </p:blipFill>
        <p:spPr>
          <a:xfrm>
            <a:off x="946295" y="1282030"/>
            <a:ext cx="7296150" cy="2381250"/>
          </a:xfrm>
          <a:prstGeom prst="rect">
            <a:avLst/>
          </a:prstGeom>
        </p:spPr>
      </p:pic>
      <p:sp>
        <p:nvSpPr>
          <p:cNvPr id="5" name="矩形 4"/>
          <p:cNvSpPr/>
          <p:nvPr/>
        </p:nvSpPr>
        <p:spPr>
          <a:xfrm>
            <a:off x="5304758" y="3244334"/>
            <a:ext cx="1582484" cy="369332"/>
          </a:xfrm>
          <a:prstGeom prst="rect">
            <a:avLst/>
          </a:prstGeom>
        </p:spPr>
        <p:txBody>
          <a:bodyPr wrap="none">
            <a:spAutoFit/>
          </a:bodyPr>
          <a:lstStyle/>
          <a:p>
            <a:r>
              <a:rPr lang="en-US" altLang="zh-CN" dirty="0"/>
              <a:t>14</a:t>
            </a:r>
            <a:r>
              <a:rPr lang="zh-CN" altLang="en-US" dirty="0"/>
              <a:t>、学习资料</a:t>
            </a:r>
            <a:endParaRPr lang="en-US" altLang="zh-CN" dirty="0"/>
          </a:p>
        </p:txBody>
      </p:sp>
    </p:spTree>
    <p:extLst>
      <p:ext uri="{BB962C8B-B14F-4D97-AF65-F5344CB8AC3E}">
        <p14:creationId xmlns:p14="http://schemas.microsoft.com/office/powerpoint/2010/main" val="2546752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smtClean="0"/>
              <a:t>控制流与</a:t>
            </a:r>
            <a:r>
              <a:rPr lang="en-US" altLang="zh-CN" sz="3600" dirty="0" smtClean="0"/>
              <a:t>ranges</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smtClean="0"/>
              <a:t>1</a:t>
            </a:r>
            <a:r>
              <a:rPr lang="zh-CN" altLang="en-US" sz="1800" dirty="0" smtClean="0"/>
              <a:t>、</a:t>
            </a:r>
            <a:r>
              <a:rPr lang="en-US" altLang="zh-CN" sz="1800" dirty="0" smtClean="0"/>
              <a:t>if…else </a:t>
            </a:r>
          </a:p>
          <a:p>
            <a:pPr marL="0" indent="0">
              <a:buNone/>
            </a:pPr>
            <a:r>
              <a:rPr lang="zh-CN" altLang="en-US" sz="1800" dirty="0"/>
              <a:t>在</a:t>
            </a:r>
            <a:r>
              <a:rPr lang="en-US" altLang="zh-CN" sz="1800" dirty="0" err="1"/>
              <a:t>kotlin</a:t>
            </a:r>
            <a:r>
              <a:rPr lang="zh-CN" altLang="en-US" sz="1800" dirty="0" smtClean="0"/>
              <a:t>中</a:t>
            </a:r>
            <a:r>
              <a:rPr lang="en-US" altLang="zh-CN" sz="1800" dirty="0" smtClean="0"/>
              <a:t>if </a:t>
            </a:r>
            <a:r>
              <a:rPr lang="zh-CN" altLang="en-US" sz="1800" dirty="0" smtClean="0"/>
              <a:t>可以是一个表达式，所以它可以位于“</a:t>
            </a:r>
            <a:r>
              <a:rPr lang="en-US" altLang="zh-CN" sz="1800" dirty="0" smtClean="0"/>
              <a:t>=</a:t>
            </a:r>
            <a:r>
              <a:rPr lang="zh-CN" altLang="en-US" sz="1800" dirty="0" smtClean="0"/>
              <a:t>”号右边</a:t>
            </a:r>
            <a:endParaRPr lang="en-US" altLang="zh-CN" sz="1800" dirty="0"/>
          </a:p>
          <a:p>
            <a:pPr marL="0" indent="0">
              <a:buNone/>
            </a:pPr>
            <a:endParaRPr lang="en-US" altLang="zh-CN" sz="1800" dirty="0" smtClean="0"/>
          </a:p>
          <a:p>
            <a:pPr marL="0" indent="0">
              <a:buNone/>
            </a:pPr>
            <a:endParaRPr lang="en-US" altLang="zh-CN" sz="1800" dirty="0" smtClean="0"/>
          </a:p>
          <a:p>
            <a:pPr marL="0" indent="0">
              <a:buNone/>
            </a:pPr>
            <a:r>
              <a:rPr lang="en-US" altLang="zh-CN" sz="1800" dirty="0" smtClean="0"/>
              <a:t>2</a:t>
            </a:r>
            <a:r>
              <a:rPr lang="zh-CN" altLang="en-US" sz="1800" dirty="0" smtClean="0"/>
              <a:t>、</a:t>
            </a:r>
            <a:r>
              <a:rPr lang="en-US" altLang="zh-CN" sz="1800" dirty="0" smtClean="0"/>
              <a:t>when</a:t>
            </a:r>
          </a:p>
          <a:p>
            <a:pPr marL="0" indent="0">
              <a:buNone/>
            </a:pPr>
            <a:r>
              <a:rPr lang="en-US" altLang="zh-CN" sz="1800" dirty="0" smtClean="0"/>
              <a:t>When</a:t>
            </a:r>
            <a:r>
              <a:rPr lang="zh-CN" altLang="en-US" sz="1800" dirty="0" smtClean="0"/>
              <a:t>类似于</a:t>
            </a:r>
            <a:r>
              <a:rPr lang="en-US" altLang="zh-CN" sz="1800" dirty="0" smtClean="0"/>
              <a:t>java</a:t>
            </a:r>
            <a:r>
              <a:rPr lang="zh-CN" altLang="en-US" sz="1800" dirty="0" smtClean="0"/>
              <a:t>中的</a:t>
            </a:r>
            <a:r>
              <a:rPr lang="en-US" altLang="zh-CN" sz="1800" dirty="0" smtClean="0"/>
              <a:t>switch</a:t>
            </a:r>
            <a:r>
              <a:rPr lang="zh-CN" altLang="en-US" sz="1800" dirty="0" smtClean="0"/>
              <a:t>，但是其功能要强大的多。</a:t>
            </a:r>
            <a:r>
              <a:rPr lang="en-US" altLang="zh-CN" sz="1800" dirty="0" smtClean="0"/>
              <a:t>When</a:t>
            </a:r>
            <a:r>
              <a:rPr lang="zh-CN" altLang="en-US" sz="1800" dirty="0" smtClean="0"/>
              <a:t>同样也可以当做一个表达式处理。</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en-US" altLang="zh-CN" sz="1800" dirty="0" smtClean="0"/>
              <a:t>3</a:t>
            </a:r>
            <a:r>
              <a:rPr lang="zh-CN" altLang="en-US" sz="1800" dirty="0" smtClean="0"/>
              <a:t>、</a:t>
            </a:r>
            <a:r>
              <a:rPr lang="en-US" altLang="zh-CN" sz="1800" dirty="0" smtClean="0"/>
              <a:t>while</a:t>
            </a:r>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3094265"/>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3632787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smtClean="0"/>
              <a:t>控制流与</a:t>
            </a:r>
            <a:r>
              <a:rPr lang="en-US" altLang="zh-CN" sz="3600" dirty="0" smtClean="0"/>
              <a:t>ranges</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smtClean="0"/>
              <a:t>1</a:t>
            </a:r>
            <a:r>
              <a:rPr lang="zh-CN" altLang="en-US" sz="1800" dirty="0" smtClean="0"/>
              <a:t>、</a:t>
            </a:r>
            <a:r>
              <a:rPr lang="en-US" altLang="zh-CN" sz="1800" dirty="0" smtClean="0"/>
              <a:t>if…else </a:t>
            </a:r>
          </a:p>
          <a:p>
            <a:pPr marL="0" indent="0">
              <a:buNone/>
            </a:pPr>
            <a:r>
              <a:rPr lang="zh-CN" altLang="en-US" sz="1800" dirty="0"/>
              <a:t>在</a:t>
            </a:r>
            <a:r>
              <a:rPr lang="en-US" altLang="zh-CN" sz="1800" dirty="0" err="1"/>
              <a:t>kotlin</a:t>
            </a:r>
            <a:r>
              <a:rPr lang="zh-CN" altLang="en-US" sz="1800" dirty="0" smtClean="0"/>
              <a:t>中</a:t>
            </a:r>
            <a:r>
              <a:rPr lang="en-US" altLang="zh-CN" sz="1800" dirty="0" smtClean="0"/>
              <a:t>if </a:t>
            </a:r>
            <a:r>
              <a:rPr lang="zh-CN" altLang="en-US" sz="1800" dirty="0" smtClean="0"/>
              <a:t>可以是一个表达式，所以它可以位于“</a:t>
            </a:r>
            <a:r>
              <a:rPr lang="en-US" altLang="zh-CN" sz="1800" dirty="0" smtClean="0"/>
              <a:t>=</a:t>
            </a:r>
            <a:r>
              <a:rPr lang="zh-CN" altLang="en-US" sz="1800" dirty="0" smtClean="0"/>
              <a:t>”号右边</a:t>
            </a:r>
            <a:endParaRPr lang="en-US" altLang="zh-CN" sz="1800" dirty="0"/>
          </a:p>
          <a:p>
            <a:pPr marL="0" indent="0">
              <a:buNone/>
            </a:pPr>
            <a:endParaRPr lang="en-US" altLang="zh-CN" sz="1800" dirty="0" smtClean="0"/>
          </a:p>
          <a:p>
            <a:pPr marL="0" indent="0">
              <a:buNone/>
            </a:pPr>
            <a:endParaRPr lang="en-US" altLang="zh-CN" sz="1800" dirty="0" smtClean="0"/>
          </a:p>
          <a:p>
            <a:pPr marL="0" indent="0">
              <a:buNone/>
            </a:pPr>
            <a:r>
              <a:rPr lang="en-US" altLang="zh-CN" sz="1800" dirty="0" smtClean="0"/>
              <a:t>2</a:t>
            </a:r>
            <a:r>
              <a:rPr lang="zh-CN" altLang="en-US" sz="1800" dirty="0" smtClean="0"/>
              <a:t>、</a:t>
            </a:r>
            <a:r>
              <a:rPr lang="en-US" altLang="zh-CN" sz="1800" dirty="0" smtClean="0"/>
              <a:t>when</a:t>
            </a:r>
          </a:p>
          <a:p>
            <a:pPr marL="0" indent="0">
              <a:buNone/>
            </a:pPr>
            <a:r>
              <a:rPr lang="en-US" altLang="zh-CN" sz="1800" dirty="0" smtClean="0"/>
              <a:t>When</a:t>
            </a:r>
            <a:r>
              <a:rPr lang="zh-CN" altLang="en-US" sz="1800" dirty="0" smtClean="0"/>
              <a:t>类似于</a:t>
            </a:r>
            <a:r>
              <a:rPr lang="en-US" altLang="zh-CN" sz="1800" dirty="0" smtClean="0"/>
              <a:t>java</a:t>
            </a:r>
            <a:r>
              <a:rPr lang="zh-CN" altLang="en-US" sz="1800" dirty="0" smtClean="0"/>
              <a:t>中的</a:t>
            </a:r>
            <a:r>
              <a:rPr lang="en-US" altLang="zh-CN" sz="1800" dirty="0" smtClean="0"/>
              <a:t>switch</a:t>
            </a:r>
            <a:r>
              <a:rPr lang="zh-CN" altLang="en-US" sz="1800" dirty="0" smtClean="0"/>
              <a:t>，但是其功能要强大的多。</a:t>
            </a:r>
            <a:r>
              <a:rPr lang="en-US" altLang="zh-CN" sz="1800" dirty="0" smtClean="0"/>
              <a:t>When</a:t>
            </a:r>
            <a:r>
              <a:rPr lang="zh-CN" altLang="en-US" sz="1800" dirty="0" smtClean="0"/>
              <a:t>同样也可以当做一个表达式处理。</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en-US" altLang="zh-CN" sz="1800" dirty="0" smtClean="0"/>
              <a:t>3</a:t>
            </a:r>
            <a:r>
              <a:rPr lang="zh-CN" altLang="en-US" sz="1800" dirty="0" smtClean="0"/>
              <a:t>、</a:t>
            </a:r>
            <a:r>
              <a:rPr lang="en-US" altLang="zh-CN" sz="1800" dirty="0" smtClean="0"/>
              <a:t>while</a:t>
            </a:r>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3094265"/>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2171808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smtClean="0"/>
              <a:t>控制流与</a:t>
            </a:r>
            <a:r>
              <a:rPr lang="en-US" altLang="zh-CN" sz="3600" dirty="0" smtClean="0"/>
              <a:t>ranges</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smtClean="0"/>
              <a:t>4</a:t>
            </a:r>
            <a:r>
              <a:rPr lang="zh-CN" altLang="en-US" sz="1800" dirty="0" smtClean="0"/>
              <a:t>、</a:t>
            </a:r>
            <a:r>
              <a:rPr lang="en-US" altLang="zh-CN" sz="1800" dirty="0" smtClean="0"/>
              <a:t>for</a:t>
            </a:r>
          </a:p>
          <a:p>
            <a:pPr marL="0" indent="0">
              <a:buNone/>
            </a:pPr>
            <a:r>
              <a:rPr lang="en-US" altLang="zh-CN" sz="1800" dirty="0"/>
              <a:t>for </a:t>
            </a:r>
            <a:r>
              <a:rPr lang="zh-CN" altLang="en-US" sz="1800" dirty="0"/>
              <a:t>循环可以对任何提供迭代器（</a:t>
            </a:r>
            <a:r>
              <a:rPr lang="en-US" altLang="zh-CN" sz="1800" dirty="0"/>
              <a:t>iterator</a:t>
            </a:r>
            <a:r>
              <a:rPr lang="zh-CN" altLang="en-US" sz="1800" dirty="0"/>
              <a:t>）的对象进行</a:t>
            </a:r>
            <a:r>
              <a:rPr lang="zh-CN" altLang="en-US" sz="1800" dirty="0" smtClean="0"/>
              <a:t>遍历，也可以对下标进行遍历。</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en-US" altLang="zh-CN" sz="1800" dirty="0" smtClean="0"/>
              <a:t>5</a:t>
            </a:r>
            <a:r>
              <a:rPr lang="zh-CN" altLang="en-US" sz="1800" dirty="0" smtClean="0"/>
              <a:t>、</a:t>
            </a:r>
            <a:r>
              <a:rPr lang="en-US" altLang="zh-CN" sz="1800" dirty="0" smtClean="0"/>
              <a:t>ranges</a:t>
            </a:r>
          </a:p>
          <a:p>
            <a:pPr marL="0" indent="0">
              <a:buNone/>
            </a:pPr>
            <a:r>
              <a:rPr lang="zh-CN" altLang="en-US" sz="1800" dirty="0"/>
              <a:t>区间表达式由具有操作符形式 </a:t>
            </a:r>
            <a:r>
              <a:rPr lang="en-US" altLang="zh-CN" sz="1800" dirty="0"/>
              <a:t>.. </a:t>
            </a:r>
            <a:r>
              <a:rPr lang="zh-CN" altLang="en-US" sz="1800" dirty="0"/>
              <a:t>的 </a:t>
            </a:r>
            <a:r>
              <a:rPr lang="en-US" altLang="zh-CN" sz="1800" dirty="0" err="1"/>
              <a:t>rangeTo</a:t>
            </a:r>
            <a:r>
              <a:rPr lang="en-US" altLang="zh-CN" sz="1800" dirty="0"/>
              <a:t> </a:t>
            </a:r>
            <a:r>
              <a:rPr lang="zh-CN" altLang="en-US" sz="1800" dirty="0"/>
              <a:t>函数辅以 </a:t>
            </a:r>
            <a:r>
              <a:rPr lang="en-US" altLang="zh-CN" sz="1800" dirty="0"/>
              <a:t>in </a:t>
            </a:r>
            <a:r>
              <a:rPr lang="zh-CN" altLang="en-US" sz="1800" dirty="0"/>
              <a:t>和 </a:t>
            </a:r>
            <a:r>
              <a:rPr lang="en-US" altLang="zh-CN" sz="1800" dirty="0"/>
              <a:t>!in </a:t>
            </a:r>
            <a:r>
              <a:rPr lang="zh-CN" altLang="en-US" sz="1800" dirty="0"/>
              <a:t>形成。</a:t>
            </a: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40772" y="1577411"/>
            <a:ext cx="4923809" cy="1142857"/>
          </a:xfrm>
          <a:prstGeom prst="rect">
            <a:avLst/>
          </a:prstGeom>
        </p:spPr>
      </p:pic>
      <p:pic>
        <p:nvPicPr>
          <p:cNvPr id="5" name="图片 4"/>
          <p:cNvPicPr>
            <a:picLocks noChangeAspect="1"/>
          </p:cNvPicPr>
          <p:nvPr/>
        </p:nvPicPr>
        <p:blipFill>
          <a:blip r:embed="rId3"/>
          <a:stretch>
            <a:fillRect/>
          </a:stretch>
        </p:blipFill>
        <p:spPr>
          <a:xfrm>
            <a:off x="940772" y="3556366"/>
            <a:ext cx="4923809" cy="2638095"/>
          </a:xfrm>
          <a:prstGeom prst="rect">
            <a:avLst/>
          </a:prstGeom>
        </p:spPr>
      </p:pic>
    </p:spTree>
    <p:extLst>
      <p:ext uri="{BB962C8B-B14F-4D97-AF65-F5344CB8AC3E}">
        <p14:creationId xmlns:p14="http://schemas.microsoft.com/office/powerpoint/2010/main" val="3317506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smtClean="0"/>
              <a:t>泛型</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741032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smtClean="0"/>
              <a:t>类型检查和转换</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fontScale="92500" lnSpcReduction="20000"/>
          </a:bodyPr>
          <a:lstStyle/>
          <a:p>
            <a:pPr marL="0" indent="0">
              <a:buNone/>
            </a:pPr>
            <a:r>
              <a:rPr lang="en-US" altLang="zh-CN" sz="1800" dirty="0" smtClean="0"/>
              <a:t>1</a:t>
            </a:r>
            <a:r>
              <a:rPr lang="zh-CN" altLang="en-US" sz="1800" dirty="0" smtClean="0"/>
              <a:t>、类型检查</a:t>
            </a:r>
            <a:endParaRPr lang="en-US" altLang="zh-CN" sz="1800" dirty="0" smtClean="0"/>
          </a:p>
          <a:p>
            <a:pPr marL="0" indent="0">
              <a:buNone/>
            </a:pPr>
            <a:r>
              <a:rPr lang="zh-CN" altLang="en-US" sz="1800" dirty="0" smtClean="0"/>
              <a:t>在</a:t>
            </a:r>
            <a:r>
              <a:rPr lang="en-US" altLang="zh-CN" sz="1800" dirty="0" err="1" smtClean="0"/>
              <a:t>kotlin</a:t>
            </a:r>
            <a:r>
              <a:rPr lang="zh-CN" altLang="en-US" sz="1800" dirty="0" smtClean="0"/>
              <a:t>中使用 </a:t>
            </a:r>
            <a:r>
              <a:rPr lang="en-US" altLang="zh-CN" sz="1800" dirty="0" smtClean="0"/>
              <a:t>is </a:t>
            </a:r>
            <a:r>
              <a:rPr lang="zh-CN" altLang="en-US" sz="1800" dirty="0" smtClean="0"/>
              <a:t>和 </a:t>
            </a:r>
            <a:r>
              <a:rPr lang="en-US" altLang="zh-CN" sz="1800" dirty="0" smtClean="0"/>
              <a:t>!is </a:t>
            </a:r>
            <a:r>
              <a:rPr lang="zh-CN" altLang="en-US" sz="1800" dirty="0" smtClean="0"/>
              <a:t>进行类型检查。</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r>
              <a:rPr lang="zh-CN" altLang="en-US" sz="1800" dirty="0" smtClean="0"/>
              <a:t>智能</a:t>
            </a:r>
            <a:r>
              <a:rPr lang="zh-CN" altLang="en-US" sz="1800" dirty="0"/>
              <a:t>转换</a:t>
            </a:r>
            <a:r>
              <a:rPr lang="zh-CN" altLang="en-US" sz="1800" dirty="0" smtClean="0"/>
              <a:t>，在某些时候不需要使用</a:t>
            </a:r>
            <a:r>
              <a:rPr lang="zh-CN" altLang="en-US" sz="1800" dirty="0"/>
              <a:t>显式转换操作符，因为编译器跟踪不可变值的 </a:t>
            </a:r>
            <a:r>
              <a:rPr lang="en-US" altLang="zh-CN" sz="1800" dirty="0"/>
              <a:t>is-</a:t>
            </a:r>
            <a:r>
              <a:rPr lang="zh-CN" altLang="en-US" sz="1800" dirty="0"/>
              <a:t>检查以及显式转换，并在需要时自动插入（安全的）转换</a:t>
            </a:r>
            <a:r>
              <a:rPr lang="zh-CN" altLang="en-US" sz="1800" dirty="0" smtClean="0"/>
              <a:t>：</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r>
              <a:rPr lang="zh-CN" altLang="en-US" sz="1800" dirty="0" smtClean="0"/>
              <a:t>注意不是所有的时候都可以智能转换的。</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936917" y="1482571"/>
            <a:ext cx="3909403" cy="1852755"/>
          </a:xfrm>
          <a:prstGeom prst="rect">
            <a:avLst/>
          </a:prstGeom>
        </p:spPr>
      </p:pic>
      <p:pic>
        <p:nvPicPr>
          <p:cNvPr id="9" name="图片 8"/>
          <p:cNvPicPr>
            <a:picLocks noChangeAspect="1"/>
          </p:cNvPicPr>
          <p:nvPr/>
        </p:nvPicPr>
        <p:blipFill>
          <a:blip r:embed="rId3"/>
          <a:stretch>
            <a:fillRect/>
          </a:stretch>
        </p:blipFill>
        <p:spPr>
          <a:xfrm>
            <a:off x="936917" y="3773989"/>
            <a:ext cx="3576895" cy="2179410"/>
          </a:xfrm>
          <a:prstGeom prst="rect">
            <a:avLst/>
          </a:prstGeom>
        </p:spPr>
      </p:pic>
      <p:pic>
        <p:nvPicPr>
          <p:cNvPr id="10" name="图片 9"/>
          <p:cNvPicPr>
            <a:picLocks noChangeAspect="1"/>
          </p:cNvPicPr>
          <p:nvPr/>
        </p:nvPicPr>
        <p:blipFill>
          <a:blip r:embed="rId4"/>
          <a:stretch>
            <a:fillRect/>
          </a:stretch>
        </p:blipFill>
        <p:spPr>
          <a:xfrm>
            <a:off x="5062705" y="4162093"/>
            <a:ext cx="6838095" cy="1609524"/>
          </a:xfrm>
          <a:prstGeom prst="rect">
            <a:avLst/>
          </a:prstGeom>
        </p:spPr>
      </p:pic>
    </p:spTree>
    <p:extLst>
      <p:ext uri="{BB962C8B-B14F-4D97-AF65-F5344CB8AC3E}">
        <p14:creationId xmlns:p14="http://schemas.microsoft.com/office/powerpoint/2010/main" val="3950945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smtClean="0"/>
              <a:t>类型检查和转换</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smtClean="0"/>
              <a:t>2</a:t>
            </a:r>
            <a:r>
              <a:rPr lang="zh-CN" altLang="en-US" sz="1800" dirty="0" smtClean="0"/>
              <a:t>、转换操作符</a:t>
            </a:r>
            <a:endParaRPr lang="en-US" altLang="zh-CN" sz="1800" dirty="0" smtClean="0"/>
          </a:p>
          <a:p>
            <a:pPr marL="0" indent="0">
              <a:buNone/>
            </a:pPr>
            <a:r>
              <a:rPr lang="zh-CN" altLang="en-US" sz="1800" dirty="0" smtClean="0"/>
              <a:t>操作符分为两类：</a:t>
            </a:r>
            <a:endParaRPr lang="en-US" altLang="zh-CN" sz="1800" dirty="0" smtClean="0"/>
          </a:p>
          <a:p>
            <a:pPr marL="0" indent="0">
              <a:buNone/>
            </a:pPr>
            <a:r>
              <a:rPr lang="en-US" altLang="zh-CN" sz="1800" dirty="0" smtClean="0"/>
              <a:t>---</a:t>
            </a:r>
            <a:r>
              <a:rPr lang="zh-CN" altLang="en-US" sz="1800" dirty="0" smtClean="0"/>
              <a:t>不安全的操作符</a:t>
            </a:r>
            <a:r>
              <a:rPr lang="en-US" altLang="zh-CN" sz="1800" dirty="0" smtClean="0"/>
              <a:t>as</a:t>
            </a:r>
            <a:r>
              <a:rPr lang="zh-CN" altLang="en-US" sz="1800" dirty="0" smtClean="0"/>
              <a:t>，若转换失败则抛出异常</a:t>
            </a:r>
            <a:endParaRPr lang="en-US" altLang="zh-CN" sz="1800" dirty="0" smtClean="0"/>
          </a:p>
          <a:p>
            <a:pPr marL="0" indent="0">
              <a:buNone/>
            </a:pPr>
            <a:r>
              <a:rPr lang="en-US" altLang="zh-CN" sz="1800" dirty="0" smtClean="0"/>
              <a:t>---</a:t>
            </a:r>
            <a:r>
              <a:rPr lang="zh-CN" altLang="en-US" sz="1800" dirty="0" smtClean="0"/>
              <a:t>安全的操作符</a:t>
            </a:r>
            <a:r>
              <a:rPr lang="en-US" altLang="zh-CN" sz="1800" dirty="0" smtClean="0"/>
              <a:t>as</a:t>
            </a:r>
            <a:r>
              <a:rPr lang="zh-CN" altLang="en-US" sz="1800" dirty="0" smtClean="0"/>
              <a:t>？，若转换失败则返回</a:t>
            </a:r>
            <a:r>
              <a:rPr lang="en-US" altLang="zh-CN" sz="1800" dirty="0" smtClean="0"/>
              <a:t>null</a:t>
            </a:r>
            <a:r>
              <a:rPr lang="zh-CN" altLang="en-US" sz="1800" dirty="0" smtClean="0"/>
              <a:t>。</a:t>
            </a:r>
            <a:endParaRPr lang="en-US" altLang="zh-CN" sz="1800" dirty="0" smtClean="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55742" y="2437008"/>
            <a:ext cx="3380952" cy="1285714"/>
          </a:xfrm>
          <a:prstGeom prst="rect">
            <a:avLst/>
          </a:prstGeom>
        </p:spPr>
      </p:pic>
    </p:spTree>
    <p:extLst>
      <p:ext uri="{BB962C8B-B14F-4D97-AF65-F5344CB8AC3E}">
        <p14:creationId xmlns:p14="http://schemas.microsoft.com/office/powerpoint/2010/main" val="4027818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什么是</a:t>
            </a:r>
            <a:r>
              <a:rPr lang="en-US" altLang="zh-CN" sz="3600" dirty="0" err="1"/>
              <a:t>kotlin</a:t>
            </a:r>
            <a:r>
              <a:rPr lang="zh-CN" altLang="en-US" sz="3600" dirty="0"/>
              <a:t>，</a:t>
            </a:r>
            <a:r>
              <a:rPr lang="en-US" altLang="zh-CN" sz="3600" dirty="0" err="1"/>
              <a:t>kotlin</a:t>
            </a:r>
            <a:r>
              <a:rPr lang="zh-CN" altLang="en-US" sz="3600" dirty="0"/>
              <a:t>的特性？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133165"/>
            <a:ext cx="10515600" cy="852256"/>
          </a:xfrm>
        </p:spPr>
        <p:txBody>
          <a:bodyPr>
            <a:normAutofit fontScale="90000"/>
          </a:bodyPr>
          <a:lstStyle/>
          <a:p>
            <a:r>
              <a:rPr lang="en-US" altLang="zh-CN" sz="3600" dirty="0"/>
              <a:t/>
            </a:r>
            <a:br>
              <a:rPr lang="en-US" altLang="zh-CN" sz="3600" dirty="0"/>
            </a:br>
            <a:r>
              <a:rPr lang="zh-CN" altLang="en-US" sz="3600" dirty="0"/>
              <a:t>空安全</a:t>
            </a:r>
            <a:r>
              <a:rPr lang="en-US" altLang="zh-CN" sz="3600" dirty="0"/>
              <a:t>---</a:t>
            </a:r>
            <a:r>
              <a:rPr lang="zh-CN" altLang="en-US" sz="3600" dirty="0"/>
              <a:t>价值</a:t>
            </a:r>
            <a:r>
              <a:rPr lang="en-US" altLang="zh-CN" sz="3600" dirty="0"/>
              <a:t>10</a:t>
            </a:r>
            <a:r>
              <a:rPr lang="zh-CN" altLang="en-US" sz="3600" dirty="0"/>
              <a:t>亿美金的错误（托尼</a:t>
            </a:r>
            <a:r>
              <a:rPr lang="en-US" altLang="zh-CN" sz="3600" dirty="0"/>
              <a:t>·</a:t>
            </a:r>
            <a:r>
              <a:rPr lang="zh-CN" altLang="en-US" sz="3600" dirty="0"/>
              <a:t>霍尔，图灵奖得主）</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lnSpcReduction="10000"/>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en-US" altLang="zh-CN" sz="2000" dirty="0" err="1"/>
              <a:t>var</a:t>
            </a:r>
            <a:r>
              <a:rPr lang="en-US" altLang="zh-CN" sz="2000" dirty="0"/>
              <a:t> </a:t>
            </a:r>
            <a:r>
              <a:rPr lang="en-US" altLang="zh-CN" sz="2000" dirty="0" err="1"/>
              <a:t>nullableStr</a:t>
            </a:r>
            <a:r>
              <a:rPr lang="en-US" altLang="zh-CN" sz="2000" dirty="0"/>
              <a:t>: String?</a:t>
            </a:r>
            <a:r>
              <a:rPr lang="zh-CN" altLang="en-US" sz="2000" dirty="0"/>
              <a:t>， 调用任何一个可空对象的属性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不可空对象：</a:t>
            </a:r>
            <a:r>
              <a:rPr lang="en-US" altLang="zh-CN" sz="2000" dirty="0" err="1"/>
              <a:t>var</a:t>
            </a:r>
            <a:r>
              <a:rPr lang="en-US" altLang="zh-CN" sz="2000" dirty="0"/>
              <a:t> </a:t>
            </a:r>
            <a:r>
              <a:rPr lang="en-US" altLang="zh-CN" sz="2000" dirty="0" err="1"/>
              <a:t>str</a:t>
            </a:r>
            <a:r>
              <a:rPr lang="en-US" altLang="zh-CN" sz="2000" dirty="0"/>
              <a:t>: String, </a:t>
            </a:r>
            <a:r>
              <a:rPr lang="zh-CN" altLang="en-US" sz="2000" dirty="0"/>
              <a:t>在任何时候都不为空，可以将不可空对象赋值给可空对象，反之则不能。</a:t>
            </a: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spTree>
    <p:extLst>
      <p:ext uri="{BB962C8B-B14F-4D97-AF65-F5344CB8AC3E}">
        <p14:creationId xmlns:p14="http://schemas.microsoft.com/office/powerpoint/2010/main" val="7676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变量，属性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r>
              <a:rPr lang="zh-CN" altLang="en-US" sz="2000" dirty="0"/>
              <a:t>如 </a:t>
            </a:r>
            <a:r>
              <a:rPr lang="en-US" altLang="zh-CN" sz="2000" dirty="0"/>
              <a:t>java </a:t>
            </a:r>
            <a:r>
              <a:rPr lang="en-US" altLang="zh-CN" sz="2000" dirty="0" err="1"/>
              <a:t>int</a:t>
            </a:r>
            <a:r>
              <a:rPr lang="en-US" altLang="zh-CN" sz="2000" dirty="0"/>
              <a:t> </a:t>
            </a:r>
            <a:r>
              <a:rPr lang="zh-CN" altLang="en-US" sz="2000" dirty="0"/>
              <a:t>对应 </a:t>
            </a:r>
            <a:r>
              <a:rPr lang="en-US" altLang="zh-CN" sz="2000" dirty="0" err="1"/>
              <a:t>kotlin</a:t>
            </a:r>
            <a:r>
              <a:rPr lang="zh-CN" altLang="en-US" sz="2000" dirty="0"/>
              <a:t>中的</a:t>
            </a:r>
            <a:r>
              <a:rPr lang="en-US" altLang="zh-CN" sz="2000" dirty="0" err="1"/>
              <a:t>Int</a:t>
            </a:r>
            <a:r>
              <a:rPr lang="zh-CN" altLang="en-US" sz="2000" dirty="0"/>
              <a:t>。正因为如此</a:t>
            </a:r>
            <a:r>
              <a:rPr lang="en-US" altLang="zh-CN" sz="2000" dirty="0" err="1"/>
              <a:t>kotlin</a:t>
            </a:r>
            <a:r>
              <a:rPr lang="zh-CN" altLang="en-US" sz="2000" dirty="0"/>
              <a:t>中</a:t>
            </a:r>
            <a:r>
              <a:rPr lang="en-US" altLang="zh-CN" sz="2000" dirty="0" err="1"/>
              <a:t>Int</a:t>
            </a:r>
            <a:r>
              <a:rPr lang="zh-CN" altLang="en-US" sz="2000" dirty="0"/>
              <a:t>不能直接转为</a:t>
            </a:r>
            <a:r>
              <a:rPr lang="en-US" altLang="zh-CN" sz="2000" dirty="0"/>
              <a:t>Long</a:t>
            </a:r>
            <a:r>
              <a:rPr lang="zh-CN" altLang="en-US" sz="2000" dirty="0"/>
              <a:t>，需要做如下转换：</a:t>
            </a:r>
            <a:endParaRPr lang="en-US" altLang="zh-CN" sz="2000" dirty="0"/>
          </a:p>
          <a:p>
            <a:pPr marL="0" indent="0">
              <a:buNone/>
            </a:pPr>
            <a:r>
              <a:rPr lang="en-US" altLang="zh-CN" sz="2000" dirty="0"/>
              <a:t>Var </a:t>
            </a:r>
            <a:r>
              <a:rPr lang="en-US" altLang="zh-CN" sz="2000" dirty="0" err="1"/>
              <a:t>intValue</a:t>
            </a:r>
            <a:r>
              <a:rPr lang="en-US" altLang="zh-CN" sz="2000" dirty="0"/>
              <a:t> = 3</a:t>
            </a:r>
          </a:p>
          <a:p>
            <a:pPr marL="0" indent="0">
              <a:buNone/>
            </a:pPr>
            <a:r>
              <a:rPr lang="en-US" altLang="zh-CN" sz="2000" dirty="0"/>
              <a:t>Var </a:t>
            </a:r>
            <a:r>
              <a:rPr lang="en-US" altLang="zh-CN" sz="2000" dirty="0" err="1"/>
              <a:t>longValue</a:t>
            </a:r>
            <a:r>
              <a:rPr lang="en-US" altLang="zh-CN" sz="2000" dirty="0"/>
              <a:t> = 4L</a:t>
            </a:r>
          </a:p>
          <a:p>
            <a:pPr marL="0" indent="0">
              <a:buNone/>
            </a:pPr>
            <a:r>
              <a:rPr lang="en-US" altLang="zh-CN" sz="2000" dirty="0" err="1"/>
              <a:t>longValue</a:t>
            </a:r>
            <a:r>
              <a:rPr lang="en-US" altLang="zh-CN" sz="2000" dirty="0"/>
              <a:t> = </a:t>
            </a:r>
            <a:r>
              <a:rPr lang="en-US" altLang="zh-CN" sz="2000" dirty="0" err="1"/>
              <a:t>intValue.toLong</a:t>
            </a:r>
            <a:r>
              <a:rPr lang="en-US" altLang="zh-CN" sz="2000" dirty="0"/>
              <a:t>()</a:t>
            </a:r>
          </a:p>
          <a:p>
            <a:pPr marL="0" indent="0">
              <a:buNone/>
            </a:pPr>
            <a:endParaRPr lang="en-US" altLang="zh-CN" sz="2000" dirty="0"/>
          </a:p>
          <a:p>
            <a:pPr marL="0" indent="0">
              <a:buNone/>
            </a:pPr>
            <a:r>
              <a:rPr lang="en-US" altLang="zh-CN" sz="2000" dirty="0" err="1"/>
              <a:t>Kotlin</a:t>
            </a:r>
            <a:r>
              <a:rPr lang="zh-CN" altLang="en-US" sz="2000" dirty="0"/>
              <a:t>中自动类型推断。</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中的对象分为可变</a:t>
            </a:r>
            <a:r>
              <a:rPr lang="en-US" altLang="zh-CN" sz="2000" dirty="0"/>
              <a:t>(</a:t>
            </a:r>
            <a:r>
              <a:rPr lang="en-US" altLang="zh-CN" sz="2000" dirty="0" err="1"/>
              <a:t>var</a:t>
            </a:r>
            <a:r>
              <a:rPr lang="en-US" altLang="zh-CN" sz="2000" dirty="0"/>
              <a:t>)</a:t>
            </a:r>
            <a:r>
              <a:rPr lang="zh-CN" altLang="en-US" sz="2000" dirty="0"/>
              <a:t>和不可变</a:t>
            </a:r>
            <a:r>
              <a:rPr lang="en-US" altLang="zh-CN" sz="2000" dirty="0"/>
              <a:t>(</a:t>
            </a:r>
            <a:r>
              <a:rPr lang="en-US" altLang="zh-CN" sz="2000" dirty="0" err="1"/>
              <a:t>val</a:t>
            </a:r>
            <a:r>
              <a:rPr lang="en-US" altLang="zh-CN" sz="2000" dirty="0"/>
              <a:t>)</a:t>
            </a:r>
            <a:r>
              <a:rPr lang="zh-CN" altLang="en-US" sz="2000" dirty="0"/>
              <a:t>对象，注意不可变对象和</a:t>
            </a:r>
            <a:r>
              <a:rPr lang="en-US" altLang="zh-CN" sz="2000" dirty="0"/>
              <a:t>JAVA</a:t>
            </a:r>
            <a:r>
              <a:rPr lang="zh-CN" altLang="en-US" sz="2000" dirty="0"/>
              <a:t>中一样仅仅是指不可变对象本身，不包含的属性不可变。</a:t>
            </a:r>
            <a:endParaRPr lang="zh-CN" altLang="en-US" dirty="0"/>
          </a:p>
        </p:txBody>
      </p:sp>
    </p:spTree>
    <p:extLst>
      <p:ext uri="{BB962C8B-B14F-4D97-AF65-F5344CB8AC3E}">
        <p14:creationId xmlns:p14="http://schemas.microsoft.com/office/powerpoint/2010/main" val="103965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变量，属性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610687"/>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76466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76466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35568"/>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函数</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操作符重载</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不同的是，这些操作符的重载函数对应的是一些因为单词方法。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543175"/>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614529"/>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734976"/>
          </a:xfrm>
        </p:spPr>
        <p:txBody>
          <a:bodyPr>
            <a:normAutofit/>
          </a:bodyPr>
          <a:lstStyle/>
          <a:p>
            <a:pPr marL="0" indent="0">
              <a:buNone/>
            </a:pPr>
            <a:r>
              <a:rPr lang="zh-CN" altLang="en-US" sz="2000" dirty="0"/>
              <a:t>能够扩展一个类的新功能而无需继承该类或使用像装饰者这样的任何类型的设计模式。</a:t>
            </a:r>
            <a:r>
              <a:rPr lang="en-US" altLang="zh-CN" sz="2000" dirty="0" err="1"/>
              <a:t>Kotlin</a:t>
            </a:r>
            <a:r>
              <a:rPr lang="en-US" altLang="zh-CN" sz="2000" dirty="0"/>
              <a:t> </a:t>
            </a:r>
            <a:r>
              <a:rPr lang="zh-CN" altLang="en-US" sz="2000" dirty="0"/>
              <a:t>支持 扩展函数 和 扩展属性。</a:t>
            </a:r>
            <a:endParaRPr lang="en-US" altLang="zh-CN" sz="2000" dirty="0"/>
          </a:p>
          <a:p>
            <a:pPr marL="0" indent="0">
              <a:buNone/>
            </a:pPr>
            <a:r>
              <a:rPr lang="en-US" altLang="zh-CN" sz="2000" dirty="0"/>
              <a:t>1.</a:t>
            </a:r>
            <a:r>
              <a:rPr lang="zh-CN" altLang="en-US" sz="2000" dirty="0"/>
              <a:t>扩展函数</a:t>
            </a:r>
            <a:endParaRPr lang="en-US" altLang="zh-CN" sz="2000" dirty="0"/>
          </a:p>
          <a:p>
            <a:pPr marL="0" indent="0">
              <a:buNone/>
            </a:pPr>
            <a:r>
              <a:rPr lang="zh-CN" altLang="en-US" sz="2000" dirty="0"/>
              <a:t>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9449" y="2442699"/>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1509</TotalTime>
  <Words>1908</Words>
  <Application>Microsoft Office PowerPoint</Application>
  <PresentationFormat>宽屏</PresentationFormat>
  <Paragraphs>291</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等线</vt:lpstr>
      <vt:lpstr>等线 Light</vt:lpstr>
      <vt:lpstr>Arial</vt:lpstr>
      <vt:lpstr>Office 主题​​</vt:lpstr>
      <vt:lpstr>初探Kotlin分享</vt:lpstr>
      <vt:lpstr>内容提要</vt:lpstr>
      <vt:lpstr> 什么是kotlin，kotlin的特性？ </vt:lpstr>
      <vt:lpstr> 空安全---价值10亿美金的错误（托尼·霍尔，图灵奖得主） </vt:lpstr>
      <vt:lpstr> 变量，属性 </vt:lpstr>
      <vt:lpstr> 变量，属性 </vt:lpstr>
      <vt:lpstr> 函数 </vt:lpstr>
      <vt:lpstr> 操作符重载 </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lpstr>委托</vt:lpstr>
      <vt:lpstr>委托</vt:lpstr>
      <vt:lpstr>集合和集合操作符</vt:lpstr>
      <vt:lpstr>集合和集合操作符</vt:lpstr>
      <vt:lpstr>控制流与ranges</vt:lpstr>
      <vt:lpstr>控制流与ranges</vt:lpstr>
      <vt:lpstr>控制流与ranges</vt:lpstr>
      <vt:lpstr>泛型</vt:lpstr>
      <vt:lpstr>类型检查和转换</vt:lpstr>
      <vt:lpstr>类型检查和转换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hst</cp:lastModifiedBy>
  <cp:revision>78</cp:revision>
  <dcterms:created xsi:type="dcterms:W3CDTF">2017-09-18T13:22:30Z</dcterms:created>
  <dcterms:modified xsi:type="dcterms:W3CDTF">2017-09-27T09:40:08Z</dcterms:modified>
</cp:coreProperties>
</file>