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90" r:id="rId6"/>
    <p:sldId id="286" r:id="rId7"/>
    <p:sldId id="260" r:id="rId8"/>
    <p:sldId id="261" r:id="rId9"/>
    <p:sldId id="289" r:id="rId10"/>
    <p:sldId id="287" r:id="rId11"/>
    <p:sldId id="288" r:id="rId12"/>
    <p:sldId id="262"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81" r:id="rId28"/>
    <p:sldId id="282"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2" descr="ditu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66712" y="2857497"/>
            <a:ext cx="9239315" cy="714380"/>
          </a:xfrm>
          <a:prstGeom prst="rect">
            <a:avLst/>
          </a:prstGeom>
        </p:spPr>
        <p:txBody>
          <a:bodyPr/>
          <a:lstStyle>
            <a:lvl1pPr>
              <a:defRPr sz="36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2000221" y="5143512"/>
            <a:ext cx="8096307" cy="642942"/>
          </a:xfrm>
          <a:prstGeom prst="rect">
            <a:avLst/>
          </a:prstGeom>
        </p:spPr>
        <p:txBody>
          <a:bodyPr/>
          <a:lstStyle>
            <a:lvl1pPr marL="0" indent="0" algn="ctr">
              <a:buNone/>
              <a:defRPr sz="1600">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dirty="0"/>
          </a:p>
        </p:txBody>
      </p:sp>
    </p:spTree>
    <p:extLst>
      <p:ext uri="{BB962C8B-B14F-4D97-AF65-F5344CB8AC3E}">
        <p14:creationId xmlns:p14="http://schemas.microsoft.com/office/powerpoint/2010/main" val="21472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016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75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779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2" descr="dituneiye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368280"/>
          </a:xfrm>
          <a:prstGeom prst="rect">
            <a:avLst/>
          </a:prstGeom>
        </p:spPr>
        <p:txBody>
          <a:bodyPr/>
          <a:lstStyle>
            <a:lvl1pPr algn="l">
              <a:defRPr sz="20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600" y="928670"/>
            <a:ext cx="10972800" cy="5197493"/>
          </a:xfrm>
          <a:prstGeom prst="rect">
            <a:avLst/>
          </a:prstGeom>
        </p:spPr>
        <p:txBody>
          <a:bodyPr/>
          <a:lstStyle>
            <a:lvl1pPr>
              <a:defRPr sz="2800"/>
            </a:lvl1pPr>
            <a:lvl2pPr>
              <a:defRPr sz="2400"/>
            </a:lvl2pPr>
            <a:lvl3pPr>
              <a:defRPr sz="2000"/>
            </a:lvl3pPr>
            <a:lvl4pPr>
              <a:defRPr sz="1600"/>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62564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62470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235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162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396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77984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Calibri" pitchFamily="34" charset="0"/>
              </a:rPr>
              <a:t>单击图标添加图片</a:t>
            </a:r>
            <a:endParaRPr lang="zh-CN" altLang="en-US" noProof="0" smtClean="0">
              <a:sym typeface="Calibri" pitchFamily="34" charset="0"/>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41192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descr="dituneiy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5142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wangjiegulu/kotlin-for-android-developers-zh" TargetMode="External"/><Relationship Id="rId2" Type="http://schemas.openxmlformats.org/officeDocument/2006/relationships/hyperlink" Target="https://www.kotlincn.net/" TargetMode="External"/><Relationship Id="rId1" Type="http://schemas.openxmlformats.org/officeDocument/2006/relationships/slideLayout" Target="../slideLayouts/slideLayout2.xml"/><Relationship Id="rId4" Type="http://schemas.openxmlformats.org/officeDocument/2006/relationships/hyperlink" Target="https://github.com/shenbibo/KotlinWeath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en-US" altLang="zh-CN" smtClean="0"/>
              <a:t>Kotlin</a:t>
            </a:r>
            <a:r>
              <a:rPr lang="zh-CN" altLang="en-US" smtClean="0"/>
              <a:t>分享</a:t>
            </a:r>
            <a:endParaRPr lang="zh-CN" altLang="en-US" dirty="0"/>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smtClean="0"/>
              <a:t>分享人：</a:t>
            </a:r>
            <a:r>
              <a:rPr lang="en-US" altLang="zh-CN" smtClean="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3498"/>
            <a:ext cx="10515600" cy="391777"/>
          </a:xfrm>
        </p:spPr>
        <p:txBody>
          <a:bodyPr>
            <a:normAutofit fontScale="90000"/>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en-US" altLang="zh-CN" sz="1800" dirty="0" smtClean="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2906464"/>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13630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412838"/>
          </a:xfrm>
        </p:spPr>
        <p:txBody>
          <a:bodyPr>
            <a:normAutofit/>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4</a:t>
            </a:r>
            <a:r>
              <a:rPr lang="zh-CN" altLang="en-US" sz="1800" dirty="0"/>
              <a:t>、</a:t>
            </a:r>
            <a:r>
              <a:rPr lang="en-US" altLang="zh-CN" sz="1800" dirty="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）的对象进行遍历，也可以对下标进行遍历。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en-US" altLang="zh-CN" sz="1800" dirty="0" smtClean="0"/>
              <a:t>5</a:t>
            </a:r>
            <a:r>
              <a:rPr lang="zh-CN" altLang="en-US" sz="1800" dirty="0"/>
              <a:t>、</a:t>
            </a:r>
            <a:r>
              <a:rPr lang="en-US" altLang="zh-CN" sz="1800" dirty="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409276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262757" y="286792"/>
            <a:ext cx="10515600" cy="325794"/>
          </a:xfrm>
        </p:spPr>
        <p:txBody>
          <a:bodyPr>
            <a:noAutofit/>
          </a:bodyPr>
          <a:lstStyle/>
          <a:p>
            <a:r>
              <a:rPr lang="zh-CN" altLang="en-US" dirty="0" smtClean="0"/>
              <a:t>函数操，作符重载</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en-US" altLang="zh-CN" sz="1800" dirty="0" smtClean="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en-US" altLang="zh-CN" sz="1800" dirty="0" smtClean="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83476" y="234397"/>
            <a:ext cx="10515600" cy="365208"/>
          </a:xfrm>
        </p:spPr>
        <p:txBody>
          <a:bodyPr>
            <a:noAutofit/>
          </a:bodyPr>
          <a:lstStyle/>
          <a:p>
            <a:r>
              <a:rPr lang="zh-CN" altLang="en-US" dirty="0" smtClean="0"/>
              <a:t>函数，操作符重载</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不同的是，这些操作符的重载函数对应的是一些英文单词方法。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369754"/>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370163"/>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43607" y="257530"/>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88276"/>
            <a:ext cx="10515600" cy="5994264"/>
          </a:xfrm>
        </p:spPr>
        <p:txBody>
          <a:bodyPr>
            <a:normAutofit/>
          </a:bodyPr>
          <a:lstStyle/>
          <a:p>
            <a:pPr marL="0" indent="0">
              <a:buNone/>
            </a:pPr>
            <a:r>
              <a:rPr lang="zh-CN" altLang="en-US" sz="2000" dirty="0"/>
              <a:t>还在为</a:t>
            </a:r>
            <a:r>
              <a:rPr lang="en-US" altLang="zh-CN" sz="2000" dirty="0"/>
              <a:t>string</a:t>
            </a:r>
            <a:r>
              <a:rPr lang="zh-CN" altLang="en-US" sz="2000" dirty="0"/>
              <a:t>类无法被继承而烦恼吗？还在为打印</a:t>
            </a:r>
            <a:r>
              <a:rPr lang="en-US" altLang="zh-CN" sz="2000" dirty="0"/>
              <a:t>toast</a:t>
            </a:r>
            <a:r>
              <a:rPr lang="zh-CN" altLang="en-US" sz="2000" dirty="0"/>
              <a:t>需要传递</a:t>
            </a:r>
            <a:r>
              <a:rPr lang="en-US" altLang="zh-CN" sz="2000" dirty="0"/>
              <a:t>context</a:t>
            </a:r>
            <a:r>
              <a:rPr lang="zh-CN" altLang="en-US" sz="2000" dirty="0" smtClean="0"/>
              <a:t>而</a:t>
            </a:r>
            <a:r>
              <a:rPr lang="zh-CN" altLang="en-US" sz="2000" dirty="0"/>
              <a:t>蛋疼</a:t>
            </a:r>
            <a:r>
              <a:rPr lang="zh-CN" altLang="en-US" sz="2000" dirty="0" smtClean="0"/>
              <a:t>吗</a:t>
            </a:r>
            <a:r>
              <a:rPr lang="zh-CN" altLang="en-US" sz="2000" dirty="0"/>
              <a:t>？    </a:t>
            </a:r>
            <a:endParaRPr lang="en-US" altLang="zh-CN" sz="2000" dirty="0"/>
          </a:p>
          <a:p>
            <a:pPr marL="0" indent="0">
              <a:buNone/>
            </a:pPr>
            <a:r>
              <a:rPr lang="zh-CN" altLang="en-US" sz="2000" dirty="0"/>
              <a:t> </a:t>
            </a:r>
            <a:r>
              <a:rPr lang="en-US" altLang="zh-CN" sz="2000" dirty="0" err="1"/>
              <a:t>kotlin</a:t>
            </a:r>
            <a:r>
              <a:rPr lang="zh-CN" altLang="en-US" sz="2000" dirty="0"/>
              <a:t>扩展你值得拥有。</a:t>
            </a:r>
            <a:endParaRPr lang="en-US" altLang="zh-CN" sz="2000" dirty="0"/>
          </a:p>
          <a:p>
            <a:pPr marL="0" indent="0">
              <a:buNone/>
            </a:pPr>
            <a:r>
              <a:rPr lang="zh-CN" altLang="en-US" sz="2000" dirty="0"/>
              <a:t>能够扩展一个类的新功能而无需继承该类或使用像装饰者这样的任何类型的设计模式。在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0387" y="2206216"/>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64779" y="249647"/>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603305" y="252249"/>
            <a:ext cx="10515600" cy="331076"/>
          </a:xfrm>
        </p:spPr>
        <p:txBody>
          <a:bodyPr>
            <a:noAutofit/>
          </a:bodyPr>
          <a:lstStyle/>
          <a:p>
            <a:pPr algn="l"/>
            <a:r>
              <a:rPr lang="zh-CN" altLang="en-US" sz="2000" dirty="0" smtClean="0">
                <a:solidFill>
                  <a:schemeClr val="bg1"/>
                </a:solidFill>
              </a:rPr>
              <a:t>数据类</a:t>
            </a:r>
            <a:endParaRPr lang="zh-CN" altLang="en-US" sz="2000" dirty="0">
              <a:solidFill>
                <a:schemeClr val="bg1"/>
              </a:solidFill>
            </a:endParaRP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1131" y="273296"/>
            <a:ext cx="10515600" cy="373091"/>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838200" y="4156185"/>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25366" y="233882"/>
            <a:ext cx="10515600" cy="349442"/>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67255" y="227852"/>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254767"/>
            <a:ext cx="10515600" cy="611419"/>
          </a:xfrm>
        </p:spPr>
        <p:txBody>
          <a:bodyPr>
            <a:normAutofit/>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632074"/>
          </a:xfrm>
        </p:spPr>
        <p:txBody>
          <a:bodyPr>
            <a:normAutofit fontScale="85000" lnSpcReduction="20000"/>
          </a:bodyPr>
          <a:lstStyle/>
          <a:p>
            <a:pPr marL="0" indent="0">
              <a:buNone/>
            </a:pPr>
            <a:r>
              <a:rPr lang="en-US" altLang="zh-CN" dirty="0"/>
              <a:t>1</a:t>
            </a:r>
            <a:r>
              <a:rPr lang="zh-CN" altLang="en-US" dirty="0"/>
              <a:t>、</a:t>
            </a:r>
            <a:r>
              <a:rPr lang="en-US" altLang="zh-CN" dirty="0" err="1"/>
              <a:t>kotlin</a:t>
            </a:r>
            <a:r>
              <a:rPr lang="zh-CN" altLang="en-US" dirty="0"/>
              <a:t>简介</a:t>
            </a:r>
            <a:endParaRPr lang="en-US" altLang="zh-CN" dirty="0"/>
          </a:p>
          <a:p>
            <a:pPr marL="0" indent="0">
              <a:buNone/>
            </a:pPr>
            <a:r>
              <a:rPr lang="en-US" altLang="zh-CN" dirty="0"/>
              <a:t>2</a:t>
            </a:r>
            <a:r>
              <a:rPr lang="zh-CN" altLang="en-US" dirty="0"/>
              <a:t>、空</a:t>
            </a:r>
            <a:r>
              <a:rPr lang="zh-CN" altLang="en-US" dirty="0" smtClean="0"/>
              <a:t>安全</a:t>
            </a:r>
            <a:endParaRPr lang="en-US" altLang="zh-CN" dirty="0" smtClean="0"/>
          </a:p>
          <a:p>
            <a:pPr marL="0" indent="0">
              <a:buNone/>
            </a:pPr>
            <a:r>
              <a:rPr lang="en-US" altLang="zh-CN" dirty="0" smtClean="0"/>
              <a:t>3</a:t>
            </a:r>
            <a:r>
              <a:rPr lang="zh-CN" altLang="en-US" dirty="0" smtClean="0"/>
              <a:t>、类与继承</a:t>
            </a:r>
            <a:endParaRPr lang="en-US" altLang="zh-CN" dirty="0"/>
          </a:p>
          <a:p>
            <a:pPr marL="0" indent="0">
              <a:buNone/>
            </a:pPr>
            <a:r>
              <a:rPr lang="en-US" altLang="zh-CN" dirty="0"/>
              <a:t>4</a:t>
            </a:r>
            <a:r>
              <a:rPr lang="zh-CN" altLang="en-US" dirty="0" smtClean="0"/>
              <a:t>、</a:t>
            </a:r>
            <a:r>
              <a:rPr lang="zh-CN" altLang="en-US" dirty="0"/>
              <a:t>变量，</a:t>
            </a:r>
            <a:r>
              <a:rPr lang="zh-CN" altLang="en-US" dirty="0" smtClean="0"/>
              <a:t>属性</a:t>
            </a:r>
            <a:endParaRPr lang="en-US" altLang="zh-CN" dirty="0" smtClean="0"/>
          </a:p>
          <a:p>
            <a:pPr marL="0" indent="0">
              <a:buNone/>
            </a:pPr>
            <a:r>
              <a:rPr lang="en-US" altLang="zh-CN" dirty="0" smtClean="0"/>
              <a:t>5</a:t>
            </a:r>
            <a:r>
              <a:rPr lang="zh-CN" altLang="en-US" dirty="0" smtClean="0"/>
              <a:t>、</a:t>
            </a:r>
            <a:r>
              <a:rPr lang="zh-CN" altLang="en-US" dirty="0" smtClean="0"/>
              <a:t>接口</a:t>
            </a:r>
            <a:endParaRPr lang="en-US" altLang="zh-CN" dirty="0" smtClean="0"/>
          </a:p>
          <a:p>
            <a:pPr marL="0" indent="0">
              <a:buNone/>
            </a:pPr>
            <a:r>
              <a:rPr lang="en-US" altLang="zh-CN" dirty="0" smtClean="0"/>
              <a:t>6</a:t>
            </a:r>
            <a:r>
              <a:rPr lang="zh-CN" altLang="en-US" dirty="0" smtClean="0"/>
              <a:t>、表达式</a:t>
            </a:r>
            <a:r>
              <a:rPr lang="zh-CN" altLang="en-US" dirty="0"/>
              <a:t>（</a:t>
            </a:r>
            <a:r>
              <a:rPr lang="en-US" altLang="zh-CN" dirty="0"/>
              <a:t>if , when</a:t>
            </a:r>
            <a:r>
              <a:rPr lang="zh-CN" altLang="en-US" dirty="0"/>
              <a:t>）与</a:t>
            </a:r>
            <a:r>
              <a:rPr lang="en-US" altLang="zh-CN" dirty="0" smtClean="0"/>
              <a:t>Ranges</a:t>
            </a:r>
            <a:endParaRPr lang="en-US" altLang="zh-CN" dirty="0"/>
          </a:p>
          <a:p>
            <a:pPr marL="0" indent="0">
              <a:buNone/>
            </a:pPr>
            <a:r>
              <a:rPr lang="en-US" altLang="zh-CN" dirty="0"/>
              <a:t>7</a:t>
            </a:r>
            <a:r>
              <a:rPr lang="zh-CN" altLang="en-US" dirty="0" smtClean="0"/>
              <a:t>、</a:t>
            </a:r>
            <a:r>
              <a:rPr lang="zh-CN" altLang="en-US" dirty="0"/>
              <a:t>函数、操作符重载</a:t>
            </a:r>
            <a:endParaRPr lang="en-US" altLang="zh-CN" dirty="0"/>
          </a:p>
          <a:p>
            <a:pPr marL="0" indent="0">
              <a:buNone/>
            </a:pPr>
            <a:r>
              <a:rPr lang="en-US" altLang="zh-CN" dirty="0"/>
              <a:t>8</a:t>
            </a:r>
            <a:r>
              <a:rPr lang="zh-CN" altLang="en-US" dirty="0" smtClean="0"/>
              <a:t>、</a:t>
            </a:r>
            <a:r>
              <a:rPr lang="zh-CN" altLang="en-US" dirty="0"/>
              <a:t>扩展函数与属性</a:t>
            </a:r>
            <a:endParaRPr lang="en-US" altLang="zh-CN" dirty="0"/>
          </a:p>
          <a:p>
            <a:pPr marL="0" indent="0">
              <a:buNone/>
            </a:pPr>
            <a:r>
              <a:rPr lang="en-US" altLang="zh-CN" dirty="0"/>
              <a:t>9</a:t>
            </a:r>
            <a:r>
              <a:rPr lang="zh-CN" altLang="en-US" dirty="0" smtClean="0"/>
              <a:t>、</a:t>
            </a:r>
            <a:r>
              <a:rPr lang="zh-CN" altLang="en-US" dirty="0"/>
              <a:t>数据类（</a:t>
            </a:r>
            <a:r>
              <a:rPr lang="en-US" altLang="zh-CN" dirty="0"/>
              <a:t>POJO</a:t>
            </a:r>
            <a:r>
              <a:rPr lang="zh-CN" altLang="en-US" dirty="0"/>
              <a:t>类）</a:t>
            </a:r>
            <a:endParaRPr lang="en-US" altLang="zh-CN" dirty="0"/>
          </a:p>
          <a:p>
            <a:pPr marL="0" indent="0">
              <a:buNone/>
            </a:pPr>
            <a:r>
              <a:rPr lang="en-US" altLang="zh-CN" dirty="0" smtClean="0"/>
              <a:t>10</a:t>
            </a:r>
            <a:r>
              <a:rPr lang="zh-CN" altLang="en-US" dirty="0" smtClean="0"/>
              <a:t>、</a:t>
            </a:r>
            <a:r>
              <a:rPr lang="en-US" altLang="zh-CN" dirty="0"/>
              <a:t>Lambdas</a:t>
            </a:r>
            <a:r>
              <a:rPr lang="zh-CN" altLang="en-US" dirty="0"/>
              <a:t>表达式</a:t>
            </a:r>
            <a:endParaRPr lang="en-US" altLang="zh-CN" dirty="0"/>
          </a:p>
          <a:p>
            <a:pPr marL="0" indent="0">
              <a:buNone/>
            </a:pPr>
            <a:r>
              <a:rPr lang="en-US" altLang="zh-CN" dirty="0" smtClean="0"/>
              <a:t>11</a:t>
            </a:r>
            <a:r>
              <a:rPr lang="zh-CN" altLang="en-US" dirty="0" smtClean="0"/>
              <a:t>、</a:t>
            </a:r>
            <a:r>
              <a:rPr lang="zh-CN" altLang="en-US" dirty="0"/>
              <a:t>委托（属性委托，接口委托）</a:t>
            </a:r>
            <a:endParaRPr lang="en-US" altLang="zh-CN" dirty="0"/>
          </a:p>
          <a:p>
            <a:pPr marL="0" indent="0">
              <a:buNone/>
            </a:pPr>
            <a:r>
              <a:rPr lang="en-US" altLang="zh-CN" dirty="0" smtClean="0"/>
              <a:t>12</a:t>
            </a:r>
            <a:r>
              <a:rPr lang="zh-CN" altLang="en-US" dirty="0" smtClean="0"/>
              <a:t>、</a:t>
            </a:r>
            <a:r>
              <a:rPr lang="zh-CN" altLang="en-US" dirty="0"/>
              <a:t>集合和函数操作符</a:t>
            </a:r>
            <a:endParaRPr lang="en-US" altLang="zh-CN" dirty="0"/>
          </a:p>
          <a:p>
            <a:pPr marL="0" indent="0">
              <a:buNone/>
            </a:pPr>
            <a:r>
              <a:rPr lang="en-US" altLang="zh-CN" dirty="0" smtClean="0"/>
              <a:t>14</a:t>
            </a:r>
            <a:r>
              <a:rPr lang="zh-CN" altLang="en-US" dirty="0" smtClean="0"/>
              <a:t>、</a:t>
            </a:r>
            <a:r>
              <a:rPr lang="zh-CN" altLang="en-US" dirty="0"/>
              <a:t>泛型</a:t>
            </a:r>
            <a:endParaRPr lang="en-US" altLang="zh-CN" dirty="0"/>
          </a:p>
          <a:p>
            <a:pPr marL="0" indent="0">
              <a:buNone/>
            </a:pPr>
            <a:r>
              <a:rPr lang="en-US" altLang="zh-CN" dirty="0" smtClean="0"/>
              <a:t>15</a:t>
            </a:r>
            <a:r>
              <a:rPr lang="zh-CN" altLang="en-US" dirty="0" smtClean="0"/>
              <a:t>、</a:t>
            </a:r>
            <a:r>
              <a:rPr lang="zh-CN" altLang="en-US" dirty="0"/>
              <a:t>智能</a:t>
            </a:r>
            <a:r>
              <a:rPr lang="zh-CN" altLang="en-US" dirty="0" smtClean="0"/>
              <a:t>转换</a:t>
            </a:r>
            <a:endParaRPr lang="en-US" altLang="zh-CN" dirty="0" smtClean="0"/>
          </a:p>
          <a:p>
            <a:pPr marL="0" indent="0">
              <a:buNone/>
            </a:pPr>
            <a:r>
              <a:rPr lang="en-US" altLang="zh-CN" dirty="0" smtClean="0"/>
              <a:t>16</a:t>
            </a:r>
            <a:r>
              <a:rPr lang="zh-CN" altLang="en-US" dirty="0" smtClean="0"/>
              <a:t>、</a:t>
            </a: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281310"/>
          </a:xfrm>
        </p:spPr>
        <p:txBody>
          <a:bodyPr>
            <a:normAutofit fontScale="90000"/>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11924"/>
            <a:ext cx="10515600" cy="5904035"/>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en-US" altLang="zh-CN" sz="1800" dirty="0" smtClean="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2837393"/>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89363"/>
            <a:ext cx="10515600" cy="404622"/>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693985"/>
            <a:ext cx="10515600" cy="6021974"/>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r>
              <a:rPr lang="zh-CN" altLang="en-US" sz="1800" dirty="0" smtClean="0"/>
              <a:t>。</a:t>
            </a:r>
            <a:endParaRPr lang="en-US" altLang="zh-CN" sz="1800" dirty="0" smtClean="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r>
              <a:rPr lang="zh-CN" altLang="en-US" sz="1800" dirty="0" smtClean="0"/>
              <a:t>简单</a:t>
            </a:r>
            <a:r>
              <a:rPr lang="zh-CN" altLang="en-US" sz="1800" dirty="0"/>
              <a:t>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050303"/>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3784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73295"/>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a:t>
            </a:r>
            <a:r>
              <a:rPr lang="zh-CN" altLang="en-US" sz="1800" dirty="0" smtClean="0"/>
              <a:t>本身（业务本身）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73091"/>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0242" y="2214831"/>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089298" y="2214831"/>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8" y="304827"/>
            <a:ext cx="10515600" cy="357325"/>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01627" y="3324415"/>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41559"/>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r>
              <a:rPr lang="zh-CN" altLang="en-US" sz="1800" dirty="0" smtClean="0"/>
              <a:t>：</a:t>
            </a:r>
            <a:endParaRPr lang="en-US" altLang="zh-CN" sz="1800" dirty="0" smtClean="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48722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73091"/>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1092"/>
            <a:ext cx="10515600" cy="391536"/>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92480"/>
            <a:ext cx="11158057" cy="5923479"/>
          </a:xfrm>
        </p:spPr>
        <p:txBody>
          <a:bodyPr>
            <a:normAutofit lnSpcReduction="10000"/>
          </a:bodyPr>
          <a:lstStyle/>
          <a:p>
            <a:pPr marL="0" indent="0">
              <a:buNone/>
            </a:pPr>
            <a:r>
              <a:rPr lang="en-US" altLang="zh-CN" sz="1800" dirty="0"/>
              <a:t>1</a:t>
            </a:r>
            <a:r>
              <a:rPr lang="zh-CN" altLang="en-US" sz="1800" dirty="0"/>
              <a:t>、类型检查</a:t>
            </a:r>
            <a:endParaRPr lang="en-US" altLang="zh-CN" sz="1800" dirty="0"/>
          </a:p>
          <a:p>
            <a:pPr marL="0" indent="0">
              <a:buNone/>
            </a:pPr>
            <a:r>
              <a:rPr lang="zh-CN" altLang="en-US" sz="1800" dirty="0"/>
              <a:t>在</a:t>
            </a:r>
            <a:r>
              <a:rPr lang="en-US" altLang="zh-CN" sz="1800" dirty="0" err="1"/>
              <a:t>kotlin</a:t>
            </a:r>
            <a:r>
              <a:rPr lang="zh-CN" altLang="en-US" sz="1800" dirty="0"/>
              <a:t>中使用 </a:t>
            </a:r>
            <a:r>
              <a:rPr lang="en-US" altLang="zh-CN" sz="1800" dirty="0"/>
              <a:t>is </a:t>
            </a:r>
            <a:r>
              <a:rPr lang="zh-CN" altLang="en-US" sz="1800" dirty="0"/>
              <a:t>和 </a:t>
            </a:r>
            <a:r>
              <a:rPr lang="en-US" altLang="zh-CN" sz="1800" dirty="0"/>
              <a:t>!is </a:t>
            </a:r>
            <a:r>
              <a:rPr lang="zh-CN" altLang="en-US" sz="1800" dirty="0"/>
              <a:t>进行类型检查。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智能转换，在某些时候不需要使用显式转换操作符，因为编译器跟踪不可变值的 </a:t>
            </a:r>
            <a:r>
              <a:rPr lang="en-US" altLang="zh-CN" sz="1800" dirty="0"/>
              <a:t>is-</a:t>
            </a:r>
            <a:r>
              <a:rPr lang="zh-CN" altLang="en-US" sz="1800" dirty="0"/>
              <a:t>检查以及显式转换，并在需要时自动插入（安全的）转换：</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注意不是所有的时候都可以智能转换的。</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356857"/>
            <a:ext cx="3909403" cy="1852755"/>
          </a:xfrm>
          <a:prstGeom prst="rect">
            <a:avLst/>
          </a:prstGeom>
        </p:spPr>
      </p:pic>
      <p:pic>
        <p:nvPicPr>
          <p:cNvPr id="9" name="图片 8"/>
          <p:cNvPicPr>
            <a:picLocks noChangeAspect="1"/>
          </p:cNvPicPr>
          <p:nvPr/>
        </p:nvPicPr>
        <p:blipFill>
          <a:blip r:embed="rId3"/>
          <a:stretch>
            <a:fillRect/>
          </a:stretch>
        </p:blipFill>
        <p:spPr>
          <a:xfrm>
            <a:off x="936917" y="3873080"/>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57325"/>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、转换操作符</a:t>
            </a:r>
            <a:endParaRPr lang="en-US" altLang="zh-CN" sz="1800" dirty="0"/>
          </a:p>
          <a:p>
            <a:pPr marL="0" indent="0">
              <a:buNone/>
            </a:pPr>
            <a:r>
              <a:rPr lang="zh-CN" altLang="en-US" sz="1800" dirty="0"/>
              <a:t>操作符分为两类：</a:t>
            </a:r>
            <a:endParaRPr lang="en-US" altLang="zh-CN" sz="1800" dirty="0"/>
          </a:p>
          <a:p>
            <a:pPr marL="0" indent="0">
              <a:buNone/>
            </a:pPr>
            <a:r>
              <a:rPr lang="en-US" altLang="zh-CN" sz="1800" dirty="0"/>
              <a:t>---</a:t>
            </a:r>
            <a:r>
              <a:rPr lang="zh-CN" altLang="en-US" sz="1800" dirty="0"/>
              <a:t>不安全的操作符</a:t>
            </a:r>
            <a:r>
              <a:rPr lang="en-US" altLang="zh-CN" sz="1800" dirty="0"/>
              <a:t>as</a:t>
            </a:r>
            <a:r>
              <a:rPr lang="zh-CN" altLang="en-US" sz="1800" dirty="0"/>
              <a:t>，若转换失败则抛出异常</a:t>
            </a:r>
            <a:endParaRPr lang="en-US" altLang="zh-CN" sz="1800" dirty="0"/>
          </a:p>
          <a:p>
            <a:pPr marL="0" indent="0">
              <a:buNone/>
            </a:pPr>
            <a:r>
              <a:rPr lang="en-US" altLang="zh-CN" sz="1800" dirty="0"/>
              <a:t>---</a:t>
            </a:r>
            <a:r>
              <a:rPr lang="zh-CN" altLang="en-US" sz="1800" dirty="0"/>
              <a:t>安全的操作符</a:t>
            </a:r>
            <a:r>
              <a:rPr lang="en-US" altLang="zh-CN" sz="1800" dirty="0"/>
              <a:t>as</a:t>
            </a:r>
            <a:r>
              <a:rPr lang="zh-CN" altLang="en-US" sz="1800" dirty="0"/>
              <a:t>？，若转换失败则返回</a:t>
            </a:r>
            <a:r>
              <a:rPr lang="en-US" altLang="zh-CN" sz="1800" dirty="0"/>
              <a:t>null</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49442"/>
          </a:xfrm>
        </p:spPr>
        <p:txBody>
          <a:bodyPr>
            <a:normAutofit fontScale="90000"/>
          </a:bodyPr>
          <a:lstStyle/>
          <a:p>
            <a:r>
              <a:rPr lang="zh-CN" altLang="en-US" dirty="0"/>
              <a:t>学习资料</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err="1"/>
              <a:t>Kotlin</a:t>
            </a:r>
            <a:r>
              <a:rPr lang="zh-CN" altLang="en-US" sz="1800" dirty="0"/>
              <a:t>中文官网</a:t>
            </a:r>
            <a:endParaRPr lang="en-US" altLang="zh-CN" sz="1800" dirty="0"/>
          </a:p>
          <a:p>
            <a:pPr marL="0" indent="0">
              <a:buNone/>
            </a:pPr>
            <a:r>
              <a:rPr lang="en-US" altLang="zh-CN" sz="1800" dirty="0">
                <a:hlinkClick r:id="rId2"/>
              </a:rPr>
              <a:t>https://www.kotlincn.net/</a:t>
            </a: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err="1"/>
              <a:t>kotlin</a:t>
            </a:r>
            <a:r>
              <a:rPr lang="en-US" altLang="zh-CN" sz="1800" dirty="0"/>
              <a:t>-for-android-</a:t>
            </a:r>
            <a:r>
              <a:rPr lang="en-US" altLang="zh-CN" sz="1800" dirty="0" err="1"/>
              <a:t>develpers</a:t>
            </a:r>
            <a:r>
              <a:rPr lang="en-US" altLang="zh-CN" sz="1800" dirty="0"/>
              <a:t>-</a:t>
            </a:r>
            <a:r>
              <a:rPr lang="en-US" altLang="zh-CN" sz="1800" dirty="0" err="1"/>
              <a:t>zh</a:t>
            </a:r>
            <a:r>
              <a:rPr lang="zh-CN" altLang="en-US" sz="1800" dirty="0"/>
              <a:t>（中文版）</a:t>
            </a:r>
            <a:endParaRPr lang="en-US" altLang="zh-CN" sz="1800" dirty="0"/>
          </a:p>
          <a:p>
            <a:pPr marL="0" indent="0">
              <a:buNone/>
            </a:pPr>
            <a:r>
              <a:rPr lang="en-US" altLang="zh-CN" sz="1800" dirty="0">
                <a:hlinkClick r:id="rId3"/>
              </a:rPr>
              <a:t>https://github.com/wangjiegulu/kotlin-for-android-developers-zh</a:t>
            </a: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err="1"/>
              <a:t>KotlinWeatherDemo</a:t>
            </a:r>
            <a:endParaRPr lang="en-US" altLang="zh-CN" sz="1800" dirty="0"/>
          </a:p>
          <a:p>
            <a:pPr marL="0" indent="0">
              <a:buNone/>
            </a:pPr>
            <a:r>
              <a:rPr lang="en-US" altLang="zh-CN" sz="1800" dirty="0">
                <a:hlinkClick r:id="rId4"/>
              </a:rPr>
              <a:t>https://github.com/shenbibo/KotlinWeather</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93733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02173" y="249648"/>
            <a:ext cx="10515600" cy="428269"/>
          </a:xfrm>
        </p:spPr>
        <p:txBody>
          <a:bodyPr>
            <a:normAutofit fontScale="90000"/>
          </a:bodyPr>
          <a:lstStyle/>
          <a:p>
            <a:r>
              <a:rPr lang="zh-CN" altLang="en-US" sz="2200" dirty="0" smtClean="0"/>
              <a:t>什么是</a:t>
            </a:r>
            <a:r>
              <a:rPr lang="en-US" altLang="zh-CN" sz="2200" dirty="0" err="1" smtClean="0"/>
              <a:t>kotlin</a:t>
            </a:r>
            <a:r>
              <a:rPr lang="zh-CN" altLang="en-US" sz="2200" dirty="0" smtClean="0"/>
              <a:t>，</a:t>
            </a:r>
            <a:r>
              <a:rPr lang="en-US" altLang="zh-CN" sz="2200" dirty="0" err="1" smtClean="0"/>
              <a:t>kotlin</a:t>
            </a:r>
            <a:r>
              <a:rPr lang="zh-CN" altLang="en-US" sz="2200" dirty="0" smtClean="0"/>
              <a:t>能给我们带来什么</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smtClean="0"/>
              <a:t>空</a:t>
            </a:r>
            <a:r>
              <a:rPr lang="zh-CN" altLang="en-US" dirty="0"/>
              <a:t>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smtClean="0"/>
              <a:t>空</a:t>
            </a:r>
            <a:r>
              <a:rPr lang="zh-CN" altLang="en-US" dirty="0"/>
              <a:t>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zh-CN" altLang="en-US" sz="2000" dirty="0" smtClean="0"/>
              <a:t>调用</a:t>
            </a:r>
            <a:r>
              <a:rPr lang="zh-CN" altLang="en-US" sz="2000" dirty="0"/>
              <a:t>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a:t>
            </a:r>
            <a:r>
              <a:rPr lang="zh-CN" altLang="en-US" sz="2000"/>
              <a:t>对象</a:t>
            </a:r>
            <a:r>
              <a:rPr lang="zh-CN" altLang="en-US" sz="2000" smtClean="0"/>
              <a:t>：在</a:t>
            </a:r>
            <a:r>
              <a:rPr lang="zh-CN" altLang="en-US" sz="2000" dirty="0"/>
              <a:t>任何时候都不为空，可以将不可空对象赋值给可空对象，反之则不能。</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179290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9014" y="265413"/>
            <a:ext cx="10515600" cy="388856"/>
          </a:xfrm>
        </p:spPr>
        <p:txBody>
          <a:bodyPr>
            <a:normAutofit fontScale="90000"/>
          </a:bodyPr>
          <a:lstStyle/>
          <a:p>
            <a:r>
              <a:rPr lang="zh-CN" altLang="en-US" dirty="0"/>
              <a:t>类与继承</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8BEE3DD1-F72F-48B4-884C-9734949361F3}"/>
              </a:ext>
            </a:extLst>
          </p:cNvPr>
          <p:cNvPicPr>
            <a:picLocks noChangeAspect="1"/>
          </p:cNvPicPr>
          <p:nvPr/>
        </p:nvPicPr>
        <p:blipFill>
          <a:blip r:embed="rId2"/>
          <a:stretch>
            <a:fillRect/>
          </a:stretch>
        </p:blipFill>
        <p:spPr>
          <a:xfrm>
            <a:off x="981866" y="905522"/>
            <a:ext cx="7314846" cy="5699207"/>
          </a:xfrm>
          <a:prstGeom prst="rect">
            <a:avLst/>
          </a:prstGeom>
        </p:spPr>
      </p:pic>
    </p:spTree>
    <p:extLst>
      <p:ext uri="{BB962C8B-B14F-4D97-AF65-F5344CB8AC3E}">
        <p14:creationId xmlns:p14="http://schemas.microsoft.com/office/powerpoint/2010/main" val="9531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99241" y="273295"/>
            <a:ext cx="10515600" cy="317911"/>
          </a:xfrm>
        </p:spPr>
        <p:txBody>
          <a:bodyPr>
            <a:normAutofit fontScale="90000"/>
          </a:bodyPr>
          <a:lstStyle/>
          <a:p>
            <a:r>
              <a:rPr lang="zh-CN" altLang="en-US" sz="2200" dirty="0"/>
              <a:t>变量与</a:t>
            </a:r>
            <a:r>
              <a:rPr lang="zh-CN" altLang="en-US" sz="2200" dirty="0" smtClean="0"/>
              <a:t>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530772" y="248389"/>
            <a:ext cx="10515600" cy="349442"/>
          </a:xfrm>
        </p:spPr>
        <p:txBody>
          <a:bodyPr>
            <a:normAutofit fontScale="90000"/>
          </a:bodyPr>
          <a:lstStyle/>
          <a:p>
            <a:r>
              <a:rPr lang="zh-CN" altLang="en-US" sz="2200" dirty="0" smtClean="0"/>
              <a:t>变量与属性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54970"/>
            <a:ext cx="10515600" cy="373091"/>
          </a:xfrm>
        </p:spPr>
        <p:txBody>
          <a:bodyPr>
            <a:normAutofit fontScale="90000"/>
          </a:bodyPr>
          <a:lstStyle/>
          <a:p>
            <a:r>
              <a:rPr lang="zh-CN" altLang="en-US" dirty="0"/>
              <a:t>接口</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66792"/>
            <a:ext cx="11158057" cy="5941436"/>
          </a:xfrm>
        </p:spPr>
        <p:txBody>
          <a:bodyPr>
            <a:normAutofit fontScale="92500" lnSpcReduction="10000"/>
          </a:bodyPr>
          <a:lstStyle/>
          <a:p>
            <a:pPr marL="0" indent="0">
              <a:buNone/>
            </a:pPr>
            <a:r>
              <a:rPr lang="en-US" altLang="zh-CN" sz="1800" dirty="0" err="1"/>
              <a:t>Kotlin</a:t>
            </a:r>
            <a:r>
              <a:rPr lang="en-US" altLang="zh-CN" sz="1800" dirty="0"/>
              <a:t> </a:t>
            </a:r>
            <a:r>
              <a:rPr lang="zh-CN" altLang="en-US" sz="1800" dirty="0"/>
              <a:t>的接口与 </a:t>
            </a:r>
            <a:r>
              <a:rPr lang="en-US" altLang="zh-CN" sz="1800" dirty="0"/>
              <a:t>Java 8 </a:t>
            </a:r>
            <a:r>
              <a:rPr lang="zh-CN" altLang="en-US" sz="1800" dirty="0"/>
              <a:t>类似，既包含抽象方法的声明，也包含实现。与抽象类不同的是，接口无法保存状态。它可以有属性但必须声明为抽象或提供访问器实现</a:t>
            </a:r>
            <a:r>
              <a:rPr lang="zh-CN" altLang="en-US" sz="1800" dirty="0" smtClean="0"/>
              <a:t>。</a:t>
            </a:r>
            <a:endParaRPr lang="en-US" altLang="zh-CN" sz="1800" dirty="0" smtClean="0"/>
          </a:p>
          <a:p>
            <a:pPr marL="0" indent="0">
              <a:buNone/>
            </a:pPr>
            <a:endParaRPr lang="en-US" altLang="zh-CN" sz="1800" dirty="0"/>
          </a:p>
          <a:p>
            <a:pPr marL="0" indent="0">
              <a:buNone/>
            </a:pPr>
            <a:endParaRPr lang="en-US" altLang="zh-CN" sz="1800" dirty="0"/>
          </a:p>
          <a:p>
            <a:pPr marL="0" indent="0">
              <a:buNone/>
            </a:pP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endParaRPr lang="en-US" altLang="zh-CN" sz="1800" dirty="0" smtClean="0"/>
          </a:p>
          <a:p>
            <a:pPr marL="0" indent="0">
              <a:buNone/>
            </a:pPr>
            <a:r>
              <a:rPr lang="zh-CN" altLang="en-US" sz="1800" dirty="0" smtClean="0"/>
              <a:t>优点</a:t>
            </a:r>
            <a:r>
              <a:rPr lang="zh-CN" altLang="en-US" sz="1800" dirty="0"/>
              <a:t>：</a:t>
            </a:r>
            <a:r>
              <a:rPr lang="en-US" altLang="zh-CN" sz="1800" dirty="0"/>
              <a:t>1</a:t>
            </a:r>
            <a:r>
              <a:rPr lang="zh-CN" altLang="en-US" sz="1800" dirty="0"/>
              <a:t>、通过默认实现，可以让派生类只实现自己想实现的方法。</a:t>
            </a:r>
            <a:endParaRPr lang="en-US" altLang="zh-CN" sz="1800" dirty="0"/>
          </a:p>
          <a:p>
            <a:pPr marL="0" indent="0">
              <a:buNone/>
            </a:pPr>
            <a:r>
              <a:rPr lang="en-US" altLang="zh-CN" sz="1800" dirty="0"/>
              <a:t>            2</a:t>
            </a:r>
            <a:r>
              <a:rPr lang="zh-CN" altLang="en-US" sz="1800" dirty="0"/>
              <a:t>、让接口承担一部分抽象类的功能，这在只能单根继承的语言中无疑是很有用的。                                                                                                              </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6B8B165-8106-49EF-B8A2-0EB7B4BF1409}"/>
              </a:ext>
            </a:extLst>
          </p:cNvPr>
          <p:cNvPicPr>
            <a:picLocks noChangeAspect="1"/>
          </p:cNvPicPr>
          <p:nvPr/>
        </p:nvPicPr>
        <p:blipFill>
          <a:blip r:embed="rId2"/>
          <a:stretch>
            <a:fillRect/>
          </a:stretch>
        </p:blipFill>
        <p:spPr>
          <a:xfrm>
            <a:off x="941444" y="1321373"/>
            <a:ext cx="3974505" cy="4496322"/>
          </a:xfrm>
          <a:prstGeom prst="rect">
            <a:avLst/>
          </a:prstGeom>
        </p:spPr>
      </p:pic>
    </p:spTree>
    <p:extLst>
      <p:ext uri="{BB962C8B-B14F-4D97-AF65-F5344CB8AC3E}">
        <p14:creationId xmlns:p14="http://schemas.microsoft.com/office/powerpoint/2010/main" val="4126075434"/>
      </p:ext>
    </p:extLst>
  </p:cSld>
  <p:clrMapOvr>
    <a:masterClrMapping/>
  </p:clrMapOvr>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主题1" id="{410B833A-621B-4827-BE48-9F1700ED9464}" vid="{0C2376C2-8140-4BF8-AB94-EFFE489184FF}"/>
    </a:ext>
  </a:extLst>
</a:theme>
</file>

<file path=docProps/app.xml><?xml version="1.0" encoding="utf-8"?>
<Properties xmlns="http://schemas.openxmlformats.org/officeDocument/2006/extended-properties" xmlns:vt="http://schemas.openxmlformats.org/officeDocument/2006/docPropsVTypes">
  <Template>主题1</Template>
  <TotalTime>1826</TotalTime>
  <Words>2113</Words>
  <Application>Microsoft Office PowerPoint</Application>
  <PresentationFormat>宽屏</PresentationFormat>
  <Paragraphs>325</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微软雅黑</vt:lpstr>
      <vt:lpstr>Arial</vt:lpstr>
      <vt:lpstr>Calibri</vt:lpstr>
      <vt:lpstr>主题1</vt:lpstr>
      <vt:lpstr>Kotlin分享</vt:lpstr>
      <vt:lpstr>内容提要</vt:lpstr>
      <vt:lpstr>什么是kotlin，kotlin能给我们带来什么 </vt:lpstr>
      <vt:lpstr>空安全---价值10亿美金的错误（托尼·霍尔，图灵奖得主） </vt:lpstr>
      <vt:lpstr>空安全---价值10亿美金的错误（托尼·霍尔，图灵奖得主） </vt:lpstr>
      <vt:lpstr>类与继承</vt:lpstr>
      <vt:lpstr>变量与属性 </vt:lpstr>
      <vt:lpstr>变量与属性 </vt:lpstr>
      <vt:lpstr>接口</vt:lpstr>
      <vt:lpstr>控制流与ranges</vt:lpstr>
      <vt:lpstr>控制流与ranges</vt:lpstr>
      <vt:lpstr>函数操，作符重载</vt:lpstr>
      <vt:lpstr>函数，操作符重载</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类型检查和转换</vt:lpstr>
      <vt:lpstr>类型检查和转换</vt:lpstr>
      <vt:lpstr>学习资料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hst</cp:lastModifiedBy>
  <cp:revision>140</cp:revision>
  <dcterms:created xsi:type="dcterms:W3CDTF">2017-09-18T13:22:30Z</dcterms:created>
  <dcterms:modified xsi:type="dcterms:W3CDTF">2017-09-28T09:57:24Z</dcterms:modified>
</cp:coreProperties>
</file>