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90CEE-975E-45AB-B58F-83C3467C51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36048C-1EA8-41EE-B011-C9A3AF668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93A21FB5-7701-44D6-BA48-827CA7E7B6AB}"/>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5" name="页脚占位符 4">
            <a:extLst>
              <a:ext uri="{FF2B5EF4-FFF2-40B4-BE49-F238E27FC236}">
                <a16:creationId xmlns:a16="http://schemas.microsoft.com/office/drawing/2014/main" id="{77B3AC4C-4DDE-4E2F-8BF9-AE6EF3F0F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D82E46-C7D8-4EEC-A028-B13E4E57F32F}"/>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40231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7EE2-EF90-4399-831A-A21633CC3B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1FB5B6-11DA-4A06-BB99-21D8F02D499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3D7A44-DF86-4D76-8783-0E421B825A94}"/>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5" name="页脚占位符 4">
            <a:extLst>
              <a:ext uri="{FF2B5EF4-FFF2-40B4-BE49-F238E27FC236}">
                <a16:creationId xmlns:a16="http://schemas.microsoft.com/office/drawing/2014/main" id="{0370D2C5-6117-4E16-B4C9-CA5BEAB11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FBE9DE-3810-430D-B213-DDBADC88DFEE}"/>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91806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23C5BC-8238-4DAD-8AFB-18AE776385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3596A0-4426-4560-A546-8AFDA90F7EA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6EAD36-882C-4B24-82D0-6C923F167104}"/>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5" name="页脚占位符 4">
            <a:extLst>
              <a:ext uri="{FF2B5EF4-FFF2-40B4-BE49-F238E27FC236}">
                <a16:creationId xmlns:a16="http://schemas.microsoft.com/office/drawing/2014/main" id="{ADF6EE34-2ECA-4F1A-ABED-0B157A0570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E532F-837C-4175-B19A-79175340880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34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36286-CB66-476A-8346-BF400FE2E0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730081-8215-4E25-9457-891A381CAB5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8CBD5C-E68D-4B55-8032-1072248C3BA7}"/>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5" name="页脚占位符 4">
            <a:extLst>
              <a:ext uri="{FF2B5EF4-FFF2-40B4-BE49-F238E27FC236}">
                <a16:creationId xmlns:a16="http://schemas.microsoft.com/office/drawing/2014/main" id="{446D478C-5E39-41E0-AFA5-485AF2E99A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DA80C5-88D2-47F7-AA16-809639AEF84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4866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B0DD-A1CE-4A57-958B-33E6A9201B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5D41B2-F6E6-48E4-B4D9-96D7BC880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D56B78-9891-4729-9A8D-3591D9259DDE}"/>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5" name="页脚占位符 4">
            <a:extLst>
              <a:ext uri="{FF2B5EF4-FFF2-40B4-BE49-F238E27FC236}">
                <a16:creationId xmlns:a16="http://schemas.microsoft.com/office/drawing/2014/main" id="{4A93245A-D15C-4D1E-8B41-5D3B2C122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BA33F-1EAF-4477-B3BF-B669F054E794}"/>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7808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8C376-7512-413B-8702-C1CAE2F86C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43D264-CEBF-4C1B-B62F-77D5BE7ED52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E4D6083-ECD4-4851-A80A-3B95B948FE4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8ADCDF-7730-4080-9113-67BE19841137}"/>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6" name="页脚占位符 5">
            <a:extLst>
              <a:ext uri="{FF2B5EF4-FFF2-40B4-BE49-F238E27FC236}">
                <a16:creationId xmlns:a16="http://schemas.microsoft.com/office/drawing/2014/main" id="{B1F2C9E6-B813-4D63-B14D-6FA4D1157B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596D94-7C1A-43EE-9D50-8908C2996EB8}"/>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99941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8C5BB-C491-4CD1-9F17-76A9E68E63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34C067-E88E-4C98-88DB-B945330CD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1010D24-C954-429D-AE3B-4673510174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4B71B6-C558-41D3-A43A-3A41E9307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4C70E18-098B-4E51-B33F-A694CEF3654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FC33A10-DAD8-4384-8159-69B73A0A8ACA}"/>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8" name="页脚占位符 7">
            <a:extLst>
              <a:ext uri="{FF2B5EF4-FFF2-40B4-BE49-F238E27FC236}">
                <a16:creationId xmlns:a16="http://schemas.microsoft.com/office/drawing/2014/main" id="{4E74EF74-7C06-46F2-80E6-27A0D29928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3B0045-C884-4371-985C-7466E09C9389}"/>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9771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F390E-99A3-48E3-99E0-969D8E715E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E946771-7EF9-4D0D-8F7B-FE4C9555ECB3}"/>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4" name="页脚占位符 3">
            <a:extLst>
              <a:ext uri="{FF2B5EF4-FFF2-40B4-BE49-F238E27FC236}">
                <a16:creationId xmlns:a16="http://schemas.microsoft.com/office/drawing/2014/main" id="{F8486B6E-83F5-4989-B028-3DD230EFA9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A60FCB-F542-457C-8737-FC18A4F6BFA1}"/>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76959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C38183-2D30-4063-993D-66E0C5DFABE0}"/>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3" name="页脚占位符 2">
            <a:extLst>
              <a:ext uri="{FF2B5EF4-FFF2-40B4-BE49-F238E27FC236}">
                <a16:creationId xmlns:a16="http://schemas.microsoft.com/office/drawing/2014/main" id="{1AF19233-BFED-4F48-85C8-36862A14052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60A690-A1B0-476A-82E7-48E1FA9C80F3}"/>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78284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A53C0-CB9E-4FB8-AE46-A245875874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B4CA7B-84FD-44E9-A9EC-0F28BDFC5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17C7EBE-39A0-468F-9E19-2C4B108E3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E3AADE-DEEB-4C4D-AB05-45C821713922}"/>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6" name="页脚占位符 5">
            <a:extLst>
              <a:ext uri="{FF2B5EF4-FFF2-40B4-BE49-F238E27FC236}">
                <a16:creationId xmlns:a16="http://schemas.microsoft.com/office/drawing/2014/main" id="{E5C0CB18-E808-4CBD-8926-21BEEDB3FC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E8C762-250C-4CF8-906A-C2C65E9152F5}"/>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211968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F080C-38AF-4637-B3FF-95328A8110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7FF377-958F-40F4-BD70-372A36D71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C55262-3A39-4201-B9BD-DD14772AE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E6F12E-A506-4EEE-A5C5-6942B7345EFD}"/>
              </a:ext>
            </a:extLst>
          </p:cNvPr>
          <p:cNvSpPr>
            <a:spLocks noGrp="1"/>
          </p:cNvSpPr>
          <p:nvPr>
            <p:ph type="dt" sz="half" idx="10"/>
          </p:nvPr>
        </p:nvSpPr>
        <p:spPr/>
        <p:txBody>
          <a:bodyPr/>
          <a:lstStyle/>
          <a:p>
            <a:fld id="{AFB6B5B2-4C17-47BC-B4FC-EB545BEC8073}" type="datetimeFigureOut">
              <a:rPr lang="zh-CN" altLang="en-US" smtClean="0"/>
              <a:t>2017/9/28</a:t>
            </a:fld>
            <a:endParaRPr lang="zh-CN" altLang="en-US"/>
          </a:p>
        </p:txBody>
      </p:sp>
      <p:sp>
        <p:nvSpPr>
          <p:cNvPr id="6" name="页脚占位符 5">
            <a:extLst>
              <a:ext uri="{FF2B5EF4-FFF2-40B4-BE49-F238E27FC236}">
                <a16:creationId xmlns:a16="http://schemas.microsoft.com/office/drawing/2014/main" id="{354C8E3D-8EFA-41D9-BCF5-0A43D79DE4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7A0A6F-DCDA-4167-9E1D-C81BF19B6DF0}"/>
              </a:ext>
            </a:extLst>
          </p:cNvPr>
          <p:cNvSpPr>
            <a:spLocks noGrp="1"/>
          </p:cNvSpPr>
          <p:nvPr>
            <p:ph type="sldNum" sz="quarter" idx="12"/>
          </p:nvPr>
        </p:nvSpPr>
        <p:spPr/>
        <p:txBody>
          <a:body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300155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86FB64-7D21-4F7D-B20B-B721EEBE8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63109B-72B1-4215-A8A7-2C79A0B0E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437E5-0902-47A0-93B8-9C74AFFAE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6B5B2-4C17-47BC-B4FC-EB545BEC8073}" type="datetimeFigureOut">
              <a:rPr lang="zh-CN" altLang="en-US" smtClean="0"/>
              <a:t>2017/9/28</a:t>
            </a:fld>
            <a:endParaRPr lang="zh-CN" altLang="en-US"/>
          </a:p>
        </p:txBody>
      </p:sp>
      <p:sp>
        <p:nvSpPr>
          <p:cNvPr id="5" name="页脚占位符 4">
            <a:extLst>
              <a:ext uri="{FF2B5EF4-FFF2-40B4-BE49-F238E27FC236}">
                <a16:creationId xmlns:a16="http://schemas.microsoft.com/office/drawing/2014/main" id="{6FCD017E-338C-474C-9EB4-9D561AFB4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1CFEB8-31FF-4F8F-B10F-9FFA9E38B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93CCF-DE9C-4432-9BCF-E50CD3C47AED}" type="slidenum">
              <a:rPr lang="zh-CN" altLang="en-US" smtClean="0"/>
              <a:t>‹#›</a:t>
            </a:fld>
            <a:endParaRPr lang="zh-CN" altLang="en-US"/>
          </a:p>
        </p:txBody>
      </p:sp>
    </p:spTree>
    <p:extLst>
      <p:ext uri="{BB962C8B-B14F-4D97-AF65-F5344CB8AC3E}">
        <p14:creationId xmlns:p14="http://schemas.microsoft.com/office/powerpoint/2010/main" val="1851950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wangjiegulu/kotlin-for-android-developers-zh" TargetMode="External"/><Relationship Id="rId2" Type="http://schemas.openxmlformats.org/officeDocument/2006/relationships/hyperlink" Target="https://www.kotlincn.net/" TargetMode="External"/><Relationship Id="rId1" Type="http://schemas.openxmlformats.org/officeDocument/2006/relationships/slideLayout" Target="../slideLayouts/slideLayout2.xml"/><Relationship Id="rId4" Type="http://schemas.openxmlformats.org/officeDocument/2006/relationships/hyperlink" Target="https://github.com/shenbibo/KotlinWeath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C5E11-7B16-489F-B049-EA4D18A67DCB}"/>
              </a:ext>
            </a:extLst>
          </p:cNvPr>
          <p:cNvSpPr>
            <a:spLocks noGrp="1"/>
          </p:cNvSpPr>
          <p:nvPr>
            <p:ph type="ctrTitle"/>
          </p:nvPr>
        </p:nvSpPr>
        <p:spPr/>
        <p:txBody>
          <a:bodyPr/>
          <a:lstStyle/>
          <a:p>
            <a:r>
              <a:rPr lang="en-US" altLang="zh-CN" dirty="0" err="1" smtClean="0"/>
              <a:t>Kotlin</a:t>
            </a:r>
            <a:r>
              <a:rPr lang="zh-CN" altLang="en-US" dirty="0"/>
              <a:t>分享</a:t>
            </a:r>
          </a:p>
        </p:txBody>
      </p:sp>
      <p:sp>
        <p:nvSpPr>
          <p:cNvPr id="3" name="副标题 2">
            <a:extLst>
              <a:ext uri="{FF2B5EF4-FFF2-40B4-BE49-F238E27FC236}">
                <a16:creationId xmlns:a16="http://schemas.microsoft.com/office/drawing/2014/main" id="{F555AFE8-632A-49EF-BA58-8924A535B933}"/>
              </a:ext>
            </a:extLst>
          </p:cNvPr>
          <p:cNvSpPr>
            <a:spLocks noGrp="1"/>
          </p:cNvSpPr>
          <p:nvPr>
            <p:ph type="subTitle" idx="1"/>
          </p:nvPr>
        </p:nvSpPr>
        <p:spPr/>
        <p:txBody>
          <a:bodyPr/>
          <a:lstStyle/>
          <a:p>
            <a:r>
              <a:rPr lang="zh-CN" altLang="en-US" dirty="0"/>
              <a:t>分享人：</a:t>
            </a:r>
            <a:r>
              <a:rPr lang="en-US" altLang="zh-CN" dirty="0"/>
              <a:t>sky</a:t>
            </a:r>
            <a:endParaRPr lang="zh-CN" altLang="en-US" dirty="0"/>
          </a:p>
        </p:txBody>
      </p:sp>
    </p:spTree>
    <p:extLst>
      <p:ext uri="{BB962C8B-B14F-4D97-AF65-F5344CB8AC3E}">
        <p14:creationId xmlns:p14="http://schemas.microsoft.com/office/powerpoint/2010/main" val="253187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734976"/>
          </a:xfrm>
        </p:spPr>
        <p:txBody>
          <a:bodyPr>
            <a:normAutofit/>
          </a:bodyPr>
          <a:lstStyle/>
          <a:p>
            <a:pPr marL="0" indent="0">
              <a:buNone/>
            </a:pPr>
            <a:r>
              <a:rPr lang="zh-CN" altLang="en-US" sz="2000" dirty="0"/>
              <a:t>还在为</a:t>
            </a:r>
            <a:r>
              <a:rPr lang="en-US" altLang="zh-CN" sz="2000" dirty="0"/>
              <a:t>string</a:t>
            </a:r>
            <a:r>
              <a:rPr lang="zh-CN" altLang="en-US" sz="2000" dirty="0"/>
              <a:t>类无法被继承而烦恼吗？还在为打印</a:t>
            </a:r>
            <a:r>
              <a:rPr lang="en-US" altLang="zh-CN" sz="2000" dirty="0"/>
              <a:t>toast</a:t>
            </a:r>
            <a:r>
              <a:rPr lang="zh-CN" altLang="en-US" sz="2000" dirty="0"/>
              <a:t>需要传递</a:t>
            </a:r>
            <a:r>
              <a:rPr lang="en-US" altLang="zh-CN" sz="2000" dirty="0"/>
              <a:t>context</a:t>
            </a:r>
            <a:r>
              <a:rPr lang="zh-CN" altLang="en-US" sz="2000" dirty="0"/>
              <a:t>而心忧吗？    </a:t>
            </a:r>
            <a:endParaRPr lang="en-US" altLang="zh-CN" sz="2000" dirty="0"/>
          </a:p>
          <a:p>
            <a:pPr marL="0" indent="0">
              <a:buNone/>
            </a:pPr>
            <a:r>
              <a:rPr lang="zh-CN" altLang="en-US" sz="2000" dirty="0"/>
              <a:t> </a:t>
            </a:r>
            <a:r>
              <a:rPr lang="en-US" altLang="zh-CN" sz="2000" dirty="0" err="1"/>
              <a:t>kotlin</a:t>
            </a:r>
            <a:r>
              <a:rPr lang="zh-CN" altLang="en-US" sz="2000" dirty="0"/>
              <a:t>扩展你值得拥有。</a:t>
            </a:r>
            <a:endParaRPr lang="en-US" altLang="zh-CN" sz="2000" dirty="0"/>
          </a:p>
          <a:p>
            <a:pPr marL="0" indent="0">
              <a:buNone/>
            </a:pPr>
            <a:r>
              <a:rPr lang="zh-CN" altLang="en-US" sz="2000" dirty="0"/>
              <a:t>能够扩展一个类的新功能而无需继承该类或使用像装饰者这样的任何类型的设计模式。在</a:t>
            </a:r>
            <a:r>
              <a:rPr lang="en-US" altLang="zh-CN" sz="2000" dirty="0"/>
              <a:t>java</a:t>
            </a:r>
            <a:r>
              <a:rPr lang="zh-CN" altLang="en-US" sz="2000" dirty="0"/>
              <a:t>中我们经常这样定义</a:t>
            </a:r>
            <a:r>
              <a:rPr lang="en-US" altLang="zh-CN" sz="2000" dirty="0"/>
              <a:t>Toast</a:t>
            </a:r>
            <a:r>
              <a:rPr lang="zh-CN" altLang="en-US" sz="2000" dirty="0"/>
              <a:t>工具类：</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看</a:t>
            </a:r>
            <a:r>
              <a:rPr lang="en-US" altLang="zh-CN" sz="2000" dirty="0" err="1"/>
              <a:t>kotlin</a:t>
            </a:r>
            <a:r>
              <a:rPr lang="zh-CN" altLang="en-US" sz="2000" dirty="0"/>
              <a:t>的简单实现：</a:t>
            </a: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685EAA0-9C29-47CE-B1B1-C40A9E6F802C}"/>
              </a:ext>
            </a:extLst>
          </p:cNvPr>
          <p:cNvPicPr>
            <a:picLocks noChangeAspect="1"/>
          </p:cNvPicPr>
          <p:nvPr/>
        </p:nvPicPr>
        <p:blipFill>
          <a:blip r:embed="rId2"/>
          <a:stretch>
            <a:fillRect/>
          </a:stretch>
        </p:blipFill>
        <p:spPr>
          <a:xfrm>
            <a:off x="949449" y="2442699"/>
            <a:ext cx="6457950" cy="1724025"/>
          </a:xfrm>
          <a:prstGeom prst="rect">
            <a:avLst/>
          </a:prstGeom>
        </p:spPr>
      </p:pic>
      <p:pic>
        <p:nvPicPr>
          <p:cNvPr id="5" name="图片 4">
            <a:extLst>
              <a:ext uri="{FF2B5EF4-FFF2-40B4-BE49-F238E27FC236}">
                <a16:creationId xmlns:a16="http://schemas.microsoft.com/office/drawing/2014/main" id="{23D1CF44-FDFC-4015-BE27-1A33B7D51C1D}"/>
              </a:ext>
            </a:extLst>
          </p:cNvPr>
          <p:cNvPicPr>
            <a:picLocks noChangeAspect="1"/>
          </p:cNvPicPr>
          <p:nvPr/>
        </p:nvPicPr>
        <p:blipFill>
          <a:blip r:embed="rId3"/>
          <a:stretch>
            <a:fillRect/>
          </a:stretch>
        </p:blipFill>
        <p:spPr>
          <a:xfrm>
            <a:off x="940387" y="4454741"/>
            <a:ext cx="6315075" cy="2247900"/>
          </a:xfrm>
          <a:prstGeom prst="rect">
            <a:avLst/>
          </a:prstGeom>
        </p:spPr>
      </p:pic>
    </p:spTree>
    <p:extLst>
      <p:ext uri="{BB962C8B-B14F-4D97-AF65-F5344CB8AC3E}">
        <p14:creationId xmlns:p14="http://schemas.microsoft.com/office/powerpoint/2010/main" val="11094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扩展</a:t>
            </a:r>
            <a:r>
              <a:rPr lang="en-US" altLang="zh-CN" sz="3600" dirty="0"/>
              <a:t>(</a:t>
            </a:r>
            <a:r>
              <a:rPr lang="zh-CN" altLang="en-US" sz="3600" dirty="0"/>
              <a:t>方法，属性</a:t>
            </a:r>
            <a:r>
              <a:rPr lang="en-US" altLang="zh-CN" sz="3600" dirty="0"/>
              <a:t>)</a:t>
            </a: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810436"/>
          </a:xfrm>
        </p:spPr>
        <p:txBody>
          <a:bodyPr>
            <a:normAutofit/>
          </a:bodyPr>
          <a:lstStyle/>
          <a:p>
            <a:pPr marL="0" indent="0">
              <a:buNone/>
            </a:pPr>
            <a:r>
              <a:rPr lang="en-US" altLang="zh-CN" sz="2000" dirty="0"/>
              <a:t>2</a:t>
            </a:r>
            <a:r>
              <a:rPr lang="zh-CN" altLang="en-US" sz="2000" dirty="0"/>
              <a:t>、扩展属性</a:t>
            </a:r>
            <a:endParaRPr lang="en-US" altLang="zh-CN" sz="2000" dirty="0"/>
          </a:p>
          <a:p>
            <a:pPr marL="0" indent="0">
              <a:buNone/>
            </a:pPr>
            <a:r>
              <a:rPr lang="zh-CN" altLang="en-US" sz="2000" dirty="0"/>
              <a:t>类似于扩展方法，我们也可以很轻松给类添加扩展属性。</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优点：</a:t>
            </a:r>
            <a:endParaRPr lang="en-US" altLang="zh-CN" sz="2000" dirty="0"/>
          </a:p>
          <a:p>
            <a:pPr marL="457200" indent="-457200">
              <a:buAutoNum type="arabicPeriod"/>
            </a:pPr>
            <a:r>
              <a:rPr lang="zh-CN" altLang="en-US" sz="2000" dirty="0"/>
              <a:t>可以给任意类添加新功能</a:t>
            </a:r>
            <a:endParaRPr lang="en-US" altLang="zh-CN" sz="2000" dirty="0"/>
          </a:p>
          <a:p>
            <a:pPr marL="457200" indent="-457200">
              <a:buAutoNum type="arabicPeriod"/>
            </a:pPr>
            <a:r>
              <a:rPr lang="zh-CN" altLang="en-US" sz="2000" dirty="0"/>
              <a:t>让工具类更加简洁</a:t>
            </a:r>
            <a:endParaRPr lang="en-US" altLang="zh-CN" sz="2000" dirty="0"/>
          </a:p>
          <a:p>
            <a:pPr marL="0" indent="0">
              <a:buNone/>
            </a:pPr>
            <a:r>
              <a:rPr lang="zh-CN" altLang="en-US" sz="2000" dirty="0"/>
              <a:t>注意点：</a:t>
            </a:r>
            <a:endParaRPr lang="en-US" altLang="zh-CN" sz="2000" dirty="0"/>
          </a:p>
          <a:p>
            <a:pPr marL="457200" indent="-457200">
              <a:buAutoNum type="arabicPeriod"/>
            </a:pPr>
            <a:r>
              <a:rPr lang="en-US" altLang="zh-CN" sz="2000" dirty="0" err="1"/>
              <a:t>Kotlin</a:t>
            </a:r>
            <a:r>
              <a:rPr lang="zh-CN" altLang="en-US" sz="2000" dirty="0"/>
              <a:t>的扩展是静态导入的，并没有修改类和新增继承。</a:t>
            </a:r>
            <a:endParaRPr lang="en-US" altLang="zh-CN" sz="2000" dirty="0"/>
          </a:p>
          <a:p>
            <a:pPr marL="457200" indent="-457200">
              <a:buAutoNum type="arabicPeriod"/>
            </a:pPr>
            <a:r>
              <a:rPr lang="en-US" altLang="zh-CN" sz="2000" dirty="0" err="1"/>
              <a:t>Kotlin</a:t>
            </a:r>
            <a:r>
              <a:rPr lang="zh-CN" altLang="en-US" sz="2000" dirty="0"/>
              <a:t>的扩展不具有多态性（当子类和父类都具有相同的扩展方法时，只能根据编码时传入的类型，而不能运行时推断。）</a:t>
            </a:r>
            <a:endParaRPr lang="en-US" altLang="zh-CN" sz="2000" dirty="0"/>
          </a:p>
        </p:txBody>
      </p:sp>
      <p:pic>
        <p:nvPicPr>
          <p:cNvPr id="7" name="图片 6">
            <a:extLst>
              <a:ext uri="{FF2B5EF4-FFF2-40B4-BE49-F238E27FC236}">
                <a16:creationId xmlns:a16="http://schemas.microsoft.com/office/drawing/2014/main" id="{E4FE5D34-C4EB-499B-ACF5-8CB18BD57F6F}"/>
              </a:ext>
            </a:extLst>
          </p:cNvPr>
          <p:cNvPicPr>
            <a:picLocks noChangeAspect="1"/>
          </p:cNvPicPr>
          <p:nvPr/>
        </p:nvPicPr>
        <p:blipFill>
          <a:blip r:embed="rId2"/>
          <a:stretch>
            <a:fillRect/>
          </a:stretch>
        </p:blipFill>
        <p:spPr>
          <a:xfrm>
            <a:off x="7986897" y="1121175"/>
            <a:ext cx="3267075" cy="3124200"/>
          </a:xfrm>
          <a:prstGeom prst="rect">
            <a:avLst/>
          </a:prstGeom>
        </p:spPr>
      </p:pic>
      <p:pic>
        <p:nvPicPr>
          <p:cNvPr id="4" name="图片 3"/>
          <p:cNvPicPr>
            <a:picLocks noChangeAspect="1"/>
          </p:cNvPicPr>
          <p:nvPr/>
        </p:nvPicPr>
        <p:blipFill>
          <a:blip r:embed="rId3"/>
          <a:stretch>
            <a:fillRect/>
          </a:stretch>
        </p:blipFill>
        <p:spPr>
          <a:xfrm>
            <a:off x="1015117" y="1791697"/>
            <a:ext cx="4342857" cy="714286"/>
          </a:xfrm>
          <a:prstGeom prst="rect">
            <a:avLst/>
          </a:prstGeom>
        </p:spPr>
      </p:pic>
    </p:spTree>
    <p:extLst>
      <p:ext uri="{BB962C8B-B14F-4D97-AF65-F5344CB8AC3E}">
        <p14:creationId xmlns:p14="http://schemas.microsoft.com/office/powerpoint/2010/main" val="275858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3ED31-0928-4FAB-84C6-9DA25C051219}"/>
              </a:ext>
            </a:extLst>
          </p:cNvPr>
          <p:cNvSpPr>
            <a:spLocks noGrp="1"/>
          </p:cNvSpPr>
          <p:nvPr>
            <p:ph type="title"/>
          </p:nvPr>
        </p:nvSpPr>
        <p:spPr>
          <a:xfrm>
            <a:off x="839788" y="365125"/>
            <a:ext cx="10515600" cy="611419"/>
          </a:xfrm>
        </p:spPr>
        <p:txBody>
          <a:bodyPr>
            <a:normAutofit/>
          </a:bodyPr>
          <a:lstStyle/>
          <a:p>
            <a:r>
              <a:rPr lang="zh-CN" altLang="en-US" sz="3200" dirty="0"/>
              <a:t>数据类</a:t>
            </a:r>
          </a:p>
        </p:txBody>
      </p:sp>
      <p:sp>
        <p:nvSpPr>
          <p:cNvPr id="3" name="文本占位符 2">
            <a:extLst>
              <a:ext uri="{FF2B5EF4-FFF2-40B4-BE49-F238E27FC236}">
                <a16:creationId xmlns:a16="http://schemas.microsoft.com/office/drawing/2014/main" id="{48C24CB0-653B-4A9B-9D4C-001879706027}"/>
              </a:ext>
            </a:extLst>
          </p:cNvPr>
          <p:cNvSpPr>
            <a:spLocks noGrp="1"/>
          </p:cNvSpPr>
          <p:nvPr>
            <p:ph type="body" idx="1"/>
          </p:nvPr>
        </p:nvSpPr>
        <p:spPr>
          <a:xfrm>
            <a:off x="839788" y="979827"/>
            <a:ext cx="5157787" cy="520499"/>
          </a:xfrm>
        </p:spPr>
        <p:txBody>
          <a:bodyPr/>
          <a:lstStyle/>
          <a:p>
            <a:r>
              <a:rPr lang="zh-CN" altLang="en-US" b="0" dirty="0"/>
              <a:t>在</a:t>
            </a:r>
            <a:r>
              <a:rPr lang="en-US" altLang="zh-CN" b="0" dirty="0"/>
              <a:t>java</a:t>
            </a:r>
            <a:r>
              <a:rPr lang="zh-CN" altLang="en-US" b="0" dirty="0"/>
              <a:t>中的数据类</a:t>
            </a:r>
          </a:p>
        </p:txBody>
      </p:sp>
      <p:pic>
        <p:nvPicPr>
          <p:cNvPr id="9" name="内容占位符 8">
            <a:extLst>
              <a:ext uri="{FF2B5EF4-FFF2-40B4-BE49-F238E27FC236}">
                <a16:creationId xmlns:a16="http://schemas.microsoft.com/office/drawing/2014/main" id="{0E5417BC-B024-4DFF-ABB3-78C7828C2E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578171"/>
            <a:ext cx="5157787" cy="5119296"/>
          </a:xfrm>
        </p:spPr>
      </p:pic>
      <p:sp>
        <p:nvSpPr>
          <p:cNvPr id="5" name="文本占位符 4">
            <a:extLst>
              <a:ext uri="{FF2B5EF4-FFF2-40B4-BE49-F238E27FC236}">
                <a16:creationId xmlns:a16="http://schemas.microsoft.com/office/drawing/2014/main" id="{43A60152-7C84-42E1-9763-0B30504430FA}"/>
              </a:ext>
            </a:extLst>
          </p:cNvPr>
          <p:cNvSpPr>
            <a:spLocks noGrp="1"/>
          </p:cNvSpPr>
          <p:nvPr>
            <p:ph type="body" sz="quarter" idx="3"/>
          </p:nvPr>
        </p:nvSpPr>
        <p:spPr>
          <a:xfrm>
            <a:off x="6084887" y="979827"/>
            <a:ext cx="5183188" cy="520499"/>
          </a:xfrm>
        </p:spPr>
        <p:txBody>
          <a:bodyPr/>
          <a:lstStyle/>
          <a:p>
            <a:r>
              <a:rPr lang="en-US" altLang="zh-CN" b="0" dirty="0" err="1"/>
              <a:t>Kotlin</a:t>
            </a:r>
            <a:r>
              <a:rPr lang="zh-CN" altLang="en-US" b="0" dirty="0"/>
              <a:t>中的数据类</a:t>
            </a:r>
          </a:p>
        </p:txBody>
      </p:sp>
      <p:pic>
        <p:nvPicPr>
          <p:cNvPr id="12" name="内容占位符 9">
            <a:extLst>
              <a:ext uri="{FF2B5EF4-FFF2-40B4-BE49-F238E27FC236}">
                <a16:creationId xmlns:a16="http://schemas.microsoft.com/office/drawing/2014/main" id="{4950E3B6-3F5D-4839-8961-0674E1216470}"/>
              </a:ext>
            </a:extLst>
          </p:cNvPr>
          <p:cNvPicPr>
            <a:picLocks noGrp="1" noChangeAspect="1"/>
          </p:cNvPicPr>
          <p:nvPr>
            <p:ph sz="quarter" idx="4"/>
          </p:nvPr>
        </p:nvPicPr>
        <p:blipFill>
          <a:blip r:embed="rId3"/>
          <a:stretch>
            <a:fillRect/>
          </a:stretch>
        </p:blipFill>
        <p:spPr>
          <a:xfrm>
            <a:off x="6174011" y="2090552"/>
            <a:ext cx="4629150" cy="657225"/>
          </a:xfrm>
          <a:prstGeom prst="rect">
            <a:avLst/>
          </a:prstGeom>
        </p:spPr>
      </p:pic>
      <p:sp>
        <p:nvSpPr>
          <p:cNvPr id="15" name="文本框 14">
            <a:extLst>
              <a:ext uri="{FF2B5EF4-FFF2-40B4-BE49-F238E27FC236}">
                <a16:creationId xmlns:a16="http://schemas.microsoft.com/office/drawing/2014/main" id="{F1D0CDEF-0116-41B2-B1ED-EAD9F6FC1F05}"/>
              </a:ext>
            </a:extLst>
          </p:cNvPr>
          <p:cNvSpPr txBox="1"/>
          <p:nvPr/>
        </p:nvSpPr>
        <p:spPr>
          <a:xfrm>
            <a:off x="6174011" y="3338004"/>
            <a:ext cx="5326602" cy="2308324"/>
          </a:xfrm>
          <a:prstGeom prst="rect">
            <a:avLst/>
          </a:prstGeom>
          <a:noFill/>
        </p:spPr>
        <p:txBody>
          <a:bodyPr wrap="square" rtlCol="0">
            <a:spAutoFit/>
          </a:bodyPr>
          <a:lstStyle/>
          <a:p>
            <a:r>
              <a:rPr lang="zh-CN" altLang="en-US" dirty="0"/>
              <a:t>数据类自动生成的方法：</a:t>
            </a:r>
            <a:endParaRPr lang="en-US" altLang="zh-CN" dirty="0"/>
          </a:p>
          <a:p>
            <a:r>
              <a:rPr lang="en-US" altLang="zh-CN" dirty="0"/>
              <a:t>1. equals()/</a:t>
            </a:r>
            <a:r>
              <a:rPr lang="en-US" altLang="zh-CN" dirty="0" err="1"/>
              <a:t>hashCode</a:t>
            </a:r>
            <a:r>
              <a:rPr lang="en-US" altLang="zh-CN" dirty="0"/>
              <a:t>() </a:t>
            </a:r>
            <a:r>
              <a:rPr lang="zh-CN" altLang="en-US" dirty="0"/>
              <a:t>对，</a:t>
            </a:r>
            <a:endParaRPr lang="en-US" altLang="zh-CN" dirty="0"/>
          </a:p>
          <a:p>
            <a:endParaRPr lang="zh-CN" altLang="en-US" dirty="0"/>
          </a:p>
          <a:p>
            <a:r>
              <a:rPr lang="en-US" altLang="zh-CN" dirty="0"/>
              <a:t>2. </a:t>
            </a:r>
            <a:r>
              <a:rPr lang="en-US" altLang="zh-CN" dirty="0" err="1"/>
              <a:t>toString</a:t>
            </a:r>
            <a:r>
              <a:rPr lang="en-US" altLang="zh-CN" dirty="0"/>
              <a:t>() </a:t>
            </a:r>
            <a:r>
              <a:rPr lang="zh-CN" altLang="en-US" dirty="0"/>
              <a:t>格式是</a:t>
            </a:r>
            <a:r>
              <a:rPr lang="en-US" altLang="zh-CN" dirty="0"/>
              <a:t>"User(name=</a:t>
            </a:r>
            <a:r>
              <a:rPr lang="en-US" altLang="zh-CN" dirty="0" err="1"/>
              <a:t>John,age</a:t>
            </a:r>
            <a:r>
              <a:rPr lang="en-US" altLang="zh-CN" dirty="0"/>
              <a:t>=42)"</a:t>
            </a:r>
            <a:r>
              <a:rPr lang="zh-CN" altLang="en-US" dirty="0"/>
              <a:t>，</a:t>
            </a:r>
            <a:endParaRPr lang="en-US" altLang="zh-CN" dirty="0"/>
          </a:p>
          <a:p>
            <a:endParaRPr lang="zh-CN" altLang="en-US" dirty="0"/>
          </a:p>
          <a:p>
            <a:r>
              <a:rPr lang="en-US" altLang="zh-CN" dirty="0"/>
              <a:t>3. </a:t>
            </a:r>
            <a:r>
              <a:rPr lang="en-US" altLang="zh-CN" dirty="0" err="1"/>
              <a:t>componentN</a:t>
            </a:r>
            <a:r>
              <a:rPr lang="en-US" altLang="zh-CN" dirty="0"/>
              <a:t>() </a:t>
            </a:r>
            <a:r>
              <a:rPr lang="zh-CN" altLang="en-US" dirty="0"/>
              <a:t>函数 按声明顺序对应于所有属性</a:t>
            </a:r>
            <a:endParaRPr lang="en-US" altLang="zh-CN" dirty="0"/>
          </a:p>
          <a:p>
            <a:endParaRPr lang="zh-CN" altLang="en-US" dirty="0"/>
          </a:p>
          <a:p>
            <a:r>
              <a:rPr lang="en-US" altLang="zh-CN" dirty="0"/>
              <a:t>4. copy() </a:t>
            </a:r>
            <a:r>
              <a:rPr lang="zh-CN" altLang="en-US" dirty="0"/>
              <a:t>函数（见下文）。</a:t>
            </a:r>
          </a:p>
        </p:txBody>
      </p:sp>
    </p:spTree>
    <p:extLst>
      <p:ext uri="{BB962C8B-B14F-4D97-AF65-F5344CB8AC3E}">
        <p14:creationId xmlns:p14="http://schemas.microsoft.com/office/powerpoint/2010/main" val="94746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err="1"/>
              <a:t>compentN</a:t>
            </a:r>
            <a:r>
              <a:rPr lang="en-US" altLang="zh-CN" sz="2000" dirty="0"/>
              <a:t>()</a:t>
            </a:r>
            <a:r>
              <a:rPr lang="zh-CN" altLang="en-US" sz="2000" dirty="0"/>
              <a:t>函数，也称为解构申明，其实就是把一个对象解构成很多的变量，直接使用。</a:t>
            </a:r>
            <a:endParaRPr lang="en-US" altLang="zh-CN" sz="2000" dirty="0"/>
          </a:p>
          <a:p>
            <a:pPr marL="0" indent="0">
              <a:buNone/>
            </a:pPr>
            <a:endParaRPr lang="en-US" altLang="zh-CN" sz="2000" dirty="0"/>
          </a:p>
          <a:p>
            <a:pPr marL="0" indent="0">
              <a:buNone/>
            </a:pPr>
            <a:r>
              <a:rPr lang="zh-CN" altLang="en-US" sz="2000" dirty="0"/>
              <a:t>在数据类，</a:t>
            </a:r>
            <a:r>
              <a:rPr lang="en-US" altLang="zh-CN" sz="2000" dirty="0" err="1"/>
              <a:t>kotlin</a:t>
            </a:r>
            <a:r>
              <a:rPr lang="zh-CN" altLang="en-US" sz="2000" dirty="0"/>
              <a:t>为每个属性按顺序实现了从</a:t>
            </a:r>
            <a:r>
              <a:rPr lang="en-US" altLang="zh-CN" sz="2000" dirty="0"/>
              <a:t>compent1…</a:t>
            </a:r>
            <a:r>
              <a:rPr lang="en-US" altLang="zh-CN" sz="2000" dirty="0" err="1"/>
              <a:t>compentN</a:t>
            </a:r>
            <a:r>
              <a:rPr lang="zh-CN" altLang="en-US" sz="2000" dirty="0"/>
              <a:t>的函数。</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1</a:t>
            </a:r>
            <a:r>
              <a:rPr lang="zh-CN" altLang="en-US" sz="2000" dirty="0"/>
              <a:t>、使用数据类返回多个返回值的函数。</a:t>
            </a: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262AB3A-7680-41D3-B150-4AB959B7E8C2}"/>
              </a:ext>
            </a:extLst>
          </p:cNvPr>
          <p:cNvPicPr>
            <a:picLocks noChangeAspect="1"/>
          </p:cNvPicPr>
          <p:nvPr/>
        </p:nvPicPr>
        <p:blipFill>
          <a:blip r:embed="rId2"/>
          <a:stretch>
            <a:fillRect/>
          </a:stretch>
        </p:blipFill>
        <p:spPr>
          <a:xfrm>
            <a:off x="953517" y="2150800"/>
            <a:ext cx="6076950" cy="1562100"/>
          </a:xfrm>
          <a:prstGeom prst="rect">
            <a:avLst/>
          </a:prstGeom>
        </p:spPr>
      </p:pic>
      <p:pic>
        <p:nvPicPr>
          <p:cNvPr id="5" name="图片 4">
            <a:extLst>
              <a:ext uri="{FF2B5EF4-FFF2-40B4-BE49-F238E27FC236}">
                <a16:creationId xmlns:a16="http://schemas.microsoft.com/office/drawing/2014/main" id="{98382ABC-633B-4073-8314-DAA2126C1C1B}"/>
              </a:ext>
            </a:extLst>
          </p:cNvPr>
          <p:cNvPicPr>
            <a:picLocks noChangeAspect="1"/>
          </p:cNvPicPr>
          <p:nvPr/>
        </p:nvPicPr>
        <p:blipFill>
          <a:blip r:embed="rId3"/>
          <a:stretch>
            <a:fillRect/>
          </a:stretch>
        </p:blipFill>
        <p:spPr>
          <a:xfrm>
            <a:off x="767179" y="4400550"/>
            <a:ext cx="7048500" cy="2457450"/>
          </a:xfrm>
          <a:prstGeom prst="rect">
            <a:avLst/>
          </a:prstGeom>
        </p:spPr>
      </p:pic>
    </p:spTree>
    <p:extLst>
      <p:ext uri="{BB962C8B-B14F-4D97-AF65-F5344CB8AC3E}">
        <p14:creationId xmlns:p14="http://schemas.microsoft.com/office/powerpoint/2010/main" val="329729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a:t>2</a:t>
            </a:r>
            <a:r>
              <a:rPr lang="zh-CN" altLang="en-US" sz="2000" dirty="0"/>
              <a:t>、为访问元素提供简化方式：</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Copy</a:t>
            </a:r>
            <a:r>
              <a:rPr lang="zh-CN" altLang="en-US" sz="2000" dirty="0"/>
              <a:t>函数，在很多情况下，我们需要复制一个对象改变它的一些属性，但其余部分保持不变。 </a:t>
            </a:r>
            <a:r>
              <a:rPr lang="en-US" altLang="zh-CN" sz="2000" dirty="0"/>
              <a:t>copy() </a:t>
            </a:r>
            <a:r>
              <a:rPr lang="zh-CN" altLang="en-US" sz="2000" dirty="0"/>
              <a:t>函数就是为此而生成。</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2536A713-A02E-4F9C-B9ED-6C9A80BE73AC}"/>
              </a:ext>
            </a:extLst>
          </p:cNvPr>
          <p:cNvPicPr>
            <a:picLocks noChangeAspect="1"/>
          </p:cNvPicPr>
          <p:nvPr/>
        </p:nvPicPr>
        <p:blipFill>
          <a:blip r:embed="rId2"/>
          <a:stretch>
            <a:fillRect/>
          </a:stretch>
        </p:blipFill>
        <p:spPr>
          <a:xfrm>
            <a:off x="838200" y="1229465"/>
            <a:ext cx="7181850" cy="1504950"/>
          </a:xfrm>
          <a:prstGeom prst="rect">
            <a:avLst/>
          </a:prstGeom>
        </p:spPr>
      </p:pic>
      <p:pic>
        <p:nvPicPr>
          <p:cNvPr id="10" name="图片 9">
            <a:extLst>
              <a:ext uri="{FF2B5EF4-FFF2-40B4-BE49-F238E27FC236}">
                <a16:creationId xmlns:a16="http://schemas.microsoft.com/office/drawing/2014/main" id="{57423886-B90C-4C46-B4F4-B9DA1D8E42F8}"/>
              </a:ext>
            </a:extLst>
          </p:cNvPr>
          <p:cNvPicPr>
            <a:picLocks noChangeAspect="1"/>
          </p:cNvPicPr>
          <p:nvPr/>
        </p:nvPicPr>
        <p:blipFill>
          <a:blip r:embed="rId3"/>
          <a:stretch>
            <a:fillRect/>
          </a:stretch>
        </p:blipFill>
        <p:spPr>
          <a:xfrm>
            <a:off x="951113" y="3630365"/>
            <a:ext cx="5886450" cy="1781175"/>
          </a:xfrm>
          <a:prstGeom prst="rect">
            <a:avLst/>
          </a:prstGeom>
        </p:spPr>
      </p:pic>
    </p:spTree>
    <p:extLst>
      <p:ext uri="{BB962C8B-B14F-4D97-AF65-F5344CB8AC3E}">
        <p14:creationId xmlns:p14="http://schemas.microsoft.com/office/powerpoint/2010/main" val="770856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所谓的函数字面值，其实就是一个函数。</a:t>
            </a:r>
            <a:r>
              <a:rPr lang="en-US" altLang="zh-CN" sz="1800" dirty="0" err="1"/>
              <a:t>Kotlin</a:t>
            </a:r>
            <a:r>
              <a:rPr lang="zh-CN" altLang="en-US" sz="1800" dirty="0"/>
              <a:t>中函数字面值分为</a:t>
            </a:r>
            <a:r>
              <a:rPr lang="en-US" altLang="zh-CN" sz="1800" dirty="0"/>
              <a:t>Lambda</a:t>
            </a:r>
            <a:r>
              <a:rPr lang="zh-CN" altLang="en-US" sz="1800" dirty="0"/>
              <a:t>表达式和匿名函数。</a:t>
            </a:r>
            <a:endParaRPr lang="en-US" altLang="zh-CN" sz="1800" dirty="0"/>
          </a:p>
          <a:p>
            <a:pPr marL="0" indent="0">
              <a:buNone/>
            </a:pPr>
            <a:r>
              <a:rPr lang="en-US" altLang="zh-CN" sz="1800" dirty="0"/>
              <a:t>1</a:t>
            </a:r>
            <a:r>
              <a:rPr lang="zh-CN" altLang="en-US" sz="1800" dirty="0"/>
              <a:t>、</a:t>
            </a:r>
            <a:r>
              <a:rPr lang="en-US" altLang="zh-CN" sz="1800" dirty="0"/>
              <a:t>Lambda</a:t>
            </a:r>
            <a:r>
              <a:rPr lang="zh-CN" altLang="en-US" sz="1800" dirty="0"/>
              <a:t>表达式</a:t>
            </a:r>
            <a:endParaRPr lang="en-US" altLang="zh-CN" sz="1800" dirty="0"/>
          </a:p>
          <a:p>
            <a:pPr marL="0" indent="0">
              <a:buNone/>
            </a:pPr>
            <a:r>
              <a:rPr lang="en-US" altLang="zh-CN" sz="1800" dirty="0"/>
              <a:t>Lambda</a:t>
            </a:r>
            <a:r>
              <a:rPr lang="zh-CN" altLang="en-US" sz="1800" dirty="0"/>
              <a:t>表达式本质上就是一个只有函数内容没有函数外在结构的函数表达式。</a:t>
            </a:r>
            <a:endParaRPr lang="en-US" altLang="zh-CN" sz="1800" dirty="0"/>
          </a:p>
          <a:p>
            <a:pPr marL="0" indent="0">
              <a:buNone/>
            </a:pPr>
            <a:r>
              <a:rPr lang="zh-CN" altLang="en-US" sz="1800" dirty="0"/>
              <a:t>先来看一个使用</a:t>
            </a:r>
            <a:r>
              <a:rPr lang="en-US" altLang="zh-CN" sz="1800" dirty="0"/>
              <a:t>lambda</a:t>
            </a:r>
            <a:r>
              <a:rPr lang="zh-CN" altLang="en-US" sz="1800" dirty="0"/>
              <a:t>表达式和不使用的例子。</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Lambda</a:t>
            </a:r>
            <a:r>
              <a:rPr lang="zh-CN" altLang="en-US" sz="1800" dirty="0"/>
              <a:t>的基本语法结构</a:t>
            </a:r>
            <a:endParaRPr lang="en-US" altLang="zh-CN" sz="1800" dirty="0"/>
          </a:p>
        </p:txBody>
      </p:sp>
      <p:pic>
        <p:nvPicPr>
          <p:cNvPr id="4" name="图片 3">
            <a:extLst>
              <a:ext uri="{FF2B5EF4-FFF2-40B4-BE49-F238E27FC236}">
                <a16:creationId xmlns:a16="http://schemas.microsoft.com/office/drawing/2014/main" id="{CC5F92A2-5AB5-489C-9270-01BC9A2D32E3}"/>
              </a:ext>
            </a:extLst>
          </p:cNvPr>
          <p:cNvPicPr>
            <a:picLocks noChangeAspect="1"/>
          </p:cNvPicPr>
          <p:nvPr/>
        </p:nvPicPr>
        <p:blipFill>
          <a:blip r:embed="rId2"/>
          <a:stretch>
            <a:fillRect/>
          </a:stretch>
        </p:blipFill>
        <p:spPr>
          <a:xfrm>
            <a:off x="934411" y="2336552"/>
            <a:ext cx="6229350" cy="2352675"/>
          </a:xfrm>
          <a:prstGeom prst="rect">
            <a:avLst/>
          </a:prstGeom>
        </p:spPr>
      </p:pic>
      <p:pic>
        <p:nvPicPr>
          <p:cNvPr id="8" name="图片 7">
            <a:extLst>
              <a:ext uri="{FF2B5EF4-FFF2-40B4-BE49-F238E27FC236}">
                <a16:creationId xmlns:a16="http://schemas.microsoft.com/office/drawing/2014/main" id="{2F5D5D89-614B-4BDB-89F2-5E2F17E20868}"/>
              </a:ext>
            </a:extLst>
          </p:cNvPr>
          <p:cNvPicPr>
            <a:picLocks noChangeAspect="1"/>
          </p:cNvPicPr>
          <p:nvPr/>
        </p:nvPicPr>
        <p:blipFill>
          <a:blip r:embed="rId3"/>
          <a:stretch>
            <a:fillRect/>
          </a:stretch>
        </p:blipFill>
        <p:spPr>
          <a:xfrm>
            <a:off x="934411" y="5567586"/>
            <a:ext cx="4962525" cy="1047750"/>
          </a:xfrm>
          <a:prstGeom prst="rect">
            <a:avLst/>
          </a:prstGeom>
        </p:spPr>
      </p:pic>
      <p:pic>
        <p:nvPicPr>
          <p:cNvPr id="9" name="图片 8">
            <a:extLst>
              <a:ext uri="{FF2B5EF4-FFF2-40B4-BE49-F238E27FC236}">
                <a16:creationId xmlns:a16="http://schemas.microsoft.com/office/drawing/2014/main" id="{E70A4C89-68DE-4648-8C44-768080EAC516}"/>
              </a:ext>
            </a:extLst>
          </p:cNvPr>
          <p:cNvPicPr>
            <a:picLocks noChangeAspect="1"/>
          </p:cNvPicPr>
          <p:nvPr/>
        </p:nvPicPr>
        <p:blipFill>
          <a:blip r:embed="rId4"/>
          <a:stretch>
            <a:fillRect/>
          </a:stretch>
        </p:blipFill>
        <p:spPr>
          <a:xfrm>
            <a:off x="934411" y="4994812"/>
            <a:ext cx="4010025" cy="542925"/>
          </a:xfrm>
          <a:prstGeom prst="rect">
            <a:avLst/>
          </a:prstGeom>
        </p:spPr>
      </p:pic>
    </p:spTree>
    <p:extLst>
      <p:ext uri="{BB962C8B-B14F-4D97-AF65-F5344CB8AC3E}">
        <p14:creationId xmlns:p14="http://schemas.microsoft.com/office/powerpoint/2010/main" val="244765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1800" dirty="0"/>
              <a:t>2</a:t>
            </a:r>
            <a:r>
              <a:rPr lang="zh-CN" altLang="en-US" sz="1800" dirty="0"/>
              <a:t>、匿名函数，看起来非常像一个常规函数声明，除了其名称省略了。</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为什么需要匿名函数？</a:t>
            </a:r>
            <a:endParaRPr lang="en-US" altLang="zh-CN" sz="1800" dirty="0"/>
          </a:p>
          <a:p>
            <a:pPr marL="0" indent="0">
              <a:buNone/>
            </a:pPr>
            <a:r>
              <a:rPr lang="en-US" altLang="zh-CN" sz="1800" dirty="0"/>
              <a:t>lambda </a:t>
            </a:r>
            <a:r>
              <a:rPr lang="zh-CN" altLang="en-US" sz="1800" dirty="0"/>
              <a:t>表达式语法（在使用时）缺少指定函数的返回类型的能力。在大多数情况下，这是不必要的。因为返回类型可以自动推断出来。但是在某些时候我们需要显式指定时，就可以使用匿名函数。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、闭包</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DF475BC-843A-49BE-B991-4C5E1D701E70}"/>
              </a:ext>
            </a:extLst>
          </p:cNvPr>
          <p:cNvPicPr>
            <a:picLocks noChangeAspect="1"/>
          </p:cNvPicPr>
          <p:nvPr/>
        </p:nvPicPr>
        <p:blipFill>
          <a:blip r:embed="rId2"/>
          <a:stretch>
            <a:fillRect/>
          </a:stretch>
        </p:blipFill>
        <p:spPr>
          <a:xfrm>
            <a:off x="920954" y="1158721"/>
            <a:ext cx="6877050" cy="647700"/>
          </a:xfrm>
          <a:prstGeom prst="rect">
            <a:avLst/>
          </a:prstGeom>
        </p:spPr>
      </p:pic>
      <p:pic>
        <p:nvPicPr>
          <p:cNvPr id="7" name="图片 6">
            <a:extLst>
              <a:ext uri="{FF2B5EF4-FFF2-40B4-BE49-F238E27FC236}">
                <a16:creationId xmlns:a16="http://schemas.microsoft.com/office/drawing/2014/main" id="{63D15E48-45FD-4D3F-A2E2-87E4988324ED}"/>
              </a:ext>
            </a:extLst>
          </p:cNvPr>
          <p:cNvPicPr>
            <a:picLocks noChangeAspect="1"/>
          </p:cNvPicPr>
          <p:nvPr/>
        </p:nvPicPr>
        <p:blipFill>
          <a:blip r:embed="rId3"/>
          <a:stretch>
            <a:fillRect/>
          </a:stretch>
        </p:blipFill>
        <p:spPr>
          <a:xfrm>
            <a:off x="920954" y="3013414"/>
            <a:ext cx="4152900" cy="1247775"/>
          </a:xfrm>
          <a:prstGeom prst="rect">
            <a:avLst/>
          </a:prstGeom>
        </p:spPr>
      </p:pic>
      <p:pic>
        <p:nvPicPr>
          <p:cNvPr id="8" name="图片 7">
            <a:extLst>
              <a:ext uri="{FF2B5EF4-FFF2-40B4-BE49-F238E27FC236}">
                <a16:creationId xmlns:a16="http://schemas.microsoft.com/office/drawing/2014/main" id="{34A060D0-5551-4F90-B051-8B0563CF3DFE}"/>
              </a:ext>
            </a:extLst>
          </p:cNvPr>
          <p:cNvPicPr>
            <a:picLocks noChangeAspect="1"/>
          </p:cNvPicPr>
          <p:nvPr/>
        </p:nvPicPr>
        <p:blipFill>
          <a:blip r:embed="rId4"/>
          <a:stretch>
            <a:fillRect/>
          </a:stretch>
        </p:blipFill>
        <p:spPr>
          <a:xfrm>
            <a:off x="735216" y="4810125"/>
            <a:ext cx="7248525" cy="2047875"/>
          </a:xfrm>
          <a:prstGeom prst="rect">
            <a:avLst/>
          </a:prstGeom>
        </p:spPr>
      </p:pic>
    </p:spTree>
    <p:extLst>
      <p:ext uri="{BB962C8B-B14F-4D97-AF65-F5344CB8AC3E}">
        <p14:creationId xmlns:p14="http://schemas.microsoft.com/office/powerpoint/2010/main" val="64577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1800" dirty="0"/>
              <a:t>4</a:t>
            </a:r>
            <a:r>
              <a:rPr lang="zh-CN" altLang="en-US" sz="1800" dirty="0"/>
              <a:t>、带接收者的函数字面值，可以理解为这个函数字面值是某个类的扩展函数。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既然类似于扩展函数，那么在函数字面值得表达式内就可以调用接收者的可访问函数和属性。</a:t>
            </a:r>
            <a:endParaRPr lang="en-US" altLang="zh-CN" sz="1800" dirty="0"/>
          </a:p>
          <a:p>
            <a:pPr marL="0" indent="0">
              <a:buNone/>
            </a:pPr>
            <a:r>
              <a:rPr lang="zh-CN" altLang="en-US" sz="1800" dirty="0"/>
              <a:t>看一个非常有用的方法</a:t>
            </a:r>
            <a:r>
              <a:rPr lang="en-US" altLang="zh-CN" sz="1800" dirty="0"/>
              <a:t>”with”</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简单示例</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45C6D704-3487-40AA-B8E5-D3BBD67D66B7}"/>
              </a:ext>
            </a:extLst>
          </p:cNvPr>
          <p:cNvPicPr>
            <a:picLocks noChangeAspect="1"/>
          </p:cNvPicPr>
          <p:nvPr/>
        </p:nvPicPr>
        <p:blipFill>
          <a:blip r:embed="rId2"/>
          <a:stretch>
            <a:fillRect/>
          </a:stretch>
        </p:blipFill>
        <p:spPr>
          <a:xfrm>
            <a:off x="838200" y="1206398"/>
            <a:ext cx="6400800" cy="1609725"/>
          </a:xfrm>
          <a:prstGeom prst="rect">
            <a:avLst/>
          </a:prstGeom>
        </p:spPr>
      </p:pic>
      <p:pic>
        <p:nvPicPr>
          <p:cNvPr id="7" name="图片 6">
            <a:extLst>
              <a:ext uri="{FF2B5EF4-FFF2-40B4-BE49-F238E27FC236}">
                <a16:creationId xmlns:a16="http://schemas.microsoft.com/office/drawing/2014/main" id="{A8A5EB56-F338-4AD3-9EB1-993829C0498F}"/>
              </a:ext>
            </a:extLst>
          </p:cNvPr>
          <p:cNvPicPr>
            <a:picLocks noChangeAspect="1"/>
          </p:cNvPicPr>
          <p:nvPr/>
        </p:nvPicPr>
        <p:blipFill>
          <a:blip r:embed="rId3"/>
          <a:stretch>
            <a:fillRect/>
          </a:stretch>
        </p:blipFill>
        <p:spPr>
          <a:xfrm>
            <a:off x="960627" y="3530847"/>
            <a:ext cx="8743950" cy="1457325"/>
          </a:xfrm>
          <a:prstGeom prst="rect">
            <a:avLst/>
          </a:prstGeom>
        </p:spPr>
      </p:pic>
      <p:pic>
        <p:nvPicPr>
          <p:cNvPr id="8" name="图片 7">
            <a:extLst>
              <a:ext uri="{FF2B5EF4-FFF2-40B4-BE49-F238E27FC236}">
                <a16:creationId xmlns:a16="http://schemas.microsoft.com/office/drawing/2014/main" id="{05EA5FF3-18BE-4174-B020-4A64AD2811E3}"/>
              </a:ext>
            </a:extLst>
          </p:cNvPr>
          <p:cNvPicPr>
            <a:picLocks noChangeAspect="1"/>
          </p:cNvPicPr>
          <p:nvPr/>
        </p:nvPicPr>
        <p:blipFill>
          <a:blip r:embed="rId4"/>
          <a:stretch>
            <a:fillRect/>
          </a:stretch>
        </p:blipFill>
        <p:spPr>
          <a:xfrm>
            <a:off x="960627" y="5344490"/>
            <a:ext cx="4724400" cy="1419225"/>
          </a:xfrm>
          <a:prstGeom prst="rect">
            <a:avLst/>
          </a:prstGeom>
        </p:spPr>
      </p:pic>
    </p:spTree>
    <p:extLst>
      <p:ext uri="{BB962C8B-B14F-4D97-AF65-F5344CB8AC3E}">
        <p14:creationId xmlns:p14="http://schemas.microsoft.com/office/powerpoint/2010/main" val="821915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函数字面值与高阶函数</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高阶函数，高阶函数是将函数用作参数或返回值的函数，事实上，前面所说的函数字面值是不能单独使用的，其只能作为函数的参数使用。</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Map</a:t>
            </a:r>
            <a:r>
              <a:rPr lang="zh-CN" altLang="en-US" sz="1800" dirty="0"/>
              <a:t>的作用：将</a:t>
            </a:r>
            <a:r>
              <a:rPr lang="en-US" altLang="zh-CN" sz="1800" dirty="0"/>
              <a:t>list</a:t>
            </a:r>
            <a:r>
              <a:rPr lang="zh-CN" altLang="en-US" sz="1800" dirty="0"/>
              <a:t>中的每个元素都做指定变化后返回一个新的</a:t>
            </a:r>
            <a:r>
              <a:rPr lang="en-US" altLang="zh-CN" sz="1800" dirty="0"/>
              <a:t>list</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err="1"/>
              <a:t>Lamba</a:t>
            </a:r>
            <a:r>
              <a:rPr lang="en-US" altLang="zh-CN" sz="1800" dirty="0"/>
              <a:t> </a:t>
            </a:r>
            <a:r>
              <a:rPr lang="zh-CN" altLang="en-US" sz="1800" dirty="0"/>
              <a:t>表达式的优点：</a:t>
            </a:r>
            <a:endParaRPr lang="en-US" altLang="zh-CN" sz="1800" dirty="0"/>
          </a:p>
          <a:p>
            <a:pPr marL="0" indent="0">
              <a:buNone/>
            </a:pPr>
            <a:r>
              <a:rPr lang="en-US" altLang="zh-CN" sz="1800" dirty="0"/>
              <a:t>1</a:t>
            </a:r>
            <a:r>
              <a:rPr lang="zh-CN" altLang="en-US" sz="1800" dirty="0"/>
              <a:t>、编写更少的代码</a:t>
            </a:r>
            <a:endParaRPr lang="en-US" altLang="zh-CN" sz="1800" dirty="0"/>
          </a:p>
          <a:p>
            <a:pPr marL="0" indent="0">
              <a:buNone/>
            </a:pPr>
            <a:r>
              <a:rPr lang="en-US" altLang="zh-CN" sz="1800" dirty="0"/>
              <a:t>2</a:t>
            </a:r>
            <a:r>
              <a:rPr lang="zh-CN" altLang="en-US" sz="1800" dirty="0"/>
              <a:t>、让我们更专注于函数的内容本身</a:t>
            </a:r>
            <a:endParaRPr lang="en-US" altLang="zh-CN" sz="1800" dirty="0"/>
          </a:p>
          <a:p>
            <a:pPr marL="0" indent="0">
              <a:buNone/>
            </a:pPr>
            <a:endParaRPr lang="en-US" altLang="zh-CN" sz="1800" dirty="0"/>
          </a:p>
          <a:p>
            <a:pPr marL="0" indent="0">
              <a:buNone/>
            </a:pPr>
            <a:endParaRPr lang="en-US" altLang="zh-CN" sz="1800" dirty="0"/>
          </a:p>
        </p:txBody>
      </p:sp>
      <p:pic>
        <p:nvPicPr>
          <p:cNvPr id="7" name="图片 6">
            <a:extLst>
              <a:ext uri="{FF2B5EF4-FFF2-40B4-BE49-F238E27FC236}">
                <a16:creationId xmlns:a16="http://schemas.microsoft.com/office/drawing/2014/main" id="{010726E6-7841-4654-A282-9BFC06A203BB}"/>
              </a:ext>
            </a:extLst>
          </p:cNvPr>
          <p:cNvPicPr>
            <a:picLocks noChangeAspect="1"/>
          </p:cNvPicPr>
          <p:nvPr/>
        </p:nvPicPr>
        <p:blipFill>
          <a:blip r:embed="rId2"/>
          <a:stretch>
            <a:fillRect/>
          </a:stretch>
        </p:blipFill>
        <p:spPr>
          <a:xfrm>
            <a:off x="838200" y="1482571"/>
            <a:ext cx="6448425" cy="1714500"/>
          </a:xfrm>
          <a:prstGeom prst="rect">
            <a:avLst/>
          </a:prstGeom>
        </p:spPr>
      </p:pic>
      <p:pic>
        <p:nvPicPr>
          <p:cNvPr id="8" name="图片 7">
            <a:extLst>
              <a:ext uri="{FF2B5EF4-FFF2-40B4-BE49-F238E27FC236}">
                <a16:creationId xmlns:a16="http://schemas.microsoft.com/office/drawing/2014/main" id="{FF8E5A88-F342-45AF-8364-8CDA0247A8E6}"/>
              </a:ext>
            </a:extLst>
          </p:cNvPr>
          <p:cNvPicPr>
            <a:picLocks noChangeAspect="1"/>
          </p:cNvPicPr>
          <p:nvPr/>
        </p:nvPicPr>
        <p:blipFill>
          <a:blip r:embed="rId3"/>
          <a:stretch>
            <a:fillRect/>
          </a:stretch>
        </p:blipFill>
        <p:spPr>
          <a:xfrm>
            <a:off x="838200" y="3774119"/>
            <a:ext cx="4562475" cy="990600"/>
          </a:xfrm>
          <a:prstGeom prst="rect">
            <a:avLst/>
          </a:prstGeom>
        </p:spPr>
      </p:pic>
    </p:spTree>
    <p:extLst>
      <p:ext uri="{BB962C8B-B14F-4D97-AF65-F5344CB8AC3E}">
        <p14:creationId xmlns:p14="http://schemas.microsoft.com/office/powerpoint/2010/main" val="933104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委托</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中委托分为</a:t>
            </a:r>
            <a:r>
              <a:rPr lang="en-US" altLang="zh-CN" sz="1800" dirty="0"/>
              <a:t>2</a:t>
            </a:r>
            <a:r>
              <a:rPr lang="zh-CN" altLang="en-US" sz="1800" dirty="0"/>
              <a:t>种，类委托和属性委托。</a:t>
            </a:r>
            <a:endParaRPr lang="en-US" altLang="zh-CN" sz="1800" dirty="0"/>
          </a:p>
          <a:p>
            <a:pPr marL="0" indent="0">
              <a:buNone/>
            </a:pPr>
            <a:r>
              <a:rPr lang="en-US" altLang="zh-CN" sz="1800" dirty="0"/>
              <a:t>1</a:t>
            </a:r>
            <a:r>
              <a:rPr lang="zh-CN" altLang="en-US" sz="1800" dirty="0"/>
              <a:t>、类委托</a:t>
            </a:r>
            <a:endParaRPr lang="en-US" altLang="zh-CN" sz="1800" dirty="0"/>
          </a:p>
          <a:p>
            <a:pPr marL="0" indent="0">
              <a:buNone/>
            </a:pPr>
            <a:r>
              <a:rPr lang="zh-CN" altLang="en-US" sz="1800" dirty="0"/>
              <a:t>委托模式已经证明是替代继承的一个很好的方式，但是在</a:t>
            </a:r>
            <a:r>
              <a:rPr lang="en-US" altLang="zh-CN" sz="1800" dirty="0"/>
              <a:t>java</a:t>
            </a:r>
            <a:r>
              <a:rPr lang="zh-CN" altLang="en-US" sz="1800" dirty="0"/>
              <a:t>中我们不得不写大量的样板代码，而 </a:t>
            </a:r>
            <a:r>
              <a:rPr lang="en-US" altLang="zh-CN" sz="1800" dirty="0" err="1"/>
              <a:t>Kotlin</a:t>
            </a:r>
            <a:r>
              <a:rPr lang="en-US" altLang="zh-CN" sz="1800" dirty="0"/>
              <a:t> </a:t>
            </a:r>
            <a:r>
              <a:rPr lang="zh-CN" altLang="en-US" sz="1800" dirty="0"/>
              <a:t>可以零样板代码地原生支持它。</a:t>
            </a: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657198B1-D707-422A-A49C-9CA6BE0CF9D2}"/>
              </a:ext>
            </a:extLst>
          </p:cNvPr>
          <p:cNvPicPr>
            <a:picLocks noChangeAspect="1"/>
          </p:cNvPicPr>
          <p:nvPr/>
        </p:nvPicPr>
        <p:blipFill>
          <a:blip r:embed="rId2"/>
          <a:stretch>
            <a:fillRect/>
          </a:stretch>
        </p:blipFill>
        <p:spPr>
          <a:xfrm>
            <a:off x="5808125" y="2404017"/>
            <a:ext cx="4125421" cy="4311942"/>
          </a:xfrm>
          <a:prstGeom prst="rect">
            <a:avLst/>
          </a:prstGeom>
        </p:spPr>
      </p:pic>
      <p:pic>
        <p:nvPicPr>
          <p:cNvPr id="5" name="图片 4">
            <a:extLst>
              <a:ext uri="{FF2B5EF4-FFF2-40B4-BE49-F238E27FC236}">
                <a16:creationId xmlns:a16="http://schemas.microsoft.com/office/drawing/2014/main" id="{B7B5B18D-7BDD-4190-85C5-F877F139CAD9}"/>
              </a:ext>
            </a:extLst>
          </p:cNvPr>
          <p:cNvPicPr>
            <a:picLocks noChangeAspect="1"/>
          </p:cNvPicPr>
          <p:nvPr/>
        </p:nvPicPr>
        <p:blipFill>
          <a:blip r:embed="rId3"/>
          <a:stretch>
            <a:fillRect/>
          </a:stretch>
        </p:blipFill>
        <p:spPr>
          <a:xfrm>
            <a:off x="1128712" y="2404017"/>
            <a:ext cx="4126387" cy="4311942"/>
          </a:xfrm>
          <a:prstGeom prst="rect">
            <a:avLst/>
          </a:prstGeom>
        </p:spPr>
      </p:pic>
    </p:spTree>
    <p:extLst>
      <p:ext uri="{BB962C8B-B14F-4D97-AF65-F5344CB8AC3E}">
        <p14:creationId xmlns:p14="http://schemas.microsoft.com/office/powerpoint/2010/main" val="424736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C1A5-5839-404F-B14F-2348E888647B}"/>
              </a:ext>
            </a:extLst>
          </p:cNvPr>
          <p:cNvSpPr>
            <a:spLocks noGrp="1"/>
          </p:cNvSpPr>
          <p:nvPr>
            <p:ph type="title"/>
          </p:nvPr>
        </p:nvSpPr>
        <p:spPr>
          <a:xfrm>
            <a:off x="838200" y="365125"/>
            <a:ext cx="10515600" cy="611419"/>
          </a:xfrm>
        </p:spPr>
        <p:txBody>
          <a:bodyPr>
            <a:normAutofit fontScale="90000"/>
          </a:bodyPr>
          <a:lstStyle/>
          <a:p>
            <a:r>
              <a:rPr lang="zh-CN" altLang="en-US" dirty="0"/>
              <a:t>内容提要</a:t>
            </a:r>
          </a:p>
        </p:txBody>
      </p:sp>
      <p:sp>
        <p:nvSpPr>
          <p:cNvPr id="3" name="内容占位符 2">
            <a:extLst>
              <a:ext uri="{FF2B5EF4-FFF2-40B4-BE49-F238E27FC236}">
                <a16:creationId xmlns:a16="http://schemas.microsoft.com/office/drawing/2014/main" id="{CD4C9E90-9302-4147-B196-8C4263B72102}"/>
              </a:ext>
            </a:extLst>
          </p:cNvPr>
          <p:cNvSpPr>
            <a:spLocks noGrp="1"/>
          </p:cNvSpPr>
          <p:nvPr>
            <p:ph idx="1"/>
          </p:nvPr>
        </p:nvSpPr>
        <p:spPr>
          <a:xfrm>
            <a:off x="838200" y="976544"/>
            <a:ext cx="10515600" cy="5632074"/>
          </a:xfrm>
        </p:spPr>
        <p:txBody>
          <a:bodyPr>
            <a:normAutofit fontScale="77500" lnSpcReduction="20000"/>
          </a:bodyPr>
          <a:lstStyle/>
          <a:p>
            <a:pPr marL="0" indent="0">
              <a:buNone/>
            </a:pPr>
            <a:r>
              <a:rPr lang="en-US" altLang="zh-CN" dirty="0"/>
              <a:t>1</a:t>
            </a:r>
            <a:r>
              <a:rPr lang="zh-CN" altLang="en-US" dirty="0"/>
              <a:t>、</a:t>
            </a:r>
            <a:r>
              <a:rPr lang="en-US" altLang="zh-CN" dirty="0" err="1"/>
              <a:t>kotlin</a:t>
            </a:r>
            <a:r>
              <a:rPr lang="zh-CN" altLang="en-US" dirty="0"/>
              <a:t>简介</a:t>
            </a:r>
            <a:endParaRPr lang="en-US" altLang="zh-CN" dirty="0"/>
          </a:p>
          <a:p>
            <a:pPr marL="0" indent="0">
              <a:buNone/>
            </a:pPr>
            <a:r>
              <a:rPr lang="en-US" altLang="zh-CN" dirty="0"/>
              <a:t>2</a:t>
            </a:r>
            <a:r>
              <a:rPr lang="zh-CN" altLang="en-US" dirty="0"/>
              <a:t>、空</a:t>
            </a:r>
            <a:r>
              <a:rPr lang="zh-CN" altLang="en-US" dirty="0" smtClean="0"/>
              <a:t>安全</a:t>
            </a:r>
            <a:endParaRPr lang="en-US" altLang="zh-CN" dirty="0" smtClean="0"/>
          </a:p>
          <a:p>
            <a:pPr marL="0" indent="0">
              <a:buNone/>
            </a:pPr>
            <a:r>
              <a:rPr lang="en-US" altLang="zh-CN" dirty="0" smtClean="0"/>
              <a:t>3</a:t>
            </a:r>
            <a:r>
              <a:rPr lang="zh-CN" altLang="en-US" dirty="0" smtClean="0"/>
              <a:t>、类与继承</a:t>
            </a:r>
            <a:endParaRPr lang="en-US" altLang="zh-CN" dirty="0"/>
          </a:p>
          <a:p>
            <a:pPr marL="0" indent="0">
              <a:buNone/>
            </a:pPr>
            <a:r>
              <a:rPr lang="en-US" altLang="zh-CN" dirty="0"/>
              <a:t>4</a:t>
            </a:r>
            <a:r>
              <a:rPr lang="zh-CN" altLang="en-US" dirty="0" smtClean="0"/>
              <a:t>、</a:t>
            </a:r>
            <a:r>
              <a:rPr lang="zh-CN" altLang="en-US" dirty="0"/>
              <a:t>变量，</a:t>
            </a:r>
            <a:r>
              <a:rPr lang="zh-CN" altLang="en-US" dirty="0" smtClean="0"/>
              <a:t>属性</a:t>
            </a:r>
            <a:endParaRPr lang="en-US" altLang="zh-CN" dirty="0" smtClean="0"/>
          </a:p>
          <a:p>
            <a:pPr marL="0" indent="0">
              <a:buNone/>
            </a:pPr>
            <a:r>
              <a:rPr lang="en-US" altLang="zh-CN" dirty="0" smtClean="0"/>
              <a:t>5</a:t>
            </a:r>
            <a:r>
              <a:rPr lang="zh-CN" altLang="en-US" dirty="0" smtClean="0"/>
              <a:t>、接口</a:t>
            </a:r>
            <a:endParaRPr lang="en-US" altLang="zh-CN" dirty="0"/>
          </a:p>
          <a:p>
            <a:pPr marL="0" indent="0">
              <a:buNone/>
            </a:pPr>
            <a:r>
              <a:rPr lang="en-US" altLang="zh-CN" dirty="0"/>
              <a:t>6</a:t>
            </a:r>
            <a:r>
              <a:rPr lang="zh-CN" altLang="en-US" dirty="0" smtClean="0"/>
              <a:t>、</a:t>
            </a:r>
            <a:r>
              <a:rPr lang="zh-CN" altLang="en-US" dirty="0"/>
              <a:t>函数、操作符重载</a:t>
            </a:r>
            <a:endParaRPr lang="en-US" altLang="zh-CN" dirty="0"/>
          </a:p>
          <a:p>
            <a:pPr marL="0" indent="0">
              <a:buNone/>
            </a:pPr>
            <a:r>
              <a:rPr lang="en-US" altLang="zh-CN" dirty="0"/>
              <a:t>7</a:t>
            </a:r>
            <a:r>
              <a:rPr lang="zh-CN" altLang="en-US" dirty="0" smtClean="0"/>
              <a:t>、</a:t>
            </a:r>
            <a:r>
              <a:rPr lang="zh-CN" altLang="en-US" dirty="0"/>
              <a:t>扩展函数与属性</a:t>
            </a:r>
            <a:endParaRPr lang="en-US" altLang="zh-CN" dirty="0"/>
          </a:p>
          <a:p>
            <a:pPr marL="0" indent="0">
              <a:buNone/>
            </a:pPr>
            <a:r>
              <a:rPr lang="en-US" altLang="zh-CN" dirty="0"/>
              <a:t>8</a:t>
            </a:r>
            <a:r>
              <a:rPr lang="zh-CN" altLang="en-US" dirty="0" smtClean="0"/>
              <a:t>、</a:t>
            </a:r>
            <a:r>
              <a:rPr lang="zh-CN" altLang="en-US" dirty="0"/>
              <a:t>数据类（</a:t>
            </a:r>
            <a:r>
              <a:rPr lang="en-US" altLang="zh-CN" dirty="0"/>
              <a:t>POJO</a:t>
            </a:r>
            <a:r>
              <a:rPr lang="zh-CN" altLang="en-US" dirty="0"/>
              <a:t>类）</a:t>
            </a:r>
            <a:endParaRPr lang="en-US" altLang="zh-CN" dirty="0"/>
          </a:p>
          <a:p>
            <a:pPr marL="0" indent="0">
              <a:buNone/>
            </a:pPr>
            <a:r>
              <a:rPr lang="en-US" altLang="zh-CN" dirty="0"/>
              <a:t>9</a:t>
            </a:r>
            <a:r>
              <a:rPr lang="zh-CN" altLang="en-US" dirty="0" smtClean="0"/>
              <a:t>、</a:t>
            </a:r>
            <a:r>
              <a:rPr lang="en-US" altLang="zh-CN" dirty="0"/>
              <a:t>Lambdas</a:t>
            </a:r>
            <a:r>
              <a:rPr lang="zh-CN" altLang="en-US" dirty="0"/>
              <a:t>表达式</a:t>
            </a:r>
            <a:endParaRPr lang="en-US" altLang="zh-CN" dirty="0"/>
          </a:p>
          <a:p>
            <a:pPr marL="0" indent="0">
              <a:buNone/>
            </a:pPr>
            <a:r>
              <a:rPr lang="en-US" altLang="zh-CN" dirty="0" smtClean="0"/>
              <a:t>10</a:t>
            </a:r>
            <a:r>
              <a:rPr lang="zh-CN" altLang="en-US" dirty="0" smtClean="0"/>
              <a:t>、</a:t>
            </a:r>
            <a:r>
              <a:rPr lang="zh-CN" altLang="en-US" dirty="0"/>
              <a:t>委托（属性委托，接口委托）</a:t>
            </a:r>
            <a:endParaRPr lang="en-US" altLang="zh-CN" dirty="0"/>
          </a:p>
          <a:p>
            <a:pPr marL="0" indent="0">
              <a:buNone/>
            </a:pPr>
            <a:r>
              <a:rPr lang="en-US" altLang="zh-CN" dirty="0" smtClean="0"/>
              <a:t>11</a:t>
            </a:r>
            <a:r>
              <a:rPr lang="zh-CN" altLang="en-US" dirty="0" smtClean="0"/>
              <a:t>、</a:t>
            </a:r>
            <a:r>
              <a:rPr lang="zh-CN" altLang="en-US" dirty="0"/>
              <a:t>集合和函数操作符</a:t>
            </a:r>
            <a:endParaRPr lang="en-US" altLang="zh-CN" dirty="0"/>
          </a:p>
          <a:p>
            <a:pPr marL="0" indent="0">
              <a:buNone/>
            </a:pPr>
            <a:r>
              <a:rPr lang="en-US" altLang="zh-CN" dirty="0" smtClean="0"/>
              <a:t>12</a:t>
            </a:r>
            <a:r>
              <a:rPr lang="zh-CN" altLang="en-US" dirty="0" smtClean="0"/>
              <a:t>、</a:t>
            </a:r>
            <a:r>
              <a:rPr lang="zh-CN" altLang="en-US" dirty="0"/>
              <a:t>表达式（</a:t>
            </a:r>
            <a:r>
              <a:rPr lang="en-US" altLang="zh-CN" dirty="0"/>
              <a:t>if , when</a:t>
            </a:r>
            <a:r>
              <a:rPr lang="zh-CN" altLang="en-US" dirty="0"/>
              <a:t>）与</a:t>
            </a:r>
            <a:r>
              <a:rPr lang="en-US" altLang="zh-CN" dirty="0"/>
              <a:t>Ranges</a:t>
            </a:r>
          </a:p>
          <a:p>
            <a:pPr marL="0" indent="0">
              <a:buNone/>
            </a:pPr>
            <a:r>
              <a:rPr lang="en-US" altLang="zh-CN" dirty="0" smtClean="0"/>
              <a:t>13</a:t>
            </a:r>
            <a:r>
              <a:rPr lang="zh-CN" altLang="en-US" dirty="0" smtClean="0"/>
              <a:t>、</a:t>
            </a:r>
            <a:r>
              <a:rPr lang="zh-CN" altLang="en-US" dirty="0"/>
              <a:t>泛型</a:t>
            </a:r>
            <a:endParaRPr lang="en-US" altLang="zh-CN" dirty="0"/>
          </a:p>
          <a:p>
            <a:pPr marL="0" indent="0">
              <a:buNone/>
            </a:pPr>
            <a:r>
              <a:rPr lang="en-US" altLang="zh-CN" dirty="0" smtClean="0"/>
              <a:t>14</a:t>
            </a:r>
            <a:r>
              <a:rPr lang="zh-CN" altLang="en-US" dirty="0" smtClean="0"/>
              <a:t>、</a:t>
            </a:r>
            <a:r>
              <a:rPr lang="zh-CN" altLang="en-US" dirty="0"/>
              <a:t>智能</a:t>
            </a:r>
            <a:r>
              <a:rPr lang="zh-CN" altLang="en-US" dirty="0" smtClean="0"/>
              <a:t>转换</a:t>
            </a:r>
            <a:endParaRPr lang="en-US" altLang="zh-CN" dirty="0" smtClean="0"/>
          </a:p>
          <a:p>
            <a:pPr marL="0" indent="0">
              <a:buNone/>
            </a:pPr>
            <a:r>
              <a:rPr lang="en-US" altLang="zh-CN" smtClean="0"/>
              <a:t>15</a:t>
            </a:r>
            <a:r>
              <a:rPr lang="zh-CN" altLang="en-US" smtClean="0"/>
              <a:t>、</a:t>
            </a:r>
            <a:r>
              <a:rPr lang="zh-CN" altLang="en-US" dirty="0"/>
              <a:t>学习资料</a:t>
            </a:r>
            <a:endParaRPr lang="en-US" altLang="zh-CN" dirty="0"/>
          </a:p>
          <a:p>
            <a:pPr marL="0" indent="0">
              <a:buNone/>
            </a:pPr>
            <a:endParaRPr lang="zh-CN" altLang="en-US" dirty="0"/>
          </a:p>
        </p:txBody>
      </p:sp>
    </p:spTree>
    <p:extLst>
      <p:ext uri="{BB962C8B-B14F-4D97-AF65-F5344CB8AC3E}">
        <p14:creationId xmlns:p14="http://schemas.microsoft.com/office/powerpoint/2010/main" val="251499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委托</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、委托属性</a:t>
            </a:r>
            <a:endParaRPr lang="en-US" altLang="zh-CN" sz="1800" dirty="0"/>
          </a:p>
          <a:p>
            <a:pPr marL="0" indent="0">
              <a:buNone/>
            </a:pPr>
            <a:r>
              <a:rPr lang="zh-CN" altLang="en-US" sz="1800" dirty="0"/>
              <a:t>有一些常用的属性类型，虽然我们可以在每次需要的时候手动实现它们， 但是如果能够为大家把他们只实现一次并放入一个文件或库会更好。例如包括：</a:t>
            </a:r>
          </a:p>
          <a:p>
            <a:pPr marL="0" indent="0">
              <a:buNone/>
            </a:pPr>
            <a:r>
              <a:rPr lang="zh-CN" altLang="en-US" sz="1800" dirty="0"/>
              <a:t>延迟属性（</a:t>
            </a:r>
            <a:r>
              <a:rPr lang="en-US" altLang="zh-CN" sz="1800" dirty="0"/>
              <a:t>lazy properties</a:t>
            </a:r>
            <a:r>
              <a:rPr lang="zh-CN" altLang="en-US" sz="1800" dirty="0"/>
              <a:t>）</a:t>
            </a:r>
            <a:r>
              <a:rPr lang="en-US" altLang="zh-CN" sz="1800" dirty="0"/>
              <a:t>: </a:t>
            </a:r>
            <a:r>
              <a:rPr lang="zh-CN" altLang="en-US" sz="1800" dirty="0"/>
              <a:t>其值只在首次访问时计算</a:t>
            </a:r>
            <a:r>
              <a:rPr lang="en-US" altLang="zh-CN" sz="1800" dirty="0"/>
              <a:t>(</a:t>
            </a:r>
            <a:r>
              <a:rPr lang="zh-CN" altLang="en-US" sz="1800" dirty="0"/>
              <a:t>见</a:t>
            </a:r>
            <a:r>
              <a:rPr lang="en-US" altLang="zh-CN" sz="1800" dirty="0"/>
              <a:t>demo)</a:t>
            </a:r>
            <a:r>
              <a:rPr lang="zh-CN" altLang="en-US" sz="1800" dirty="0"/>
              <a:t>；</a:t>
            </a:r>
          </a:p>
          <a:p>
            <a:pPr marL="0" indent="0">
              <a:buNone/>
            </a:pPr>
            <a:r>
              <a:rPr lang="zh-CN" altLang="en-US" sz="1800" dirty="0"/>
              <a:t>可观察属性（</a:t>
            </a:r>
            <a:r>
              <a:rPr lang="en-US" altLang="zh-CN" sz="1800" dirty="0"/>
              <a:t>observable properties</a:t>
            </a:r>
            <a:r>
              <a:rPr lang="zh-CN" altLang="en-US" sz="1800" dirty="0"/>
              <a:t>）</a:t>
            </a:r>
            <a:r>
              <a:rPr lang="en-US" altLang="zh-CN" sz="1800" dirty="0"/>
              <a:t>: </a:t>
            </a:r>
            <a:r>
              <a:rPr lang="zh-CN" altLang="en-US" sz="1800" dirty="0"/>
              <a:t>监听器会收到有关此属性变更的通知；</a:t>
            </a:r>
          </a:p>
          <a:p>
            <a:pPr marL="0" indent="0">
              <a:buNone/>
            </a:pPr>
            <a:r>
              <a:rPr lang="zh-CN" altLang="en-US" sz="1800" dirty="0"/>
              <a:t>把多个属性储存在一个映射（</a:t>
            </a:r>
            <a:r>
              <a:rPr lang="en-US" altLang="zh-CN" sz="1800" dirty="0"/>
              <a:t>map</a:t>
            </a:r>
            <a:r>
              <a:rPr lang="zh-CN" altLang="en-US" sz="1800" dirty="0"/>
              <a:t>）中，而不是每个存在单独的字段中（见</a:t>
            </a:r>
            <a:r>
              <a:rPr lang="en-US" altLang="zh-CN" sz="1800" dirty="0"/>
              <a:t>demo</a:t>
            </a:r>
            <a:r>
              <a:rPr lang="zh-CN" altLang="en-US" sz="1800" dirty="0"/>
              <a:t>）。</a:t>
            </a:r>
            <a:endParaRPr lang="en-US" altLang="zh-CN" sz="1800" dirty="0"/>
          </a:p>
          <a:p>
            <a:pPr marL="0" indent="0">
              <a:buNone/>
            </a:pPr>
            <a:r>
              <a:rPr lang="zh-CN" altLang="en-US" sz="1800" dirty="0"/>
              <a:t>所以</a:t>
            </a:r>
            <a:r>
              <a:rPr lang="en-US" altLang="zh-CN" sz="1800" dirty="0" err="1"/>
              <a:t>kotlin</a:t>
            </a:r>
            <a:r>
              <a:rPr lang="zh-CN" altLang="en-US" sz="1800" dirty="0"/>
              <a:t>推出了委托属性：</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0F9EED7-91AE-46BD-8CA9-F32760D2036D}"/>
              </a:ext>
            </a:extLst>
          </p:cNvPr>
          <p:cNvPicPr>
            <a:picLocks noChangeAspect="1"/>
          </p:cNvPicPr>
          <p:nvPr/>
        </p:nvPicPr>
        <p:blipFill>
          <a:blip r:embed="rId2"/>
          <a:stretch>
            <a:fillRect/>
          </a:stretch>
        </p:blipFill>
        <p:spPr>
          <a:xfrm>
            <a:off x="838198" y="3389342"/>
            <a:ext cx="5294371" cy="3326617"/>
          </a:xfrm>
          <a:prstGeom prst="rect">
            <a:avLst/>
          </a:prstGeom>
        </p:spPr>
      </p:pic>
      <p:pic>
        <p:nvPicPr>
          <p:cNvPr id="7" name="图片 6">
            <a:extLst>
              <a:ext uri="{FF2B5EF4-FFF2-40B4-BE49-F238E27FC236}">
                <a16:creationId xmlns:a16="http://schemas.microsoft.com/office/drawing/2014/main" id="{8F429D0D-36D2-458C-983A-752D418ABC2A}"/>
              </a:ext>
            </a:extLst>
          </p:cNvPr>
          <p:cNvPicPr>
            <a:picLocks noChangeAspect="1"/>
          </p:cNvPicPr>
          <p:nvPr/>
        </p:nvPicPr>
        <p:blipFill>
          <a:blip r:embed="rId3"/>
          <a:stretch>
            <a:fillRect/>
          </a:stretch>
        </p:blipFill>
        <p:spPr>
          <a:xfrm>
            <a:off x="6248052" y="3324415"/>
            <a:ext cx="5253256" cy="3456470"/>
          </a:xfrm>
          <a:prstGeom prst="rect">
            <a:avLst/>
          </a:prstGeom>
        </p:spPr>
      </p:pic>
    </p:spTree>
    <p:extLst>
      <p:ext uri="{BB962C8B-B14F-4D97-AF65-F5344CB8AC3E}">
        <p14:creationId xmlns:p14="http://schemas.microsoft.com/office/powerpoint/2010/main" val="70057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集合和集合操作符</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zh-CN" altLang="en-US" sz="1800" dirty="0"/>
              <a:t>与大多数语言不同，</a:t>
            </a:r>
            <a:r>
              <a:rPr lang="en-US" altLang="zh-CN" sz="1800" dirty="0" err="1"/>
              <a:t>Kotlin</a:t>
            </a:r>
            <a:r>
              <a:rPr lang="en-US" altLang="zh-CN" sz="1800" dirty="0"/>
              <a:t> </a:t>
            </a:r>
            <a:r>
              <a:rPr lang="zh-CN" altLang="en-US" sz="1800" dirty="0"/>
              <a:t>区分可变集合和不可变集合（</a:t>
            </a:r>
            <a:r>
              <a:rPr lang="en-US" altLang="zh-CN" sz="1800" dirty="0"/>
              <a:t>lists</a:t>
            </a:r>
            <a:r>
              <a:rPr lang="zh-CN" altLang="en-US" sz="1800" dirty="0"/>
              <a:t>、</a:t>
            </a:r>
            <a:r>
              <a:rPr lang="en-US" altLang="zh-CN" sz="1800" dirty="0"/>
              <a:t>sets</a:t>
            </a:r>
            <a:r>
              <a:rPr lang="zh-CN" altLang="en-US" sz="1800" dirty="0"/>
              <a:t>、</a:t>
            </a:r>
            <a:r>
              <a:rPr lang="en-US" altLang="zh-CN" sz="1800" dirty="0"/>
              <a:t>maps </a:t>
            </a:r>
            <a:r>
              <a:rPr lang="zh-CN" altLang="en-US" sz="1800" dirty="0"/>
              <a:t>等），这样的设计有助于精确控制什么时候集合可编辑什么时候不可变。</a:t>
            </a:r>
            <a:endParaRPr lang="en-US" altLang="zh-CN" sz="1800" dirty="0"/>
          </a:p>
          <a:p>
            <a:pPr marL="0" indent="0">
              <a:buNone/>
            </a:pPr>
            <a:r>
              <a:rPr lang="en-US" altLang="zh-CN" sz="1800" dirty="0"/>
              <a:t>-- </a:t>
            </a:r>
            <a:r>
              <a:rPr lang="en-US" altLang="zh-CN" sz="1800" dirty="0" err="1"/>
              <a:t>Kotlin</a:t>
            </a:r>
            <a:r>
              <a:rPr lang="en-US" altLang="zh-CN" sz="1800" dirty="0"/>
              <a:t> </a:t>
            </a:r>
            <a:r>
              <a:rPr lang="zh-CN" altLang="en-US" sz="1800" dirty="0"/>
              <a:t>的 </a:t>
            </a:r>
            <a:r>
              <a:rPr lang="en-US" altLang="zh-CN" sz="1800" dirty="0"/>
              <a:t>List&lt;out T&gt; </a:t>
            </a:r>
            <a:r>
              <a:rPr lang="zh-CN" altLang="en-US" sz="1800" dirty="0"/>
              <a:t>类型是一个提供只读操作如 </a:t>
            </a:r>
            <a:r>
              <a:rPr lang="en-US" altLang="zh-CN" sz="1800" dirty="0"/>
              <a:t>size</a:t>
            </a:r>
            <a:r>
              <a:rPr lang="zh-CN" altLang="en-US" sz="1800" dirty="0"/>
              <a:t>、</a:t>
            </a:r>
            <a:r>
              <a:rPr lang="en-US" altLang="zh-CN" sz="1800" dirty="0"/>
              <a:t>get</a:t>
            </a:r>
            <a:r>
              <a:rPr lang="zh-CN" altLang="en-US" sz="1800" dirty="0"/>
              <a:t>等的接口。</a:t>
            </a:r>
            <a:endParaRPr lang="en-US" altLang="zh-CN" sz="1800" dirty="0"/>
          </a:p>
          <a:p>
            <a:pPr marL="0" indent="0">
              <a:buNone/>
            </a:pPr>
            <a:r>
              <a:rPr lang="en-US" altLang="zh-CN" sz="1800" dirty="0"/>
              <a:t>-- </a:t>
            </a:r>
            <a:r>
              <a:rPr lang="zh-CN" altLang="en-US" sz="1800" dirty="0"/>
              <a:t>如果要使集合可以变，则需要使用</a:t>
            </a:r>
            <a:r>
              <a:rPr lang="en-US" altLang="zh-CN" sz="1800" dirty="0" err="1"/>
              <a:t>MutableList</a:t>
            </a:r>
            <a:r>
              <a:rPr lang="en-US" altLang="zh-CN" sz="1800" dirty="0"/>
              <a:t>&lt;T&gt;</a:t>
            </a:r>
            <a:r>
              <a:rPr lang="zh-CN" altLang="en-US" sz="1800" dirty="0"/>
              <a:t>，</a:t>
            </a:r>
            <a:r>
              <a:rPr lang="en-US" altLang="zh-CN" sz="1800" dirty="0" err="1"/>
              <a:t>MutableSet</a:t>
            </a:r>
            <a:r>
              <a:rPr lang="en-US" altLang="zh-CN" sz="1800" dirty="0"/>
              <a:t>&lt;T&gt;</a:t>
            </a:r>
            <a:r>
              <a:rPr lang="zh-CN" altLang="en-US" sz="1800" dirty="0"/>
              <a:t>，</a:t>
            </a:r>
            <a:r>
              <a:rPr lang="en-US" altLang="zh-CN" sz="1800" dirty="0" err="1"/>
              <a:t>MutableMap</a:t>
            </a:r>
            <a:r>
              <a:rPr lang="en-US" altLang="zh-CN" sz="1800" dirty="0"/>
              <a:t>&lt;K, V&gt;</a:t>
            </a:r>
            <a:r>
              <a:rPr lang="zh-CN" altLang="en-US" sz="1800" dirty="0"/>
              <a:t>。</a:t>
            </a:r>
            <a:endParaRPr lang="en-US" altLang="zh-CN" sz="1800" dirty="0"/>
          </a:p>
          <a:p>
            <a:pPr marL="0" indent="0">
              <a:buNone/>
            </a:pPr>
            <a:r>
              <a:rPr lang="zh-CN" altLang="en-US" sz="1800" dirty="0"/>
              <a:t>基本用法：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a:t>
            </a:r>
            <a:r>
              <a:rPr lang="zh-CN" altLang="en-US" sz="1800" dirty="0"/>
              <a:t>注意上面的</a:t>
            </a:r>
            <a:r>
              <a:rPr lang="en-US" altLang="zh-CN" sz="1800" dirty="0" err="1"/>
              <a:t>readOnlyView</a:t>
            </a:r>
            <a:r>
              <a:rPr lang="zh-CN" altLang="en-US" sz="1800" dirty="0"/>
              <a:t>是一个不可变的对象指向一个可变的</a:t>
            </a:r>
            <a:r>
              <a:rPr lang="en-US" altLang="zh-CN" sz="1800" dirty="0"/>
              <a:t>list</a:t>
            </a:r>
            <a:r>
              <a:rPr lang="zh-CN" altLang="en-US" sz="1800" dirty="0"/>
              <a:t>，此时它是</a:t>
            </a:r>
            <a:r>
              <a:rPr lang="en-US" altLang="zh-CN" sz="1800" dirty="0"/>
              <a:t>numbers</a:t>
            </a:r>
            <a:r>
              <a:rPr lang="zh-CN" altLang="en-US" sz="1800" dirty="0"/>
              <a:t>的一个只读视图。其内容会随着底层数组的变化而变化。（即它自己不能改变底层</a:t>
            </a:r>
            <a:r>
              <a:rPr lang="en-US" altLang="zh-CN" sz="1800" dirty="0"/>
              <a:t>list</a:t>
            </a:r>
            <a:r>
              <a:rPr lang="zh-CN" altLang="en-US" sz="1800" dirty="0"/>
              <a:t>，但是也不能阻止底层</a:t>
            </a:r>
            <a:r>
              <a:rPr lang="en-US" altLang="zh-CN" sz="1800" dirty="0"/>
              <a:t>list</a:t>
            </a:r>
            <a:r>
              <a:rPr lang="zh-CN" altLang="en-US" sz="1800" dirty="0"/>
              <a:t>自己的变化），如果要实现一个完全不可变的</a:t>
            </a:r>
            <a:r>
              <a:rPr lang="en-US" altLang="zh-CN" sz="1800" dirty="0"/>
              <a:t>list</a:t>
            </a:r>
            <a:r>
              <a:rPr lang="zh-CN" altLang="en-US" sz="1800" dirty="0"/>
              <a:t>，如下即可：</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8" name="图片 7">
            <a:extLst>
              <a:ext uri="{FF2B5EF4-FFF2-40B4-BE49-F238E27FC236}">
                <a16:creationId xmlns:a16="http://schemas.microsoft.com/office/drawing/2014/main" id="{A5FBA16B-2306-4502-9250-BBB262EBA981}"/>
              </a:ext>
            </a:extLst>
          </p:cNvPr>
          <p:cNvPicPr>
            <a:picLocks noChangeAspect="1"/>
          </p:cNvPicPr>
          <p:nvPr/>
        </p:nvPicPr>
        <p:blipFill>
          <a:blip r:embed="rId2"/>
          <a:stretch>
            <a:fillRect/>
          </a:stretch>
        </p:blipFill>
        <p:spPr>
          <a:xfrm>
            <a:off x="930476" y="2593902"/>
            <a:ext cx="6810375" cy="2257425"/>
          </a:xfrm>
          <a:prstGeom prst="rect">
            <a:avLst/>
          </a:prstGeom>
        </p:spPr>
      </p:pic>
      <p:pic>
        <p:nvPicPr>
          <p:cNvPr id="9" name="图片 8">
            <a:extLst>
              <a:ext uri="{FF2B5EF4-FFF2-40B4-BE49-F238E27FC236}">
                <a16:creationId xmlns:a16="http://schemas.microsoft.com/office/drawing/2014/main" id="{D37E5D9A-74F1-4258-8CEC-AC9F2679FA28}"/>
              </a:ext>
            </a:extLst>
          </p:cNvPr>
          <p:cNvPicPr>
            <a:picLocks noChangeAspect="1"/>
          </p:cNvPicPr>
          <p:nvPr/>
        </p:nvPicPr>
        <p:blipFill>
          <a:blip r:embed="rId3"/>
          <a:stretch>
            <a:fillRect/>
          </a:stretch>
        </p:blipFill>
        <p:spPr>
          <a:xfrm>
            <a:off x="930476" y="5784647"/>
            <a:ext cx="6648450" cy="590550"/>
          </a:xfrm>
          <a:prstGeom prst="rect">
            <a:avLst/>
          </a:prstGeom>
        </p:spPr>
      </p:pic>
    </p:spTree>
    <p:extLst>
      <p:ext uri="{BB962C8B-B14F-4D97-AF65-F5344CB8AC3E}">
        <p14:creationId xmlns:p14="http://schemas.microsoft.com/office/powerpoint/2010/main" val="264410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集合和集合操作符</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中的集合提供了很多的便捷扩展方法。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同样还有其他很多的实用方法，如</a:t>
            </a:r>
            <a:r>
              <a:rPr lang="en-US" altLang="zh-CN" sz="1800" dirty="0"/>
              <a:t>sort</a:t>
            </a:r>
            <a:r>
              <a:rPr lang="zh-CN" altLang="en-US" sz="1800" dirty="0"/>
              <a:t>、</a:t>
            </a:r>
            <a:r>
              <a:rPr lang="en-US" altLang="zh-CN" sz="1800" dirty="0"/>
              <a:t>zip</a:t>
            </a:r>
            <a:r>
              <a:rPr lang="zh-CN" altLang="en-US" sz="1800" dirty="0"/>
              <a:t>、</a:t>
            </a:r>
            <a:r>
              <a:rPr lang="en-US" altLang="zh-CN" sz="1800" dirty="0"/>
              <a:t>fold</a:t>
            </a:r>
            <a:r>
              <a:rPr lang="zh-CN" altLang="en-US" sz="1800" dirty="0"/>
              <a:t>、</a:t>
            </a:r>
            <a:r>
              <a:rPr lang="en-US" altLang="zh-CN" sz="1800" dirty="0"/>
              <a:t>reduce </a:t>
            </a:r>
            <a:r>
              <a:rPr lang="zh-CN" altLang="en-US" sz="1800" dirty="0"/>
              <a:t>等等。（参看函数操作符一章）</a:t>
            </a:r>
            <a:endParaRPr lang="en-US" altLang="zh-CN" sz="1800" dirty="0"/>
          </a:p>
          <a:p>
            <a:pPr marL="0" indent="0">
              <a:buNone/>
            </a:pP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330EBAE0-4E6E-4520-849C-CCBB83D6C80A}"/>
              </a:ext>
            </a:extLst>
          </p:cNvPr>
          <p:cNvPicPr>
            <a:picLocks noChangeAspect="1"/>
          </p:cNvPicPr>
          <p:nvPr/>
        </p:nvPicPr>
        <p:blipFill>
          <a:blip r:embed="rId2"/>
          <a:stretch>
            <a:fillRect/>
          </a:stretch>
        </p:blipFill>
        <p:spPr>
          <a:xfrm>
            <a:off x="946295" y="1282030"/>
            <a:ext cx="7296150" cy="2381250"/>
          </a:xfrm>
          <a:prstGeom prst="rect">
            <a:avLst/>
          </a:prstGeom>
        </p:spPr>
      </p:pic>
      <p:sp>
        <p:nvSpPr>
          <p:cNvPr id="5" name="矩形 4"/>
          <p:cNvSpPr/>
          <p:nvPr/>
        </p:nvSpPr>
        <p:spPr>
          <a:xfrm>
            <a:off x="5304758" y="3244334"/>
            <a:ext cx="1582484" cy="369332"/>
          </a:xfrm>
          <a:prstGeom prst="rect">
            <a:avLst/>
          </a:prstGeom>
        </p:spPr>
        <p:txBody>
          <a:bodyPr wrap="none">
            <a:spAutoFit/>
          </a:bodyPr>
          <a:lstStyle/>
          <a:p>
            <a:r>
              <a:rPr lang="en-US" altLang="zh-CN" dirty="0"/>
              <a:t>14</a:t>
            </a:r>
            <a:r>
              <a:rPr lang="zh-CN" altLang="en-US" dirty="0"/>
              <a:t>、学习资料</a:t>
            </a:r>
            <a:endParaRPr lang="en-US" altLang="zh-CN" dirty="0"/>
          </a:p>
        </p:txBody>
      </p:sp>
    </p:spTree>
    <p:extLst>
      <p:ext uri="{BB962C8B-B14F-4D97-AF65-F5344CB8AC3E}">
        <p14:creationId xmlns:p14="http://schemas.microsoft.com/office/powerpoint/2010/main" val="254675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控制流与</a:t>
            </a:r>
            <a:r>
              <a:rPr lang="en-US" altLang="zh-CN" sz="3600"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a:t>if…else </a:t>
            </a:r>
          </a:p>
          <a:p>
            <a:pPr marL="0" indent="0">
              <a:buNone/>
            </a:pPr>
            <a:r>
              <a:rPr lang="zh-CN" altLang="en-US" sz="1800" dirty="0"/>
              <a:t>在</a:t>
            </a:r>
            <a:r>
              <a:rPr lang="en-US" altLang="zh-CN" sz="1800" dirty="0" err="1"/>
              <a:t>kotlin</a:t>
            </a:r>
            <a:r>
              <a:rPr lang="zh-CN" altLang="en-US" sz="1800" dirty="0"/>
              <a:t>中</a:t>
            </a:r>
            <a:r>
              <a:rPr lang="en-US" altLang="zh-CN" sz="1800" dirty="0"/>
              <a:t>if </a:t>
            </a:r>
            <a:r>
              <a:rPr lang="zh-CN" altLang="en-US" sz="1800" dirty="0"/>
              <a:t>可以是一个表达式，所以它可以位于“</a:t>
            </a:r>
            <a:r>
              <a:rPr lang="en-US" altLang="zh-CN" sz="1800" dirty="0"/>
              <a:t>=</a:t>
            </a:r>
            <a:r>
              <a:rPr lang="zh-CN" altLang="en-US" sz="1800" dirty="0"/>
              <a:t>”号右边</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a:t>when</a:t>
            </a:r>
          </a:p>
          <a:p>
            <a:pPr marL="0" indent="0">
              <a:buNone/>
            </a:pPr>
            <a:r>
              <a:rPr lang="en-US" altLang="zh-CN" sz="1800" dirty="0"/>
              <a:t>When</a:t>
            </a:r>
            <a:r>
              <a:rPr lang="zh-CN" altLang="en-US" sz="1800" dirty="0"/>
              <a:t>类似于</a:t>
            </a:r>
            <a:r>
              <a:rPr lang="en-US" altLang="zh-CN" sz="1800" dirty="0"/>
              <a:t>java</a:t>
            </a:r>
            <a:r>
              <a:rPr lang="zh-CN" altLang="en-US" sz="1800" dirty="0"/>
              <a:t>中的</a:t>
            </a:r>
            <a:r>
              <a:rPr lang="en-US" altLang="zh-CN" sz="1800" dirty="0"/>
              <a:t>switch</a:t>
            </a:r>
            <a:r>
              <a:rPr lang="zh-CN" altLang="en-US" sz="1800" dirty="0"/>
              <a:t>，但是其功能要强大的多。</a:t>
            </a:r>
            <a:r>
              <a:rPr lang="en-US" altLang="zh-CN" sz="1800" dirty="0"/>
              <a:t>When</a:t>
            </a:r>
            <a:r>
              <a:rPr lang="zh-CN" altLang="en-US" sz="1800" dirty="0"/>
              <a:t>同样也可以当做一个表达式处理。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a:t>while</a:t>
            </a:r>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7" name="图片 6"/>
          <p:cNvPicPr>
            <a:picLocks noChangeAspect="1"/>
          </p:cNvPicPr>
          <p:nvPr/>
        </p:nvPicPr>
        <p:blipFill>
          <a:blip r:embed="rId2"/>
          <a:stretch>
            <a:fillRect/>
          </a:stretch>
        </p:blipFill>
        <p:spPr>
          <a:xfrm>
            <a:off x="976881" y="1622865"/>
            <a:ext cx="3571429" cy="523810"/>
          </a:xfrm>
          <a:prstGeom prst="rect">
            <a:avLst/>
          </a:prstGeom>
        </p:spPr>
      </p:pic>
      <p:pic>
        <p:nvPicPr>
          <p:cNvPr id="9" name="图片 8"/>
          <p:cNvPicPr>
            <a:picLocks noChangeAspect="1"/>
          </p:cNvPicPr>
          <p:nvPr/>
        </p:nvPicPr>
        <p:blipFill>
          <a:blip r:embed="rId3"/>
          <a:stretch>
            <a:fillRect/>
          </a:stretch>
        </p:blipFill>
        <p:spPr>
          <a:xfrm>
            <a:off x="976881" y="3094265"/>
            <a:ext cx="4190476" cy="1800000"/>
          </a:xfrm>
          <a:prstGeom prst="rect">
            <a:avLst/>
          </a:prstGeom>
        </p:spPr>
      </p:pic>
      <p:pic>
        <p:nvPicPr>
          <p:cNvPr id="10" name="图片 9"/>
          <p:cNvPicPr>
            <a:picLocks noChangeAspect="1"/>
          </p:cNvPicPr>
          <p:nvPr/>
        </p:nvPicPr>
        <p:blipFill>
          <a:blip r:embed="rId4"/>
          <a:stretch>
            <a:fillRect/>
          </a:stretch>
        </p:blipFill>
        <p:spPr>
          <a:xfrm>
            <a:off x="976881" y="5277864"/>
            <a:ext cx="3561905" cy="1438095"/>
          </a:xfrm>
          <a:prstGeom prst="rect">
            <a:avLst/>
          </a:prstGeom>
        </p:spPr>
      </p:pic>
    </p:spTree>
    <p:extLst>
      <p:ext uri="{BB962C8B-B14F-4D97-AF65-F5344CB8AC3E}">
        <p14:creationId xmlns:p14="http://schemas.microsoft.com/office/powerpoint/2010/main" val="3632787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控制流与</a:t>
            </a:r>
            <a:r>
              <a:rPr lang="en-US" altLang="zh-CN" sz="3600"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a:t>if…else </a:t>
            </a:r>
          </a:p>
          <a:p>
            <a:pPr marL="0" indent="0">
              <a:buNone/>
            </a:pPr>
            <a:r>
              <a:rPr lang="zh-CN" altLang="en-US" sz="1800" dirty="0"/>
              <a:t>在</a:t>
            </a:r>
            <a:r>
              <a:rPr lang="en-US" altLang="zh-CN" sz="1800" dirty="0" err="1"/>
              <a:t>kotlin</a:t>
            </a:r>
            <a:r>
              <a:rPr lang="zh-CN" altLang="en-US" sz="1800" dirty="0"/>
              <a:t>中</a:t>
            </a:r>
            <a:r>
              <a:rPr lang="en-US" altLang="zh-CN" sz="1800" dirty="0"/>
              <a:t>if </a:t>
            </a:r>
            <a:r>
              <a:rPr lang="zh-CN" altLang="en-US" sz="1800" dirty="0"/>
              <a:t>可以是一个表达式，所以它可以位于“</a:t>
            </a:r>
            <a:r>
              <a:rPr lang="en-US" altLang="zh-CN" sz="1800" dirty="0"/>
              <a:t>=</a:t>
            </a:r>
            <a:r>
              <a:rPr lang="zh-CN" altLang="en-US" sz="1800" dirty="0"/>
              <a:t>”号右边</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a:t>when</a:t>
            </a:r>
          </a:p>
          <a:p>
            <a:pPr marL="0" indent="0">
              <a:buNone/>
            </a:pPr>
            <a:r>
              <a:rPr lang="en-US" altLang="zh-CN" sz="1800" dirty="0"/>
              <a:t>When</a:t>
            </a:r>
            <a:r>
              <a:rPr lang="zh-CN" altLang="en-US" sz="1800" dirty="0"/>
              <a:t>类似于</a:t>
            </a:r>
            <a:r>
              <a:rPr lang="en-US" altLang="zh-CN" sz="1800" dirty="0"/>
              <a:t>java</a:t>
            </a:r>
            <a:r>
              <a:rPr lang="zh-CN" altLang="en-US" sz="1800" dirty="0"/>
              <a:t>中的</a:t>
            </a:r>
            <a:r>
              <a:rPr lang="en-US" altLang="zh-CN" sz="1800" dirty="0"/>
              <a:t>switch</a:t>
            </a:r>
            <a:r>
              <a:rPr lang="zh-CN" altLang="en-US" sz="1800" dirty="0"/>
              <a:t>，但是其功能要强大的多。</a:t>
            </a:r>
            <a:r>
              <a:rPr lang="en-US" altLang="zh-CN" sz="1800" dirty="0"/>
              <a:t>When</a:t>
            </a:r>
            <a:r>
              <a:rPr lang="zh-CN" altLang="en-US" sz="1800" dirty="0"/>
              <a:t>同样也可以当做一个表达式处理。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a:t>while</a:t>
            </a:r>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7" name="图片 6"/>
          <p:cNvPicPr>
            <a:picLocks noChangeAspect="1"/>
          </p:cNvPicPr>
          <p:nvPr/>
        </p:nvPicPr>
        <p:blipFill>
          <a:blip r:embed="rId2"/>
          <a:stretch>
            <a:fillRect/>
          </a:stretch>
        </p:blipFill>
        <p:spPr>
          <a:xfrm>
            <a:off x="976881" y="1622865"/>
            <a:ext cx="3571429" cy="523810"/>
          </a:xfrm>
          <a:prstGeom prst="rect">
            <a:avLst/>
          </a:prstGeom>
        </p:spPr>
      </p:pic>
      <p:pic>
        <p:nvPicPr>
          <p:cNvPr id="9" name="图片 8"/>
          <p:cNvPicPr>
            <a:picLocks noChangeAspect="1"/>
          </p:cNvPicPr>
          <p:nvPr/>
        </p:nvPicPr>
        <p:blipFill>
          <a:blip r:embed="rId3"/>
          <a:stretch>
            <a:fillRect/>
          </a:stretch>
        </p:blipFill>
        <p:spPr>
          <a:xfrm>
            <a:off x="976881" y="3094265"/>
            <a:ext cx="4190476" cy="1800000"/>
          </a:xfrm>
          <a:prstGeom prst="rect">
            <a:avLst/>
          </a:prstGeom>
        </p:spPr>
      </p:pic>
      <p:pic>
        <p:nvPicPr>
          <p:cNvPr id="10" name="图片 9"/>
          <p:cNvPicPr>
            <a:picLocks noChangeAspect="1"/>
          </p:cNvPicPr>
          <p:nvPr/>
        </p:nvPicPr>
        <p:blipFill>
          <a:blip r:embed="rId4"/>
          <a:stretch>
            <a:fillRect/>
          </a:stretch>
        </p:blipFill>
        <p:spPr>
          <a:xfrm>
            <a:off x="976881" y="5277864"/>
            <a:ext cx="3561905" cy="1438095"/>
          </a:xfrm>
          <a:prstGeom prst="rect">
            <a:avLst/>
          </a:prstGeom>
        </p:spPr>
      </p:pic>
    </p:spTree>
    <p:extLst>
      <p:ext uri="{BB962C8B-B14F-4D97-AF65-F5344CB8AC3E}">
        <p14:creationId xmlns:p14="http://schemas.microsoft.com/office/powerpoint/2010/main" val="217180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控制流与</a:t>
            </a:r>
            <a:r>
              <a:rPr lang="en-US" altLang="zh-CN" sz="3600"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4</a:t>
            </a:r>
            <a:r>
              <a:rPr lang="zh-CN" altLang="en-US" sz="1800" dirty="0"/>
              <a:t>、</a:t>
            </a:r>
            <a:r>
              <a:rPr lang="en-US" altLang="zh-CN" sz="1800" dirty="0"/>
              <a:t>for</a:t>
            </a:r>
          </a:p>
          <a:p>
            <a:pPr marL="0" indent="0">
              <a:buNone/>
            </a:pPr>
            <a:r>
              <a:rPr lang="en-US" altLang="zh-CN" sz="1800" dirty="0"/>
              <a:t>for </a:t>
            </a:r>
            <a:r>
              <a:rPr lang="zh-CN" altLang="en-US" sz="1800" dirty="0"/>
              <a:t>循环可以对任何提供迭代器（</a:t>
            </a:r>
            <a:r>
              <a:rPr lang="en-US" altLang="zh-CN" sz="1800" dirty="0"/>
              <a:t>iterator</a:t>
            </a:r>
            <a:r>
              <a:rPr lang="zh-CN" altLang="en-US" sz="1800" dirty="0"/>
              <a:t>）的对象进行遍历，也可以对下标进行遍历。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5</a:t>
            </a:r>
            <a:r>
              <a:rPr lang="zh-CN" altLang="en-US" sz="1800" dirty="0"/>
              <a:t>、</a:t>
            </a:r>
            <a:r>
              <a:rPr lang="en-US" altLang="zh-CN" sz="1800" dirty="0"/>
              <a:t>ranges</a:t>
            </a:r>
          </a:p>
          <a:p>
            <a:pPr marL="0" indent="0">
              <a:buNone/>
            </a:pPr>
            <a:r>
              <a:rPr lang="zh-CN" altLang="en-US" sz="1800" dirty="0"/>
              <a:t>区间表达式由具有操作符形式 </a:t>
            </a:r>
            <a:r>
              <a:rPr lang="en-US" altLang="zh-CN" sz="1800" dirty="0"/>
              <a:t>.. </a:t>
            </a:r>
            <a:r>
              <a:rPr lang="zh-CN" altLang="en-US" sz="1800" dirty="0"/>
              <a:t>的 </a:t>
            </a:r>
            <a:r>
              <a:rPr lang="en-US" altLang="zh-CN" sz="1800" dirty="0" err="1"/>
              <a:t>rangeTo</a:t>
            </a:r>
            <a:r>
              <a:rPr lang="en-US" altLang="zh-CN" sz="1800" dirty="0"/>
              <a:t> </a:t>
            </a:r>
            <a:r>
              <a:rPr lang="zh-CN" altLang="en-US" sz="1800" dirty="0"/>
              <a:t>函数辅以 </a:t>
            </a:r>
            <a:r>
              <a:rPr lang="en-US" altLang="zh-CN" sz="1800" dirty="0"/>
              <a:t>in </a:t>
            </a:r>
            <a:r>
              <a:rPr lang="zh-CN" altLang="en-US" sz="1800" dirty="0"/>
              <a:t>和 </a:t>
            </a:r>
            <a:r>
              <a:rPr lang="en-US" altLang="zh-CN" sz="1800" dirty="0"/>
              <a:t>!in </a:t>
            </a:r>
            <a:r>
              <a:rPr lang="zh-CN" altLang="en-US" sz="1800" dirty="0"/>
              <a:t>形成。</a:t>
            </a: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40772" y="1577411"/>
            <a:ext cx="4923809" cy="1142857"/>
          </a:xfrm>
          <a:prstGeom prst="rect">
            <a:avLst/>
          </a:prstGeom>
        </p:spPr>
      </p:pic>
      <p:pic>
        <p:nvPicPr>
          <p:cNvPr id="5" name="图片 4"/>
          <p:cNvPicPr>
            <a:picLocks noChangeAspect="1"/>
          </p:cNvPicPr>
          <p:nvPr/>
        </p:nvPicPr>
        <p:blipFill>
          <a:blip r:embed="rId3"/>
          <a:stretch>
            <a:fillRect/>
          </a:stretch>
        </p:blipFill>
        <p:spPr>
          <a:xfrm>
            <a:off x="940772" y="3556366"/>
            <a:ext cx="4923809" cy="2638095"/>
          </a:xfrm>
          <a:prstGeom prst="rect">
            <a:avLst/>
          </a:prstGeom>
        </p:spPr>
      </p:pic>
    </p:spTree>
    <p:extLst>
      <p:ext uri="{BB962C8B-B14F-4D97-AF65-F5344CB8AC3E}">
        <p14:creationId xmlns:p14="http://schemas.microsoft.com/office/powerpoint/2010/main" val="331750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类型检查和转换</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fontScale="92500" lnSpcReduction="20000"/>
          </a:bodyPr>
          <a:lstStyle/>
          <a:p>
            <a:pPr marL="0" indent="0">
              <a:buNone/>
            </a:pPr>
            <a:r>
              <a:rPr lang="en-US" altLang="zh-CN" sz="1800" dirty="0"/>
              <a:t>1</a:t>
            </a:r>
            <a:r>
              <a:rPr lang="zh-CN" altLang="en-US" sz="1800" dirty="0"/>
              <a:t>、类型检查</a:t>
            </a:r>
            <a:endParaRPr lang="en-US" altLang="zh-CN" sz="1800" dirty="0"/>
          </a:p>
          <a:p>
            <a:pPr marL="0" indent="0">
              <a:buNone/>
            </a:pPr>
            <a:r>
              <a:rPr lang="zh-CN" altLang="en-US" sz="1800" dirty="0"/>
              <a:t>在</a:t>
            </a:r>
            <a:r>
              <a:rPr lang="en-US" altLang="zh-CN" sz="1800" dirty="0" err="1"/>
              <a:t>kotlin</a:t>
            </a:r>
            <a:r>
              <a:rPr lang="zh-CN" altLang="en-US" sz="1800" dirty="0"/>
              <a:t>中使用 </a:t>
            </a:r>
            <a:r>
              <a:rPr lang="en-US" altLang="zh-CN" sz="1800" dirty="0"/>
              <a:t>is </a:t>
            </a:r>
            <a:r>
              <a:rPr lang="zh-CN" altLang="en-US" sz="1800" dirty="0"/>
              <a:t>和 </a:t>
            </a:r>
            <a:r>
              <a:rPr lang="en-US" altLang="zh-CN" sz="1800" dirty="0"/>
              <a:t>!is </a:t>
            </a:r>
            <a:r>
              <a:rPr lang="zh-CN" altLang="en-US" sz="1800" dirty="0"/>
              <a:t>进行类型检查。</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智能转换，在某些时候不需要使用显式转换操作符，因为编译器跟踪不可变值的 </a:t>
            </a:r>
            <a:r>
              <a:rPr lang="en-US" altLang="zh-CN" sz="1800" dirty="0"/>
              <a:t>is-</a:t>
            </a:r>
            <a:r>
              <a:rPr lang="zh-CN" altLang="en-US" sz="1800" dirty="0"/>
              <a:t>检查以及显式转换，并在需要时自动插入（安全的）转换：</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注意不是所有的时候都可以智能转换的。</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p:cNvPicPr>
            <a:picLocks noChangeAspect="1"/>
          </p:cNvPicPr>
          <p:nvPr/>
        </p:nvPicPr>
        <p:blipFill>
          <a:blip r:embed="rId2"/>
          <a:stretch>
            <a:fillRect/>
          </a:stretch>
        </p:blipFill>
        <p:spPr>
          <a:xfrm>
            <a:off x="936917" y="1482571"/>
            <a:ext cx="3909403" cy="1852755"/>
          </a:xfrm>
          <a:prstGeom prst="rect">
            <a:avLst/>
          </a:prstGeom>
        </p:spPr>
      </p:pic>
      <p:pic>
        <p:nvPicPr>
          <p:cNvPr id="9" name="图片 8"/>
          <p:cNvPicPr>
            <a:picLocks noChangeAspect="1"/>
          </p:cNvPicPr>
          <p:nvPr/>
        </p:nvPicPr>
        <p:blipFill>
          <a:blip r:embed="rId3"/>
          <a:stretch>
            <a:fillRect/>
          </a:stretch>
        </p:blipFill>
        <p:spPr>
          <a:xfrm>
            <a:off x="936917" y="3773989"/>
            <a:ext cx="3576895" cy="2179410"/>
          </a:xfrm>
          <a:prstGeom prst="rect">
            <a:avLst/>
          </a:prstGeom>
        </p:spPr>
      </p:pic>
      <p:pic>
        <p:nvPicPr>
          <p:cNvPr id="10" name="图片 9"/>
          <p:cNvPicPr>
            <a:picLocks noChangeAspect="1"/>
          </p:cNvPicPr>
          <p:nvPr/>
        </p:nvPicPr>
        <p:blipFill>
          <a:blip r:embed="rId4"/>
          <a:stretch>
            <a:fillRect/>
          </a:stretch>
        </p:blipFill>
        <p:spPr>
          <a:xfrm>
            <a:off x="5062705" y="4162093"/>
            <a:ext cx="6838095" cy="1609524"/>
          </a:xfrm>
          <a:prstGeom prst="rect">
            <a:avLst/>
          </a:prstGeom>
        </p:spPr>
      </p:pic>
    </p:spTree>
    <p:extLst>
      <p:ext uri="{BB962C8B-B14F-4D97-AF65-F5344CB8AC3E}">
        <p14:creationId xmlns:p14="http://schemas.microsoft.com/office/powerpoint/2010/main" val="395094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类型检查和转换</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、转换操作符</a:t>
            </a:r>
            <a:endParaRPr lang="en-US" altLang="zh-CN" sz="1800" dirty="0"/>
          </a:p>
          <a:p>
            <a:pPr marL="0" indent="0">
              <a:buNone/>
            </a:pPr>
            <a:r>
              <a:rPr lang="zh-CN" altLang="en-US" sz="1800" dirty="0"/>
              <a:t>操作符分为两类：</a:t>
            </a:r>
            <a:endParaRPr lang="en-US" altLang="zh-CN" sz="1800" dirty="0"/>
          </a:p>
          <a:p>
            <a:pPr marL="0" indent="0">
              <a:buNone/>
            </a:pPr>
            <a:r>
              <a:rPr lang="en-US" altLang="zh-CN" sz="1800" dirty="0"/>
              <a:t>---</a:t>
            </a:r>
            <a:r>
              <a:rPr lang="zh-CN" altLang="en-US" sz="1800" dirty="0"/>
              <a:t>不安全的操作符</a:t>
            </a:r>
            <a:r>
              <a:rPr lang="en-US" altLang="zh-CN" sz="1800" dirty="0"/>
              <a:t>as</a:t>
            </a:r>
            <a:r>
              <a:rPr lang="zh-CN" altLang="en-US" sz="1800" dirty="0"/>
              <a:t>，若转换失败则抛出异常</a:t>
            </a:r>
            <a:endParaRPr lang="en-US" altLang="zh-CN" sz="1800" dirty="0"/>
          </a:p>
          <a:p>
            <a:pPr marL="0" indent="0">
              <a:buNone/>
            </a:pPr>
            <a:r>
              <a:rPr lang="en-US" altLang="zh-CN" sz="1800" dirty="0"/>
              <a:t>---</a:t>
            </a:r>
            <a:r>
              <a:rPr lang="zh-CN" altLang="en-US" sz="1800" dirty="0"/>
              <a:t>安全的操作符</a:t>
            </a:r>
            <a:r>
              <a:rPr lang="en-US" altLang="zh-CN" sz="1800" dirty="0"/>
              <a:t>as</a:t>
            </a:r>
            <a:r>
              <a:rPr lang="zh-CN" altLang="en-US" sz="1800" dirty="0"/>
              <a:t>？，若转换失败则返回</a:t>
            </a:r>
            <a:r>
              <a:rPr lang="en-US" altLang="zh-CN" sz="1800" dirty="0"/>
              <a:t>null</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55742" y="2437008"/>
            <a:ext cx="3380952" cy="1285714"/>
          </a:xfrm>
          <a:prstGeom prst="rect">
            <a:avLst/>
          </a:prstGeom>
        </p:spPr>
      </p:pic>
    </p:spTree>
    <p:extLst>
      <p:ext uri="{BB962C8B-B14F-4D97-AF65-F5344CB8AC3E}">
        <p14:creationId xmlns:p14="http://schemas.microsoft.com/office/powerpoint/2010/main" val="402781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接口</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fontScale="92500" lnSpcReduction="10000"/>
          </a:bodyPr>
          <a:lstStyle/>
          <a:p>
            <a:pPr marL="0" indent="0">
              <a:buNone/>
            </a:pPr>
            <a:r>
              <a:rPr lang="en-US" altLang="zh-CN" sz="1800" dirty="0" err="1"/>
              <a:t>Kotlin</a:t>
            </a:r>
            <a:r>
              <a:rPr lang="en-US" altLang="zh-CN" sz="1800" dirty="0"/>
              <a:t> </a:t>
            </a:r>
            <a:r>
              <a:rPr lang="zh-CN" altLang="en-US" sz="1800" dirty="0"/>
              <a:t>的接口与 </a:t>
            </a:r>
            <a:r>
              <a:rPr lang="en-US" altLang="zh-CN" sz="1800" dirty="0"/>
              <a:t>Java 8 </a:t>
            </a:r>
            <a:r>
              <a:rPr lang="zh-CN" altLang="en-US" sz="1800" dirty="0"/>
              <a:t>类似，既包含抽象方法的声明，也包含实现。与抽象类不同的是，接口无法保存状态。它可以有属性但必须声明为抽象或提供访问器实现。</a:t>
            </a:r>
            <a:endParaRPr lang="en-US" altLang="zh-CN" sz="1800" dirty="0"/>
          </a:p>
          <a:p>
            <a:pPr marL="0" indent="0">
              <a:buNone/>
            </a:pPr>
            <a:r>
              <a:rPr lang="en-US" altLang="zh-CN" sz="1800" dirty="0"/>
              <a:t>																              </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 </a:t>
            </a:r>
            <a:r>
              <a:rPr lang="zh-CN" altLang="en-US" sz="1800" dirty="0"/>
              <a:t>优点：</a:t>
            </a:r>
            <a:r>
              <a:rPr lang="en-US" altLang="zh-CN" sz="1800" dirty="0"/>
              <a:t>1</a:t>
            </a:r>
            <a:r>
              <a:rPr lang="zh-CN" altLang="en-US" sz="1800" dirty="0"/>
              <a:t>、通过默认实现，可以让派生类只实现自己想实现的方法。</a:t>
            </a:r>
            <a:endParaRPr lang="en-US" altLang="zh-CN" sz="1800" dirty="0"/>
          </a:p>
          <a:p>
            <a:pPr marL="0" indent="0">
              <a:buNone/>
            </a:pPr>
            <a:r>
              <a:rPr lang="en-US" altLang="zh-CN" sz="1800" dirty="0"/>
              <a:t>            2</a:t>
            </a:r>
            <a:r>
              <a:rPr lang="zh-CN" altLang="en-US" sz="1800" dirty="0"/>
              <a:t>、让接口承担一部分抽象类的功能，这在只能单根继承的语言中无疑是很有用的。                                                                                                              </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6B8B165-8106-49EF-B8A2-0EB7B4BF1409}"/>
              </a:ext>
            </a:extLst>
          </p:cNvPr>
          <p:cNvPicPr>
            <a:picLocks noChangeAspect="1"/>
          </p:cNvPicPr>
          <p:nvPr/>
        </p:nvPicPr>
        <p:blipFill>
          <a:blip r:embed="rId2"/>
          <a:stretch>
            <a:fillRect/>
          </a:stretch>
        </p:blipFill>
        <p:spPr>
          <a:xfrm>
            <a:off x="941444" y="1423849"/>
            <a:ext cx="3974505" cy="4496322"/>
          </a:xfrm>
          <a:prstGeom prst="rect">
            <a:avLst/>
          </a:prstGeom>
        </p:spPr>
      </p:pic>
    </p:spTree>
    <p:extLst>
      <p:ext uri="{BB962C8B-B14F-4D97-AF65-F5344CB8AC3E}">
        <p14:creationId xmlns:p14="http://schemas.microsoft.com/office/powerpoint/2010/main" val="2881598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学习资料</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err="1"/>
              <a:t>Kotlin</a:t>
            </a:r>
            <a:r>
              <a:rPr lang="zh-CN" altLang="en-US" sz="1800" dirty="0"/>
              <a:t>中文官网</a:t>
            </a:r>
            <a:endParaRPr lang="en-US" altLang="zh-CN" sz="1800" dirty="0"/>
          </a:p>
          <a:p>
            <a:pPr marL="0" indent="0">
              <a:buNone/>
            </a:pPr>
            <a:r>
              <a:rPr lang="en-US" altLang="zh-CN" sz="1800" dirty="0">
                <a:hlinkClick r:id="rId2"/>
              </a:rPr>
              <a:t>https://www.kotlincn.net/</a:t>
            </a: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err="1"/>
              <a:t>kotlin</a:t>
            </a:r>
            <a:r>
              <a:rPr lang="en-US" altLang="zh-CN" sz="1800" dirty="0"/>
              <a:t>-for-android-</a:t>
            </a:r>
            <a:r>
              <a:rPr lang="en-US" altLang="zh-CN" sz="1800" dirty="0" err="1"/>
              <a:t>develpers</a:t>
            </a:r>
            <a:r>
              <a:rPr lang="en-US" altLang="zh-CN" sz="1800" dirty="0"/>
              <a:t>-</a:t>
            </a:r>
            <a:r>
              <a:rPr lang="en-US" altLang="zh-CN" sz="1800" dirty="0" err="1"/>
              <a:t>zh</a:t>
            </a:r>
            <a:r>
              <a:rPr lang="zh-CN" altLang="en-US" sz="1800" dirty="0"/>
              <a:t>（中文版）</a:t>
            </a:r>
            <a:endParaRPr lang="en-US" altLang="zh-CN" sz="1800" dirty="0"/>
          </a:p>
          <a:p>
            <a:pPr marL="0" indent="0">
              <a:buNone/>
            </a:pPr>
            <a:r>
              <a:rPr lang="en-US" altLang="zh-CN" sz="1800" dirty="0">
                <a:hlinkClick r:id="rId3"/>
              </a:rPr>
              <a:t>https://github.com/wangjiegulu/kotlin-for-android-developers-zh</a:t>
            </a: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err="1"/>
              <a:t>KotlinWeatherDemo</a:t>
            </a:r>
            <a:endParaRPr lang="en-US" altLang="zh-CN" sz="1800" dirty="0"/>
          </a:p>
          <a:p>
            <a:pPr marL="0" indent="0">
              <a:buNone/>
            </a:pPr>
            <a:r>
              <a:rPr lang="en-US" altLang="zh-CN" sz="1800" dirty="0">
                <a:hlinkClick r:id="rId4"/>
              </a:rPr>
              <a:t>https://github.com/shenbibo/KotlinWeather</a:t>
            </a:r>
            <a:endParaRPr lang="en-US" altLang="zh-CN" sz="1800" dirty="0"/>
          </a:p>
          <a:p>
            <a:pPr marL="0" indent="0">
              <a:buNone/>
            </a:pPr>
            <a:endParaRPr lang="en-US" altLang="zh-CN" sz="1800" dirty="0"/>
          </a:p>
        </p:txBody>
      </p:sp>
    </p:spTree>
    <p:extLst>
      <p:ext uri="{BB962C8B-B14F-4D97-AF65-F5344CB8AC3E}">
        <p14:creationId xmlns:p14="http://schemas.microsoft.com/office/powerpoint/2010/main" val="393733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en-US" altLang="zh-CN" sz="3600" dirty="0"/>
              <a:t/>
            </a:r>
            <a:br>
              <a:rPr lang="en-US" altLang="zh-CN" sz="3600" dirty="0"/>
            </a:br>
            <a:r>
              <a:rPr lang="zh-CN" altLang="en-US" sz="3600" dirty="0"/>
              <a:t>什么是</a:t>
            </a:r>
            <a:r>
              <a:rPr lang="en-US" altLang="zh-CN" sz="3600" dirty="0" err="1"/>
              <a:t>kotlin</a:t>
            </a:r>
            <a:r>
              <a:rPr lang="zh-CN" altLang="en-US" sz="3600" dirty="0"/>
              <a:t>，</a:t>
            </a:r>
            <a:r>
              <a:rPr lang="en-US" altLang="zh-CN" sz="3600" dirty="0" err="1"/>
              <a:t>kotlin</a:t>
            </a:r>
            <a:r>
              <a:rPr lang="zh-CN" altLang="en-US" sz="3600" dirty="0"/>
              <a:t>的特性？</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，它是</a:t>
            </a:r>
            <a:r>
              <a:rPr lang="en-US" altLang="zh-CN" sz="2000" dirty="0" err="1"/>
              <a:t>JetBrains</a:t>
            </a:r>
            <a:r>
              <a:rPr lang="zh-CN" altLang="en-US" sz="2000" dirty="0"/>
              <a:t>开发的基于</a:t>
            </a:r>
            <a:r>
              <a:rPr lang="en-US" altLang="zh-CN" sz="2000" dirty="0"/>
              <a:t>JVM</a:t>
            </a:r>
            <a:r>
              <a:rPr lang="zh-CN" altLang="en-US" sz="2000" dirty="0"/>
              <a:t>的语言，它是使用</a:t>
            </a:r>
            <a:r>
              <a:rPr lang="en-US" altLang="zh-CN" sz="2000" dirty="0"/>
              <a:t>java</a:t>
            </a:r>
            <a:r>
              <a:rPr lang="zh-CN" altLang="en-US" sz="2000" dirty="0"/>
              <a:t>开发者的思维被创建的。针对</a:t>
            </a:r>
            <a:r>
              <a:rPr lang="en-US" altLang="zh-CN" sz="2000" dirty="0"/>
              <a:t>java</a:t>
            </a:r>
            <a:r>
              <a:rPr lang="zh-CN" altLang="en-US" sz="2000" dirty="0"/>
              <a:t>让人吐槽的地方，进行了改进。</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的主要特性</a:t>
            </a:r>
            <a:r>
              <a:rPr lang="en-US" altLang="zh-CN" sz="2000" dirty="0"/>
              <a:t>:</a:t>
            </a:r>
          </a:p>
          <a:p>
            <a:pPr marL="0" indent="0">
              <a:buNone/>
            </a:pPr>
            <a:r>
              <a:rPr lang="en-US" altLang="zh-CN" sz="2000" dirty="0"/>
              <a:t>       1</a:t>
            </a:r>
            <a:r>
              <a:rPr lang="zh-CN" altLang="en-US" sz="2000" dirty="0"/>
              <a:t>、更加的易表现，也就是写的代码更少。（将</a:t>
            </a:r>
            <a:r>
              <a:rPr lang="en-US" altLang="zh-CN" sz="2000" dirty="0" err="1"/>
              <a:t>MeetingActivity</a:t>
            </a:r>
            <a:r>
              <a:rPr lang="zh-CN" altLang="en-US" sz="2000" dirty="0"/>
              <a:t>转换为</a:t>
            </a:r>
            <a:r>
              <a:rPr lang="en-US" altLang="zh-CN" sz="2000" dirty="0" err="1"/>
              <a:t>kotlin</a:t>
            </a:r>
            <a:r>
              <a:rPr lang="zh-CN" altLang="en-US" sz="2000" dirty="0"/>
              <a:t>代码）</a:t>
            </a:r>
            <a:endParaRPr lang="en-US" altLang="zh-CN" sz="2000" dirty="0"/>
          </a:p>
          <a:p>
            <a:pPr marL="0" indent="0">
              <a:buNone/>
            </a:pPr>
            <a:r>
              <a:rPr lang="en-US" altLang="zh-CN" sz="2000" dirty="0"/>
              <a:t>       2</a:t>
            </a:r>
            <a:r>
              <a:rPr lang="zh-CN" altLang="en-US" sz="2000" dirty="0"/>
              <a:t>、更加的安全，</a:t>
            </a:r>
            <a:r>
              <a:rPr lang="en-US" altLang="zh-CN" sz="2000" dirty="0" err="1"/>
              <a:t>kotlin</a:t>
            </a:r>
            <a:r>
              <a:rPr lang="zh-CN" altLang="en-US" sz="2000" dirty="0"/>
              <a:t>是空安全的。</a:t>
            </a:r>
            <a:endParaRPr lang="en-US" altLang="zh-CN" sz="2000" dirty="0"/>
          </a:p>
          <a:p>
            <a:pPr marL="0" indent="0">
              <a:buNone/>
            </a:pPr>
            <a:r>
              <a:rPr lang="en-US" altLang="zh-CN" sz="2000" dirty="0"/>
              <a:t>       3</a:t>
            </a:r>
            <a:r>
              <a:rPr lang="zh-CN" altLang="en-US" sz="2000" dirty="0"/>
              <a:t>、它是函数式的，支持</a:t>
            </a:r>
            <a:r>
              <a:rPr lang="en-US" altLang="zh-CN" sz="2000" dirty="0"/>
              <a:t>lambda</a:t>
            </a:r>
            <a:r>
              <a:rPr lang="zh-CN" altLang="en-US" sz="2000" dirty="0"/>
              <a:t>表达式。</a:t>
            </a:r>
            <a:endParaRPr lang="en-US" altLang="zh-CN" sz="2000" dirty="0"/>
          </a:p>
          <a:p>
            <a:pPr marL="0" indent="0">
              <a:buNone/>
            </a:pPr>
            <a:r>
              <a:rPr lang="en-US" altLang="zh-CN" sz="2000" dirty="0"/>
              <a:t>       4</a:t>
            </a:r>
            <a:r>
              <a:rPr lang="zh-CN" altLang="en-US" sz="2000" dirty="0"/>
              <a:t>、它可以给类添加扩展函数</a:t>
            </a:r>
            <a:endParaRPr lang="en-US" altLang="zh-CN" sz="2000" dirty="0"/>
          </a:p>
          <a:p>
            <a:pPr marL="0" indent="0">
              <a:buNone/>
            </a:pPr>
            <a:r>
              <a:rPr lang="en-US" altLang="zh-CN" sz="2000" dirty="0"/>
              <a:t>      </a:t>
            </a:r>
          </a:p>
          <a:p>
            <a:pPr marL="0" indent="0">
              <a:buNone/>
            </a:pPr>
            <a:r>
              <a:rPr lang="zh-CN" altLang="en-US" sz="2000" dirty="0"/>
              <a:t>对</a:t>
            </a:r>
            <a:r>
              <a:rPr lang="en-US" altLang="zh-CN" sz="2000" dirty="0" err="1"/>
              <a:t>kotlin</a:t>
            </a:r>
            <a:r>
              <a:rPr lang="zh-CN" altLang="en-US" sz="2000" dirty="0"/>
              <a:t>的支持：</a:t>
            </a:r>
            <a:endParaRPr lang="en-US" altLang="zh-CN" sz="2000" dirty="0"/>
          </a:p>
          <a:p>
            <a:pPr marL="0" indent="0">
              <a:buNone/>
            </a:pPr>
            <a:r>
              <a:rPr lang="en-US" altLang="zh-CN" sz="2000" dirty="0"/>
              <a:t>Android, Spring5.0, Gradle4.0       </a:t>
            </a:r>
          </a:p>
          <a:p>
            <a:pPr marL="0" indent="0">
              <a:buNone/>
            </a:pPr>
            <a:r>
              <a:rPr lang="en-US" altLang="zh-CN" dirty="0"/>
              <a:t>  </a:t>
            </a:r>
            <a:endParaRPr lang="zh-CN" altLang="en-US" dirty="0"/>
          </a:p>
        </p:txBody>
      </p:sp>
    </p:spTree>
    <p:extLst>
      <p:ext uri="{BB962C8B-B14F-4D97-AF65-F5344CB8AC3E}">
        <p14:creationId xmlns:p14="http://schemas.microsoft.com/office/powerpoint/2010/main" val="36539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133165"/>
            <a:ext cx="10515600" cy="852256"/>
          </a:xfrm>
        </p:spPr>
        <p:txBody>
          <a:bodyPr>
            <a:normAutofit fontScale="90000"/>
          </a:bodyPr>
          <a:lstStyle/>
          <a:p>
            <a:r>
              <a:rPr lang="en-US" altLang="zh-CN" sz="3600" dirty="0"/>
              <a:t/>
            </a:r>
            <a:br>
              <a:rPr lang="en-US" altLang="zh-CN" sz="3600" dirty="0"/>
            </a:br>
            <a:r>
              <a:rPr lang="zh-CN" altLang="en-US" sz="3600" dirty="0"/>
              <a:t>空安全</a:t>
            </a:r>
            <a:r>
              <a:rPr lang="en-US" altLang="zh-CN" sz="3600" dirty="0"/>
              <a:t>---</a:t>
            </a:r>
            <a:r>
              <a:rPr lang="zh-CN" altLang="en-US" sz="3600" dirty="0"/>
              <a:t>价值</a:t>
            </a:r>
            <a:r>
              <a:rPr lang="en-US" altLang="zh-CN" sz="3600" dirty="0"/>
              <a:t>10</a:t>
            </a:r>
            <a:r>
              <a:rPr lang="zh-CN" altLang="en-US" sz="3600" dirty="0"/>
              <a:t>亿美金的错误（托尼</a:t>
            </a:r>
            <a:r>
              <a:rPr lang="en-US" altLang="zh-CN" sz="3600" dirty="0"/>
              <a:t>·</a:t>
            </a:r>
            <a:r>
              <a:rPr lang="zh-CN" altLang="en-US" sz="3600" dirty="0"/>
              <a:t>霍尔，图灵奖得主）</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lnSpcReduction="10000"/>
          </a:bodyPr>
          <a:lstStyle/>
          <a:p>
            <a:pPr marL="0" indent="0">
              <a:buNone/>
            </a:pPr>
            <a:r>
              <a:rPr lang="en-US" altLang="zh-CN" sz="2000" dirty="0"/>
              <a:t>Java</a:t>
            </a:r>
            <a:r>
              <a:rPr lang="zh-CN" altLang="en-US" sz="2000" dirty="0"/>
              <a:t>代码中出现率最高的空指针异常。因为</a:t>
            </a:r>
            <a:r>
              <a:rPr lang="en-US" altLang="zh-CN" sz="2000" dirty="0"/>
              <a:t>Java </a:t>
            </a:r>
            <a:r>
              <a:rPr lang="zh-CN" altLang="en-US" sz="2000" dirty="0"/>
              <a:t>中除了</a:t>
            </a:r>
            <a:r>
              <a:rPr lang="en-US" altLang="zh-CN" sz="2000" dirty="0"/>
              <a:t>final</a:t>
            </a:r>
            <a:r>
              <a:rPr lang="zh-CN" altLang="en-US" sz="2000" dirty="0"/>
              <a:t>对象，其他所有的对象都是可以为空的。</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中的解决方案，</a:t>
            </a:r>
            <a:r>
              <a:rPr lang="en-US" altLang="zh-CN" sz="2000" dirty="0" err="1"/>
              <a:t>Kotlin</a:t>
            </a:r>
            <a:r>
              <a:rPr lang="zh-CN" altLang="en-US" sz="2000" dirty="0"/>
              <a:t>中对象分为两种</a:t>
            </a:r>
            <a:r>
              <a:rPr lang="en-US" altLang="zh-CN" sz="2000" dirty="0"/>
              <a:t> </a:t>
            </a:r>
            <a:r>
              <a:rPr lang="zh-CN" altLang="en-US" sz="2000" dirty="0"/>
              <a:t>：</a:t>
            </a:r>
            <a:endParaRPr lang="en-US" altLang="zh-CN" sz="2000" dirty="0"/>
          </a:p>
          <a:p>
            <a:pPr marL="0" indent="0">
              <a:buNone/>
            </a:pPr>
            <a:r>
              <a:rPr lang="zh-CN" altLang="en-US" sz="2000" dirty="0"/>
              <a:t>可空对象： </a:t>
            </a:r>
            <a:r>
              <a:rPr lang="en-US" altLang="zh-CN" sz="2000" dirty="0" err="1"/>
              <a:t>var</a:t>
            </a:r>
            <a:r>
              <a:rPr lang="en-US" altLang="zh-CN" sz="2000" dirty="0"/>
              <a:t> </a:t>
            </a:r>
            <a:r>
              <a:rPr lang="en-US" altLang="zh-CN" sz="2000" dirty="0" err="1"/>
              <a:t>nullableStr</a:t>
            </a:r>
            <a:r>
              <a:rPr lang="en-US" altLang="zh-CN" sz="2000" dirty="0"/>
              <a:t>: String?</a:t>
            </a:r>
            <a:r>
              <a:rPr lang="zh-CN" altLang="en-US" sz="2000" dirty="0"/>
              <a:t>， 调用任何一个可空对象的属性</a:t>
            </a:r>
            <a:r>
              <a:rPr lang="en-US" altLang="zh-CN" sz="2000" dirty="0"/>
              <a:t>/</a:t>
            </a:r>
            <a:r>
              <a:rPr lang="zh-CN" altLang="en-US" sz="2000" dirty="0"/>
              <a:t>方法前，必须都要判空，否则无法编译。</a:t>
            </a:r>
            <a:endParaRPr lang="en-US" altLang="zh-CN" sz="2000" dirty="0"/>
          </a:p>
          <a:p>
            <a:pPr marL="0" indent="0">
              <a:buNone/>
            </a:pPr>
            <a:r>
              <a:rPr lang="zh-CN" altLang="en-US" sz="2000" dirty="0"/>
              <a:t>不可空对象：</a:t>
            </a:r>
            <a:r>
              <a:rPr lang="en-US" altLang="zh-CN" sz="2000" dirty="0" err="1"/>
              <a:t>var</a:t>
            </a:r>
            <a:r>
              <a:rPr lang="en-US" altLang="zh-CN" sz="2000" dirty="0"/>
              <a:t> </a:t>
            </a:r>
            <a:r>
              <a:rPr lang="en-US" altLang="zh-CN" sz="2000" dirty="0" err="1"/>
              <a:t>str</a:t>
            </a:r>
            <a:r>
              <a:rPr lang="en-US" altLang="zh-CN" sz="2000" dirty="0"/>
              <a:t>: String, </a:t>
            </a:r>
            <a:r>
              <a:rPr lang="zh-CN" altLang="en-US" sz="2000" dirty="0"/>
              <a:t>在任何时候都不为空，可以将不可空对象赋值给可空对象，反之则不能。</a:t>
            </a:r>
            <a:endParaRPr lang="en-US" altLang="zh-CN" sz="2000" dirty="0"/>
          </a:p>
          <a:p>
            <a:pPr marL="0" indent="0">
              <a:buNone/>
            </a:pPr>
            <a:endParaRPr lang="en-US" altLang="zh-CN" sz="2000" dirty="0"/>
          </a:p>
          <a:p>
            <a:pPr marL="0" indent="0">
              <a:buNone/>
            </a:pPr>
            <a:r>
              <a:rPr lang="en-US" altLang="zh-CN" sz="2000" dirty="0"/>
              <a:t>NPE </a:t>
            </a:r>
            <a:r>
              <a:rPr lang="zh-CN" altLang="en-US" sz="2000" dirty="0"/>
              <a:t>的唯一可能的原因四种原因：</a:t>
            </a:r>
          </a:p>
          <a:p>
            <a:pPr marL="0" indent="0">
              <a:buNone/>
            </a:pPr>
            <a:r>
              <a:rPr lang="en-US" altLang="zh-CN" sz="2000" dirty="0"/>
              <a:t>1</a:t>
            </a:r>
            <a:r>
              <a:rPr lang="zh-CN" altLang="en-US" sz="2000" dirty="0"/>
              <a:t>、显式调用 </a:t>
            </a:r>
            <a:r>
              <a:rPr lang="en-US" altLang="zh-CN" sz="2000" dirty="0"/>
              <a:t>throw </a:t>
            </a:r>
            <a:r>
              <a:rPr lang="en-US" altLang="zh-CN" sz="2000" dirty="0" err="1"/>
              <a:t>NullPointerException</a:t>
            </a:r>
            <a:r>
              <a:rPr lang="en-US" altLang="zh-CN" sz="2000" dirty="0"/>
              <a:t>()</a:t>
            </a:r>
          </a:p>
          <a:p>
            <a:pPr marL="0" indent="0">
              <a:buNone/>
            </a:pPr>
            <a:r>
              <a:rPr lang="en-US" altLang="zh-CN" sz="2000" dirty="0"/>
              <a:t>2</a:t>
            </a:r>
            <a:r>
              <a:rPr lang="zh-CN" altLang="en-US" sz="2000" dirty="0"/>
              <a:t>、使用</a:t>
            </a:r>
            <a:r>
              <a:rPr lang="en-US" altLang="zh-CN" sz="2000" dirty="0"/>
              <a:t>!! </a:t>
            </a:r>
            <a:r>
              <a:rPr lang="zh-CN" altLang="en-US" sz="2000" dirty="0"/>
              <a:t>操作符</a:t>
            </a:r>
          </a:p>
          <a:p>
            <a:pPr marL="0" indent="0">
              <a:buNone/>
            </a:pPr>
            <a:r>
              <a:rPr lang="en-US" altLang="zh-CN" sz="2000" dirty="0"/>
              <a:t>3</a:t>
            </a:r>
            <a:r>
              <a:rPr lang="zh-CN" altLang="en-US" sz="2000" dirty="0"/>
              <a:t>、外部 </a:t>
            </a:r>
            <a:r>
              <a:rPr lang="en-US" altLang="zh-CN" sz="2000" dirty="0"/>
              <a:t>Java </a:t>
            </a:r>
            <a:r>
              <a:rPr lang="zh-CN" altLang="en-US" sz="2000" dirty="0"/>
              <a:t>代码导致的</a:t>
            </a:r>
          </a:p>
          <a:p>
            <a:pPr marL="0" indent="0">
              <a:buNone/>
            </a:pPr>
            <a:r>
              <a:rPr lang="en-US" altLang="zh-CN" sz="2000" dirty="0"/>
              <a:t>4</a:t>
            </a:r>
            <a:r>
              <a:rPr lang="zh-CN" altLang="en-US" sz="2000" dirty="0"/>
              <a:t>、对于初始化，有一些数据不一致（如一个未初始化的 </a:t>
            </a:r>
            <a:r>
              <a:rPr lang="en-US" altLang="zh-CN" sz="2000" dirty="0"/>
              <a:t>this </a:t>
            </a:r>
            <a:r>
              <a:rPr lang="zh-CN" altLang="en-US" sz="2000" dirty="0"/>
              <a:t>用于构造函数的某个地方）</a:t>
            </a:r>
          </a:p>
        </p:txBody>
      </p:sp>
    </p:spTree>
    <p:extLst>
      <p:ext uri="{BB962C8B-B14F-4D97-AF65-F5344CB8AC3E}">
        <p14:creationId xmlns:p14="http://schemas.microsoft.com/office/powerpoint/2010/main" val="76762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zh-CN" altLang="en-US" sz="3600" dirty="0"/>
              <a:t>类与继承</a:t>
            </a:r>
            <a:endParaRPr lang="en-US" altLang="zh-CN"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8BEE3DD1-F72F-48B4-884C-9734949361F3}"/>
              </a:ext>
            </a:extLst>
          </p:cNvPr>
          <p:cNvPicPr>
            <a:picLocks noChangeAspect="1"/>
          </p:cNvPicPr>
          <p:nvPr/>
        </p:nvPicPr>
        <p:blipFill>
          <a:blip r:embed="rId2"/>
          <a:stretch>
            <a:fillRect/>
          </a:stretch>
        </p:blipFill>
        <p:spPr>
          <a:xfrm>
            <a:off x="981866" y="905522"/>
            <a:ext cx="7314846" cy="5699207"/>
          </a:xfrm>
          <a:prstGeom prst="rect">
            <a:avLst/>
          </a:prstGeom>
        </p:spPr>
      </p:pic>
    </p:spTree>
    <p:extLst>
      <p:ext uri="{BB962C8B-B14F-4D97-AF65-F5344CB8AC3E}">
        <p14:creationId xmlns:p14="http://schemas.microsoft.com/office/powerpoint/2010/main" val="95315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en-US" altLang="zh-CN" sz="3600" dirty="0"/>
              <a:t/>
            </a:r>
            <a:br>
              <a:rPr lang="en-US" altLang="zh-CN" sz="3600" dirty="0"/>
            </a:br>
            <a:r>
              <a:rPr lang="zh-CN" altLang="en-US" sz="3600" dirty="0"/>
              <a:t>变量，属性</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中，一切都是对象，没有像</a:t>
            </a:r>
            <a:r>
              <a:rPr lang="en-US" altLang="zh-CN" sz="2000" dirty="0"/>
              <a:t>JAVA</a:t>
            </a:r>
            <a:r>
              <a:rPr lang="zh-CN" altLang="en-US" sz="2000" dirty="0"/>
              <a:t>中那样的基本类型。</a:t>
            </a:r>
            <a:endParaRPr lang="en-US" altLang="zh-CN" sz="2000" dirty="0"/>
          </a:p>
          <a:p>
            <a:pPr marL="0" indent="0">
              <a:buNone/>
            </a:pPr>
            <a:r>
              <a:rPr lang="zh-CN" altLang="en-US" sz="2000" dirty="0"/>
              <a:t>如 </a:t>
            </a:r>
            <a:r>
              <a:rPr lang="en-US" altLang="zh-CN" sz="2000" dirty="0"/>
              <a:t>java </a:t>
            </a:r>
            <a:r>
              <a:rPr lang="en-US" altLang="zh-CN" sz="2000" dirty="0" err="1"/>
              <a:t>int</a:t>
            </a:r>
            <a:r>
              <a:rPr lang="en-US" altLang="zh-CN" sz="2000" dirty="0"/>
              <a:t> </a:t>
            </a:r>
            <a:r>
              <a:rPr lang="zh-CN" altLang="en-US" sz="2000" dirty="0"/>
              <a:t>对应 </a:t>
            </a:r>
            <a:r>
              <a:rPr lang="en-US" altLang="zh-CN" sz="2000" dirty="0" err="1"/>
              <a:t>kotlin</a:t>
            </a:r>
            <a:r>
              <a:rPr lang="zh-CN" altLang="en-US" sz="2000" dirty="0"/>
              <a:t>中的</a:t>
            </a:r>
            <a:r>
              <a:rPr lang="en-US" altLang="zh-CN" sz="2000" dirty="0" err="1"/>
              <a:t>Int</a:t>
            </a:r>
            <a:r>
              <a:rPr lang="zh-CN" altLang="en-US" sz="2000" dirty="0"/>
              <a:t>。正因为如此</a:t>
            </a:r>
            <a:r>
              <a:rPr lang="en-US" altLang="zh-CN" sz="2000" dirty="0" err="1"/>
              <a:t>kotlin</a:t>
            </a:r>
            <a:r>
              <a:rPr lang="zh-CN" altLang="en-US" sz="2000" dirty="0"/>
              <a:t>中</a:t>
            </a:r>
            <a:r>
              <a:rPr lang="en-US" altLang="zh-CN" sz="2000" dirty="0" err="1"/>
              <a:t>Int</a:t>
            </a:r>
            <a:r>
              <a:rPr lang="zh-CN" altLang="en-US" sz="2000" dirty="0"/>
              <a:t>不能直接转为</a:t>
            </a:r>
            <a:r>
              <a:rPr lang="en-US" altLang="zh-CN" sz="2000" dirty="0"/>
              <a:t>Long</a:t>
            </a:r>
            <a:r>
              <a:rPr lang="zh-CN" altLang="en-US" sz="2000" dirty="0"/>
              <a:t>，需要做如下转换：</a:t>
            </a:r>
            <a:endParaRPr lang="en-US" altLang="zh-CN" sz="2000" dirty="0"/>
          </a:p>
          <a:p>
            <a:pPr marL="0" indent="0">
              <a:buNone/>
            </a:pPr>
            <a:r>
              <a:rPr lang="en-US" altLang="zh-CN" sz="2000" dirty="0"/>
              <a:t>Var </a:t>
            </a:r>
            <a:r>
              <a:rPr lang="en-US" altLang="zh-CN" sz="2000" dirty="0" err="1"/>
              <a:t>intValue</a:t>
            </a:r>
            <a:r>
              <a:rPr lang="en-US" altLang="zh-CN" sz="2000" dirty="0"/>
              <a:t> = 3</a:t>
            </a:r>
          </a:p>
          <a:p>
            <a:pPr marL="0" indent="0">
              <a:buNone/>
            </a:pPr>
            <a:r>
              <a:rPr lang="en-US" altLang="zh-CN" sz="2000" dirty="0"/>
              <a:t>Var </a:t>
            </a:r>
            <a:r>
              <a:rPr lang="en-US" altLang="zh-CN" sz="2000" dirty="0" err="1"/>
              <a:t>longValue</a:t>
            </a:r>
            <a:r>
              <a:rPr lang="en-US" altLang="zh-CN" sz="2000" dirty="0"/>
              <a:t> = 4L</a:t>
            </a:r>
          </a:p>
          <a:p>
            <a:pPr marL="0" indent="0">
              <a:buNone/>
            </a:pPr>
            <a:r>
              <a:rPr lang="en-US" altLang="zh-CN" sz="2000" dirty="0" err="1"/>
              <a:t>longValue</a:t>
            </a:r>
            <a:r>
              <a:rPr lang="en-US" altLang="zh-CN" sz="2000" dirty="0"/>
              <a:t> = </a:t>
            </a:r>
            <a:r>
              <a:rPr lang="en-US" altLang="zh-CN" sz="2000" dirty="0" err="1"/>
              <a:t>intValue.toLong</a:t>
            </a:r>
            <a:r>
              <a:rPr lang="en-US" altLang="zh-CN" sz="2000" dirty="0"/>
              <a:t>()</a:t>
            </a:r>
          </a:p>
          <a:p>
            <a:pPr marL="0" indent="0">
              <a:buNone/>
            </a:pPr>
            <a:endParaRPr lang="en-US" altLang="zh-CN" sz="2000" dirty="0"/>
          </a:p>
          <a:p>
            <a:pPr marL="0" indent="0">
              <a:buNone/>
            </a:pPr>
            <a:r>
              <a:rPr lang="en-US" altLang="zh-CN" sz="2000" dirty="0" err="1"/>
              <a:t>Kotlin</a:t>
            </a:r>
            <a:r>
              <a:rPr lang="zh-CN" altLang="en-US" sz="2000" dirty="0"/>
              <a:t>中自动类型推断。</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中的对象分为可变</a:t>
            </a:r>
            <a:r>
              <a:rPr lang="en-US" altLang="zh-CN" sz="2000" dirty="0"/>
              <a:t>(</a:t>
            </a:r>
            <a:r>
              <a:rPr lang="en-US" altLang="zh-CN" sz="2000" dirty="0" err="1"/>
              <a:t>var</a:t>
            </a:r>
            <a:r>
              <a:rPr lang="en-US" altLang="zh-CN" sz="2000" dirty="0"/>
              <a:t>)</a:t>
            </a:r>
            <a:r>
              <a:rPr lang="zh-CN" altLang="en-US" sz="2000" dirty="0"/>
              <a:t>和不可变</a:t>
            </a:r>
            <a:r>
              <a:rPr lang="en-US" altLang="zh-CN" sz="2000" dirty="0"/>
              <a:t>(</a:t>
            </a:r>
            <a:r>
              <a:rPr lang="en-US" altLang="zh-CN" sz="2000" dirty="0" err="1"/>
              <a:t>val</a:t>
            </a:r>
            <a:r>
              <a:rPr lang="en-US" altLang="zh-CN" sz="2000" dirty="0"/>
              <a:t>)</a:t>
            </a:r>
            <a:r>
              <a:rPr lang="zh-CN" altLang="en-US" sz="2000" dirty="0"/>
              <a:t>对象，注意不可变对象和</a:t>
            </a:r>
            <a:r>
              <a:rPr lang="en-US" altLang="zh-CN" sz="2000" dirty="0"/>
              <a:t>JAVA</a:t>
            </a:r>
            <a:r>
              <a:rPr lang="zh-CN" altLang="en-US" sz="2000" dirty="0"/>
              <a:t>中一样仅仅是指不可变对象本身，不包含的属性不可变。</a:t>
            </a:r>
            <a:endParaRPr lang="zh-CN" altLang="en-US" dirty="0"/>
          </a:p>
        </p:txBody>
      </p:sp>
    </p:spTree>
    <p:extLst>
      <p:ext uri="{BB962C8B-B14F-4D97-AF65-F5344CB8AC3E}">
        <p14:creationId xmlns:p14="http://schemas.microsoft.com/office/powerpoint/2010/main" val="103965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en-US" altLang="zh-CN" sz="3600" dirty="0"/>
              <a:t/>
            </a:r>
            <a:br>
              <a:rPr lang="en-US" altLang="zh-CN" sz="3600" dirty="0"/>
            </a:br>
            <a:r>
              <a:rPr lang="zh-CN" altLang="en-US" sz="3600" dirty="0"/>
              <a:t>变量，属性</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610687"/>
          </a:xfrm>
        </p:spPr>
        <p:txBody>
          <a:bodyPr>
            <a:normAutofit/>
          </a:bodyPr>
          <a:lstStyle/>
          <a:p>
            <a:pPr marL="0" indent="0">
              <a:buNone/>
            </a:pPr>
            <a:r>
              <a:rPr lang="en-US" altLang="zh-CN" sz="1800" dirty="0" err="1"/>
              <a:t>Kotlin</a:t>
            </a:r>
            <a:r>
              <a:rPr lang="zh-CN" altLang="en-US" sz="1800" dirty="0"/>
              <a:t>中，类的属性类似于</a:t>
            </a:r>
            <a:r>
              <a:rPr lang="en-US" altLang="zh-CN" sz="1800" dirty="0"/>
              <a:t>java</a:t>
            </a:r>
            <a:r>
              <a:rPr lang="zh-CN" altLang="en-US" sz="1800" dirty="0"/>
              <a:t>中的类的字段，但是其功能更加强大。属性的功能是字段加上</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1800" dirty="0"/>
              <a:t>当然我们也可以自定</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D42EBAA-D9E4-49AE-843B-349B7D989B0C}"/>
              </a:ext>
            </a:extLst>
          </p:cNvPr>
          <p:cNvPicPr>
            <a:picLocks noChangeAspect="1"/>
          </p:cNvPicPr>
          <p:nvPr/>
        </p:nvPicPr>
        <p:blipFill>
          <a:blip r:embed="rId2"/>
          <a:stretch>
            <a:fillRect/>
          </a:stretch>
        </p:blipFill>
        <p:spPr>
          <a:xfrm>
            <a:off x="982045" y="1764668"/>
            <a:ext cx="3800475" cy="2371725"/>
          </a:xfrm>
          <a:prstGeom prst="rect">
            <a:avLst/>
          </a:prstGeom>
        </p:spPr>
      </p:pic>
      <p:pic>
        <p:nvPicPr>
          <p:cNvPr id="6" name="图片 5">
            <a:extLst>
              <a:ext uri="{FF2B5EF4-FFF2-40B4-BE49-F238E27FC236}">
                <a16:creationId xmlns:a16="http://schemas.microsoft.com/office/drawing/2014/main" id="{2CEE57E6-ED39-4916-8334-79C55513F67C}"/>
              </a:ext>
            </a:extLst>
          </p:cNvPr>
          <p:cNvPicPr>
            <a:picLocks noChangeAspect="1"/>
          </p:cNvPicPr>
          <p:nvPr/>
        </p:nvPicPr>
        <p:blipFill>
          <a:blip r:embed="rId3"/>
          <a:stretch>
            <a:fillRect/>
          </a:stretch>
        </p:blipFill>
        <p:spPr>
          <a:xfrm>
            <a:off x="5868925" y="1764668"/>
            <a:ext cx="4200525" cy="2371725"/>
          </a:xfrm>
          <a:prstGeom prst="rect">
            <a:avLst/>
          </a:prstGeom>
        </p:spPr>
      </p:pic>
      <p:pic>
        <p:nvPicPr>
          <p:cNvPr id="7" name="图片 6">
            <a:extLst>
              <a:ext uri="{FF2B5EF4-FFF2-40B4-BE49-F238E27FC236}">
                <a16:creationId xmlns:a16="http://schemas.microsoft.com/office/drawing/2014/main" id="{E3DB64E5-66BC-4D1D-96D6-C25D9AF32F97}"/>
              </a:ext>
            </a:extLst>
          </p:cNvPr>
          <p:cNvPicPr>
            <a:picLocks noChangeAspect="1"/>
          </p:cNvPicPr>
          <p:nvPr/>
        </p:nvPicPr>
        <p:blipFill>
          <a:blip r:embed="rId4"/>
          <a:stretch>
            <a:fillRect/>
          </a:stretch>
        </p:blipFill>
        <p:spPr>
          <a:xfrm>
            <a:off x="982045" y="4935568"/>
            <a:ext cx="6381750" cy="1514475"/>
          </a:xfrm>
          <a:prstGeom prst="rect">
            <a:avLst/>
          </a:prstGeom>
        </p:spPr>
      </p:pic>
    </p:spTree>
    <p:extLst>
      <p:ext uri="{BB962C8B-B14F-4D97-AF65-F5344CB8AC3E}">
        <p14:creationId xmlns:p14="http://schemas.microsoft.com/office/powerpoint/2010/main" val="409852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en-US" altLang="zh-CN" sz="3600" dirty="0"/>
              <a:t/>
            </a:r>
            <a:br>
              <a:rPr lang="en-US" altLang="zh-CN" sz="3600" dirty="0"/>
            </a:br>
            <a:r>
              <a:rPr lang="zh-CN" altLang="en-US" sz="3600" dirty="0"/>
              <a:t>函数</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a:t>1</a:t>
            </a:r>
            <a:r>
              <a:rPr lang="zh-CN" altLang="en-US" sz="1800" dirty="0"/>
              <a:t>、函数可以携带默认参数，这可以避免像</a:t>
            </a:r>
            <a:r>
              <a:rPr lang="en-US" altLang="zh-CN" sz="1800" dirty="0"/>
              <a:t>java</a:t>
            </a:r>
            <a:r>
              <a:rPr lang="zh-CN" altLang="en-US" sz="1800" dirty="0"/>
              <a:t>中的方法重载。</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、单表达式函数，</a:t>
            </a:r>
            <a:r>
              <a:rPr lang="en-US" altLang="zh-CN" sz="1800" dirty="0" err="1"/>
              <a:t>kotlin</a:t>
            </a:r>
            <a:r>
              <a:rPr lang="zh-CN" altLang="en-US" sz="1800" dirty="0"/>
              <a:t>支持直接将表达式作为函数的返回值</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、其他还有内联函数，高阶函数，局部函数，扩展函数等。</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6EF8926C-5761-4585-BCD2-925FEC096907}"/>
              </a:ext>
            </a:extLst>
          </p:cNvPr>
          <p:cNvPicPr>
            <a:picLocks noChangeAspect="1"/>
          </p:cNvPicPr>
          <p:nvPr/>
        </p:nvPicPr>
        <p:blipFill>
          <a:blip r:embed="rId2"/>
          <a:stretch>
            <a:fillRect/>
          </a:stretch>
        </p:blipFill>
        <p:spPr>
          <a:xfrm>
            <a:off x="1269516" y="1421514"/>
            <a:ext cx="6657975" cy="2190750"/>
          </a:xfrm>
          <a:prstGeom prst="rect">
            <a:avLst/>
          </a:prstGeom>
        </p:spPr>
      </p:pic>
      <p:pic>
        <p:nvPicPr>
          <p:cNvPr id="6" name="图片 5">
            <a:extLst>
              <a:ext uri="{FF2B5EF4-FFF2-40B4-BE49-F238E27FC236}">
                <a16:creationId xmlns:a16="http://schemas.microsoft.com/office/drawing/2014/main" id="{0A868589-9BEB-4C74-9488-5426D09841E4}"/>
              </a:ext>
            </a:extLst>
          </p:cNvPr>
          <p:cNvPicPr>
            <a:picLocks noChangeAspect="1"/>
          </p:cNvPicPr>
          <p:nvPr/>
        </p:nvPicPr>
        <p:blipFill>
          <a:blip r:embed="rId3"/>
          <a:stretch>
            <a:fillRect/>
          </a:stretch>
        </p:blipFill>
        <p:spPr>
          <a:xfrm>
            <a:off x="1269516" y="4156426"/>
            <a:ext cx="7219950" cy="1476375"/>
          </a:xfrm>
          <a:prstGeom prst="rect">
            <a:avLst/>
          </a:prstGeom>
        </p:spPr>
      </p:pic>
    </p:spTree>
    <p:extLst>
      <p:ext uri="{BB962C8B-B14F-4D97-AF65-F5344CB8AC3E}">
        <p14:creationId xmlns:p14="http://schemas.microsoft.com/office/powerpoint/2010/main" val="63936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577048"/>
          </a:xfrm>
        </p:spPr>
        <p:txBody>
          <a:bodyPr>
            <a:normAutofit fontScale="90000"/>
          </a:bodyPr>
          <a:lstStyle/>
          <a:p>
            <a:r>
              <a:rPr lang="en-US" altLang="zh-CN" sz="3600" dirty="0"/>
              <a:t/>
            </a:r>
            <a:br>
              <a:rPr lang="en-US" altLang="zh-CN" sz="3600" dirty="0"/>
            </a:br>
            <a:r>
              <a:rPr lang="zh-CN" altLang="en-US" sz="3600" dirty="0"/>
              <a:t>操作符重载</a:t>
            </a:r>
            <a:r>
              <a:rPr lang="en-US" altLang="zh-CN" sz="3600" dirty="0"/>
              <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err="1"/>
              <a:t>Kotlin</a:t>
            </a:r>
            <a:r>
              <a:rPr lang="zh-CN" altLang="en-US" sz="1800" dirty="0"/>
              <a:t>像</a:t>
            </a:r>
            <a:r>
              <a:rPr lang="en-US" altLang="zh-CN" sz="1800" dirty="0"/>
              <a:t>C++</a:t>
            </a:r>
            <a:r>
              <a:rPr lang="zh-CN" altLang="en-US" sz="1800" dirty="0"/>
              <a:t>一样支持操作符重载，如</a:t>
            </a:r>
            <a:r>
              <a:rPr lang="en-US" altLang="zh-CN" sz="1800" dirty="0"/>
              <a:t>++</a:t>
            </a:r>
            <a:r>
              <a:rPr lang="zh-CN" altLang="en-US" sz="1800" dirty="0"/>
              <a:t>， </a:t>
            </a:r>
            <a:r>
              <a:rPr lang="en-US" altLang="zh-CN" sz="1800" dirty="0"/>
              <a:t>--</a:t>
            </a:r>
            <a:r>
              <a:rPr lang="zh-CN" altLang="en-US" sz="1800" dirty="0"/>
              <a:t>， </a:t>
            </a:r>
            <a:r>
              <a:rPr lang="en-US" altLang="zh-CN" sz="1800" dirty="0"/>
              <a:t>[], &gt;, &lt;</a:t>
            </a:r>
            <a:r>
              <a:rPr lang="zh-CN" altLang="en-US" sz="1800" dirty="0"/>
              <a:t>等等，与</a:t>
            </a:r>
            <a:r>
              <a:rPr lang="en-US" altLang="zh-CN" sz="1800" dirty="0"/>
              <a:t>C++</a:t>
            </a:r>
            <a:r>
              <a:rPr lang="zh-CN" altLang="en-US" sz="1800" dirty="0"/>
              <a:t>不同的是，这些操作符的重载函数对应的是一些英文单词方法。</a:t>
            </a:r>
            <a:endParaRPr lang="en-US" altLang="zh-CN" sz="1800" dirty="0"/>
          </a:p>
          <a:p>
            <a:pPr marL="0" indent="0">
              <a:buNone/>
            </a:pPr>
            <a:endParaRPr lang="en-US" altLang="zh-CN" sz="1800" dirty="0"/>
          </a:p>
          <a:p>
            <a:pPr marL="0" indent="0">
              <a:buNone/>
            </a:pPr>
            <a:r>
              <a:rPr lang="zh-CN" altLang="en-US" sz="1800" dirty="0"/>
              <a:t>因为使用了</a:t>
            </a:r>
            <a:r>
              <a:rPr lang="en-US" altLang="zh-CN" sz="1800" dirty="0"/>
              <a:t>[]</a:t>
            </a:r>
            <a:r>
              <a:rPr lang="zh-CN" altLang="en-US" sz="1800" dirty="0"/>
              <a:t>重载，所以我们可以这样访问</a:t>
            </a:r>
            <a:r>
              <a:rPr lang="en-US" altLang="zh-CN" sz="1800" dirty="0"/>
              <a:t>String</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在给操作符函数指定不同的入参，将可以实现的函数行为。</a:t>
            </a:r>
            <a:endParaRPr lang="en-US" altLang="zh-CN" sz="1800" dirty="0"/>
          </a:p>
        </p:txBody>
      </p:sp>
      <p:pic>
        <p:nvPicPr>
          <p:cNvPr id="8" name="图片 7">
            <a:extLst>
              <a:ext uri="{FF2B5EF4-FFF2-40B4-BE49-F238E27FC236}">
                <a16:creationId xmlns:a16="http://schemas.microsoft.com/office/drawing/2014/main" id="{9E2B0E3D-D949-4D77-9574-BACAC79E541D}"/>
              </a:ext>
            </a:extLst>
          </p:cNvPr>
          <p:cNvPicPr>
            <a:picLocks noChangeAspect="1"/>
          </p:cNvPicPr>
          <p:nvPr/>
        </p:nvPicPr>
        <p:blipFill>
          <a:blip r:embed="rId2"/>
          <a:stretch>
            <a:fillRect/>
          </a:stretch>
        </p:blipFill>
        <p:spPr>
          <a:xfrm>
            <a:off x="957470" y="2543175"/>
            <a:ext cx="7029450" cy="552450"/>
          </a:xfrm>
          <a:prstGeom prst="rect">
            <a:avLst/>
          </a:prstGeom>
        </p:spPr>
      </p:pic>
      <p:pic>
        <p:nvPicPr>
          <p:cNvPr id="9" name="图片 8">
            <a:extLst>
              <a:ext uri="{FF2B5EF4-FFF2-40B4-BE49-F238E27FC236}">
                <a16:creationId xmlns:a16="http://schemas.microsoft.com/office/drawing/2014/main" id="{16395C8A-2695-44C9-9080-2F0CC4551247}"/>
              </a:ext>
            </a:extLst>
          </p:cNvPr>
          <p:cNvPicPr>
            <a:picLocks noChangeAspect="1"/>
          </p:cNvPicPr>
          <p:nvPr/>
        </p:nvPicPr>
        <p:blipFill>
          <a:blip r:embed="rId3"/>
          <a:stretch>
            <a:fillRect/>
          </a:stretch>
        </p:blipFill>
        <p:spPr>
          <a:xfrm>
            <a:off x="957470" y="3614529"/>
            <a:ext cx="7181850" cy="2971800"/>
          </a:xfrm>
          <a:prstGeom prst="rect">
            <a:avLst/>
          </a:prstGeom>
        </p:spPr>
      </p:pic>
    </p:spTree>
    <p:extLst>
      <p:ext uri="{BB962C8B-B14F-4D97-AF65-F5344CB8AC3E}">
        <p14:creationId xmlns:p14="http://schemas.microsoft.com/office/powerpoint/2010/main" val="23020700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1625</TotalTime>
  <Words>2006</Words>
  <Application>Microsoft Office PowerPoint</Application>
  <PresentationFormat>宽屏</PresentationFormat>
  <Paragraphs>320</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等线</vt:lpstr>
      <vt:lpstr>等线 Light</vt:lpstr>
      <vt:lpstr>Arial</vt:lpstr>
      <vt:lpstr>Office 主题​​</vt:lpstr>
      <vt:lpstr>Kotlin分享</vt:lpstr>
      <vt:lpstr>内容提要</vt:lpstr>
      <vt:lpstr> 什么是kotlin，kotlin的特性？ </vt:lpstr>
      <vt:lpstr> 空安全---价值10亿美金的错误（托尼·霍尔，图灵奖得主） </vt:lpstr>
      <vt:lpstr>类与继承</vt:lpstr>
      <vt:lpstr> 变量，属性 </vt:lpstr>
      <vt:lpstr> 变量，属性 </vt:lpstr>
      <vt:lpstr> 函数 </vt:lpstr>
      <vt:lpstr> 操作符重载 </vt:lpstr>
      <vt:lpstr>扩展(方法，属性)</vt:lpstr>
      <vt:lpstr>扩展(方法，属性)</vt:lpstr>
      <vt:lpstr>数据类</vt:lpstr>
      <vt:lpstr>数据类</vt:lpstr>
      <vt:lpstr>数据类</vt:lpstr>
      <vt:lpstr>函数字面值与高阶函数</vt:lpstr>
      <vt:lpstr>函数字面值与高阶函数</vt:lpstr>
      <vt:lpstr>函数字面值与高阶函数</vt:lpstr>
      <vt:lpstr>函数字面值与高阶函数</vt:lpstr>
      <vt:lpstr>委托</vt:lpstr>
      <vt:lpstr>委托</vt:lpstr>
      <vt:lpstr>集合和集合操作符</vt:lpstr>
      <vt:lpstr>集合和集合操作符</vt:lpstr>
      <vt:lpstr>控制流与ranges</vt:lpstr>
      <vt:lpstr>控制流与ranges</vt:lpstr>
      <vt:lpstr>控制流与ranges</vt:lpstr>
      <vt:lpstr>类型检查和转换</vt:lpstr>
      <vt:lpstr>类型检查和转换</vt:lpstr>
      <vt:lpstr>接口</vt:lpstr>
      <vt:lpstr>学习资料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初探Kotlin分享</dc:title>
  <dc:creator>Final Object</dc:creator>
  <cp:lastModifiedBy>hst</cp:lastModifiedBy>
  <cp:revision>93</cp:revision>
  <dcterms:created xsi:type="dcterms:W3CDTF">2017-09-18T13:22:30Z</dcterms:created>
  <dcterms:modified xsi:type="dcterms:W3CDTF">2017-09-28T06:35:17Z</dcterms:modified>
</cp:coreProperties>
</file>