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524" r:id="rId2"/>
    <p:sldId id="534" r:id="rId3"/>
    <p:sldId id="256" r:id="rId4"/>
    <p:sldId id="386" r:id="rId5"/>
    <p:sldId id="431" r:id="rId6"/>
    <p:sldId id="525" r:id="rId7"/>
    <p:sldId id="526" r:id="rId8"/>
    <p:sldId id="527" r:id="rId9"/>
    <p:sldId id="533" r:id="rId10"/>
    <p:sldId id="528" r:id="rId11"/>
    <p:sldId id="529" r:id="rId12"/>
    <p:sldId id="530" r:id="rId13"/>
    <p:sldId id="531" r:id="rId14"/>
    <p:sldId id="53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u="sng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4A4ACC"/>
    <a:srgbClr val="301CC8"/>
    <a:srgbClr val="5E2CDA"/>
    <a:srgbClr val="C33557"/>
    <a:srgbClr val="920415"/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570" autoAdjust="0"/>
    <p:restoredTop sz="94683" autoAdjust="0"/>
  </p:normalViewPr>
  <p:slideViewPr>
    <p:cSldViewPr showGuides="1">
      <p:cViewPr varScale="1">
        <p:scale>
          <a:sx n="80" d="100"/>
          <a:sy n="80" d="100"/>
        </p:scale>
        <p:origin x="4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>
            <a:extLst>
              <a:ext uri="{FF2B5EF4-FFF2-40B4-BE49-F238E27FC236}">
                <a16:creationId xmlns:a16="http://schemas.microsoft.com/office/drawing/2014/main" id="{37BAA30D-382E-4FB1-B636-C95B1196CD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6003" name="Rectangle 1027">
            <a:extLst>
              <a:ext uri="{FF2B5EF4-FFF2-40B4-BE49-F238E27FC236}">
                <a16:creationId xmlns:a16="http://schemas.microsoft.com/office/drawing/2014/main" id="{F08C07D2-3435-4E48-B00A-EABE8B5746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56004" name="Rectangle 1028">
            <a:extLst>
              <a:ext uri="{FF2B5EF4-FFF2-40B4-BE49-F238E27FC236}">
                <a16:creationId xmlns:a16="http://schemas.microsoft.com/office/drawing/2014/main" id="{25A52785-0A20-4EE5-8449-3337C2CDDD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6005" name="Rectangle 1029">
            <a:extLst>
              <a:ext uri="{FF2B5EF4-FFF2-40B4-BE49-F238E27FC236}">
                <a16:creationId xmlns:a16="http://schemas.microsoft.com/office/drawing/2014/main" id="{BBAE99D5-99B2-46DB-B230-03CEF55760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A7DB2C-6A90-4430-80CE-7CE09999BE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453C319-FD7E-41CE-9653-92D8905BF0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u="none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3A0D58F-B1E5-4AFF-BAE1-F73E5E724E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u="none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EFCA698B-46D4-43BE-9043-FD39583CC6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0FBE82DC-34A2-4C39-BD03-60CDC1855E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357ED41F-0A4E-4598-9051-038D3979B0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u="none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1319B070-8890-4C71-A9E7-BEA685C5C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u="none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64CBCEF1-8704-4C76-9FDD-9CC551C624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DBD903F-63BA-4C5A-B900-4B2ED7865184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DCF564B-1D8E-4C26-9CD2-8B8C67A48A4C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5E4043-3159-47A6-A427-E9DFE17DE184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D422A10D-2C46-48C2-8AF9-DD1ABB52EF86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0" name="Straight Connector 10">
            <a:extLst>
              <a:ext uri="{FF2B5EF4-FFF2-40B4-BE49-F238E27FC236}">
                <a16:creationId xmlns:a16="http://schemas.microsoft.com/office/drawing/2014/main" id="{689A54A9-3213-4BAB-A76D-11EFB9D3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1" name="Straight Connector 17">
            <a:extLst>
              <a:ext uri="{FF2B5EF4-FFF2-40B4-BE49-F238E27FC236}">
                <a16:creationId xmlns:a16="http://schemas.microsoft.com/office/drawing/2014/main" id="{74D77355-E7AC-4F35-AA46-04457A7F2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2" name="Straight Connector 19">
            <a:extLst>
              <a:ext uri="{FF2B5EF4-FFF2-40B4-BE49-F238E27FC236}">
                <a16:creationId xmlns:a16="http://schemas.microsoft.com/office/drawing/2014/main" id="{29FF813A-DDBB-4031-A934-AA202660E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3" name="Straight Connector 15">
            <a:extLst>
              <a:ext uri="{FF2B5EF4-FFF2-40B4-BE49-F238E27FC236}">
                <a16:creationId xmlns:a16="http://schemas.microsoft.com/office/drawing/2014/main" id="{415AFFB6-0430-42DA-B523-D01FFF92D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4" name="Straight Connector 14">
            <a:extLst>
              <a:ext uri="{FF2B5EF4-FFF2-40B4-BE49-F238E27FC236}">
                <a16:creationId xmlns:a16="http://schemas.microsoft.com/office/drawing/2014/main" id="{DA095392-4480-4686-A30D-64AA50E50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5" name="Straight Connector 21">
            <a:extLst>
              <a:ext uri="{FF2B5EF4-FFF2-40B4-BE49-F238E27FC236}">
                <a16:creationId xmlns:a16="http://schemas.microsoft.com/office/drawing/2014/main" id="{38D4A0E1-A565-4813-9F5D-CFC469A3F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21995565-C4D5-4D1A-A73D-797AB538DE1C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5FBAEAB-D926-4DCC-AB41-916CFDCFDDB1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C54533D3-83F4-4B10-9135-4BDF41169E9D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EAA3B795-E697-4E25-AD36-3956ECAC3187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20" name="Oval 25">
            <a:extLst>
              <a:ext uri="{FF2B5EF4-FFF2-40B4-BE49-F238E27FC236}">
                <a16:creationId xmlns:a16="http://schemas.microsoft.com/office/drawing/2014/main" id="{98B628B9-0799-494D-8101-02E4FA566CCD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21" name="Oval 24">
            <a:extLst>
              <a:ext uri="{FF2B5EF4-FFF2-40B4-BE49-F238E27FC236}">
                <a16:creationId xmlns:a16="http://schemas.microsoft.com/office/drawing/2014/main" id="{3275AB41-5071-4813-8A96-7A5B2F4C0E1F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5F7E2BFF-E57E-48BB-9EC5-E009ABD8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97965-4B2D-49DD-96C7-756D1B26A2D8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05BE63CC-9F17-47EC-A09F-50641F5D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E2289D8D-CDF5-4E44-ACF4-8FE2C39D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01D91-2D81-4B1C-86D3-A821FD543D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59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AF1C380-A2A8-4184-B7EF-081C0D99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1342-C857-4F39-9AF3-03B4C7C06932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4D2754D-554F-40FE-A9FC-EBFF0EEE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415F7E2-D1DD-4EDE-9D48-D1440472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ADF3F-122B-4A99-841E-E39270668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399700B-626F-471F-9A15-C9917F68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85A9E-0FFF-4A5F-A360-43774F62E9FF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63001B7-B7AC-42BC-A80F-15016464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D16CDB5-1500-4E06-AFEE-DF1BD6DE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C7623-16A1-47C5-94DE-B35503482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8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FCF274E-4766-4073-A8A7-93B298A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C110-5350-4DB4-AEBB-EF1648AF7828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D43AF5E-C9BF-4AC8-964A-78B63778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0E9E17E-6122-4FFC-8DC5-DC4DCC90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7891-DB43-4AEB-AC3F-8019184BD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5390260-ECFC-4C26-BCAC-ACDB7A8CBA12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175BEA-19E1-41E3-93A2-99027ABB31A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B84260D-A6F2-4FA4-9B0A-B1F08FFC4F8A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D05F7B8-D425-4F66-8FF3-EC88F610D1D5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8" name="Straight Connector 12">
            <a:extLst>
              <a:ext uri="{FF2B5EF4-FFF2-40B4-BE49-F238E27FC236}">
                <a16:creationId xmlns:a16="http://schemas.microsoft.com/office/drawing/2014/main" id="{7060005E-A880-4F63-A907-437F7F1F2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9" name="Straight Connector 13">
            <a:extLst>
              <a:ext uri="{FF2B5EF4-FFF2-40B4-BE49-F238E27FC236}">
                <a16:creationId xmlns:a16="http://schemas.microsoft.com/office/drawing/2014/main" id="{745B5EC1-4AF3-421B-9F1F-45AD0D913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0" name="Straight Connector 14">
            <a:extLst>
              <a:ext uri="{FF2B5EF4-FFF2-40B4-BE49-F238E27FC236}">
                <a16:creationId xmlns:a16="http://schemas.microsoft.com/office/drawing/2014/main" id="{E8FBFCCB-8B65-474F-9D2F-787EABC30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1" name="Straight Connector 15">
            <a:extLst>
              <a:ext uri="{FF2B5EF4-FFF2-40B4-BE49-F238E27FC236}">
                <a16:creationId xmlns:a16="http://schemas.microsoft.com/office/drawing/2014/main" id="{DC7007A6-5EAF-4334-811F-14304CBD0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2" name="Straight Connector 16">
            <a:extLst>
              <a:ext uri="{FF2B5EF4-FFF2-40B4-BE49-F238E27FC236}">
                <a16:creationId xmlns:a16="http://schemas.microsoft.com/office/drawing/2014/main" id="{34D0DC63-77BC-4189-9DAE-6961969E6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8C2F45D-45CD-4471-B8F2-D710BBB87007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52F767B4-3662-4093-BFE7-8CBE87FCA503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79CD84FA-61B5-4852-A559-12DBE822A98F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F49052C9-3F08-4953-B6C8-6C8792CD4060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2C16E838-0710-45FF-B2EE-C002B80DED42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E0DC7F6E-C086-43DA-863C-79D9C5CBB82E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9" name="Straight Connector 25">
            <a:extLst>
              <a:ext uri="{FF2B5EF4-FFF2-40B4-BE49-F238E27FC236}">
                <a16:creationId xmlns:a16="http://schemas.microsoft.com/office/drawing/2014/main" id="{94131FED-0BE5-45E8-9ED8-A8E24BADD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8890C5A2-0024-4649-B0EF-7625D05B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5E995-8353-4A82-9530-19CCBCAE16A3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1C584BF-21D0-4E2B-AA9D-75BBAA4B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76FC81E-4DA5-42D3-AAD6-D2EA4A6A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7495-A63B-4076-88D3-DF8047CA3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431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5791FCD9-3AC6-402B-BA30-295C868F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54C7E-8471-4038-8EE0-0D2A9D461C71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BE82BF5-88AC-4E32-B7A9-F467745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110AFB31-9220-475A-A45A-AF283A6D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9089-DF5A-4403-BB2F-C45EF98A4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6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2DCC2550-004E-40A5-A6A5-72F88951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4F726-166F-4DF7-9C21-09BB6E2AA05D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412B5A6-CE1B-4BAD-891E-A4326918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867297D-12FF-45C0-8593-5135F8B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59A3E-1862-4F77-845B-6B762E8F1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8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E596685-48CF-44E0-8F86-95C13418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92A19-CC86-4136-83CF-0CD786F310F0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2915F63-4FA4-43FC-887D-AAEC6D4E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F41C4ED-D482-4105-AAD6-1ACF8FF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21218-3E6D-4C57-A3D4-95BB26F0E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84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EDB8B50F-8738-4391-AC92-06E44A6F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BCD3-6D1A-43DD-8448-C80B0D5D5E3D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E8914-8A99-4B70-AD09-21CA4E37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CDFFFC80-A3B2-4F13-A229-A6757A39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73BA-C057-4ED4-AE36-0E2B99241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0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>
            <a:extLst>
              <a:ext uri="{FF2B5EF4-FFF2-40B4-BE49-F238E27FC236}">
                <a16:creationId xmlns:a16="http://schemas.microsoft.com/office/drawing/2014/main" id="{23F1423A-D9E2-4455-B161-3E1F110E1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 dirty="0"/>
          </a:p>
        </p:txBody>
      </p:sp>
      <p:sp>
        <p:nvSpPr>
          <p:cNvPr id="6" name="Straight Connector 7">
            <a:extLst>
              <a:ext uri="{FF2B5EF4-FFF2-40B4-BE49-F238E27FC236}">
                <a16:creationId xmlns:a16="http://schemas.microsoft.com/office/drawing/2014/main" id="{FB574D80-0CA1-4656-B129-22AFAE042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 dirty="0"/>
          </a:p>
        </p:txBody>
      </p:sp>
      <p:sp>
        <p:nvSpPr>
          <p:cNvPr id="7" name="Straight Connector 8">
            <a:extLst>
              <a:ext uri="{FF2B5EF4-FFF2-40B4-BE49-F238E27FC236}">
                <a16:creationId xmlns:a16="http://schemas.microsoft.com/office/drawing/2014/main" id="{DA3FEB82-D388-4776-A27A-73F2BD391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 dirty="0"/>
          </a:p>
        </p:txBody>
      </p:sp>
      <p:sp>
        <p:nvSpPr>
          <p:cNvPr id="8" name="Straight Connector 10">
            <a:extLst>
              <a:ext uri="{FF2B5EF4-FFF2-40B4-BE49-F238E27FC236}">
                <a16:creationId xmlns:a16="http://schemas.microsoft.com/office/drawing/2014/main" id="{82515CF0-3098-4B7C-954E-DF887FFCB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383849C-5FA9-4702-B498-2A1794B686E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0" name="Straight Connector 12">
            <a:extLst>
              <a:ext uri="{FF2B5EF4-FFF2-40B4-BE49-F238E27FC236}">
                <a16:creationId xmlns:a16="http://schemas.microsoft.com/office/drawing/2014/main" id="{0DB772C4-BBD4-459B-8594-1B54273C1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95B52E1F-1A59-419E-867E-16C5C7893BDE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15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26480B44-1C94-4F83-AB24-B0F7280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D4D2-707C-4CE0-A64A-2C80C8938C72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D3A23EC2-E1A8-49D8-B705-E23CA41E9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2334-AE1A-4D08-809F-5143F9D40B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BEEEF3B4-0D51-42E4-9B68-5278B101E0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83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>
            <a:extLst>
              <a:ext uri="{FF2B5EF4-FFF2-40B4-BE49-F238E27FC236}">
                <a16:creationId xmlns:a16="http://schemas.microsoft.com/office/drawing/2014/main" id="{122FBA78-CEFB-4C30-B77D-8E7ED816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713FA2E1-1DC5-428D-9137-F304CF48BCF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7" name="Straight Connector 9">
            <a:extLst>
              <a:ext uri="{FF2B5EF4-FFF2-40B4-BE49-F238E27FC236}">
                <a16:creationId xmlns:a16="http://schemas.microsoft.com/office/drawing/2014/main" id="{95428DD8-4D74-4615-90F1-CD8F7E8F0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506C274-4027-42FB-8B35-FFC54E9E3D7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9" name="Straight Connector 11">
            <a:extLst>
              <a:ext uri="{FF2B5EF4-FFF2-40B4-BE49-F238E27FC236}">
                <a16:creationId xmlns:a16="http://schemas.microsoft.com/office/drawing/2014/main" id="{1A90207A-3891-4853-BEC9-49E398C53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0" name="Straight Connector 18">
            <a:extLst>
              <a:ext uri="{FF2B5EF4-FFF2-40B4-BE49-F238E27FC236}">
                <a16:creationId xmlns:a16="http://schemas.microsoft.com/office/drawing/2014/main" id="{5DFB3C8B-8A6A-4253-9586-9BBA62EA9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 dirty="0"/>
          </a:p>
        </p:txBody>
      </p:sp>
      <p:sp>
        <p:nvSpPr>
          <p:cNvPr id="11" name="Straight Connector 19">
            <a:extLst>
              <a:ext uri="{FF2B5EF4-FFF2-40B4-BE49-F238E27FC236}">
                <a16:creationId xmlns:a16="http://schemas.microsoft.com/office/drawing/2014/main" id="{5ABC38F0-FC9D-4C2C-8290-4AC32D2AB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/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49AEDC01-2D03-47B3-8775-D77EDE19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59B68-6F97-4A87-9545-6A8ACD1176BA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57D0F268-5325-4694-ADF2-AEF3E1204E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2DADC-3280-418F-83B0-DA30F43F7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496019EA-1E17-4892-8BD2-49ECF82796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7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D9AFB171-91F9-4AA1-82CF-7CD7BF0E1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 dirty="0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6045BBF6-12A9-4657-BD08-B9E5FEBE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2" name="Text Placeholder 12">
            <a:extLst>
              <a:ext uri="{FF2B5EF4-FFF2-40B4-BE49-F238E27FC236}">
                <a16:creationId xmlns:a16="http://schemas.microsoft.com/office/drawing/2014/main" id="{0405601E-9EAC-459D-82E4-5D43B3097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50F5D67-AA5E-4AC9-9499-00548F493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536C8A-A4DB-4348-AF78-5C8CC229BD87}" type="datetimeFigureOut">
              <a:rPr lang="en-US" altLang="zh-CN"/>
              <a:pPr>
                <a:defRPr/>
              </a:pPr>
              <a:t>11/27/2018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82C8A-C207-4EB9-8C46-E2A97D2B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9E293A2-6460-41EB-94FB-5D61D9505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5F9A62B-733C-4BF5-B7C8-C626250FF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3450A-2AE3-4441-86B0-DCC91DC5F981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EFFBEC1-800B-4A75-BB8D-3A4E1A0EA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B2D58C-CE94-4A64-893A-C99F1004AE1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latin typeface="Century Schoolbook" panose="020406040505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BD5A22D-30D3-4CF5-A49C-ACD70CA56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pPr>
              <a:defRPr/>
            </a:pPr>
            <a:fld id="{0336396E-9655-4815-962D-022FB19BF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91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7942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6525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90588" indent="-136525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36525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image" Target="../media/image13.jpe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562D-6824-4B11-9D76-3D09F0BC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最小二乘回归与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E4158-3CD2-44C6-B52F-6FD055359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B7BAB-98AC-4FEC-93F5-7E70443C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增广拉格朗日法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B397D0-D59B-48F2-8B53-8CF881026C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5536" y="1772817"/>
            <a:ext cx="7467600" cy="42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85646-DE34-4C97-855B-18D9AC7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交替方向法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2BA304-C158-4095-A2F6-69E6834F662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6965255" cy="42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AA219-19F1-4DA3-9B04-A36ECA2A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例子：</a:t>
            </a:r>
            <a:r>
              <a:rPr lang="en-US" altLang="zh-CN" sz="2800" dirty="0"/>
              <a:t>LASSO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B05040-57C7-4E88-86DD-9D097FB34D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9003" y="1340768"/>
            <a:ext cx="7743397" cy="5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1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5D84C-320B-4977-AA37-B8AEC352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Gaussian </a:t>
            </a:r>
            <a:r>
              <a:rPr lang="zh-CN" altLang="en-US" dirty="0"/>
              <a:t>图模型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97DC01-4DCF-48C0-B439-F52DF44BE7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431" y="1700808"/>
            <a:ext cx="76879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AFD76-2861-4CBB-A651-A5AB1945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</a:t>
            </a:r>
            <a:r>
              <a:rPr lang="zh-CN" altLang="en-US" dirty="0"/>
              <a:t>图模型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76DED1-B85E-419B-9DB7-56BB4C3BA6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5833" y="1417638"/>
            <a:ext cx="78694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83EE8-EB1B-47F7-9465-6C0995DF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082FC-264D-4688-B222-9ED4340B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>
            <a:extLst>
              <a:ext uri="{FF2B5EF4-FFF2-40B4-BE49-F238E27FC236}">
                <a16:creationId xmlns:a16="http://schemas.microsoft.com/office/drawing/2014/main" id="{1DA65EB7-0D27-4BA4-9729-5FF6F77A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27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zh-CN" sz="2400" u="none">
              <a:solidFill>
                <a:srgbClr val="0004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29" name="Object 33">
            <a:extLst>
              <a:ext uri="{FF2B5EF4-FFF2-40B4-BE49-F238E27FC236}">
                <a16:creationId xmlns:a16="http://schemas.microsoft.com/office/drawing/2014/main" id="{15AF9D44-0D49-4806-9905-B4DA05FD0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773238"/>
          <a:ext cx="849630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3" imgW="3555720" imgH="1866600" progId="Equation.DSMT4">
                  <p:embed/>
                </p:oleObj>
              </mc:Choice>
              <mc:Fallback>
                <p:oleObj name="Equation" r:id="rId3" imgW="3555720" imgH="1866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8496300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Text Box 35">
            <a:extLst>
              <a:ext uri="{FF2B5EF4-FFF2-40B4-BE49-F238E27FC236}">
                <a16:creationId xmlns:a16="http://schemas.microsoft.com/office/drawing/2014/main" id="{7CD3650A-08C8-4519-918D-B5DDB0A94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213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u="none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使拟合误差的平方和最小</a:t>
            </a:r>
            <a:r>
              <a:rPr kumimoji="1" lang="en-US" altLang="zh-CN" u="none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u="none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最小二乘原理</a:t>
            </a:r>
          </a:p>
        </p:txBody>
      </p:sp>
      <p:sp>
        <p:nvSpPr>
          <p:cNvPr id="4132" name="Rectangle 36">
            <a:extLst>
              <a:ext uri="{FF2B5EF4-FFF2-40B4-BE49-F238E27FC236}">
                <a16:creationId xmlns:a16="http://schemas.microsoft.com/office/drawing/2014/main" id="{034B5C85-5C15-40E0-903B-1CC1B1DAC7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5338" y="0"/>
            <a:ext cx="8348662" cy="1014413"/>
          </a:xfrm>
        </p:spPr>
        <p:txBody>
          <a:bodyPr/>
          <a:lstStyle/>
          <a:p>
            <a:pPr marL="1117600" indent="-1117600">
              <a:lnSpc>
                <a:spcPct val="120000"/>
              </a:lnSpc>
            </a:pPr>
            <a:r>
              <a:rPr kumimoji="1" lang="zh-CN" altLang="en-US" sz="3600" b="1" dirty="0">
                <a:solidFill>
                  <a:srgbClr val="FF0000"/>
                </a:solidFill>
              </a:rPr>
              <a:t>离散数据的最小二乘曲线拟合</a:t>
            </a:r>
            <a:endParaRPr kumimoji="1"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133" name="Rectangle 37">
            <a:extLst>
              <a:ext uri="{FF2B5EF4-FFF2-40B4-BE49-F238E27FC236}">
                <a16:creationId xmlns:a16="http://schemas.microsoft.com/office/drawing/2014/main" id="{F1C009B5-8BAE-4DC6-9EE9-81DEC66F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u="none">
                <a:solidFill>
                  <a:schemeClr val="accent1"/>
                </a:solidFill>
              </a:rPr>
              <a:t>一、问题的提法与计算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  <p:bldP spid="41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>
            <a:extLst>
              <a:ext uri="{FF2B5EF4-FFF2-40B4-BE49-F238E27FC236}">
                <a16:creationId xmlns:a16="http://schemas.microsoft.com/office/drawing/2014/main" id="{42867496-417D-4DA9-9B8D-42A4639D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0" u="none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5347" name="Object 3">
            <a:extLst>
              <a:ext uri="{FF2B5EF4-FFF2-40B4-BE49-F238E27FC236}">
                <a16:creationId xmlns:a16="http://schemas.microsoft.com/office/drawing/2014/main" id="{B8925860-A1B1-418F-9F3B-B67E1269E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652963"/>
          <a:ext cx="8415337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5" name="Equation" r:id="rId3" imgW="3593880" imgH="698400" progId="Equation.DSMT4">
                  <p:embed/>
                </p:oleObj>
              </mc:Choice>
              <mc:Fallback>
                <p:oleObj name="Equation" r:id="rId3" imgW="359388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652963"/>
                        <a:ext cx="8415337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>
            <a:extLst>
              <a:ext uri="{FF2B5EF4-FFF2-40B4-BE49-F238E27FC236}">
                <a16:creationId xmlns:a16="http://schemas.microsoft.com/office/drawing/2014/main" id="{7ED27C00-3458-47D8-9848-00F2D3806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6250"/>
          <a:ext cx="2565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6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6250"/>
                        <a:ext cx="2565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3E3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>
            <a:extLst>
              <a:ext uri="{FF2B5EF4-FFF2-40B4-BE49-F238E27FC236}">
                <a16:creationId xmlns:a16="http://schemas.microsoft.com/office/drawing/2014/main" id="{83E35871-8FE6-4F8B-805E-3FB0F7439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96975"/>
          <a:ext cx="8559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7" name="Equation" r:id="rId7" imgW="3441600" imgH="1371600" progId="Equation.DSMT4">
                  <p:embed/>
                </p:oleObj>
              </mc:Choice>
              <mc:Fallback>
                <p:oleObj name="Equation" r:id="rId7" imgW="344160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975"/>
                        <a:ext cx="8559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EA0551C7-ACFF-4F7F-921D-6A3005B1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6418263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u="none">
                <a:solidFill>
                  <a:srgbClr val="FFFF66"/>
                </a:solidFill>
                <a:ea typeface="华文行楷" panose="02010800040101010101" pitchFamily="2" charset="-122"/>
              </a:rPr>
              <a:t>数值分析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E259973C-4D12-433C-809E-A9C53E5F4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5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7028" name="Rectangle 4">
            <a:extLst>
              <a:ext uri="{FF2B5EF4-FFF2-40B4-BE49-F238E27FC236}">
                <a16:creationId xmlns:a16="http://schemas.microsoft.com/office/drawing/2014/main" id="{E67C2CDF-F6FB-4330-AD8A-7CF22AAD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06363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u="none">
                <a:solidFill>
                  <a:srgbClr val="FFFF66"/>
                </a:solidFill>
                <a:ea typeface="华文行楷" panose="02010800040101010101" pitchFamily="2" charset="-122"/>
              </a:rPr>
              <a:t>数值分析</a:t>
            </a:r>
          </a:p>
        </p:txBody>
      </p:sp>
      <p:graphicFrame>
        <p:nvGraphicFramePr>
          <p:cNvPr id="257029" name="Object 5">
            <a:extLst>
              <a:ext uri="{FF2B5EF4-FFF2-40B4-BE49-F238E27FC236}">
                <a16:creationId xmlns:a16="http://schemas.microsoft.com/office/drawing/2014/main" id="{FAF2AF3C-D1DC-40DC-88E9-1A0E1281D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411163"/>
          <a:ext cx="7874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2" name="Equation" r:id="rId4" imgW="3098520" imgH="431640" progId="Equation.DSMT4">
                  <p:embed/>
                </p:oleObj>
              </mc:Choice>
              <mc:Fallback>
                <p:oleObj name="Equation" r:id="rId4" imgW="30985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11163"/>
                        <a:ext cx="7874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>
            <a:extLst>
              <a:ext uri="{FF2B5EF4-FFF2-40B4-BE49-F238E27FC236}">
                <a16:creationId xmlns:a16="http://schemas.microsoft.com/office/drawing/2014/main" id="{9C2ED8A8-45B4-4519-9824-E43FC0C96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1387475"/>
          <a:ext cx="819150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3" name="Equation" r:id="rId6" imgW="3174840" imgH="901440" progId="Equation.DSMT4">
                  <p:embed/>
                </p:oleObj>
              </mc:Choice>
              <mc:Fallback>
                <p:oleObj name="Equation" r:id="rId6" imgW="3174840" imgH="901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387475"/>
                        <a:ext cx="819150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2F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0C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>
            <a:extLst>
              <a:ext uri="{FF2B5EF4-FFF2-40B4-BE49-F238E27FC236}">
                <a16:creationId xmlns:a16="http://schemas.microsoft.com/office/drawing/2014/main" id="{B3818496-41F0-47A4-9254-F924510EB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81400"/>
          <a:ext cx="3327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4" name="Equation" r:id="rId8" imgW="1307880" imgH="177480" progId="Equation.DSMT4">
                  <p:embed/>
                </p:oleObj>
              </mc:Choice>
              <mc:Fallback>
                <p:oleObj name="Equation" r:id="rId8" imgW="130788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3327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>
            <a:extLst>
              <a:ext uri="{FF2B5EF4-FFF2-40B4-BE49-F238E27FC236}">
                <a16:creationId xmlns:a16="http://schemas.microsoft.com/office/drawing/2014/main" id="{D781E247-FA21-4EDE-A1FA-74AC0491B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038600"/>
          <a:ext cx="8388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5" name="Equation" r:id="rId10" imgW="3530520" imgH="279360" progId="Equation.DSMT4">
                  <p:embed/>
                </p:oleObj>
              </mc:Choice>
              <mc:Fallback>
                <p:oleObj name="Equation" r:id="rId10" imgW="353052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83883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2F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0C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>
            <a:extLst>
              <a:ext uri="{FF2B5EF4-FFF2-40B4-BE49-F238E27FC236}">
                <a16:creationId xmlns:a16="http://schemas.microsoft.com/office/drawing/2014/main" id="{8E617E37-0E86-4809-87EC-6BE6BE509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80184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6" name="Equation" r:id="rId12" imgW="3898800" imgH="228600" progId="Equation.DSMT4">
                  <p:embed/>
                </p:oleObj>
              </mc:Choice>
              <mc:Fallback>
                <p:oleObj name="Equation" r:id="rId12" imgW="3898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80184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4" name="Object 10">
            <a:extLst>
              <a:ext uri="{FF2B5EF4-FFF2-40B4-BE49-F238E27FC236}">
                <a16:creationId xmlns:a16="http://schemas.microsoft.com/office/drawing/2014/main" id="{E0289D63-ADD3-4A7F-8862-FC19D609A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648200"/>
          <a:ext cx="60245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7" name="Equation" r:id="rId14" imgW="2616120" imgH="228600" progId="Equation.DSMT4">
                  <p:embed/>
                </p:oleObj>
              </mc:Choice>
              <mc:Fallback>
                <p:oleObj name="Equation" r:id="rId14" imgW="26161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60245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6" name="Object 12">
            <a:extLst>
              <a:ext uri="{FF2B5EF4-FFF2-40B4-BE49-F238E27FC236}">
                <a16:creationId xmlns:a16="http://schemas.microsoft.com/office/drawing/2014/main" id="{1B80D359-EBA7-4742-B3B3-F2B3A9972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638800"/>
          <a:ext cx="5575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8" name="Equation" r:id="rId16" imgW="2666880" imgH="431640" progId="Equation.DSMT4">
                  <p:embed/>
                </p:oleObj>
              </mc:Choice>
              <mc:Fallback>
                <p:oleObj name="Equation" r:id="rId16" imgW="266688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638800"/>
                        <a:ext cx="5575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2409F-176C-43F5-BEC3-F3FF1D4F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最小二乘回归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7E1F0-0F99-4F00-9A54-67F06E39A6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考虑矩阵方程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zh-CN" altLang="en-US" sz="2800" dirty="0"/>
                  <a:t>考虑如下优化问题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F7E1F0-0F99-4F00-9A54-67F06E39A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33" t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EA6B3DD-A56A-43E0-97E9-9EDF2645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76672"/>
            <a:ext cx="3489708" cy="8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B04CE-A486-43BA-83A6-16527F5D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E1091-1561-4D28-B99C-2EDA3EA0944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+mj-ea"/>
                    <a:ea typeface="+mj-ea"/>
                  </a:rPr>
                  <a:t>然而矩阵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+mj-ea"/>
                        <a:ea typeface="+mj-ea"/>
                      </a:rPr>
                      <m:t>𝐴𝑥</m:t>
                    </m:r>
                    <m:r>
                      <a:rPr lang="en-US" altLang="zh-CN" sz="2800" b="0" i="1" smtClean="0">
                        <a:latin typeface="+mj-ea"/>
                        <a:ea typeface="+mj-ea"/>
                      </a:rPr>
                      <m:t>=</m:t>
                    </m:r>
                    <m:r>
                      <a:rPr lang="en-US" altLang="zh-CN" sz="2800" b="0" i="1" smtClean="0">
                        <a:latin typeface="+mj-ea"/>
                        <a:ea typeface="+mj-ea"/>
                      </a:rPr>
                      <m:t>𝑏</m:t>
                    </m:r>
                  </m:oMath>
                </a14:m>
                <a:r>
                  <a:rPr lang="en-US" altLang="zh-CN" sz="2800" dirty="0">
                    <a:latin typeface="+mj-ea"/>
                    <a:ea typeface="+mj-ea"/>
                  </a:rPr>
                  <a:t> </a:t>
                </a:r>
                <a:r>
                  <a:rPr lang="zh-CN" altLang="en-US" sz="2800" dirty="0">
                    <a:latin typeface="+mj-ea"/>
                    <a:ea typeface="+mj-ea"/>
                  </a:rPr>
                  <a:t>和可能是欠定的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r>
                  <a:rPr lang="zh-CN" altLang="en-US" sz="2800" dirty="0">
                    <a:latin typeface="+mj-ea"/>
                    <a:ea typeface="+mj-ea"/>
                  </a:rPr>
                  <a:t>需要加上其他约束条件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dirty="0" smtClean="0">
                                <a:latin typeface="+mj-ea"/>
                                <a:ea typeface="+mj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latin typeface="+mj-ea"/>
                                <a:ea typeface="+mj-ea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b="0" i="1" dirty="0" smtClean="0">
                                <a:latin typeface="+mj-ea"/>
                                <a:ea typeface="+mj-ea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  <m:t>||</m:t>
                        </m:r>
                        <m: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  <m:t>𝐴𝑥</m:t>
                        </m:r>
                        <m: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  <m:t>𝑏</m:t>
                        </m:r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+mj-ea"/>
                                <a:ea typeface="+mj-ea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800" b="0" i="1" dirty="0" smtClean="0">
                                    <a:latin typeface="+mj-ea"/>
                                    <a:ea typeface="+mj-ea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+mj-ea"/>
                                    <a:ea typeface="+mj-ea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800" b="0" i="1" dirty="0" smtClean="0">
                                <a:latin typeface="+mj-ea"/>
                                <a:ea typeface="+mj-ea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+mj-ea"/>
                                <a:ea typeface="+mj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  <m:t>𝜆</m:t>
                        </m:r>
                      </m:e>
                    </m:d>
                    <m:r>
                      <a:rPr lang="en-US" altLang="zh-CN" sz="2800" b="0" i="1" dirty="0" smtClean="0">
                        <a:latin typeface="+mj-ea"/>
                        <a:ea typeface="+mj-ea"/>
                      </a:rPr>
                      <m:t>𝑥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0" i="1" dirty="0" smtClean="0">
                                <a:latin typeface="+mj-ea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+mj-ea"/>
                                <a:ea typeface="+mj-ea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+mj-ea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altLang="zh-CN" sz="28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800" dirty="0">
                  <a:latin typeface="+mj-ea"/>
                  <a:ea typeface="+mj-ea"/>
                </a:endParaRPr>
              </a:p>
              <a:p>
                <a:r>
                  <a:rPr lang="zh-CN" altLang="en-US" sz="2800" dirty="0">
                    <a:latin typeface="+mj-ea"/>
                    <a:ea typeface="+mj-ea"/>
                  </a:rPr>
                  <a:t>这样的优化问题如何求解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E1091-1561-4D28-B99C-2EDA3EA09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53" t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5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A74D8-873C-44F3-8E9D-E0070342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拉格朗日对偶问题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D23777-6638-4920-BDE1-A45E61D8EE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3423" y="1556792"/>
            <a:ext cx="8236761" cy="45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5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5D523-0B2A-49D0-8554-783F9B34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749E3-F8C3-4C8B-9E40-9BDB71C9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628800"/>
            <a:ext cx="7704856" cy="47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4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数值分析</Template>
  <TotalTime>1728</TotalTime>
  <Words>134</Words>
  <Application>Microsoft Office PowerPoint</Application>
  <PresentationFormat>全屏显示(4:3)</PresentationFormat>
  <Paragraphs>28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华文行楷</vt:lpstr>
      <vt:lpstr>华文楷体</vt:lpstr>
      <vt:lpstr>宋体</vt:lpstr>
      <vt:lpstr>Arial</vt:lpstr>
      <vt:lpstr>Cambria Math</vt:lpstr>
      <vt:lpstr>Century Schoolbook</vt:lpstr>
      <vt:lpstr>Times New Roman</vt:lpstr>
      <vt:lpstr>Wingdings</vt:lpstr>
      <vt:lpstr>Wingdings 2</vt:lpstr>
      <vt:lpstr>Oriel</vt:lpstr>
      <vt:lpstr>Equation</vt:lpstr>
      <vt:lpstr>最小二乘回归与LASSO</vt:lpstr>
      <vt:lpstr>PowerPoint 演示文稿</vt:lpstr>
      <vt:lpstr>离散数据的最小二乘曲线拟合</vt:lpstr>
      <vt:lpstr>PowerPoint 演示文稿</vt:lpstr>
      <vt:lpstr>PowerPoint 演示文稿</vt:lpstr>
      <vt:lpstr>最小二乘回归</vt:lpstr>
      <vt:lpstr>PowerPoint 演示文稿</vt:lpstr>
      <vt:lpstr>拉格朗日对偶问题</vt:lpstr>
      <vt:lpstr>PowerPoint 演示文稿</vt:lpstr>
      <vt:lpstr>增广拉格朗日法</vt:lpstr>
      <vt:lpstr>交替方向法</vt:lpstr>
      <vt:lpstr>例子：LASSO</vt:lpstr>
      <vt:lpstr>例子：Gaussian 图模型</vt:lpstr>
      <vt:lpstr>Gaussian 图模型</vt:lpstr>
    </vt:vector>
  </TitlesOfParts>
  <Company>wrq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王 彦博</cp:lastModifiedBy>
  <cp:revision>93</cp:revision>
  <dcterms:created xsi:type="dcterms:W3CDTF">2003-07-16T13:40:12Z</dcterms:created>
  <dcterms:modified xsi:type="dcterms:W3CDTF">2018-11-27T12:42:05Z</dcterms:modified>
</cp:coreProperties>
</file>