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8"/>
  </p:notesMasterIdLst>
  <p:sldIdLst>
    <p:sldId id="257" r:id="rId2"/>
    <p:sldId id="281" r:id="rId3"/>
    <p:sldId id="349" r:id="rId4"/>
    <p:sldId id="381" r:id="rId5"/>
    <p:sldId id="358" r:id="rId6"/>
    <p:sldId id="391" r:id="rId7"/>
    <p:sldId id="329" r:id="rId8"/>
    <p:sldId id="383" r:id="rId9"/>
    <p:sldId id="382" r:id="rId10"/>
    <p:sldId id="350" r:id="rId11"/>
    <p:sldId id="392" r:id="rId12"/>
    <p:sldId id="298" r:id="rId13"/>
    <p:sldId id="395" r:id="rId14"/>
    <p:sldId id="402" r:id="rId15"/>
    <p:sldId id="393" r:id="rId16"/>
    <p:sldId id="396" r:id="rId17"/>
    <p:sldId id="398" r:id="rId18"/>
    <p:sldId id="405" r:id="rId19"/>
    <p:sldId id="399" r:id="rId20"/>
    <p:sldId id="400" r:id="rId21"/>
    <p:sldId id="403" r:id="rId22"/>
    <p:sldId id="404" r:id="rId23"/>
    <p:sldId id="394" r:id="rId24"/>
    <p:sldId id="397" r:id="rId25"/>
    <p:sldId id="401" r:id="rId26"/>
    <p:sldId id="286"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81" userDrawn="1">
          <p15:clr>
            <a:srgbClr val="A4A3A4"/>
          </p15:clr>
        </p15:guide>
        <p15:guide id="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A7116"/>
    <a:srgbClr val="FF9933"/>
    <a:srgbClr val="FFFFFF"/>
    <a:srgbClr val="F7800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81" autoAdjust="0"/>
    <p:restoredTop sz="96387" autoAdjust="0"/>
  </p:normalViewPr>
  <p:slideViewPr>
    <p:cSldViewPr>
      <p:cViewPr>
        <p:scale>
          <a:sx n="100" d="100"/>
          <a:sy n="100" d="100"/>
        </p:scale>
        <p:origin x="1806" y="324"/>
      </p:cViewPr>
      <p:guideLst>
        <p:guide orient="horz" pos="981"/>
        <p:guide/>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D1BAFE-4569-4F97-9F33-39E259B95E6E}" type="doc">
      <dgm:prSet loTypeId="urn:microsoft.com/office/officeart/2008/layout/VerticalCurvedList" loCatId="list" qsTypeId="urn:microsoft.com/office/officeart/2005/8/quickstyle/simple1" qsCatId="simple" csTypeId="urn:microsoft.com/office/officeart/2005/8/colors/accent5_2" csCatId="accent5" phldr="1"/>
      <dgm:spPr/>
      <dgm:t>
        <a:bodyPr/>
        <a:lstStyle/>
        <a:p>
          <a:endParaRPr lang="zh-CN" altLang="en-US"/>
        </a:p>
      </dgm:t>
    </dgm:pt>
    <dgm:pt modelId="{93B3644D-9165-49DB-A12E-70D0E35CC7D6}">
      <dgm:prSet phldrT="[文本]"/>
      <dgm:spPr/>
      <dgm:t>
        <a:bodyPr/>
        <a:lstStyle/>
        <a:p>
          <a:r>
            <a:rPr lang="zh-CN" b="1" dirty="0" smtClean="0">
              <a:solidFill>
                <a:schemeClr val="tx1"/>
              </a:solidFill>
            </a:rPr>
            <a:t>陆地碳循环模型开放式对比系统架构的构建</a:t>
          </a:r>
          <a:endParaRPr lang="zh-CN" altLang="en-US" dirty="0">
            <a:solidFill>
              <a:schemeClr val="tx1"/>
            </a:solidFill>
          </a:endParaRPr>
        </a:p>
      </dgm:t>
    </dgm:pt>
    <dgm:pt modelId="{C4193099-37AF-44FD-9C1A-983786C70DB6}" type="parTrans" cxnId="{B3600049-4FEB-4B9E-ADCE-D431E9E0A53C}">
      <dgm:prSet/>
      <dgm:spPr/>
      <dgm:t>
        <a:bodyPr/>
        <a:lstStyle/>
        <a:p>
          <a:endParaRPr lang="zh-CN" altLang="en-US">
            <a:solidFill>
              <a:schemeClr val="tx1"/>
            </a:solidFill>
          </a:endParaRPr>
        </a:p>
      </dgm:t>
    </dgm:pt>
    <dgm:pt modelId="{6F2391D9-224F-45A8-A801-8103E9A71881}" type="sibTrans" cxnId="{B3600049-4FEB-4B9E-ADCE-D431E9E0A53C}">
      <dgm:prSet/>
      <dgm:spPr/>
      <dgm:t>
        <a:bodyPr/>
        <a:lstStyle/>
        <a:p>
          <a:endParaRPr lang="zh-CN" altLang="en-US">
            <a:solidFill>
              <a:schemeClr val="tx1"/>
            </a:solidFill>
          </a:endParaRPr>
        </a:p>
      </dgm:t>
    </dgm:pt>
    <dgm:pt modelId="{616C2972-3876-4609-8C66-B0F5AA68046D}">
      <dgm:prSet phldrT="[文本]"/>
      <dgm:spPr/>
      <dgm:t>
        <a:bodyPr/>
        <a:lstStyle/>
        <a:p>
          <a:r>
            <a:rPr lang="zh-CN" b="1" dirty="0" smtClean="0">
              <a:solidFill>
                <a:schemeClr val="tx1"/>
              </a:solidFill>
            </a:rPr>
            <a:t>陆地碳循环对比资源的组件化</a:t>
          </a:r>
          <a:endParaRPr lang="zh-CN" altLang="en-US" dirty="0">
            <a:solidFill>
              <a:schemeClr val="tx1"/>
            </a:solidFill>
          </a:endParaRPr>
        </a:p>
      </dgm:t>
    </dgm:pt>
    <dgm:pt modelId="{E489B9F7-6422-447C-A784-6EA05DBB3B15}" type="parTrans" cxnId="{0FFCF35D-BDC3-4BD4-8ECE-078BAE5D03E5}">
      <dgm:prSet/>
      <dgm:spPr/>
      <dgm:t>
        <a:bodyPr/>
        <a:lstStyle/>
        <a:p>
          <a:endParaRPr lang="zh-CN" altLang="en-US">
            <a:solidFill>
              <a:schemeClr val="tx1"/>
            </a:solidFill>
          </a:endParaRPr>
        </a:p>
      </dgm:t>
    </dgm:pt>
    <dgm:pt modelId="{FBB8BE3D-8BEF-4D41-AD0B-3F5350AE48F3}" type="sibTrans" cxnId="{0FFCF35D-BDC3-4BD4-8ECE-078BAE5D03E5}">
      <dgm:prSet/>
      <dgm:spPr/>
      <dgm:t>
        <a:bodyPr/>
        <a:lstStyle/>
        <a:p>
          <a:endParaRPr lang="zh-CN" altLang="en-US">
            <a:solidFill>
              <a:schemeClr val="tx1"/>
            </a:solidFill>
          </a:endParaRPr>
        </a:p>
      </dgm:t>
    </dgm:pt>
    <dgm:pt modelId="{A7B50472-1DC7-4576-964F-F4B1F587B7F3}">
      <dgm:prSet phldrT="[文本]"/>
      <dgm:spPr/>
      <dgm:t>
        <a:bodyPr/>
        <a:lstStyle/>
        <a:p>
          <a:r>
            <a:rPr lang="zh-CN" b="1" dirty="0" smtClean="0">
              <a:solidFill>
                <a:schemeClr val="tx1"/>
              </a:solidFill>
            </a:rPr>
            <a:t>陆地碳循环模型对比引擎的构建</a:t>
          </a:r>
          <a:endParaRPr lang="zh-CN" altLang="en-US" dirty="0">
            <a:solidFill>
              <a:schemeClr val="tx1"/>
            </a:solidFill>
          </a:endParaRPr>
        </a:p>
      </dgm:t>
    </dgm:pt>
    <dgm:pt modelId="{7AE6FAC8-30DC-4101-8B29-213CEE7A27C3}" type="parTrans" cxnId="{75361C21-3D1A-4209-812C-54301449FD6B}">
      <dgm:prSet/>
      <dgm:spPr/>
      <dgm:t>
        <a:bodyPr/>
        <a:lstStyle/>
        <a:p>
          <a:endParaRPr lang="zh-CN" altLang="en-US">
            <a:solidFill>
              <a:schemeClr val="tx1"/>
            </a:solidFill>
          </a:endParaRPr>
        </a:p>
      </dgm:t>
    </dgm:pt>
    <dgm:pt modelId="{4A47D715-283B-4689-AD37-D6AEAAF195D2}" type="sibTrans" cxnId="{75361C21-3D1A-4209-812C-54301449FD6B}">
      <dgm:prSet/>
      <dgm:spPr/>
      <dgm:t>
        <a:bodyPr/>
        <a:lstStyle/>
        <a:p>
          <a:endParaRPr lang="zh-CN" altLang="en-US">
            <a:solidFill>
              <a:schemeClr val="tx1"/>
            </a:solidFill>
          </a:endParaRPr>
        </a:p>
      </dgm:t>
    </dgm:pt>
    <dgm:pt modelId="{FC0CF037-30E2-4793-8D7B-6975E8CE371F}">
      <dgm:prSet phldrT="[文本]"/>
      <dgm:spPr/>
      <dgm:t>
        <a:bodyPr/>
        <a:lstStyle/>
        <a:p>
          <a:r>
            <a:rPr lang="zh-CN" altLang="en-US" b="1" dirty="0" smtClean="0">
              <a:solidFill>
                <a:schemeClr val="tx1"/>
              </a:solidFill>
            </a:rPr>
            <a:t>原型系统和实验验证</a:t>
          </a:r>
          <a:endParaRPr lang="zh-CN" altLang="en-US" b="1" dirty="0">
            <a:solidFill>
              <a:schemeClr val="tx1"/>
            </a:solidFill>
          </a:endParaRPr>
        </a:p>
      </dgm:t>
    </dgm:pt>
    <dgm:pt modelId="{DC7E1250-A806-4035-89D6-76E77CD31065}" type="parTrans" cxnId="{8350FA74-F1BB-4548-99BD-F75E6A98CF35}">
      <dgm:prSet/>
      <dgm:spPr/>
      <dgm:t>
        <a:bodyPr/>
        <a:lstStyle/>
        <a:p>
          <a:endParaRPr lang="zh-CN" altLang="en-US"/>
        </a:p>
      </dgm:t>
    </dgm:pt>
    <dgm:pt modelId="{526AA2B2-AC10-45A7-B5DE-42E087FEB82B}" type="sibTrans" cxnId="{8350FA74-F1BB-4548-99BD-F75E6A98CF35}">
      <dgm:prSet/>
      <dgm:spPr/>
      <dgm:t>
        <a:bodyPr/>
        <a:lstStyle/>
        <a:p>
          <a:endParaRPr lang="zh-CN" altLang="en-US"/>
        </a:p>
      </dgm:t>
    </dgm:pt>
    <dgm:pt modelId="{1B766321-C4FA-472A-B4AD-6C4C1CCF9BAD}" type="pres">
      <dgm:prSet presAssocID="{38D1BAFE-4569-4F97-9F33-39E259B95E6E}" presName="Name0" presStyleCnt="0">
        <dgm:presLayoutVars>
          <dgm:chMax val="7"/>
          <dgm:chPref val="7"/>
          <dgm:dir/>
        </dgm:presLayoutVars>
      </dgm:prSet>
      <dgm:spPr/>
      <dgm:t>
        <a:bodyPr/>
        <a:lstStyle/>
        <a:p>
          <a:endParaRPr lang="zh-CN" altLang="en-US"/>
        </a:p>
      </dgm:t>
    </dgm:pt>
    <dgm:pt modelId="{4DE6D73E-29AD-4934-BD18-F65FA41D1E1C}" type="pres">
      <dgm:prSet presAssocID="{38D1BAFE-4569-4F97-9F33-39E259B95E6E}" presName="Name1" presStyleCnt="0"/>
      <dgm:spPr/>
      <dgm:t>
        <a:bodyPr/>
        <a:lstStyle/>
        <a:p>
          <a:endParaRPr lang="zh-CN" altLang="en-US"/>
        </a:p>
      </dgm:t>
    </dgm:pt>
    <dgm:pt modelId="{D6E7D14D-5FB0-46A0-98A5-E6DDBF174801}" type="pres">
      <dgm:prSet presAssocID="{38D1BAFE-4569-4F97-9F33-39E259B95E6E}" presName="cycle" presStyleCnt="0"/>
      <dgm:spPr/>
      <dgm:t>
        <a:bodyPr/>
        <a:lstStyle/>
        <a:p>
          <a:endParaRPr lang="zh-CN" altLang="en-US"/>
        </a:p>
      </dgm:t>
    </dgm:pt>
    <dgm:pt modelId="{20CC790A-C50D-419F-9635-1981FFB09EA4}" type="pres">
      <dgm:prSet presAssocID="{38D1BAFE-4569-4F97-9F33-39E259B95E6E}" presName="srcNode" presStyleLbl="node1" presStyleIdx="0" presStyleCnt="4"/>
      <dgm:spPr/>
      <dgm:t>
        <a:bodyPr/>
        <a:lstStyle/>
        <a:p>
          <a:endParaRPr lang="zh-CN" altLang="en-US"/>
        </a:p>
      </dgm:t>
    </dgm:pt>
    <dgm:pt modelId="{5AE9B4A3-4C64-454B-99E6-ABCE3D65D9D3}" type="pres">
      <dgm:prSet presAssocID="{38D1BAFE-4569-4F97-9F33-39E259B95E6E}" presName="conn" presStyleLbl="parChTrans1D2" presStyleIdx="0" presStyleCnt="1"/>
      <dgm:spPr/>
      <dgm:t>
        <a:bodyPr/>
        <a:lstStyle/>
        <a:p>
          <a:endParaRPr lang="zh-CN" altLang="en-US"/>
        </a:p>
      </dgm:t>
    </dgm:pt>
    <dgm:pt modelId="{F65A609C-4830-4A45-A597-DBFACFF0FF6A}" type="pres">
      <dgm:prSet presAssocID="{38D1BAFE-4569-4F97-9F33-39E259B95E6E}" presName="extraNode" presStyleLbl="node1" presStyleIdx="0" presStyleCnt="4"/>
      <dgm:spPr/>
      <dgm:t>
        <a:bodyPr/>
        <a:lstStyle/>
        <a:p>
          <a:endParaRPr lang="zh-CN" altLang="en-US"/>
        </a:p>
      </dgm:t>
    </dgm:pt>
    <dgm:pt modelId="{FCFBA8EB-711E-4F1D-BC36-7079327117EF}" type="pres">
      <dgm:prSet presAssocID="{38D1BAFE-4569-4F97-9F33-39E259B95E6E}" presName="dstNode" presStyleLbl="node1" presStyleIdx="0" presStyleCnt="4"/>
      <dgm:spPr/>
      <dgm:t>
        <a:bodyPr/>
        <a:lstStyle/>
        <a:p>
          <a:endParaRPr lang="zh-CN" altLang="en-US"/>
        </a:p>
      </dgm:t>
    </dgm:pt>
    <dgm:pt modelId="{AFC976D7-9440-4345-B0CF-A8AB95496C78}" type="pres">
      <dgm:prSet presAssocID="{93B3644D-9165-49DB-A12E-70D0E35CC7D6}" presName="text_1" presStyleLbl="node1" presStyleIdx="0" presStyleCnt="4">
        <dgm:presLayoutVars>
          <dgm:bulletEnabled val="1"/>
        </dgm:presLayoutVars>
      </dgm:prSet>
      <dgm:spPr/>
      <dgm:t>
        <a:bodyPr/>
        <a:lstStyle/>
        <a:p>
          <a:endParaRPr lang="zh-CN" altLang="en-US"/>
        </a:p>
      </dgm:t>
    </dgm:pt>
    <dgm:pt modelId="{1A0F7C89-C065-4816-BD80-11BE58AB3962}" type="pres">
      <dgm:prSet presAssocID="{93B3644D-9165-49DB-A12E-70D0E35CC7D6}" presName="accent_1" presStyleCnt="0"/>
      <dgm:spPr/>
      <dgm:t>
        <a:bodyPr/>
        <a:lstStyle/>
        <a:p>
          <a:endParaRPr lang="zh-CN" altLang="en-US"/>
        </a:p>
      </dgm:t>
    </dgm:pt>
    <dgm:pt modelId="{4F899912-E96C-40B9-9D6A-74DCFD01A28D}" type="pres">
      <dgm:prSet presAssocID="{93B3644D-9165-49DB-A12E-70D0E35CC7D6}" presName="accentRepeatNode" presStyleLbl="solidFgAcc1" presStyleIdx="0" presStyleCnt="4"/>
      <dgm:spPr/>
      <dgm:t>
        <a:bodyPr/>
        <a:lstStyle/>
        <a:p>
          <a:endParaRPr lang="zh-CN" altLang="en-US"/>
        </a:p>
      </dgm:t>
    </dgm:pt>
    <dgm:pt modelId="{3A6A74A7-3958-4030-BB60-E02E0571FDDF}" type="pres">
      <dgm:prSet presAssocID="{616C2972-3876-4609-8C66-B0F5AA68046D}" presName="text_2" presStyleLbl="node1" presStyleIdx="1" presStyleCnt="4">
        <dgm:presLayoutVars>
          <dgm:bulletEnabled val="1"/>
        </dgm:presLayoutVars>
      </dgm:prSet>
      <dgm:spPr/>
      <dgm:t>
        <a:bodyPr/>
        <a:lstStyle/>
        <a:p>
          <a:endParaRPr lang="zh-CN" altLang="en-US"/>
        </a:p>
      </dgm:t>
    </dgm:pt>
    <dgm:pt modelId="{C130B8DE-AA9E-47ED-BCA2-D9F4B848BF89}" type="pres">
      <dgm:prSet presAssocID="{616C2972-3876-4609-8C66-B0F5AA68046D}" presName="accent_2" presStyleCnt="0"/>
      <dgm:spPr/>
      <dgm:t>
        <a:bodyPr/>
        <a:lstStyle/>
        <a:p>
          <a:endParaRPr lang="zh-CN" altLang="en-US"/>
        </a:p>
      </dgm:t>
    </dgm:pt>
    <dgm:pt modelId="{B746CE0B-9AE2-4713-A4B8-D18F45C949EE}" type="pres">
      <dgm:prSet presAssocID="{616C2972-3876-4609-8C66-B0F5AA68046D}" presName="accentRepeatNode" presStyleLbl="solidFgAcc1" presStyleIdx="1" presStyleCnt="4"/>
      <dgm:spPr/>
      <dgm:t>
        <a:bodyPr/>
        <a:lstStyle/>
        <a:p>
          <a:endParaRPr lang="zh-CN" altLang="en-US"/>
        </a:p>
      </dgm:t>
    </dgm:pt>
    <dgm:pt modelId="{E752293B-D6B9-4C06-B861-033731BF60DF}" type="pres">
      <dgm:prSet presAssocID="{A7B50472-1DC7-4576-964F-F4B1F587B7F3}" presName="text_3" presStyleLbl="node1" presStyleIdx="2" presStyleCnt="4">
        <dgm:presLayoutVars>
          <dgm:bulletEnabled val="1"/>
        </dgm:presLayoutVars>
      </dgm:prSet>
      <dgm:spPr/>
      <dgm:t>
        <a:bodyPr/>
        <a:lstStyle/>
        <a:p>
          <a:endParaRPr lang="zh-CN" altLang="en-US"/>
        </a:p>
      </dgm:t>
    </dgm:pt>
    <dgm:pt modelId="{3E597FE8-592D-4D88-B524-56A4308D802E}" type="pres">
      <dgm:prSet presAssocID="{A7B50472-1DC7-4576-964F-F4B1F587B7F3}" presName="accent_3" presStyleCnt="0"/>
      <dgm:spPr/>
      <dgm:t>
        <a:bodyPr/>
        <a:lstStyle/>
        <a:p>
          <a:endParaRPr lang="zh-CN" altLang="en-US"/>
        </a:p>
      </dgm:t>
    </dgm:pt>
    <dgm:pt modelId="{B9C54F1B-54EB-4CE9-AAB9-2343265AE270}" type="pres">
      <dgm:prSet presAssocID="{A7B50472-1DC7-4576-964F-F4B1F587B7F3}" presName="accentRepeatNode" presStyleLbl="solidFgAcc1" presStyleIdx="2" presStyleCnt="4"/>
      <dgm:spPr/>
      <dgm:t>
        <a:bodyPr/>
        <a:lstStyle/>
        <a:p>
          <a:endParaRPr lang="zh-CN" altLang="en-US"/>
        </a:p>
      </dgm:t>
    </dgm:pt>
    <dgm:pt modelId="{D3E51A97-D75D-49EE-A0E9-72B884B0F8B6}" type="pres">
      <dgm:prSet presAssocID="{FC0CF037-30E2-4793-8D7B-6975E8CE371F}" presName="text_4" presStyleLbl="node1" presStyleIdx="3" presStyleCnt="4">
        <dgm:presLayoutVars>
          <dgm:bulletEnabled val="1"/>
        </dgm:presLayoutVars>
      </dgm:prSet>
      <dgm:spPr/>
      <dgm:t>
        <a:bodyPr/>
        <a:lstStyle/>
        <a:p>
          <a:endParaRPr lang="zh-CN" altLang="en-US"/>
        </a:p>
      </dgm:t>
    </dgm:pt>
    <dgm:pt modelId="{480563A8-3DC2-43B6-B3B5-2B8A6775963B}" type="pres">
      <dgm:prSet presAssocID="{FC0CF037-30E2-4793-8D7B-6975E8CE371F}" presName="accent_4" presStyleCnt="0"/>
      <dgm:spPr/>
    </dgm:pt>
    <dgm:pt modelId="{9BA839C2-8CBE-4805-9000-4F02D3CDADF1}" type="pres">
      <dgm:prSet presAssocID="{FC0CF037-30E2-4793-8D7B-6975E8CE371F}" presName="accentRepeatNode" presStyleLbl="solidFgAcc1" presStyleIdx="3" presStyleCnt="4"/>
      <dgm:spPr/>
    </dgm:pt>
  </dgm:ptLst>
  <dgm:cxnLst>
    <dgm:cxn modelId="{900997EA-87F1-423D-9780-2FCB2564A1C5}" type="presOf" srcId="{93B3644D-9165-49DB-A12E-70D0E35CC7D6}" destId="{AFC976D7-9440-4345-B0CF-A8AB95496C78}" srcOrd="0" destOrd="0" presId="urn:microsoft.com/office/officeart/2008/layout/VerticalCurvedList"/>
    <dgm:cxn modelId="{CF094087-6C51-4403-979F-81E5385F9660}" type="presOf" srcId="{616C2972-3876-4609-8C66-B0F5AA68046D}" destId="{3A6A74A7-3958-4030-BB60-E02E0571FDDF}" srcOrd="0" destOrd="0" presId="urn:microsoft.com/office/officeart/2008/layout/VerticalCurvedList"/>
    <dgm:cxn modelId="{8350FA74-F1BB-4548-99BD-F75E6A98CF35}" srcId="{38D1BAFE-4569-4F97-9F33-39E259B95E6E}" destId="{FC0CF037-30E2-4793-8D7B-6975E8CE371F}" srcOrd="3" destOrd="0" parTransId="{DC7E1250-A806-4035-89D6-76E77CD31065}" sibTransId="{526AA2B2-AC10-45A7-B5DE-42E087FEB82B}"/>
    <dgm:cxn modelId="{18BF7EAB-AF0D-4110-8C45-9FBCDCA0EDBA}" type="presOf" srcId="{6F2391D9-224F-45A8-A801-8103E9A71881}" destId="{5AE9B4A3-4C64-454B-99E6-ABCE3D65D9D3}" srcOrd="0" destOrd="0" presId="urn:microsoft.com/office/officeart/2008/layout/VerticalCurvedList"/>
    <dgm:cxn modelId="{75361C21-3D1A-4209-812C-54301449FD6B}" srcId="{38D1BAFE-4569-4F97-9F33-39E259B95E6E}" destId="{A7B50472-1DC7-4576-964F-F4B1F587B7F3}" srcOrd="2" destOrd="0" parTransId="{7AE6FAC8-30DC-4101-8B29-213CEE7A27C3}" sibTransId="{4A47D715-283B-4689-AD37-D6AEAAF195D2}"/>
    <dgm:cxn modelId="{F0112242-FA99-4A19-B8E3-112CE3AB2665}" type="presOf" srcId="{A7B50472-1DC7-4576-964F-F4B1F587B7F3}" destId="{E752293B-D6B9-4C06-B861-033731BF60DF}" srcOrd="0" destOrd="0" presId="urn:microsoft.com/office/officeart/2008/layout/VerticalCurvedList"/>
    <dgm:cxn modelId="{62D2F404-99C2-4C38-AEB6-10BAD12BE66F}" type="presOf" srcId="{FC0CF037-30E2-4793-8D7B-6975E8CE371F}" destId="{D3E51A97-D75D-49EE-A0E9-72B884B0F8B6}" srcOrd="0" destOrd="0" presId="urn:microsoft.com/office/officeart/2008/layout/VerticalCurvedList"/>
    <dgm:cxn modelId="{B3600049-4FEB-4B9E-ADCE-D431E9E0A53C}" srcId="{38D1BAFE-4569-4F97-9F33-39E259B95E6E}" destId="{93B3644D-9165-49DB-A12E-70D0E35CC7D6}" srcOrd="0" destOrd="0" parTransId="{C4193099-37AF-44FD-9C1A-983786C70DB6}" sibTransId="{6F2391D9-224F-45A8-A801-8103E9A71881}"/>
    <dgm:cxn modelId="{0FFCF35D-BDC3-4BD4-8ECE-078BAE5D03E5}" srcId="{38D1BAFE-4569-4F97-9F33-39E259B95E6E}" destId="{616C2972-3876-4609-8C66-B0F5AA68046D}" srcOrd="1" destOrd="0" parTransId="{E489B9F7-6422-447C-A784-6EA05DBB3B15}" sibTransId="{FBB8BE3D-8BEF-4D41-AD0B-3F5350AE48F3}"/>
    <dgm:cxn modelId="{E2456EF7-7DCD-4FC2-8DDC-5072D637274D}" type="presOf" srcId="{38D1BAFE-4569-4F97-9F33-39E259B95E6E}" destId="{1B766321-C4FA-472A-B4AD-6C4C1CCF9BAD}" srcOrd="0" destOrd="0" presId="urn:microsoft.com/office/officeart/2008/layout/VerticalCurvedList"/>
    <dgm:cxn modelId="{67A387A1-4FAE-4BC8-BC4D-A31D744EE451}" type="presParOf" srcId="{1B766321-C4FA-472A-B4AD-6C4C1CCF9BAD}" destId="{4DE6D73E-29AD-4934-BD18-F65FA41D1E1C}" srcOrd="0" destOrd="0" presId="urn:microsoft.com/office/officeart/2008/layout/VerticalCurvedList"/>
    <dgm:cxn modelId="{FC09BB6E-AE3D-4629-A873-357FE92A0833}" type="presParOf" srcId="{4DE6D73E-29AD-4934-BD18-F65FA41D1E1C}" destId="{D6E7D14D-5FB0-46A0-98A5-E6DDBF174801}" srcOrd="0" destOrd="0" presId="urn:microsoft.com/office/officeart/2008/layout/VerticalCurvedList"/>
    <dgm:cxn modelId="{16E73EE7-0C8B-4012-A0D4-03EFEB7FC394}" type="presParOf" srcId="{D6E7D14D-5FB0-46A0-98A5-E6DDBF174801}" destId="{20CC790A-C50D-419F-9635-1981FFB09EA4}" srcOrd="0" destOrd="0" presId="urn:microsoft.com/office/officeart/2008/layout/VerticalCurvedList"/>
    <dgm:cxn modelId="{9E5B2723-065A-48EE-91B6-5EDCEEA2DABB}" type="presParOf" srcId="{D6E7D14D-5FB0-46A0-98A5-E6DDBF174801}" destId="{5AE9B4A3-4C64-454B-99E6-ABCE3D65D9D3}" srcOrd="1" destOrd="0" presId="urn:microsoft.com/office/officeart/2008/layout/VerticalCurvedList"/>
    <dgm:cxn modelId="{6252646E-9113-449B-8A32-047BF25B51D1}" type="presParOf" srcId="{D6E7D14D-5FB0-46A0-98A5-E6DDBF174801}" destId="{F65A609C-4830-4A45-A597-DBFACFF0FF6A}" srcOrd="2" destOrd="0" presId="urn:microsoft.com/office/officeart/2008/layout/VerticalCurvedList"/>
    <dgm:cxn modelId="{53859202-F9A4-4CC5-A29A-DE88DC15A288}" type="presParOf" srcId="{D6E7D14D-5FB0-46A0-98A5-E6DDBF174801}" destId="{FCFBA8EB-711E-4F1D-BC36-7079327117EF}" srcOrd="3" destOrd="0" presId="urn:microsoft.com/office/officeart/2008/layout/VerticalCurvedList"/>
    <dgm:cxn modelId="{231E93B3-0953-49AC-BC26-61CA5FF28E19}" type="presParOf" srcId="{4DE6D73E-29AD-4934-BD18-F65FA41D1E1C}" destId="{AFC976D7-9440-4345-B0CF-A8AB95496C78}" srcOrd="1" destOrd="0" presId="urn:microsoft.com/office/officeart/2008/layout/VerticalCurvedList"/>
    <dgm:cxn modelId="{2E6A5A1B-C1D6-4E5A-98D7-FD96C1996C4C}" type="presParOf" srcId="{4DE6D73E-29AD-4934-BD18-F65FA41D1E1C}" destId="{1A0F7C89-C065-4816-BD80-11BE58AB3962}" srcOrd="2" destOrd="0" presId="urn:microsoft.com/office/officeart/2008/layout/VerticalCurvedList"/>
    <dgm:cxn modelId="{19888DE4-46FF-4C14-BCE6-86BF79EEF3A6}" type="presParOf" srcId="{1A0F7C89-C065-4816-BD80-11BE58AB3962}" destId="{4F899912-E96C-40B9-9D6A-74DCFD01A28D}" srcOrd="0" destOrd="0" presId="urn:microsoft.com/office/officeart/2008/layout/VerticalCurvedList"/>
    <dgm:cxn modelId="{72459088-F9DD-4F09-9C82-928285C0E7BA}" type="presParOf" srcId="{4DE6D73E-29AD-4934-BD18-F65FA41D1E1C}" destId="{3A6A74A7-3958-4030-BB60-E02E0571FDDF}" srcOrd="3" destOrd="0" presId="urn:microsoft.com/office/officeart/2008/layout/VerticalCurvedList"/>
    <dgm:cxn modelId="{FA486FFA-1786-4CC2-B506-D39EA2045461}" type="presParOf" srcId="{4DE6D73E-29AD-4934-BD18-F65FA41D1E1C}" destId="{C130B8DE-AA9E-47ED-BCA2-D9F4B848BF89}" srcOrd="4" destOrd="0" presId="urn:microsoft.com/office/officeart/2008/layout/VerticalCurvedList"/>
    <dgm:cxn modelId="{96E86947-783D-4B00-B677-C0AF812D740B}" type="presParOf" srcId="{C130B8DE-AA9E-47ED-BCA2-D9F4B848BF89}" destId="{B746CE0B-9AE2-4713-A4B8-D18F45C949EE}" srcOrd="0" destOrd="0" presId="urn:microsoft.com/office/officeart/2008/layout/VerticalCurvedList"/>
    <dgm:cxn modelId="{6FAC3682-1119-4784-BFB7-C0E6611A7315}" type="presParOf" srcId="{4DE6D73E-29AD-4934-BD18-F65FA41D1E1C}" destId="{E752293B-D6B9-4C06-B861-033731BF60DF}" srcOrd="5" destOrd="0" presId="urn:microsoft.com/office/officeart/2008/layout/VerticalCurvedList"/>
    <dgm:cxn modelId="{867D8501-079E-4735-A92E-F11B79AFBC3C}" type="presParOf" srcId="{4DE6D73E-29AD-4934-BD18-F65FA41D1E1C}" destId="{3E597FE8-592D-4D88-B524-56A4308D802E}" srcOrd="6" destOrd="0" presId="urn:microsoft.com/office/officeart/2008/layout/VerticalCurvedList"/>
    <dgm:cxn modelId="{F80AF521-5E2C-4B95-929B-D95AD0425315}" type="presParOf" srcId="{3E597FE8-592D-4D88-B524-56A4308D802E}" destId="{B9C54F1B-54EB-4CE9-AAB9-2343265AE270}" srcOrd="0" destOrd="0" presId="urn:microsoft.com/office/officeart/2008/layout/VerticalCurvedList"/>
    <dgm:cxn modelId="{9764315A-4380-4CA8-8E3F-4CDF21CCC1D1}" type="presParOf" srcId="{4DE6D73E-29AD-4934-BD18-F65FA41D1E1C}" destId="{D3E51A97-D75D-49EE-A0E9-72B884B0F8B6}" srcOrd="7" destOrd="0" presId="urn:microsoft.com/office/officeart/2008/layout/VerticalCurvedList"/>
    <dgm:cxn modelId="{E12C08D4-3A62-44FD-931B-3E5A0CA006BD}" type="presParOf" srcId="{4DE6D73E-29AD-4934-BD18-F65FA41D1E1C}" destId="{480563A8-3DC2-43B6-B3B5-2B8A6775963B}" srcOrd="8" destOrd="0" presId="urn:microsoft.com/office/officeart/2008/layout/VerticalCurvedList"/>
    <dgm:cxn modelId="{30782E73-8325-41AC-9D04-CB21B1FE6643}" type="presParOf" srcId="{480563A8-3DC2-43B6-B3B5-2B8A6775963B}" destId="{9BA839C2-8CBE-4805-9000-4F02D3CDADF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E9B4A3-4C64-454B-99E6-ABCE3D65D9D3}">
      <dsp:nvSpPr>
        <dsp:cNvPr id="0" name=""/>
        <dsp:cNvSpPr/>
      </dsp:nvSpPr>
      <dsp:spPr>
        <a:xfrm>
          <a:off x="-3988358" y="-612283"/>
          <a:ext cx="4752958" cy="4752958"/>
        </a:xfrm>
        <a:prstGeom prst="blockArc">
          <a:avLst>
            <a:gd name="adj1" fmla="val 18900000"/>
            <a:gd name="adj2" fmla="val 2700000"/>
            <a:gd name="adj3" fmla="val 454"/>
          </a:avLst>
        </a:pr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C976D7-9440-4345-B0CF-A8AB95496C78}">
      <dsp:nvSpPr>
        <dsp:cNvPr id="0" name=""/>
        <dsp:cNvSpPr/>
      </dsp:nvSpPr>
      <dsp:spPr>
        <a:xfrm>
          <a:off x="400672" y="271262"/>
          <a:ext cx="5648599" cy="542807"/>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0854" tIns="53340" rIns="53340" bIns="53340" numCol="1" spcCol="1270" anchor="ctr" anchorCtr="0">
          <a:noAutofit/>
        </a:bodyPr>
        <a:lstStyle/>
        <a:p>
          <a:pPr lvl="0" algn="l" defTabSz="933450">
            <a:lnSpc>
              <a:spcPct val="90000"/>
            </a:lnSpc>
            <a:spcBef>
              <a:spcPct val="0"/>
            </a:spcBef>
            <a:spcAft>
              <a:spcPct val="35000"/>
            </a:spcAft>
          </a:pPr>
          <a:r>
            <a:rPr lang="zh-CN" sz="2100" b="1" kern="1200" dirty="0" smtClean="0">
              <a:solidFill>
                <a:schemeClr val="tx1"/>
              </a:solidFill>
            </a:rPr>
            <a:t>陆地碳循环模型开放式对比系统架构的构建</a:t>
          </a:r>
          <a:endParaRPr lang="zh-CN" altLang="en-US" sz="2100" kern="1200" dirty="0">
            <a:solidFill>
              <a:schemeClr val="tx1"/>
            </a:solidFill>
          </a:endParaRPr>
        </a:p>
      </dsp:txBody>
      <dsp:txXfrm>
        <a:off x="400672" y="271262"/>
        <a:ext cx="5648599" cy="542807"/>
      </dsp:txXfrm>
    </dsp:sp>
    <dsp:sp modelId="{4F899912-E96C-40B9-9D6A-74DCFD01A28D}">
      <dsp:nvSpPr>
        <dsp:cNvPr id="0" name=""/>
        <dsp:cNvSpPr/>
      </dsp:nvSpPr>
      <dsp:spPr>
        <a:xfrm>
          <a:off x="61418" y="203411"/>
          <a:ext cx="678509" cy="678509"/>
        </a:xfrm>
        <a:prstGeom prst="ellipse">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6A74A7-3958-4030-BB60-E02E0571FDDF}">
      <dsp:nvSpPr>
        <dsp:cNvPr id="0" name=""/>
        <dsp:cNvSpPr/>
      </dsp:nvSpPr>
      <dsp:spPr>
        <a:xfrm>
          <a:off x="711877" y="1085615"/>
          <a:ext cx="5337395" cy="542807"/>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0854" tIns="53340" rIns="53340" bIns="53340" numCol="1" spcCol="1270" anchor="ctr" anchorCtr="0">
          <a:noAutofit/>
        </a:bodyPr>
        <a:lstStyle/>
        <a:p>
          <a:pPr lvl="0" algn="l" defTabSz="933450">
            <a:lnSpc>
              <a:spcPct val="90000"/>
            </a:lnSpc>
            <a:spcBef>
              <a:spcPct val="0"/>
            </a:spcBef>
            <a:spcAft>
              <a:spcPct val="35000"/>
            </a:spcAft>
          </a:pPr>
          <a:r>
            <a:rPr lang="zh-CN" sz="2100" b="1" kern="1200" dirty="0" smtClean="0">
              <a:solidFill>
                <a:schemeClr val="tx1"/>
              </a:solidFill>
            </a:rPr>
            <a:t>陆地碳循环对比资源的组件化</a:t>
          </a:r>
          <a:endParaRPr lang="zh-CN" altLang="en-US" sz="2100" kern="1200" dirty="0">
            <a:solidFill>
              <a:schemeClr val="tx1"/>
            </a:solidFill>
          </a:endParaRPr>
        </a:p>
      </dsp:txBody>
      <dsp:txXfrm>
        <a:off x="711877" y="1085615"/>
        <a:ext cx="5337395" cy="542807"/>
      </dsp:txXfrm>
    </dsp:sp>
    <dsp:sp modelId="{B746CE0B-9AE2-4713-A4B8-D18F45C949EE}">
      <dsp:nvSpPr>
        <dsp:cNvPr id="0" name=""/>
        <dsp:cNvSpPr/>
      </dsp:nvSpPr>
      <dsp:spPr>
        <a:xfrm>
          <a:off x="372622" y="1017764"/>
          <a:ext cx="678509" cy="678509"/>
        </a:xfrm>
        <a:prstGeom prst="ellipse">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52293B-D6B9-4C06-B861-033731BF60DF}">
      <dsp:nvSpPr>
        <dsp:cNvPr id="0" name=""/>
        <dsp:cNvSpPr/>
      </dsp:nvSpPr>
      <dsp:spPr>
        <a:xfrm>
          <a:off x="711877" y="1899968"/>
          <a:ext cx="5337395" cy="542807"/>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0854" tIns="53340" rIns="53340" bIns="53340" numCol="1" spcCol="1270" anchor="ctr" anchorCtr="0">
          <a:noAutofit/>
        </a:bodyPr>
        <a:lstStyle/>
        <a:p>
          <a:pPr lvl="0" algn="l" defTabSz="933450">
            <a:lnSpc>
              <a:spcPct val="90000"/>
            </a:lnSpc>
            <a:spcBef>
              <a:spcPct val="0"/>
            </a:spcBef>
            <a:spcAft>
              <a:spcPct val="35000"/>
            </a:spcAft>
          </a:pPr>
          <a:r>
            <a:rPr lang="zh-CN" sz="2100" b="1" kern="1200" dirty="0" smtClean="0">
              <a:solidFill>
                <a:schemeClr val="tx1"/>
              </a:solidFill>
            </a:rPr>
            <a:t>陆地碳循环模型对比引擎的构建</a:t>
          </a:r>
          <a:endParaRPr lang="zh-CN" altLang="en-US" sz="2100" kern="1200" dirty="0">
            <a:solidFill>
              <a:schemeClr val="tx1"/>
            </a:solidFill>
          </a:endParaRPr>
        </a:p>
      </dsp:txBody>
      <dsp:txXfrm>
        <a:off x="711877" y="1899968"/>
        <a:ext cx="5337395" cy="542807"/>
      </dsp:txXfrm>
    </dsp:sp>
    <dsp:sp modelId="{B9C54F1B-54EB-4CE9-AAB9-2343265AE270}">
      <dsp:nvSpPr>
        <dsp:cNvPr id="0" name=""/>
        <dsp:cNvSpPr/>
      </dsp:nvSpPr>
      <dsp:spPr>
        <a:xfrm>
          <a:off x="372622" y="1832117"/>
          <a:ext cx="678509" cy="678509"/>
        </a:xfrm>
        <a:prstGeom prst="ellipse">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E51A97-D75D-49EE-A0E9-72B884B0F8B6}">
      <dsp:nvSpPr>
        <dsp:cNvPr id="0" name=""/>
        <dsp:cNvSpPr/>
      </dsp:nvSpPr>
      <dsp:spPr>
        <a:xfrm>
          <a:off x="400672" y="2714321"/>
          <a:ext cx="5648599" cy="542807"/>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0854" tIns="53340" rIns="53340" bIns="53340" numCol="1" spcCol="1270" anchor="ctr" anchorCtr="0">
          <a:noAutofit/>
        </a:bodyPr>
        <a:lstStyle/>
        <a:p>
          <a:pPr lvl="0" algn="l" defTabSz="933450">
            <a:lnSpc>
              <a:spcPct val="90000"/>
            </a:lnSpc>
            <a:spcBef>
              <a:spcPct val="0"/>
            </a:spcBef>
            <a:spcAft>
              <a:spcPct val="35000"/>
            </a:spcAft>
          </a:pPr>
          <a:r>
            <a:rPr lang="zh-CN" altLang="en-US" sz="2100" b="1" kern="1200" dirty="0" smtClean="0">
              <a:solidFill>
                <a:schemeClr val="tx1"/>
              </a:solidFill>
            </a:rPr>
            <a:t>原型系统和实验验证</a:t>
          </a:r>
          <a:endParaRPr lang="zh-CN" altLang="en-US" sz="2100" b="1" kern="1200" dirty="0">
            <a:solidFill>
              <a:schemeClr val="tx1"/>
            </a:solidFill>
          </a:endParaRPr>
        </a:p>
      </dsp:txBody>
      <dsp:txXfrm>
        <a:off x="400672" y="2714321"/>
        <a:ext cx="5648599" cy="542807"/>
      </dsp:txXfrm>
    </dsp:sp>
    <dsp:sp modelId="{9BA839C2-8CBE-4805-9000-4F02D3CDADF1}">
      <dsp:nvSpPr>
        <dsp:cNvPr id="0" name=""/>
        <dsp:cNvSpPr/>
      </dsp:nvSpPr>
      <dsp:spPr>
        <a:xfrm>
          <a:off x="61418" y="2646470"/>
          <a:ext cx="678509" cy="678509"/>
        </a:xfrm>
        <a:prstGeom prst="ellipse">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B7A4FA-556B-44F3-B3B5-17A621519730}" type="datetimeFigureOut">
              <a:rPr lang="zh-CN" altLang="en-US" smtClean="0"/>
              <a:t>2019/5/16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D2825C-F076-4B04-8DAD-8F7DDF8C492E}" type="slidenum">
              <a:rPr lang="zh-CN" altLang="en-US" smtClean="0"/>
              <a:t>‹#›</a:t>
            </a:fld>
            <a:endParaRPr lang="zh-CN" altLang="en-US"/>
          </a:p>
        </p:txBody>
      </p:sp>
    </p:spTree>
    <p:extLst>
      <p:ext uri="{BB962C8B-B14F-4D97-AF65-F5344CB8AC3E}">
        <p14:creationId xmlns:p14="http://schemas.microsoft.com/office/powerpoint/2010/main" val="4000200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灯片编号占位符 3"/>
          <p:cNvSpPr>
            <a:spLocks noGrp="1"/>
          </p:cNvSpPr>
          <p:nvPr>
            <p:ph type="sldNum" sz="quarter" idx="10"/>
          </p:nvPr>
        </p:nvSpPr>
        <p:spPr/>
        <p:txBody>
          <a:bodyPr/>
          <a:lstStyle/>
          <a:p>
            <a:fld id="{645C7AD7-87AD-4420-986E-A18B90466BB0}"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1897297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DD2825C-F076-4B04-8DAD-8F7DDF8C492E}" type="slidenum">
              <a:rPr lang="zh-CN" altLang="en-US" smtClean="0"/>
              <a:t>10</a:t>
            </a:fld>
            <a:endParaRPr lang="zh-CN" altLang="en-US"/>
          </a:p>
        </p:txBody>
      </p:sp>
    </p:spTree>
    <p:extLst>
      <p:ext uri="{BB962C8B-B14F-4D97-AF65-F5344CB8AC3E}">
        <p14:creationId xmlns:p14="http://schemas.microsoft.com/office/powerpoint/2010/main" val="3408937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a:p>
            <a:endParaRPr lang="en-US" altLang="zh-CN" baseline="0" dirty="0" smtClean="0"/>
          </a:p>
          <a:p>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645C7AD7-87AD-4420-986E-A18B90466BB0}" type="slidenum">
              <a:rPr lang="zh-CN" altLang="en-US" smtClean="0"/>
              <a:pPr/>
              <a:t>11</a:t>
            </a:fld>
            <a:endParaRPr lang="zh-CN" altLang="en-US"/>
          </a:p>
        </p:txBody>
      </p:sp>
    </p:spTree>
    <p:extLst>
      <p:ext uri="{BB962C8B-B14F-4D97-AF65-F5344CB8AC3E}">
        <p14:creationId xmlns:p14="http://schemas.microsoft.com/office/powerpoint/2010/main" val="3281005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1.5min</a:t>
            </a:r>
            <a:endParaRPr lang="zh-CN" altLang="en-US" dirty="0"/>
          </a:p>
        </p:txBody>
      </p:sp>
      <p:sp>
        <p:nvSpPr>
          <p:cNvPr id="4" name="灯片编号占位符 3"/>
          <p:cNvSpPr>
            <a:spLocks noGrp="1"/>
          </p:cNvSpPr>
          <p:nvPr>
            <p:ph type="sldNum" sz="quarter" idx="10"/>
          </p:nvPr>
        </p:nvSpPr>
        <p:spPr/>
        <p:txBody>
          <a:bodyPr/>
          <a:lstStyle/>
          <a:p>
            <a:fld id="{7DD2825C-F076-4B04-8DAD-8F7DDF8C492E}" type="slidenum">
              <a:rPr lang="zh-CN" altLang="en-US" smtClean="0"/>
              <a:t>12</a:t>
            </a:fld>
            <a:endParaRPr lang="zh-CN" altLang="en-US"/>
          </a:p>
        </p:txBody>
      </p:sp>
    </p:spTree>
    <p:extLst>
      <p:ext uri="{BB962C8B-B14F-4D97-AF65-F5344CB8AC3E}">
        <p14:creationId xmlns:p14="http://schemas.microsoft.com/office/powerpoint/2010/main" val="852598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1.5min</a:t>
            </a:r>
            <a:endParaRPr lang="zh-CN" altLang="en-US" dirty="0"/>
          </a:p>
        </p:txBody>
      </p:sp>
      <p:sp>
        <p:nvSpPr>
          <p:cNvPr id="4" name="灯片编号占位符 3"/>
          <p:cNvSpPr>
            <a:spLocks noGrp="1"/>
          </p:cNvSpPr>
          <p:nvPr>
            <p:ph type="sldNum" sz="quarter" idx="10"/>
          </p:nvPr>
        </p:nvSpPr>
        <p:spPr/>
        <p:txBody>
          <a:bodyPr/>
          <a:lstStyle/>
          <a:p>
            <a:fld id="{7DD2825C-F076-4B04-8DAD-8F7DDF8C492E}" type="slidenum">
              <a:rPr lang="zh-CN" altLang="en-US" smtClean="0"/>
              <a:t>13</a:t>
            </a:fld>
            <a:endParaRPr lang="zh-CN" altLang="en-US"/>
          </a:p>
        </p:txBody>
      </p:sp>
    </p:spTree>
    <p:extLst>
      <p:ext uri="{BB962C8B-B14F-4D97-AF65-F5344CB8AC3E}">
        <p14:creationId xmlns:p14="http://schemas.microsoft.com/office/powerpoint/2010/main" val="869996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1.5min</a:t>
            </a:r>
            <a:endParaRPr lang="zh-CN" altLang="en-US" dirty="0"/>
          </a:p>
        </p:txBody>
      </p:sp>
      <p:sp>
        <p:nvSpPr>
          <p:cNvPr id="4" name="灯片编号占位符 3"/>
          <p:cNvSpPr>
            <a:spLocks noGrp="1"/>
          </p:cNvSpPr>
          <p:nvPr>
            <p:ph type="sldNum" sz="quarter" idx="10"/>
          </p:nvPr>
        </p:nvSpPr>
        <p:spPr/>
        <p:txBody>
          <a:bodyPr/>
          <a:lstStyle/>
          <a:p>
            <a:fld id="{7DD2825C-F076-4B04-8DAD-8F7DDF8C492E}" type="slidenum">
              <a:rPr lang="zh-CN" altLang="en-US" smtClean="0"/>
              <a:t>14</a:t>
            </a:fld>
            <a:endParaRPr lang="zh-CN" altLang="en-US"/>
          </a:p>
        </p:txBody>
      </p:sp>
    </p:spTree>
    <p:extLst>
      <p:ext uri="{BB962C8B-B14F-4D97-AF65-F5344CB8AC3E}">
        <p14:creationId xmlns:p14="http://schemas.microsoft.com/office/powerpoint/2010/main" val="2621627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a:p>
            <a:endParaRPr lang="en-US" altLang="zh-CN" baseline="0" dirty="0" smtClean="0"/>
          </a:p>
          <a:p>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645C7AD7-87AD-4420-986E-A18B90466BB0}" type="slidenum">
              <a:rPr lang="zh-CN" altLang="en-US" smtClean="0"/>
              <a:pPr/>
              <a:t>15</a:t>
            </a:fld>
            <a:endParaRPr lang="zh-CN" altLang="en-US"/>
          </a:p>
        </p:txBody>
      </p:sp>
    </p:spTree>
    <p:extLst>
      <p:ext uri="{BB962C8B-B14F-4D97-AF65-F5344CB8AC3E}">
        <p14:creationId xmlns:p14="http://schemas.microsoft.com/office/powerpoint/2010/main" val="4109798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1.5min</a:t>
            </a:r>
            <a:endParaRPr lang="zh-CN" altLang="en-US" dirty="0"/>
          </a:p>
        </p:txBody>
      </p:sp>
      <p:sp>
        <p:nvSpPr>
          <p:cNvPr id="4" name="灯片编号占位符 3"/>
          <p:cNvSpPr>
            <a:spLocks noGrp="1"/>
          </p:cNvSpPr>
          <p:nvPr>
            <p:ph type="sldNum" sz="quarter" idx="10"/>
          </p:nvPr>
        </p:nvSpPr>
        <p:spPr/>
        <p:txBody>
          <a:bodyPr/>
          <a:lstStyle/>
          <a:p>
            <a:fld id="{7DD2825C-F076-4B04-8DAD-8F7DDF8C492E}" type="slidenum">
              <a:rPr lang="zh-CN" altLang="en-US" smtClean="0"/>
              <a:t>16</a:t>
            </a:fld>
            <a:endParaRPr lang="zh-CN" altLang="en-US"/>
          </a:p>
        </p:txBody>
      </p:sp>
    </p:spTree>
    <p:extLst>
      <p:ext uri="{BB962C8B-B14F-4D97-AF65-F5344CB8AC3E}">
        <p14:creationId xmlns:p14="http://schemas.microsoft.com/office/powerpoint/2010/main" val="14338586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1.5min</a:t>
            </a:r>
            <a:endParaRPr lang="zh-CN" altLang="en-US" dirty="0"/>
          </a:p>
        </p:txBody>
      </p:sp>
      <p:sp>
        <p:nvSpPr>
          <p:cNvPr id="4" name="灯片编号占位符 3"/>
          <p:cNvSpPr>
            <a:spLocks noGrp="1"/>
          </p:cNvSpPr>
          <p:nvPr>
            <p:ph type="sldNum" sz="quarter" idx="10"/>
          </p:nvPr>
        </p:nvSpPr>
        <p:spPr/>
        <p:txBody>
          <a:bodyPr/>
          <a:lstStyle/>
          <a:p>
            <a:fld id="{7DD2825C-F076-4B04-8DAD-8F7DDF8C492E}" type="slidenum">
              <a:rPr lang="zh-CN" altLang="en-US" smtClean="0"/>
              <a:t>17</a:t>
            </a:fld>
            <a:endParaRPr lang="zh-CN" altLang="en-US"/>
          </a:p>
        </p:txBody>
      </p:sp>
    </p:spTree>
    <p:extLst>
      <p:ext uri="{BB962C8B-B14F-4D97-AF65-F5344CB8AC3E}">
        <p14:creationId xmlns:p14="http://schemas.microsoft.com/office/powerpoint/2010/main" val="2583385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1.5min</a:t>
            </a:r>
            <a:endParaRPr lang="zh-CN" altLang="en-US" dirty="0"/>
          </a:p>
        </p:txBody>
      </p:sp>
      <p:sp>
        <p:nvSpPr>
          <p:cNvPr id="4" name="灯片编号占位符 3"/>
          <p:cNvSpPr>
            <a:spLocks noGrp="1"/>
          </p:cNvSpPr>
          <p:nvPr>
            <p:ph type="sldNum" sz="quarter" idx="10"/>
          </p:nvPr>
        </p:nvSpPr>
        <p:spPr/>
        <p:txBody>
          <a:bodyPr/>
          <a:lstStyle/>
          <a:p>
            <a:fld id="{7DD2825C-F076-4B04-8DAD-8F7DDF8C492E}" type="slidenum">
              <a:rPr lang="zh-CN" altLang="en-US" smtClean="0"/>
              <a:t>18</a:t>
            </a:fld>
            <a:endParaRPr lang="zh-CN" altLang="en-US"/>
          </a:p>
        </p:txBody>
      </p:sp>
    </p:spTree>
    <p:extLst>
      <p:ext uri="{BB962C8B-B14F-4D97-AF65-F5344CB8AC3E}">
        <p14:creationId xmlns:p14="http://schemas.microsoft.com/office/powerpoint/2010/main" val="41357067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1.5min</a:t>
            </a:r>
            <a:endParaRPr lang="zh-CN" altLang="en-US" dirty="0"/>
          </a:p>
        </p:txBody>
      </p:sp>
      <p:sp>
        <p:nvSpPr>
          <p:cNvPr id="4" name="灯片编号占位符 3"/>
          <p:cNvSpPr>
            <a:spLocks noGrp="1"/>
          </p:cNvSpPr>
          <p:nvPr>
            <p:ph type="sldNum" sz="quarter" idx="10"/>
          </p:nvPr>
        </p:nvSpPr>
        <p:spPr/>
        <p:txBody>
          <a:bodyPr/>
          <a:lstStyle/>
          <a:p>
            <a:fld id="{7DD2825C-F076-4B04-8DAD-8F7DDF8C492E}" type="slidenum">
              <a:rPr lang="zh-CN" altLang="en-US" smtClean="0"/>
              <a:t>19</a:t>
            </a:fld>
            <a:endParaRPr lang="zh-CN" altLang="en-US"/>
          </a:p>
        </p:txBody>
      </p:sp>
    </p:spTree>
    <p:extLst>
      <p:ext uri="{BB962C8B-B14F-4D97-AF65-F5344CB8AC3E}">
        <p14:creationId xmlns:p14="http://schemas.microsoft.com/office/powerpoint/2010/main" val="1311293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a:p>
            <a:endParaRPr lang="en-US" altLang="zh-CN" baseline="0" dirty="0" smtClean="0"/>
          </a:p>
          <a:p>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645C7AD7-87AD-4420-986E-A18B90466BB0}" type="slidenum">
              <a:rPr lang="zh-CN" altLang="en-US" smtClean="0"/>
              <a:pPr/>
              <a:t>2</a:t>
            </a:fld>
            <a:endParaRPr lang="zh-CN" altLang="en-US"/>
          </a:p>
        </p:txBody>
      </p:sp>
    </p:spTree>
    <p:extLst>
      <p:ext uri="{BB962C8B-B14F-4D97-AF65-F5344CB8AC3E}">
        <p14:creationId xmlns:p14="http://schemas.microsoft.com/office/powerpoint/2010/main" val="13363519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1.5min</a:t>
            </a:r>
            <a:endParaRPr lang="zh-CN" altLang="en-US" dirty="0"/>
          </a:p>
        </p:txBody>
      </p:sp>
      <p:sp>
        <p:nvSpPr>
          <p:cNvPr id="4" name="灯片编号占位符 3"/>
          <p:cNvSpPr>
            <a:spLocks noGrp="1"/>
          </p:cNvSpPr>
          <p:nvPr>
            <p:ph type="sldNum" sz="quarter" idx="10"/>
          </p:nvPr>
        </p:nvSpPr>
        <p:spPr/>
        <p:txBody>
          <a:bodyPr/>
          <a:lstStyle/>
          <a:p>
            <a:fld id="{7DD2825C-F076-4B04-8DAD-8F7DDF8C492E}" type="slidenum">
              <a:rPr lang="zh-CN" altLang="en-US" smtClean="0"/>
              <a:t>20</a:t>
            </a:fld>
            <a:endParaRPr lang="zh-CN" altLang="en-US"/>
          </a:p>
        </p:txBody>
      </p:sp>
    </p:spTree>
    <p:extLst>
      <p:ext uri="{BB962C8B-B14F-4D97-AF65-F5344CB8AC3E}">
        <p14:creationId xmlns:p14="http://schemas.microsoft.com/office/powerpoint/2010/main" val="37094738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1.5min</a:t>
            </a:r>
            <a:endParaRPr lang="zh-CN" altLang="en-US" dirty="0"/>
          </a:p>
        </p:txBody>
      </p:sp>
      <p:sp>
        <p:nvSpPr>
          <p:cNvPr id="4" name="灯片编号占位符 3"/>
          <p:cNvSpPr>
            <a:spLocks noGrp="1"/>
          </p:cNvSpPr>
          <p:nvPr>
            <p:ph type="sldNum" sz="quarter" idx="10"/>
          </p:nvPr>
        </p:nvSpPr>
        <p:spPr/>
        <p:txBody>
          <a:bodyPr/>
          <a:lstStyle/>
          <a:p>
            <a:fld id="{7DD2825C-F076-4B04-8DAD-8F7DDF8C492E}" type="slidenum">
              <a:rPr lang="zh-CN" altLang="en-US" smtClean="0"/>
              <a:t>21</a:t>
            </a:fld>
            <a:endParaRPr lang="zh-CN" altLang="en-US"/>
          </a:p>
        </p:txBody>
      </p:sp>
    </p:spTree>
    <p:extLst>
      <p:ext uri="{BB962C8B-B14F-4D97-AF65-F5344CB8AC3E}">
        <p14:creationId xmlns:p14="http://schemas.microsoft.com/office/powerpoint/2010/main" val="41781802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1.5min</a:t>
            </a:r>
            <a:endParaRPr lang="zh-CN" altLang="en-US" dirty="0"/>
          </a:p>
        </p:txBody>
      </p:sp>
      <p:sp>
        <p:nvSpPr>
          <p:cNvPr id="4" name="灯片编号占位符 3"/>
          <p:cNvSpPr>
            <a:spLocks noGrp="1"/>
          </p:cNvSpPr>
          <p:nvPr>
            <p:ph type="sldNum" sz="quarter" idx="10"/>
          </p:nvPr>
        </p:nvSpPr>
        <p:spPr/>
        <p:txBody>
          <a:bodyPr/>
          <a:lstStyle/>
          <a:p>
            <a:fld id="{7DD2825C-F076-4B04-8DAD-8F7DDF8C492E}" type="slidenum">
              <a:rPr lang="zh-CN" altLang="en-US" smtClean="0"/>
              <a:t>22</a:t>
            </a:fld>
            <a:endParaRPr lang="zh-CN" altLang="en-US"/>
          </a:p>
        </p:txBody>
      </p:sp>
    </p:spTree>
    <p:extLst>
      <p:ext uri="{BB962C8B-B14F-4D97-AF65-F5344CB8AC3E}">
        <p14:creationId xmlns:p14="http://schemas.microsoft.com/office/powerpoint/2010/main" val="36484484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a:p>
            <a:endParaRPr lang="en-US" altLang="zh-CN" baseline="0" dirty="0" smtClean="0"/>
          </a:p>
          <a:p>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645C7AD7-87AD-4420-986E-A18B90466BB0}" type="slidenum">
              <a:rPr lang="zh-CN" altLang="en-US" smtClean="0"/>
              <a:pPr/>
              <a:t>23</a:t>
            </a:fld>
            <a:endParaRPr lang="zh-CN" altLang="en-US"/>
          </a:p>
        </p:txBody>
      </p:sp>
    </p:spTree>
    <p:extLst>
      <p:ext uri="{BB962C8B-B14F-4D97-AF65-F5344CB8AC3E}">
        <p14:creationId xmlns:p14="http://schemas.microsoft.com/office/powerpoint/2010/main" val="14160638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1.5min</a:t>
            </a:r>
            <a:endParaRPr lang="zh-CN" altLang="en-US" dirty="0"/>
          </a:p>
        </p:txBody>
      </p:sp>
      <p:sp>
        <p:nvSpPr>
          <p:cNvPr id="4" name="灯片编号占位符 3"/>
          <p:cNvSpPr>
            <a:spLocks noGrp="1"/>
          </p:cNvSpPr>
          <p:nvPr>
            <p:ph type="sldNum" sz="quarter" idx="10"/>
          </p:nvPr>
        </p:nvSpPr>
        <p:spPr/>
        <p:txBody>
          <a:bodyPr/>
          <a:lstStyle/>
          <a:p>
            <a:fld id="{7DD2825C-F076-4B04-8DAD-8F7DDF8C492E}" type="slidenum">
              <a:rPr lang="zh-CN" altLang="en-US" smtClean="0"/>
              <a:t>24</a:t>
            </a:fld>
            <a:endParaRPr lang="zh-CN" altLang="en-US"/>
          </a:p>
        </p:txBody>
      </p:sp>
    </p:spTree>
    <p:extLst>
      <p:ext uri="{BB962C8B-B14F-4D97-AF65-F5344CB8AC3E}">
        <p14:creationId xmlns:p14="http://schemas.microsoft.com/office/powerpoint/2010/main" val="26143635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DD2825C-F076-4B04-8DAD-8F7DDF8C492E}" type="slidenum">
              <a:rPr lang="zh-CN" altLang="en-US" smtClean="0"/>
              <a:t>25</a:t>
            </a:fld>
            <a:endParaRPr lang="zh-CN" altLang="en-US"/>
          </a:p>
        </p:txBody>
      </p:sp>
    </p:spTree>
    <p:extLst>
      <p:ext uri="{BB962C8B-B14F-4D97-AF65-F5344CB8AC3E}">
        <p14:creationId xmlns:p14="http://schemas.microsoft.com/office/powerpoint/2010/main" val="32353021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45C7AD7-87AD-4420-986E-A18B90466BB0}" type="slidenum">
              <a:rPr lang="zh-CN" altLang="en-US" smtClean="0"/>
              <a:pPr/>
              <a:t>26</a:t>
            </a:fld>
            <a:endParaRPr lang="zh-CN" altLang="en-US"/>
          </a:p>
        </p:txBody>
      </p:sp>
    </p:spTree>
    <p:extLst>
      <p:ext uri="{BB962C8B-B14F-4D97-AF65-F5344CB8AC3E}">
        <p14:creationId xmlns:p14="http://schemas.microsoft.com/office/powerpoint/2010/main" val="1914138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2-3min</a:t>
            </a:r>
          </a:p>
          <a:p>
            <a:r>
              <a:rPr lang="zh-CN" altLang="en-US" sz="1200" kern="1200" dirty="0" smtClean="0">
                <a:solidFill>
                  <a:schemeClr val="tx1"/>
                </a:solidFill>
                <a:effectLst/>
                <a:latin typeface="+mn-lt"/>
                <a:ea typeface="+mn-ea"/>
                <a:cs typeface="+mn-cs"/>
              </a:rPr>
              <a:t>因此，模型对比是当前研究的一个热点。</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9205289-F2C6-409F-AF13-0852A6BE4AC3}" type="slidenum">
              <a:rPr lang="zh-CN" altLang="en-US" smtClean="0"/>
              <a:t>3</a:t>
            </a:fld>
            <a:endParaRPr lang="zh-CN" altLang="en-US"/>
          </a:p>
        </p:txBody>
      </p:sp>
    </p:spTree>
    <p:extLst>
      <p:ext uri="{BB962C8B-B14F-4D97-AF65-F5344CB8AC3E}">
        <p14:creationId xmlns:p14="http://schemas.microsoft.com/office/powerpoint/2010/main" val="624179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2-3min</a:t>
            </a:r>
          </a:p>
          <a:p>
            <a:r>
              <a:rPr lang="zh-CN" altLang="en-US" sz="1200" kern="1200" dirty="0" smtClean="0">
                <a:solidFill>
                  <a:schemeClr val="tx1"/>
                </a:solidFill>
                <a:effectLst/>
                <a:latin typeface="+mn-lt"/>
                <a:ea typeface="+mn-ea"/>
                <a:cs typeface="+mn-cs"/>
              </a:rPr>
              <a:t>因此，模型对比是当前研究的一个热点。</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9205289-F2C6-409F-AF13-0852A6BE4AC3}" type="slidenum">
              <a:rPr lang="zh-CN" altLang="en-US" smtClean="0"/>
              <a:t>4</a:t>
            </a:fld>
            <a:endParaRPr lang="zh-CN" altLang="en-US"/>
          </a:p>
        </p:txBody>
      </p:sp>
    </p:spTree>
    <p:extLst>
      <p:ext uri="{BB962C8B-B14F-4D97-AF65-F5344CB8AC3E}">
        <p14:creationId xmlns:p14="http://schemas.microsoft.com/office/powerpoint/2010/main" val="1196339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DD2825C-F076-4B04-8DAD-8F7DDF8C492E}" type="slidenum">
              <a:rPr lang="zh-CN" altLang="en-US" smtClean="0"/>
              <a:t>5</a:t>
            </a:fld>
            <a:endParaRPr lang="zh-CN" altLang="en-US"/>
          </a:p>
        </p:txBody>
      </p:sp>
    </p:spTree>
    <p:extLst>
      <p:ext uri="{BB962C8B-B14F-4D97-AF65-F5344CB8AC3E}">
        <p14:creationId xmlns:p14="http://schemas.microsoft.com/office/powerpoint/2010/main" val="1645368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a:p>
            <a:endParaRPr lang="en-US" altLang="zh-CN" baseline="0" dirty="0" smtClean="0"/>
          </a:p>
          <a:p>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645C7AD7-87AD-4420-986E-A18B90466BB0}" type="slidenum">
              <a:rPr lang="zh-CN" altLang="en-US" smtClean="0"/>
              <a:pPr/>
              <a:t>6</a:t>
            </a:fld>
            <a:endParaRPr lang="zh-CN" altLang="en-US"/>
          </a:p>
        </p:txBody>
      </p:sp>
    </p:spTree>
    <p:extLst>
      <p:ext uri="{BB962C8B-B14F-4D97-AF65-F5344CB8AC3E}">
        <p14:creationId xmlns:p14="http://schemas.microsoft.com/office/powerpoint/2010/main" val="145607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4min</a:t>
            </a:r>
            <a:endParaRPr lang="zh-CN" altLang="en-US" dirty="0"/>
          </a:p>
        </p:txBody>
      </p:sp>
      <p:sp>
        <p:nvSpPr>
          <p:cNvPr id="4" name="灯片编号占位符 3"/>
          <p:cNvSpPr>
            <a:spLocks noGrp="1"/>
          </p:cNvSpPr>
          <p:nvPr>
            <p:ph type="sldNum" sz="quarter" idx="10"/>
          </p:nvPr>
        </p:nvSpPr>
        <p:spPr/>
        <p:txBody>
          <a:bodyPr/>
          <a:lstStyle/>
          <a:p>
            <a:fld id="{7DD2825C-F076-4B04-8DAD-8F7DDF8C492E}" type="slidenum">
              <a:rPr lang="zh-CN" altLang="en-US" smtClean="0"/>
              <a:t>7</a:t>
            </a:fld>
            <a:endParaRPr lang="zh-CN" altLang="en-US"/>
          </a:p>
        </p:txBody>
      </p:sp>
    </p:spTree>
    <p:extLst>
      <p:ext uri="{BB962C8B-B14F-4D97-AF65-F5344CB8AC3E}">
        <p14:creationId xmlns:p14="http://schemas.microsoft.com/office/powerpoint/2010/main" val="2741564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4min</a:t>
            </a:r>
            <a:endParaRPr lang="zh-CN" altLang="en-US" dirty="0"/>
          </a:p>
        </p:txBody>
      </p:sp>
      <p:sp>
        <p:nvSpPr>
          <p:cNvPr id="4" name="灯片编号占位符 3"/>
          <p:cNvSpPr>
            <a:spLocks noGrp="1"/>
          </p:cNvSpPr>
          <p:nvPr>
            <p:ph type="sldNum" sz="quarter" idx="10"/>
          </p:nvPr>
        </p:nvSpPr>
        <p:spPr/>
        <p:txBody>
          <a:bodyPr/>
          <a:lstStyle/>
          <a:p>
            <a:fld id="{7DD2825C-F076-4B04-8DAD-8F7DDF8C492E}" type="slidenum">
              <a:rPr lang="zh-CN" altLang="en-US" smtClean="0"/>
              <a:t>8</a:t>
            </a:fld>
            <a:endParaRPr lang="zh-CN" altLang="en-US"/>
          </a:p>
        </p:txBody>
      </p:sp>
    </p:spTree>
    <p:extLst>
      <p:ext uri="{BB962C8B-B14F-4D97-AF65-F5344CB8AC3E}">
        <p14:creationId xmlns:p14="http://schemas.microsoft.com/office/powerpoint/2010/main" val="6911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4min</a:t>
            </a:r>
            <a:endParaRPr lang="zh-CN" altLang="en-US" dirty="0"/>
          </a:p>
        </p:txBody>
      </p:sp>
      <p:sp>
        <p:nvSpPr>
          <p:cNvPr id="4" name="灯片编号占位符 3"/>
          <p:cNvSpPr>
            <a:spLocks noGrp="1"/>
          </p:cNvSpPr>
          <p:nvPr>
            <p:ph type="sldNum" sz="quarter" idx="10"/>
          </p:nvPr>
        </p:nvSpPr>
        <p:spPr/>
        <p:txBody>
          <a:bodyPr/>
          <a:lstStyle/>
          <a:p>
            <a:fld id="{7DD2825C-F076-4B04-8DAD-8F7DDF8C492E}" type="slidenum">
              <a:rPr lang="zh-CN" altLang="en-US" smtClean="0"/>
              <a:t>9</a:t>
            </a:fld>
            <a:endParaRPr lang="zh-CN" altLang="en-US"/>
          </a:p>
        </p:txBody>
      </p:sp>
    </p:spTree>
    <p:extLst>
      <p:ext uri="{BB962C8B-B14F-4D97-AF65-F5344CB8AC3E}">
        <p14:creationId xmlns:p14="http://schemas.microsoft.com/office/powerpoint/2010/main" val="20775266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9"/>
          <p:cNvSpPr>
            <a:spLocks noChangeArrowheads="1"/>
          </p:cNvSpPr>
          <p:nvPr/>
        </p:nvSpPr>
        <p:spPr bwMode="ltGray">
          <a:xfrm>
            <a:off x="8004175" y="0"/>
            <a:ext cx="1139825" cy="6858000"/>
          </a:xfrm>
          <a:prstGeom prst="rect">
            <a:avLst/>
          </a:prstGeom>
          <a:solidFill>
            <a:srgbClr val="ECECEC"/>
          </a:solidFill>
          <a:ln w="9525">
            <a:noFill/>
            <a:miter lim="800000"/>
            <a:headEnd/>
            <a:tailEnd/>
          </a:ln>
          <a:effectLst/>
        </p:spPr>
        <p:txBody>
          <a:bodyPr wrap="none" anchor="ctr"/>
          <a:lstStyle/>
          <a:p>
            <a:pPr>
              <a:defRPr/>
            </a:pPr>
            <a:endParaRPr lang="zh-CN" altLang="en-US">
              <a:solidFill>
                <a:srgbClr val="003366"/>
              </a:solidFill>
              <a:latin typeface="Arial" charset="0"/>
              <a:ea typeface="宋体" charset="-122"/>
            </a:endParaRPr>
          </a:p>
        </p:txBody>
      </p:sp>
      <p:sp>
        <p:nvSpPr>
          <p:cNvPr id="5" name="Rectangle 30"/>
          <p:cNvSpPr>
            <a:spLocks noChangeArrowheads="1"/>
          </p:cNvSpPr>
          <p:nvPr/>
        </p:nvSpPr>
        <p:spPr bwMode="ltGray">
          <a:xfrm>
            <a:off x="0" y="4638675"/>
            <a:ext cx="9144000" cy="2219325"/>
          </a:xfrm>
          <a:prstGeom prst="rect">
            <a:avLst/>
          </a:prstGeom>
          <a:solidFill>
            <a:schemeClr val="folHlink">
              <a:alpha val="31000"/>
            </a:schemeClr>
          </a:solidFill>
          <a:ln w="9525">
            <a:noFill/>
            <a:miter lim="800000"/>
            <a:headEnd/>
            <a:tailEnd/>
          </a:ln>
          <a:effectLst/>
        </p:spPr>
        <p:txBody>
          <a:bodyPr wrap="none" anchor="ctr"/>
          <a:lstStyle/>
          <a:p>
            <a:pPr>
              <a:defRPr/>
            </a:pPr>
            <a:endParaRPr lang="zh-CN" altLang="en-US">
              <a:solidFill>
                <a:srgbClr val="003366"/>
              </a:solidFill>
              <a:latin typeface="Arial" charset="0"/>
              <a:ea typeface="宋体" charset="-122"/>
            </a:endParaRPr>
          </a:p>
        </p:txBody>
      </p:sp>
      <p:sp>
        <p:nvSpPr>
          <p:cNvPr id="6" name="Rectangle 31"/>
          <p:cNvSpPr>
            <a:spLocks noChangeArrowheads="1"/>
          </p:cNvSpPr>
          <p:nvPr/>
        </p:nvSpPr>
        <p:spPr bwMode="ltGray">
          <a:xfrm>
            <a:off x="0" y="2149475"/>
            <a:ext cx="9144000" cy="249872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003366"/>
              </a:solidFill>
              <a:latin typeface="Arial" charset="0"/>
              <a:ea typeface="宋体" charset="-122"/>
            </a:endParaRPr>
          </a:p>
        </p:txBody>
      </p:sp>
      <p:sp>
        <p:nvSpPr>
          <p:cNvPr id="7" name="Freeform 32"/>
          <p:cNvSpPr>
            <a:spLocks/>
          </p:cNvSpPr>
          <p:nvPr/>
        </p:nvSpPr>
        <p:spPr bwMode="ltGray">
          <a:xfrm>
            <a:off x="-9525" y="2138363"/>
            <a:ext cx="8015288" cy="2271712"/>
          </a:xfrm>
          <a:custGeom>
            <a:avLst/>
            <a:gdLst/>
            <a:ahLst/>
            <a:cxnLst>
              <a:cxn ang="0">
                <a:pos x="0" y="0"/>
              </a:cxn>
              <a:cxn ang="0">
                <a:pos x="5049" y="2"/>
              </a:cxn>
              <a:cxn ang="0">
                <a:pos x="5048" y="1458"/>
              </a:cxn>
              <a:cxn ang="0">
                <a:pos x="0" y="1471"/>
              </a:cxn>
              <a:cxn ang="0">
                <a:pos x="0" y="0"/>
              </a:cxn>
            </a:cxnLst>
            <a:rect l="0" t="0" r="r" b="b"/>
            <a:pathLst>
              <a:path w="5049" h="1471">
                <a:moveTo>
                  <a:pt x="0" y="0"/>
                </a:moveTo>
                <a:lnTo>
                  <a:pt x="5049" y="2"/>
                </a:lnTo>
                <a:lnTo>
                  <a:pt x="5048" y="1458"/>
                </a:lnTo>
                <a:lnTo>
                  <a:pt x="0" y="1471"/>
                </a:lnTo>
                <a:lnTo>
                  <a:pt x="0" y="0"/>
                </a:lnTo>
                <a:close/>
              </a:path>
            </a:pathLst>
          </a:custGeom>
          <a:solidFill>
            <a:schemeClr val="accent1">
              <a:alpha val="73000"/>
            </a:schemeClr>
          </a:solidFill>
          <a:ln w="9525">
            <a:noFill/>
            <a:round/>
            <a:headEnd/>
            <a:tailEnd/>
          </a:ln>
          <a:effectLst/>
        </p:spPr>
        <p:txBody>
          <a:bodyPr/>
          <a:lstStyle/>
          <a:p>
            <a:pPr>
              <a:defRPr/>
            </a:pPr>
            <a:endParaRPr lang="zh-CN" altLang="en-US">
              <a:solidFill>
                <a:srgbClr val="003366"/>
              </a:solidFill>
              <a:latin typeface="Arial" charset="0"/>
              <a:ea typeface="宋体" charset="-122"/>
            </a:endParaRPr>
          </a:p>
        </p:txBody>
      </p:sp>
      <p:pic>
        <p:nvPicPr>
          <p:cNvPr id="8" name="图片 22" descr="图2.png"/>
          <p:cNvPicPr>
            <a:picLocks noChangeAspect="1"/>
          </p:cNvPicPr>
          <p:nvPr/>
        </p:nvPicPr>
        <p:blipFill>
          <a:blip r:embed="rId2" cstate="print"/>
          <a:srcRect/>
          <a:stretch>
            <a:fillRect/>
          </a:stretch>
        </p:blipFill>
        <p:spPr bwMode="auto">
          <a:xfrm>
            <a:off x="-468560" y="2347870"/>
            <a:ext cx="4155876" cy="3116907"/>
          </a:xfrm>
          <a:prstGeom prst="rect">
            <a:avLst/>
          </a:prstGeom>
          <a:noFill/>
          <a:ln w="9525">
            <a:noFill/>
            <a:miter lim="800000"/>
            <a:headEnd/>
            <a:tailEnd/>
          </a:ln>
        </p:spPr>
      </p:pic>
      <p:pic>
        <p:nvPicPr>
          <p:cNvPr id="9" name="图片 22" descr="LogoMaker(2).png"/>
          <p:cNvPicPr>
            <a:picLocks noChangeAspect="1"/>
          </p:cNvPicPr>
          <p:nvPr/>
        </p:nvPicPr>
        <p:blipFill>
          <a:blip r:embed="rId3" cstate="print"/>
          <a:srcRect/>
          <a:stretch>
            <a:fillRect/>
          </a:stretch>
        </p:blipFill>
        <p:spPr bwMode="auto">
          <a:xfrm>
            <a:off x="971600" y="284163"/>
            <a:ext cx="858838" cy="493712"/>
          </a:xfrm>
          <a:prstGeom prst="rect">
            <a:avLst/>
          </a:prstGeom>
          <a:noFill/>
          <a:ln w="9525">
            <a:noFill/>
            <a:miter lim="800000"/>
            <a:headEnd/>
            <a:tailEnd/>
          </a:ln>
        </p:spPr>
      </p:pic>
      <p:pic>
        <p:nvPicPr>
          <p:cNvPr id="10" name="Picture 2"/>
          <p:cNvPicPr>
            <a:picLocks noChangeAspect="1" noChangeArrowheads="1"/>
          </p:cNvPicPr>
          <p:nvPr/>
        </p:nvPicPr>
        <p:blipFill>
          <a:blip r:embed="rId4" cstate="print"/>
          <a:srcRect/>
          <a:stretch>
            <a:fillRect/>
          </a:stretch>
        </p:blipFill>
        <p:spPr bwMode="auto">
          <a:xfrm>
            <a:off x="1992363" y="217488"/>
            <a:ext cx="655637" cy="620712"/>
          </a:xfrm>
          <a:prstGeom prst="rect">
            <a:avLst/>
          </a:prstGeom>
          <a:noFill/>
          <a:ln w="9525">
            <a:noFill/>
            <a:miter lim="800000"/>
            <a:headEnd/>
            <a:tailEnd/>
          </a:ln>
        </p:spPr>
      </p:pic>
      <p:sp>
        <p:nvSpPr>
          <p:cNvPr id="3074" name="Rectangle 2"/>
          <p:cNvSpPr>
            <a:spLocks noGrp="1" noChangeArrowheads="1"/>
          </p:cNvSpPr>
          <p:nvPr>
            <p:ph type="ctrTitle"/>
          </p:nvPr>
        </p:nvSpPr>
        <p:spPr bwMode="black">
          <a:xfrm>
            <a:off x="1219200" y="1181100"/>
            <a:ext cx="6705600" cy="952500"/>
          </a:xfrm>
        </p:spPr>
        <p:txBody>
          <a:bodyPr/>
          <a:lstStyle>
            <a:lvl1pPr algn="r">
              <a:defRPr sz="3600" b="1">
                <a:solidFill>
                  <a:schemeClr val="tx2"/>
                </a:solidFill>
              </a:defRPr>
            </a:lvl1pPr>
          </a:lstStyle>
          <a:p>
            <a:r>
              <a:rPr lang="zh-CN" altLang="en-US" smtClean="0"/>
              <a:t>单击此处编辑母版标题样式</a:t>
            </a:r>
            <a:endParaRPr lang="en-US" altLang="zh-CN"/>
          </a:p>
        </p:txBody>
      </p:sp>
      <p:sp>
        <p:nvSpPr>
          <p:cNvPr id="3075" name="Rectangle 3"/>
          <p:cNvSpPr>
            <a:spLocks noGrp="1" noChangeArrowheads="1"/>
          </p:cNvSpPr>
          <p:nvPr>
            <p:ph type="subTitle" idx="1"/>
          </p:nvPr>
        </p:nvSpPr>
        <p:spPr bwMode="white">
          <a:xfrm>
            <a:off x="3225800" y="3276600"/>
            <a:ext cx="4648200" cy="533400"/>
          </a:xfrm>
        </p:spPr>
        <p:txBody>
          <a:bodyPr/>
          <a:lstStyle>
            <a:lvl1pPr marL="0" indent="0" algn="r">
              <a:buFont typeface="Wingdings" pitchFamily="2" charset="2"/>
              <a:buNone/>
              <a:defRPr sz="1800" b="0">
                <a:solidFill>
                  <a:schemeClr val="bg1"/>
                </a:solidFill>
              </a:defRPr>
            </a:lvl1pPr>
          </a:lstStyle>
          <a:p>
            <a:r>
              <a:rPr lang="zh-CN" altLang="en-US" smtClean="0"/>
              <a:t>单击此处编辑母版副标题样式</a:t>
            </a:r>
            <a:endParaRPr lang="en-US" altLang="zh-CN"/>
          </a:p>
        </p:txBody>
      </p:sp>
      <p:sp>
        <p:nvSpPr>
          <p:cNvPr id="11" name="Rectangle 4"/>
          <p:cNvSpPr>
            <a:spLocks noGrp="1" noChangeArrowheads="1"/>
          </p:cNvSpPr>
          <p:nvPr>
            <p:ph type="dt" sz="half" idx="10"/>
          </p:nvPr>
        </p:nvSpPr>
        <p:spPr>
          <a:xfrm>
            <a:off x="3886200" y="6527800"/>
            <a:ext cx="1752600" cy="168275"/>
          </a:xfrm>
        </p:spPr>
        <p:txBody>
          <a:bodyPr/>
          <a:lstStyle>
            <a:lvl1pPr algn="r">
              <a:defRPr>
                <a:solidFill>
                  <a:srgbClr val="6542AA"/>
                </a:solidFill>
                <a:latin typeface="Times New Roman" pitchFamily="18" charset="0"/>
                <a:ea typeface="宋体" charset="-122"/>
              </a:defRPr>
            </a:lvl1pPr>
          </a:lstStyle>
          <a:p>
            <a:fld id="{DADE0057-2496-4923-BD3C-CA1F4D348279}" type="datetime1">
              <a:rPr lang="zh-CN" altLang="en-US" smtClean="0"/>
              <a:t>2019/5/16</a:t>
            </a:fld>
            <a:endParaRPr lang="zh-CN" altLang="en-US"/>
          </a:p>
        </p:txBody>
      </p:sp>
      <p:sp>
        <p:nvSpPr>
          <p:cNvPr id="12" name="Rectangle 5"/>
          <p:cNvSpPr>
            <a:spLocks noGrp="1" noChangeArrowheads="1"/>
          </p:cNvSpPr>
          <p:nvPr>
            <p:ph type="ftr" sz="quarter" idx="11"/>
          </p:nvPr>
        </p:nvSpPr>
        <p:spPr>
          <a:xfrm>
            <a:off x="304800" y="6502400"/>
            <a:ext cx="2057400" cy="228600"/>
          </a:xfrm>
        </p:spPr>
        <p:txBody>
          <a:bodyPr/>
          <a:lstStyle>
            <a:lvl1pPr algn="ctr">
              <a:defRPr sz="1400">
                <a:solidFill>
                  <a:srgbClr val="6542AA"/>
                </a:solidFill>
                <a:latin typeface="Times New Roman" pitchFamily="18" charset="0"/>
              </a:defRPr>
            </a:lvl1pPr>
          </a:lstStyle>
          <a:p>
            <a:endParaRPr lang="zh-CN" altLang="en-US"/>
          </a:p>
        </p:txBody>
      </p:sp>
      <p:sp>
        <p:nvSpPr>
          <p:cNvPr id="13" name="Rectangle 6"/>
          <p:cNvSpPr>
            <a:spLocks noGrp="1" noChangeArrowheads="1"/>
          </p:cNvSpPr>
          <p:nvPr>
            <p:ph type="sldNum" sz="quarter" idx="12"/>
          </p:nvPr>
        </p:nvSpPr>
        <p:spPr>
          <a:xfrm>
            <a:off x="8293100" y="6413500"/>
            <a:ext cx="457200" cy="182563"/>
          </a:xfrm>
          <a:noFill/>
        </p:spPr>
        <p:txBody>
          <a:bodyPr/>
          <a:lstStyle>
            <a:lvl1pPr algn="r">
              <a:defRPr sz="1400">
                <a:latin typeface="Times New Roman" pitchFamily="18" charset="0"/>
              </a:defRPr>
            </a:lvl1pPr>
          </a:lstStyle>
          <a:p>
            <a:fld id="{57EA92A5-C027-4AA6-B826-350AEA676BBC}" type="slidenum">
              <a:rPr lang="zh-CN" altLang="en-US" smtClean="0"/>
              <a:pPr/>
              <a:t>‹#›</a:t>
            </a:fld>
            <a:endParaRPr lang="zh-CN" altLang="en-US"/>
          </a:p>
        </p:txBody>
      </p:sp>
      <p:pic>
        <p:nvPicPr>
          <p:cNvPr id="14" name="图片 1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74020" y="188640"/>
            <a:ext cx="648072" cy="648072"/>
          </a:xfrm>
          <a:prstGeom prst="rect">
            <a:avLst/>
          </a:prstGeom>
        </p:spPr>
      </p:pic>
    </p:spTree>
    <p:extLst>
      <p:ext uri="{BB962C8B-B14F-4D97-AF65-F5344CB8AC3E}">
        <p14:creationId xmlns:p14="http://schemas.microsoft.com/office/powerpoint/2010/main" val="573692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B1A4792D-BE95-4819-918A-185FBCCD42D8}" type="datetime1">
              <a:rPr lang="zh-CN" altLang="en-US" smtClean="0"/>
              <a:t>2019/5/16</a:t>
            </a:fld>
            <a:endParaRPr lang="zh-CN" altLang="en-US"/>
          </a:p>
        </p:txBody>
      </p:sp>
      <p:sp>
        <p:nvSpPr>
          <p:cNvPr id="5" name="Rectangle 6"/>
          <p:cNvSpPr>
            <a:spLocks noGrp="1" noChangeArrowheads="1"/>
          </p:cNvSpPr>
          <p:nvPr>
            <p:ph type="sldNum" sz="quarter" idx="11"/>
          </p:nvPr>
        </p:nvSpPr>
        <p:spPr>
          <a:ln/>
        </p:spPr>
        <p:txBody>
          <a:bodyPr/>
          <a:lstStyle>
            <a:lvl1pPr>
              <a:defRPr/>
            </a:lvl1pPr>
          </a:lstStyle>
          <a:p>
            <a:fld id="{57EA92A5-C027-4AA6-B826-350AEA676BBC}" type="slidenum">
              <a:rPr lang="zh-CN" altLang="en-US" smtClean="0"/>
              <a:pPr/>
              <a:t>‹#›</a:t>
            </a:fld>
            <a:endParaRPr lang="zh-CN" altLang="en-US"/>
          </a:p>
        </p:txBody>
      </p:sp>
      <p:sp>
        <p:nvSpPr>
          <p:cNvPr id="6" name="Rectangle 5"/>
          <p:cNvSpPr>
            <a:spLocks noGrp="1" noChangeArrowheads="1"/>
          </p:cNvSpPr>
          <p:nvPr>
            <p:ph type="ftr" sz="quarter" idx="12"/>
          </p:nvPr>
        </p:nvSpPr>
        <p:spPr>
          <a:ln/>
        </p:spPr>
        <p:txBody>
          <a:bodyPr/>
          <a:lstStyle>
            <a:lvl1pPr>
              <a:defRPr/>
            </a:lvl1pPr>
          </a:lstStyle>
          <a:p>
            <a:endParaRPr lang="zh-CN" altLang="en-US"/>
          </a:p>
        </p:txBody>
      </p:sp>
    </p:spTree>
    <p:extLst>
      <p:ext uri="{BB962C8B-B14F-4D97-AF65-F5344CB8AC3E}">
        <p14:creationId xmlns:p14="http://schemas.microsoft.com/office/powerpoint/2010/main" val="3418043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34150" y="381000"/>
            <a:ext cx="207645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381000"/>
            <a:ext cx="6076950" cy="5943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03F9CA6C-E40B-4D28-B312-C729E9774218}" type="datetime1">
              <a:rPr lang="zh-CN" altLang="en-US" smtClean="0"/>
              <a:t>2019/5/16</a:t>
            </a:fld>
            <a:endParaRPr lang="zh-CN" altLang="en-US"/>
          </a:p>
        </p:txBody>
      </p:sp>
      <p:sp>
        <p:nvSpPr>
          <p:cNvPr id="5" name="Rectangle 6"/>
          <p:cNvSpPr>
            <a:spLocks noGrp="1" noChangeArrowheads="1"/>
          </p:cNvSpPr>
          <p:nvPr>
            <p:ph type="sldNum" sz="quarter" idx="11"/>
          </p:nvPr>
        </p:nvSpPr>
        <p:spPr>
          <a:ln/>
        </p:spPr>
        <p:txBody>
          <a:bodyPr/>
          <a:lstStyle>
            <a:lvl1pPr>
              <a:defRPr/>
            </a:lvl1pPr>
          </a:lstStyle>
          <a:p>
            <a:fld id="{57EA92A5-C027-4AA6-B826-350AEA676BBC}" type="slidenum">
              <a:rPr lang="zh-CN" altLang="en-US" smtClean="0"/>
              <a:pPr/>
              <a:t>‹#›</a:t>
            </a:fld>
            <a:endParaRPr lang="zh-CN" altLang="en-US"/>
          </a:p>
        </p:txBody>
      </p:sp>
      <p:sp>
        <p:nvSpPr>
          <p:cNvPr id="6" name="Rectangle 5"/>
          <p:cNvSpPr>
            <a:spLocks noGrp="1" noChangeArrowheads="1"/>
          </p:cNvSpPr>
          <p:nvPr>
            <p:ph type="ftr" sz="quarter" idx="12"/>
          </p:nvPr>
        </p:nvSpPr>
        <p:spPr>
          <a:ln/>
        </p:spPr>
        <p:txBody>
          <a:bodyPr/>
          <a:lstStyle>
            <a:lvl1pPr>
              <a:defRPr/>
            </a:lvl1pPr>
          </a:lstStyle>
          <a:p>
            <a:endParaRPr lang="zh-CN" altLang="en-US"/>
          </a:p>
        </p:txBody>
      </p:sp>
    </p:spTree>
    <p:extLst>
      <p:ext uri="{BB962C8B-B14F-4D97-AF65-F5344CB8AC3E}">
        <p14:creationId xmlns:p14="http://schemas.microsoft.com/office/powerpoint/2010/main" val="3095267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43000" y="381000"/>
            <a:ext cx="6781800"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04800" y="1066800"/>
            <a:ext cx="8305800" cy="5257800"/>
          </a:xfrm>
        </p:spPr>
        <p:txBody>
          <a:bodyPr/>
          <a:lstStyle/>
          <a:p>
            <a:pPr lvl="0"/>
            <a:r>
              <a:rPr lang="zh-CN" altLang="en-US" noProof="0" smtClean="0"/>
              <a:t>单击图标添加表格</a:t>
            </a:r>
          </a:p>
        </p:txBody>
      </p:sp>
      <p:sp>
        <p:nvSpPr>
          <p:cNvPr id="4" name="Rectangle 4"/>
          <p:cNvSpPr>
            <a:spLocks noGrp="1" noChangeArrowheads="1"/>
          </p:cNvSpPr>
          <p:nvPr>
            <p:ph type="dt" sz="half" idx="10"/>
          </p:nvPr>
        </p:nvSpPr>
        <p:spPr>
          <a:ln/>
        </p:spPr>
        <p:txBody>
          <a:bodyPr/>
          <a:lstStyle>
            <a:lvl1pPr>
              <a:defRPr/>
            </a:lvl1pPr>
          </a:lstStyle>
          <a:p>
            <a:fld id="{A622D0B5-90E1-4D80-B122-5F208F77A4D8}" type="datetime1">
              <a:rPr lang="zh-CN" altLang="en-US" smtClean="0"/>
              <a:t>2019/5/16</a:t>
            </a:fld>
            <a:endParaRPr lang="zh-CN" altLang="en-US"/>
          </a:p>
        </p:txBody>
      </p:sp>
      <p:sp>
        <p:nvSpPr>
          <p:cNvPr id="5" name="Rectangle 6"/>
          <p:cNvSpPr>
            <a:spLocks noGrp="1" noChangeArrowheads="1"/>
          </p:cNvSpPr>
          <p:nvPr>
            <p:ph type="sldNum" sz="quarter" idx="11"/>
          </p:nvPr>
        </p:nvSpPr>
        <p:spPr>
          <a:ln/>
        </p:spPr>
        <p:txBody>
          <a:bodyPr/>
          <a:lstStyle>
            <a:lvl1pPr>
              <a:defRPr/>
            </a:lvl1pPr>
          </a:lstStyle>
          <a:p>
            <a:fld id="{57EA92A5-C027-4AA6-B826-350AEA676BBC}" type="slidenum">
              <a:rPr lang="zh-CN" altLang="en-US" smtClean="0"/>
              <a:pPr/>
              <a:t>‹#›</a:t>
            </a:fld>
            <a:endParaRPr lang="zh-CN" altLang="en-US"/>
          </a:p>
        </p:txBody>
      </p:sp>
      <p:sp>
        <p:nvSpPr>
          <p:cNvPr id="6" name="Rectangle 5"/>
          <p:cNvSpPr>
            <a:spLocks noGrp="1" noChangeArrowheads="1"/>
          </p:cNvSpPr>
          <p:nvPr>
            <p:ph type="ftr" sz="quarter" idx="12"/>
          </p:nvPr>
        </p:nvSpPr>
        <p:spPr>
          <a:ln/>
        </p:spPr>
        <p:txBody>
          <a:bodyPr/>
          <a:lstStyle>
            <a:lvl1pPr>
              <a:defRPr/>
            </a:lvl1pPr>
          </a:lstStyle>
          <a:p>
            <a:endParaRPr lang="zh-CN" altLang="en-US"/>
          </a:p>
        </p:txBody>
      </p:sp>
    </p:spTree>
    <p:extLst>
      <p:ext uri="{BB962C8B-B14F-4D97-AF65-F5344CB8AC3E}">
        <p14:creationId xmlns:p14="http://schemas.microsoft.com/office/powerpoint/2010/main" val="4029702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dt" sz="half" idx="10"/>
          </p:nvPr>
        </p:nvSpPr>
        <p:spPr/>
        <p:txBody>
          <a:bodyPr/>
          <a:lstStyle>
            <a:lvl1pPr>
              <a:defRPr/>
            </a:lvl1pPr>
          </a:lstStyle>
          <a:p>
            <a:fld id="{0424A24F-170E-44D4-92F5-A2C2956262A3}" type="datetime1">
              <a:rPr lang="zh-CN" altLang="en-US" smtClean="0"/>
              <a:t>2019/5/16</a:t>
            </a:fld>
            <a:endParaRPr lang="zh-CN" altLang="en-US"/>
          </a:p>
        </p:txBody>
      </p:sp>
      <p:sp>
        <p:nvSpPr>
          <p:cNvPr id="4" name="Rectangle 6"/>
          <p:cNvSpPr>
            <a:spLocks noGrp="1" noChangeArrowheads="1"/>
          </p:cNvSpPr>
          <p:nvPr>
            <p:ph type="ftr" sz="quarter" idx="11"/>
          </p:nvPr>
        </p:nvSpPr>
        <p:spPr/>
        <p:txBody>
          <a:bodyPr/>
          <a:lstStyle>
            <a:lvl1pPr>
              <a:defRPr/>
            </a:lvl1pPr>
          </a:lstStyle>
          <a:p>
            <a:endParaRPr lang="zh-CN" altLang="en-US"/>
          </a:p>
        </p:txBody>
      </p:sp>
      <p:sp>
        <p:nvSpPr>
          <p:cNvPr id="5" name="Rectangle 7"/>
          <p:cNvSpPr>
            <a:spLocks noGrp="1" noChangeArrowheads="1"/>
          </p:cNvSpPr>
          <p:nvPr>
            <p:ph type="sldNum" sz="quarter" idx="12"/>
          </p:nvPr>
        </p:nvSpPr>
        <p:spPr/>
        <p:txBody>
          <a:bodyPr/>
          <a:lstStyle>
            <a:lvl1pPr>
              <a:defRPr/>
            </a:lvl1pPr>
          </a:lstStyle>
          <a:p>
            <a:fld id="{57EA92A5-C027-4AA6-B826-350AEA676BBC}" type="slidenum">
              <a:rPr lang="zh-CN" altLang="en-US" smtClean="0"/>
              <a:pPr/>
              <a:t>‹#›</a:t>
            </a:fld>
            <a:endParaRPr lang="zh-CN" altLang="en-US"/>
          </a:p>
        </p:txBody>
      </p:sp>
    </p:spTree>
    <p:extLst>
      <p:ext uri="{BB962C8B-B14F-4D97-AF65-F5344CB8AC3E}">
        <p14:creationId xmlns:p14="http://schemas.microsoft.com/office/powerpoint/2010/main" val="2167298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lang="zh-CN" altLang="en-US" sz="3200" smtClean="0">
                <a:solidFill>
                  <a:schemeClr val="bg1"/>
                </a:solidFill>
                <a:latin typeface="黑体" pitchFamily="49" charset="-122"/>
                <a:ea typeface="黑体" pitchFamily="49" charset="-122"/>
                <a:cs typeface="Arial"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lnSpc>
                <a:spcPct val="120000"/>
              </a:lnSpc>
              <a:defRPr b="0" baseline="0">
                <a:latin typeface="Arial" pitchFamily="34" charset="0"/>
                <a:ea typeface="黑体" pitchFamily="49" charset="-122"/>
              </a:defRPr>
            </a:lvl1pPr>
            <a:lvl2pPr>
              <a:lnSpc>
                <a:spcPct val="120000"/>
              </a:lnSpc>
              <a:defRPr baseline="0">
                <a:latin typeface="Arial" pitchFamily="34" charset="0"/>
                <a:ea typeface="黑体" pitchFamily="49" charset="-122"/>
              </a:defRPr>
            </a:lvl2pPr>
            <a:lvl3pPr>
              <a:lnSpc>
                <a:spcPct val="120000"/>
              </a:lnSpc>
              <a:defRPr baseline="0">
                <a:latin typeface="Arial" pitchFamily="34" charset="0"/>
                <a:ea typeface="黑体" pitchFamily="49" charset="-122"/>
              </a:defRPr>
            </a:lvl3pPr>
            <a:lvl4pPr>
              <a:lnSpc>
                <a:spcPct val="120000"/>
              </a:lnSpc>
              <a:defRPr baseline="0">
                <a:latin typeface="Arial" pitchFamily="34" charset="0"/>
                <a:ea typeface="黑体" pitchFamily="49" charset="-122"/>
              </a:defRPr>
            </a:lvl4pPr>
            <a:lvl5pPr>
              <a:lnSpc>
                <a:spcPct val="120000"/>
              </a:lnSpc>
              <a:defRPr baseline="0">
                <a:latin typeface="Arial" pitchFamily="34" charset="0"/>
                <a:ea typeface="黑体"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fld id="{C68665F0-103D-4D66-8613-32F9096A017F}" type="datetime1">
              <a:rPr lang="zh-CN" altLang="en-US" smtClean="0"/>
              <a:t>2019/5/16</a:t>
            </a:fld>
            <a:endParaRPr lang="zh-CN" altLang="en-US"/>
          </a:p>
        </p:txBody>
      </p:sp>
      <p:sp>
        <p:nvSpPr>
          <p:cNvPr id="5" name="Rectangle 6"/>
          <p:cNvSpPr>
            <a:spLocks noGrp="1" noChangeArrowheads="1"/>
          </p:cNvSpPr>
          <p:nvPr>
            <p:ph type="sldNum" sz="quarter" idx="11"/>
          </p:nvPr>
        </p:nvSpPr>
        <p:spPr>
          <a:ln/>
        </p:spPr>
        <p:txBody>
          <a:bodyPr/>
          <a:lstStyle>
            <a:lvl1pPr>
              <a:defRPr>
                <a:solidFill>
                  <a:schemeClr val="tx1"/>
                </a:solidFill>
              </a:defRPr>
            </a:lvl1pPr>
          </a:lstStyle>
          <a:p>
            <a:fld id="{57EA92A5-C027-4AA6-B826-350AEA676BBC}" type="slidenum">
              <a:rPr lang="zh-CN" altLang="en-US" smtClean="0"/>
              <a:pPr/>
              <a:t>‹#›</a:t>
            </a:fld>
            <a:endParaRPr lang="zh-CN" altLang="en-US" dirty="0"/>
          </a:p>
        </p:txBody>
      </p:sp>
      <p:sp>
        <p:nvSpPr>
          <p:cNvPr id="6" name="Rectangle 5"/>
          <p:cNvSpPr>
            <a:spLocks noGrp="1" noChangeArrowheads="1"/>
          </p:cNvSpPr>
          <p:nvPr>
            <p:ph type="ftr" sz="quarter" idx="12"/>
          </p:nvPr>
        </p:nvSpPr>
        <p:spPr>
          <a:ln/>
        </p:spPr>
        <p:txBody>
          <a:bodyPr/>
          <a:lstStyle>
            <a:lvl1pPr>
              <a:defRPr/>
            </a:lvl1pPr>
          </a:lstStyle>
          <a:p>
            <a:endParaRPr lang="zh-CN" altLang="en-US"/>
          </a:p>
        </p:txBody>
      </p:sp>
    </p:spTree>
    <p:extLst>
      <p:ext uri="{BB962C8B-B14F-4D97-AF65-F5344CB8AC3E}">
        <p14:creationId xmlns:p14="http://schemas.microsoft.com/office/powerpoint/2010/main" val="3915104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28F1796F-A372-4FF8-8A03-B7282FC581F6}" type="datetime1">
              <a:rPr lang="zh-CN" altLang="en-US" smtClean="0"/>
              <a:t>2019/5/16</a:t>
            </a:fld>
            <a:endParaRPr lang="zh-CN" altLang="en-US"/>
          </a:p>
        </p:txBody>
      </p:sp>
      <p:sp>
        <p:nvSpPr>
          <p:cNvPr id="5" name="Rectangle 6"/>
          <p:cNvSpPr>
            <a:spLocks noGrp="1" noChangeArrowheads="1"/>
          </p:cNvSpPr>
          <p:nvPr>
            <p:ph type="sldNum" sz="quarter" idx="11"/>
          </p:nvPr>
        </p:nvSpPr>
        <p:spPr>
          <a:ln/>
        </p:spPr>
        <p:txBody>
          <a:bodyPr/>
          <a:lstStyle>
            <a:lvl1pPr>
              <a:defRPr/>
            </a:lvl1pPr>
          </a:lstStyle>
          <a:p>
            <a:fld id="{57EA92A5-C027-4AA6-B826-350AEA676BBC}" type="slidenum">
              <a:rPr lang="zh-CN" altLang="en-US" smtClean="0"/>
              <a:pPr/>
              <a:t>‹#›</a:t>
            </a:fld>
            <a:endParaRPr lang="zh-CN" altLang="en-US"/>
          </a:p>
        </p:txBody>
      </p:sp>
      <p:sp>
        <p:nvSpPr>
          <p:cNvPr id="6" name="Rectangle 5"/>
          <p:cNvSpPr>
            <a:spLocks noGrp="1" noChangeArrowheads="1"/>
          </p:cNvSpPr>
          <p:nvPr>
            <p:ph type="ftr" sz="quarter" idx="12"/>
          </p:nvPr>
        </p:nvSpPr>
        <p:spPr>
          <a:ln/>
        </p:spPr>
        <p:txBody>
          <a:bodyPr/>
          <a:lstStyle>
            <a:lvl1pPr>
              <a:defRPr/>
            </a:lvl1pPr>
          </a:lstStyle>
          <a:p>
            <a:endParaRPr lang="zh-CN" altLang="en-US"/>
          </a:p>
        </p:txBody>
      </p:sp>
    </p:spTree>
    <p:extLst>
      <p:ext uri="{BB962C8B-B14F-4D97-AF65-F5344CB8AC3E}">
        <p14:creationId xmlns:p14="http://schemas.microsoft.com/office/powerpoint/2010/main" val="1343615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066800"/>
            <a:ext cx="40767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33900" y="1066800"/>
            <a:ext cx="40767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fld id="{1573139E-6DD0-4269-9A60-DECD43E564E8}" type="datetime1">
              <a:rPr lang="zh-CN" altLang="en-US" smtClean="0"/>
              <a:t>2019/5/16</a:t>
            </a:fld>
            <a:endParaRPr lang="zh-CN" altLang="en-US"/>
          </a:p>
        </p:txBody>
      </p:sp>
      <p:sp>
        <p:nvSpPr>
          <p:cNvPr id="6" name="Rectangle 6"/>
          <p:cNvSpPr>
            <a:spLocks noGrp="1" noChangeArrowheads="1"/>
          </p:cNvSpPr>
          <p:nvPr>
            <p:ph type="sldNum" sz="quarter" idx="11"/>
          </p:nvPr>
        </p:nvSpPr>
        <p:spPr>
          <a:ln/>
        </p:spPr>
        <p:txBody>
          <a:bodyPr/>
          <a:lstStyle>
            <a:lvl1pPr>
              <a:defRPr/>
            </a:lvl1pPr>
          </a:lstStyle>
          <a:p>
            <a:fld id="{57EA92A5-C027-4AA6-B826-350AEA676BBC}" type="slidenum">
              <a:rPr lang="zh-CN" altLang="en-US" smtClean="0"/>
              <a:pPr/>
              <a:t>‹#›</a:t>
            </a:fld>
            <a:endParaRPr lang="zh-CN" altLang="en-US"/>
          </a:p>
        </p:txBody>
      </p:sp>
      <p:sp>
        <p:nvSpPr>
          <p:cNvPr id="7" name="Rectangle 5"/>
          <p:cNvSpPr>
            <a:spLocks noGrp="1" noChangeArrowheads="1"/>
          </p:cNvSpPr>
          <p:nvPr>
            <p:ph type="ftr" sz="quarter" idx="12"/>
          </p:nvPr>
        </p:nvSpPr>
        <p:spPr>
          <a:ln/>
        </p:spPr>
        <p:txBody>
          <a:bodyPr/>
          <a:lstStyle>
            <a:lvl1pPr>
              <a:defRPr/>
            </a:lvl1pPr>
          </a:lstStyle>
          <a:p>
            <a:endParaRPr lang="zh-CN" altLang="en-US"/>
          </a:p>
        </p:txBody>
      </p:sp>
    </p:spTree>
    <p:extLst>
      <p:ext uri="{BB962C8B-B14F-4D97-AF65-F5344CB8AC3E}">
        <p14:creationId xmlns:p14="http://schemas.microsoft.com/office/powerpoint/2010/main" val="4252032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fld id="{211B4E8A-F6FF-4B7F-869F-5A6D3BBABCEF}" type="datetime1">
              <a:rPr lang="zh-CN" altLang="en-US" smtClean="0"/>
              <a:t>2019/5/16</a:t>
            </a:fld>
            <a:endParaRPr lang="zh-CN" altLang="en-US"/>
          </a:p>
        </p:txBody>
      </p:sp>
      <p:sp>
        <p:nvSpPr>
          <p:cNvPr id="8" name="Rectangle 6"/>
          <p:cNvSpPr>
            <a:spLocks noGrp="1" noChangeArrowheads="1"/>
          </p:cNvSpPr>
          <p:nvPr>
            <p:ph type="sldNum" sz="quarter" idx="11"/>
          </p:nvPr>
        </p:nvSpPr>
        <p:spPr>
          <a:ln/>
        </p:spPr>
        <p:txBody>
          <a:bodyPr/>
          <a:lstStyle>
            <a:lvl1pPr>
              <a:defRPr/>
            </a:lvl1pPr>
          </a:lstStyle>
          <a:p>
            <a:fld id="{57EA92A5-C027-4AA6-B826-350AEA676BBC}" type="slidenum">
              <a:rPr lang="zh-CN" altLang="en-US" smtClean="0"/>
              <a:pPr/>
              <a:t>‹#›</a:t>
            </a:fld>
            <a:endParaRPr lang="zh-CN" altLang="en-US"/>
          </a:p>
        </p:txBody>
      </p:sp>
      <p:sp>
        <p:nvSpPr>
          <p:cNvPr id="9" name="Rectangle 5"/>
          <p:cNvSpPr>
            <a:spLocks noGrp="1" noChangeArrowheads="1"/>
          </p:cNvSpPr>
          <p:nvPr>
            <p:ph type="ftr" sz="quarter" idx="12"/>
          </p:nvPr>
        </p:nvSpPr>
        <p:spPr>
          <a:ln/>
        </p:spPr>
        <p:txBody>
          <a:bodyPr/>
          <a:lstStyle>
            <a:lvl1pPr>
              <a:defRPr/>
            </a:lvl1pPr>
          </a:lstStyle>
          <a:p>
            <a:endParaRPr lang="zh-CN" altLang="en-US"/>
          </a:p>
        </p:txBody>
      </p:sp>
    </p:spTree>
    <p:extLst>
      <p:ext uri="{BB962C8B-B14F-4D97-AF65-F5344CB8AC3E}">
        <p14:creationId xmlns:p14="http://schemas.microsoft.com/office/powerpoint/2010/main" val="3791689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fld id="{EF13EA84-691D-40F7-8810-19B17042C4F1}" type="datetime1">
              <a:rPr lang="zh-CN" altLang="en-US" smtClean="0"/>
              <a:t>2019/5/16</a:t>
            </a:fld>
            <a:endParaRPr lang="zh-CN" altLang="en-US"/>
          </a:p>
        </p:txBody>
      </p:sp>
      <p:sp>
        <p:nvSpPr>
          <p:cNvPr id="4" name="Rectangle 6"/>
          <p:cNvSpPr>
            <a:spLocks noGrp="1" noChangeArrowheads="1"/>
          </p:cNvSpPr>
          <p:nvPr>
            <p:ph type="sldNum" sz="quarter" idx="11"/>
          </p:nvPr>
        </p:nvSpPr>
        <p:spPr>
          <a:ln/>
        </p:spPr>
        <p:txBody>
          <a:bodyPr/>
          <a:lstStyle>
            <a:lvl1pPr>
              <a:defRPr/>
            </a:lvl1pPr>
          </a:lstStyle>
          <a:p>
            <a:fld id="{57EA92A5-C027-4AA6-B826-350AEA676BBC}" type="slidenum">
              <a:rPr lang="zh-CN" altLang="en-US" smtClean="0"/>
              <a:pPr/>
              <a:t>‹#›</a:t>
            </a:fld>
            <a:endParaRPr lang="zh-CN" altLang="en-US"/>
          </a:p>
        </p:txBody>
      </p:sp>
      <p:sp>
        <p:nvSpPr>
          <p:cNvPr id="5" name="Rectangle 5"/>
          <p:cNvSpPr>
            <a:spLocks noGrp="1" noChangeArrowheads="1"/>
          </p:cNvSpPr>
          <p:nvPr>
            <p:ph type="ftr" sz="quarter" idx="12"/>
          </p:nvPr>
        </p:nvSpPr>
        <p:spPr>
          <a:ln/>
        </p:spPr>
        <p:txBody>
          <a:bodyPr/>
          <a:lstStyle>
            <a:lvl1pPr>
              <a:defRPr/>
            </a:lvl1pPr>
          </a:lstStyle>
          <a:p>
            <a:endParaRPr lang="zh-CN" altLang="en-US"/>
          </a:p>
        </p:txBody>
      </p:sp>
    </p:spTree>
    <p:extLst>
      <p:ext uri="{BB962C8B-B14F-4D97-AF65-F5344CB8AC3E}">
        <p14:creationId xmlns:p14="http://schemas.microsoft.com/office/powerpoint/2010/main" val="235281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C8CFC964-5A4A-4E3F-8FC6-563655D12831}" type="datetime1">
              <a:rPr lang="zh-CN" altLang="en-US" smtClean="0"/>
              <a:t>2019/5/16</a:t>
            </a:fld>
            <a:endParaRPr lang="zh-CN" altLang="en-US"/>
          </a:p>
        </p:txBody>
      </p:sp>
      <p:sp>
        <p:nvSpPr>
          <p:cNvPr id="3" name="Rectangle 6"/>
          <p:cNvSpPr>
            <a:spLocks noGrp="1" noChangeArrowheads="1"/>
          </p:cNvSpPr>
          <p:nvPr>
            <p:ph type="sldNum" sz="quarter" idx="11"/>
          </p:nvPr>
        </p:nvSpPr>
        <p:spPr>
          <a:ln/>
        </p:spPr>
        <p:txBody>
          <a:bodyPr/>
          <a:lstStyle>
            <a:lvl1pPr>
              <a:defRPr/>
            </a:lvl1pPr>
          </a:lstStyle>
          <a:p>
            <a:fld id="{57EA92A5-C027-4AA6-B826-350AEA676BBC}" type="slidenum">
              <a:rPr lang="zh-CN" altLang="en-US" smtClean="0"/>
              <a:pPr/>
              <a:t>‹#›</a:t>
            </a:fld>
            <a:endParaRPr lang="zh-CN" altLang="en-US"/>
          </a:p>
        </p:txBody>
      </p:sp>
      <p:sp>
        <p:nvSpPr>
          <p:cNvPr id="4" name="Rectangle 5"/>
          <p:cNvSpPr>
            <a:spLocks noGrp="1" noChangeArrowheads="1"/>
          </p:cNvSpPr>
          <p:nvPr>
            <p:ph type="ftr" sz="quarter" idx="12"/>
          </p:nvPr>
        </p:nvSpPr>
        <p:spPr>
          <a:ln/>
        </p:spPr>
        <p:txBody>
          <a:bodyPr/>
          <a:lstStyle>
            <a:lvl1pPr>
              <a:defRPr/>
            </a:lvl1pPr>
          </a:lstStyle>
          <a:p>
            <a:endParaRPr lang="zh-CN" altLang="en-US"/>
          </a:p>
        </p:txBody>
      </p:sp>
    </p:spTree>
    <p:extLst>
      <p:ext uri="{BB962C8B-B14F-4D97-AF65-F5344CB8AC3E}">
        <p14:creationId xmlns:p14="http://schemas.microsoft.com/office/powerpoint/2010/main" val="1968232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8E2A1CA0-1216-4E3B-8013-4A91CF648E52}" type="datetime1">
              <a:rPr lang="zh-CN" altLang="en-US" smtClean="0"/>
              <a:t>2019/5/16</a:t>
            </a:fld>
            <a:endParaRPr lang="zh-CN" altLang="en-US"/>
          </a:p>
        </p:txBody>
      </p:sp>
      <p:sp>
        <p:nvSpPr>
          <p:cNvPr id="6" name="Rectangle 6"/>
          <p:cNvSpPr>
            <a:spLocks noGrp="1" noChangeArrowheads="1"/>
          </p:cNvSpPr>
          <p:nvPr>
            <p:ph type="sldNum" sz="quarter" idx="11"/>
          </p:nvPr>
        </p:nvSpPr>
        <p:spPr>
          <a:ln/>
        </p:spPr>
        <p:txBody>
          <a:bodyPr/>
          <a:lstStyle>
            <a:lvl1pPr>
              <a:defRPr/>
            </a:lvl1pPr>
          </a:lstStyle>
          <a:p>
            <a:fld id="{57EA92A5-C027-4AA6-B826-350AEA676BBC}" type="slidenum">
              <a:rPr lang="zh-CN" altLang="en-US" smtClean="0"/>
              <a:pPr/>
              <a:t>‹#›</a:t>
            </a:fld>
            <a:endParaRPr lang="zh-CN" altLang="en-US" dirty="0"/>
          </a:p>
        </p:txBody>
      </p:sp>
      <p:sp>
        <p:nvSpPr>
          <p:cNvPr id="7" name="Rectangle 5"/>
          <p:cNvSpPr>
            <a:spLocks noGrp="1" noChangeArrowheads="1"/>
          </p:cNvSpPr>
          <p:nvPr>
            <p:ph type="ftr" sz="quarter" idx="12"/>
          </p:nvPr>
        </p:nvSpPr>
        <p:spPr>
          <a:ln/>
        </p:spPr>
        <p:txBody>
          <a:bodyPr/>
          <a:lstStyle>
            <a:lvl1pPr>
              <a:defRPr/>
            </a:lvl1pPr>
          </a:lstStyle>
          <a:p>
            <a:endParaRPr lang="zh-CN" altLang="en-US" dirty="0"/>
          </a:p>
        </p:txBody>
      </p:sp>
    </p:spTree>
    <p:extLst>
      <p:ext uri="{BB962C8B-B14F-4D97-AF65-F5344CB8AC3E}">
        <p14:creationId xmlns:p14="http://schemas.microsoft.com/office/powerpoint/2010/main" val="1238935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0B8B7D86-AE86-4D5D-B14C-6E1B81FCFAEF}" type="datetime1">
              <a:rPr lang="zh-CN" altLang="en-US" smtClean="0"/>
              <a:t>2019/5/16</a:t>
            </a:fld>
            <a:endParaRPr lang="zh-CN" altLang="en-US"/>
          </a:p>
        </p:txBody>
      </p:sp>
      <p:sp>
        <p:nvSpPr>
          <p:cNvPr id="6" name="Rectangle 6"/>
          <p:cNvSpPr>
            <a:spLocks noGrp="1" noChangeArrowheads="1"/>
          </p:cNvSpPr>
          <p:nvPr>
            <p:ph type="sldNum" sz="quarter" idx="11"/>
          </p:nvPr>
        </p:nvSpPr>
        <p:spPr>
          <a:ln/>
        </p:spPr>
        <p:txBody>
          <a:bodyPr/>
          <a:lstStyle>
            <a:lvl1pPr>
              <a:defRPr/>
            </a:lvl1pPr>
          </a:lstStyle>
          <a:p>
            <a:fld id="{57EA92A5-C027-4AA6-B826-350AEA676BBC}" type="slidenum">
              <a:rPr lang="zh-CN" altLang="en-US" smtClean="0"/>
              <a:pPr/>
              <a:t>‹#›</a:t>
            </a:fld>
            <a:endParaRPr lang="zh-CN" altLang="en-US"/>
          </a:p>
        </p:txBody>
      </p:sp>
      <p:sp>
        <p:nvSpPr>
          <p:cNvPr id="7" name="Rectangle 5"/>
          <p:cNvSpPr>
            <a:spLocks noGrp="1" noChangeArrowheads="1"/>
          </p:cNvSpPr>
          <p:nvPr>
            <p:ph type="ftr" sz="quarter" idx="12"/>
          </p:nvPr>
        </p:nvSpPr>
        <p:spPr>
          <a:ln/>
        </p:spPr>
        <p:txBody>
          <a:bodyPr/>
          <a:lstStyle>
            <a:lvl1pPr>
              <a:defRPr/>
            </a:lvl1pPr>
          </a:lstStyle>
          <a:p>
            <a:endParaRPr lang="zh-CN" altLang="en-US"/>
          </a:p>
        </p:txBody>
      </p:sp>
    </p:spTree>
    <p:extLst>
      <p:ext uri="{BB962C8B-B14F-4D97-AF65-F5344CB8AC3E}">
        <p14:creationId xmlns:p14="http://schemas.microsoft.com/office/powerpoint/2010/main" val="1146254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8" name="Freeform 34"/>
          <p:cNvSpPr>
            <a:spLocks/>
          </p:cNvSpPr>
          <p:nvPr/>
        </p:nvSpPr>
        <p:spPr bwMode="ltGray">
          <a:xfrm>
            <a:off x="-23813" y="344488"/>
            <a:ext cx="8194676" cy="633412"/>
          </a:xfrm>
          <a:custGeom>
            <a:avLst/>
            <a:gdLst/>
            <a:ahLst/>
            <a:cxnLst>
              <a:cxn ang="0">
                <a:pos x="0" y="0"/>
              </a:cxn>
              <a:cxn ang="0">
                <a:pos x="5049" y="2"/>
              </a:cxn>
              <a:cxn ang="0">
                <a:pos x="5048" y="1458"/>
              </a:cxn>
              <a:cxn ang="0">
                <a:pos x="0" y="1471"/>
              </a:cxn>
              <a:cxn ang="0">
                <a:pos x="0" y="0"/>
              </a:cxn>
            </a:cxnLst>
            <a:rect l="0" t="0" r="r" b="b"/>
            <a:pathLst>
              <a:path w="5049" h="1471">
                <a:moveTo>
                  <a:pt x="0" y="0"/>
                </a:moveTo>
                <a:lnTo>
                  <a:pt x="5049" y="2"/>
                </a:lnTo>
                <a:lnTo>
                  <a:pt x="5048" y="1458"/>
                </a:lnTo>
                <a:lnTo>
                  <a:pt x="0" y="1471"/>
                </a:lnTo>
                <a:lnTo>
                  <a:pt x="0" y="0"/>
                </a:lnTo>
                <a:close/>
              </a:path>
            </a:pathLst>
          </a:custGeom>
          <a:solidFill>
            <a:schemeClr val="tx1"/>
          </a:solidFill>
          <a:ln w="9525">
            <a:noFill/>
            <a:round/>
            <a:headEnd/>
            <a:tailEnd/>
          </a:ln>
          <a:effectLst/>
        </p:spPr>
        <p:txBody>
          <a:bodyPr/>
          <a:lstStyle/>
          <a:p>
            <a:pPr>
              <a:defRPr/>
            </a:pPr>
            <a:endParaRPr lang="zh-CN" altLang="en-US">
              <a:solidFill>
                <a:srgbClr val="003366"/>
              </a:solidFill>
              <a:latin typeface="Arial" charset="0"/>
              <a:ea typeface="宋体" charset="-122"/>
            </a:endParaRPr>
          </a:p>
        </p:txBody>
      </p:sp>
      <p:grpSp>
        <p:nvGrpSpPr>
          <p:cNvPr id="2051" name="Group 38"/>
          <p:cNvGrpSpPr>
            <a:grpSpLocks/>
          </p:cNvGrpSpPr>
          <p:nvPr/>
        </p:nvGrpSpPr>
        <p:grpSpPr bwMode="auto">
          <a:xfrm>
            <a:off x="152400" y="228600"/>
            <a:ext cx="838200" cy="838200"/>
            <a:chOff x="18" y="144"/>
            <a:chExt cx="510" cy="480"/>
          </a:xfrm>
        </p:grpSpPr>
        <p:sp>
          <p:nvSpPr>
            <p:cNvPr id="1063" name="AutoShape 39"/>
            <p:cNvSpPr>
              <a:spLocks noChangeArrowheads="1"/>
            </p:cNvSpPr>
            <p:nvPr userDrawn="1"/>
          </p:nvSpPr>
          <p:spPr bwMode="lt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solidFill>
                  <a:srgbClr val="003366"/>
                </a:solidFill>
                <a:latin typeface="Arial" charset="0"/>
                <a:ea typeface="宋体" charset="-122"/>
              </a:endParaRPr>
            </a:p>
          </p:txBody>
        </p:sp>
        <p:sp>
          <p:nvSpPr>
            <p:cNvPr id="1064" name="AutoShape 40"/>
            <p:cNvSpPr>
              <a:spLocks noChangeArrowheads="1"/>
            </p:cNvSpPr>
            <p:nvPr userDrawn="1"/>
          </p:nvSpPr>
          <p:spPr bwMode="lt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solidFill>
                  <a:srgbClr val="003366"/>
                </a:solidFill>
                <a:latin typeface="Arial" charset="0"/>
                <a:ea typeface="宋体" charset="-122"/>
              </a:endParaRPr>
            </a:p>
          </p:txBody>
        </p:sp>
        <p:sp>
          <p:nvSpPr>
            <p:cNvPr id="1065" name="AutoShape 41"/>
            <p:cNvSpPr>
              <a:spLocks noChangeArrowheads="1"/>
            </p:cNvSpPr>
            <p:nvPr userDrawn="1"/>
          </p:nvSpPr>
          <p:spPr bwMode="lt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solidFill>
                  <a:srgbClr val="003366"/>
                </a:solidFill>
                <a:latin typeface="Arial" charset="0"/>
                <a:ea typeface="宋体" charset="-122"/>
              </a:endParaRPr>
            </a:p>
          </p:txBody>
        </p:sp>
      </p:grpSp>
      <p:sp>
        <p:nvSpPr>
          <p:cNvPr id="2052" name="Rectangle 3"/>
          <p:cNvSpPr>
            <a:spLocks noGrp="1" noChangeArrowheads="1"/>
          </p:cNvSpPr>
          <p:nvPr>
            <p:ph type="body" idx="1"/>
          </p:nvPr>
        </p:nvSpPr>
        <p:spPr bwMode="auto">
          <a:xfrm>
            <a:off x="304800" y="1066800"/>
            <a:ext cx="83058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2" name="Rectangle 4"/>
          <p:cNvSpPr>
            <a:spLocks noGrp="1" noChangeArrowheads="1"/>
          </p:cNvSpPr>
          <p:nvPr>
            <p:ph type="dt" sz="half" idx="2"/>
          </p:nvPr>
        </p:nvSpPr>
        <p:spPr bwMode="auto">
          <a:xfrm>
            <a:off x="304800" y="6462713"/>
            <a:ext cx="2667000" cy="242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a:solidFill>
                  <a:srgbClr val="003366"/>
                </a:solidFill>
                <a:latin typeface="Arial" charset="0"/>
                <a:ea typeface="宋体" charset="-122"/>
              </a:defRPr>
            </a:lvl1pPr>
          </a:lstStyle>
          <a:p>
            <a:fld id="{0B72035C-703F-49E2-AC71-749B3EA8BC0D}" type="datetime1">
              <a:rPr lang="zh-CN" altLang="en-US" smtClean="0"/>
              <a:t>2019/5/16</a:t>
            </a:fld>
            <a:endParaRPr lang="zh-CN" altLang="en-US"/>
          </a:p>
        </p:txBody>
      </p:sp>
      <p:sp>
        <p:nvSpPr>
          <p:cNvPr id="2054" name="Rectangle 2"/>
          <p:cNvSpPr>
            <a:spLocks noGrp="1" noChangeArrowheads="1"/>
          </p:cNvSpPr>
          <p:nvPr>
            <p:ph type="title"/>
          </p:nvPr>
        </p:nvSpPr>
        <p:spPr bwMode="white">
          <a:xfrm>
            <a:off x="1143000" y="381000"/>
            <a:ext cx="67818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grpSp>
        <p:nvGrpSpPr>
          <p:cNvPr id="2055" name="Group 35"/>
          <p:cNvGrpSpPr>
            <a:grpSpLocks/>
          </p:cNvGrpSpPr>
          <p:nvPr/>
        </p:nvGrpSpPr>
        <p:grpSpPr bwMode="auto">
          <a:xfrm>
            <a:off x="8153400" y="0"/>
            <a:ext cx="990600" cy="6858000"/>
            <a:chOff x="5040" y="0"/>
            <a:chExt cx="720" cy="4320"/>
          </a:xfrm>
        </p:grpSpPr>
        <p:sp>
          <p:nvSpPr>
            <p:cNvPr id="1060" name="Rectangle 36"/>
            <p:cNvSpPr>
              <a:spLocks noChangeArrowheads="1"/>
            </p:cNvSpPr>
            <p:nvPr userDrawn="1"/>
          </p:nvSpPr>
          <p:spPr bwMode="ltGray">
            <a:xfrm>
              <a:off x="5042" y="0"/>
              <a:ext cx="718" cy="4320"/>
            </a:xfrm>
            <a:prstGeom prst="rect">
              <a:avLst/>
            </a:prstGeom>
            <a:solidFill>
              <a:srgbClr val="ECECEC"/>
            </a:solidFill>
            <a:ln w="9525">
              <a:noFill/>
              <a:miter lim="800000"/>
              <a:headEnd/>
              <a:tailEnd/>
            </a:ln>
            <a:effectLst/>
          </p:spPr>
          <p:txBody>
            <a:bodyPr wrap="none" anchor="ctr"/>
            <a:lstStyle/>
            <a:p>
              <a:pPr>
                <a:defRPr/>
              </a:pPr>
              <a:endParaRPr lang="zh-CN" altLang="en-US">
                <a:solidFill>
                  <a:srgbClr val="003366"/>
                </a:solidFill>
                <a:latin typeface="Arial" charset="0"/>
                <a:ea typeface="宋体" charset="-122"/>
              </a:endParaRPr>
            </a:p>
          </p:txBody>
        </p:sp>
        <p:sp>
          <p:nvSpPr>
            <p:cNvPr id="1061" name="Rectangle 37"/>
            <p:cNvSpPr>
              <a:spLocks noChangeArrowheads="1"/>
            </p:cNvSpPr>
            <p:nvPr userDrawn="1"/>
          </p:nvSpPr>
          <p:spPr bwMode="ltGray">
            <a:xfrm>
              <a:off x="5040" y="219"/>
              <a:ext cx="720" cy="393"/>
            </a:xfrm>
            <a:prstGeom prst="rect">
              <a:avLst/>
            </a:prstGeom>
            <a:solidFill>
              <a:schemeClr val="bg2"/>
            </a:solidFill>
            <a:ln w="9525">
              <a:noFill/>
              <a:miter lim="800000"/>
              <a:headEnd/>
              <a:tailEnd/>
            </a:ln>
            <a:effectLst/>
          </p:spPr>
          <p:txBody>
            <a:bodyPr wrap="none" anchor="ctr"/>
            <a:lstStyle/>
            <a:p>
              <a:pPr>
                <a:defRPr/>
              </a:pPr>
              <a:endParaRPr lang="zh-CN" altLang="en-US">
                <a:solidFill>
                  <a:srgbClr val="003366"/>
                </a:solidFill>
                <a:latin typeface="Arial" charset="0"/>
                <a:ea typeface="宋体" charset="-122"/>
              </a:endParaRPr>
            </a:p>
          </p:txBody>
        </p:sp>
      </p:grpSp>
      <p:sp>
        <p:nvSpPr>
          <p:cNvPr id="1066" name="AutoShape 42"/>
          <p:cNvSpPr>
            <a:spLocks noChangeArrowheads="1"/>
          </p:cNvSpPr>
          <p:nvPr/>
        </p:nvSpPr>
        <p:spPr bwMode="gray">
          <a:xfrm>
            <a:off x="7696200" y="5943600"/>
            <a:ext cx="609600" cy="533400"/>
          </a:xfrm>
          <a:prstGeom prst="hexagon">
            <a:avLst>
              <a:gd name="adj" fmla="val 28571"/>
              <a:gd name="vf" fmla="val 115470"/>
            </a:avLst>
          </a:prstGeom>
          <a:solidFill>
            <a:srgbClr val="CFCFCF"/>
          </a:solidFill>
          <a:ln w="9525">
            <a:noFill/>
            <a:miter lim="800000"/>
            <a:headEnd/>
            <a:tailEnd/>
          </a:ln>
          <a:effectLst/>
        </p:spPr>
        <p:txBody>
          <a:bodyPr wrap="none" anchor="ctr"/>
          <a:lstStyle/>
          <a:p>
            <a:pPr>
              <a:defRPr/>
            </a:pPr>
            <a:endParaRPr lang="zh-CN" altLang="en-US">
              <a:solidFill>
                <a:srgbClr val="003366"/>
              </a:solidFill>
              <a:latin typeface="Arial" charset="0"/>
              <a:ea typeface="宋体" charset="-122"/>
            </a:endParaRPr>
          </a:p>
        </p:txBody>
      </p:sp>
      <p:sp>
        <p:nvSpPr>
          <p:cNvPr id="1067" name="AutoShape 43"/>
          <p:cNvSpPr>
            <a:spLocks noChangeArrowheads="1"/>
          </p:cNvSpPr>
          <p:nvPr/>
        </p:nvSpPr>
        <p:spPr bwMode="gray">
          <a:xfrm>
            <a:off x="8229600" y="5638800"/>
            <a:ext cx="609600" cy="533400"/>
          </a:xfrm>
          <a:prstGeom prst="hexagon">
            <a:avLst>
              <a:gd name="adj" fmla="val 28571"/>
              <a:gd name="vf" fmla="val 115470"/>
            </a:avLst>
          </a:prstGeom>
          <a:solidFill>
            <a:srgbClr val="CFCFCF"/>
          </a:solidFill>
          <a:ln w="9525">
            <a:noFill/>
            <a:miter lim="800000"/>
            <a:headEnd/>
            <a:tailEnd/>
          </a:ln>
          <a:effectLst/>
        </p:spPr>
        <p:txBody>
          <a:bodyPr wrap="none" anchor="ctr"/>
          <a:lstStyle/>
          <a:p>
            <a:pPr>
              <a:defRPr/>
            </a:pPr>
            <a:endParaRPr lang="zh-CN" altLang="en-US">
              <a:solidFill>
                <a:srgbClr val="003366"/>
              </a:solidFill>
              <a:latin typeface="Arial" charset="0"/>
              <a:ea typeface="宋体" charset="-122"/>
            </a:endParaRPr>
          </a:p>
        </p:txBody>
      </p:sp>
      <p:sp>
        <p:nvSpPr>
          <p:cNvPr id="1068" name="AutoShape 44"/>
          <p:cNvSpPr>
            <a:spLocks noChangeArrowheads="1"/>
          </p:cNvSpPr>
          <p:nvPr/>
        </p:nvSpPr>
        <p:spPr bwMode="gray">
          <a:xfrm>
            <a:off x="8220075" y="6229350"/>
            <a:ext cx="609600" cy="533400"/>
          </a:xfrm>
          <a:prstGeom prst="hexagon">
            <a:avLst>
              <a:gd name="adj" fmla="val 28571"/>
              <a:gd name="vf" fmla="val 115470"/>
            </a:avLst>
          </a:prstGeom>
          <a:solidFill>
            <a:srgbClr val="CFCFCF"/>
          </a:solidFill>
          <a:ln w="9525">
            <a:noFill/>
            <a:miter lim="800000"/>
            <a:headEnd/>
            <a:tailEnd/>
          </a:ln>
          <a:effectLst/>
        </p:spPr>
        <p:txBody>
          <a:bodyPr wrap="none" anchor="ctr"/>
          <a:lstStyle/>
          <a:p>
            <a:pPr>
              <a:defRPr/>
            </a:pPr>
            <a:endParaRPr lang="zh-CN" altLang="en-US">
              <a:solidFill>
                <a:srgbClr val="003366"/>
              </a:solidFill>
              <a:latin typeface="Arial" charset="0"/>
              <a:ea typeface="宋体" charset="-122"/>
            </a:endParaRPr>
          </a:p>
        </p:txBody>
      </p:sp>
      <p:sp>
        <p:nvSpPr>
          <p:cNvPr id="3" name="Rectangle 6"/>
          <p:cNvSpPr>
            <a:spLocks noGrp="1" noChangeArrowheads="1"/>
          </p:cNvSpPr>
          <p:nvPr>
            <p:ph type="sldNum" sz="quarter" idx="4"/>
          </p:nvPr>
        </p:nvSpPr>
        <p:spPr bwMode="auto">
          <a:xfrm>
            <a:off x="8293100" y="6375400"/>
            <a:ext cx="457200" cy="228600"/>
          </a:xfrm>
          <a:prstGeom prst="rect">
            <a:avLst/>
          </a:prstGeom>
          <a:solidFill>
            <a:srgbClr val="CFCFCF"/>
          </a:solid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auto">
              <a:spcBef>
                <a:spcPts val="0"/>
              </a:spcBef>
              <a:spcAft>
                <a:spcPts val="0"/>
              </a:spcAft>
              <a:defRPr sz="1000">
                <a:solidFill>
                  <a:srgbClr val="FFFFFF"/>
                </a:solidFill>
                <a:latin typeface="+mn-lt"/>
                <a:ea typeface="宋体" charset="-122"/>
              </a:defRPr>
            </a:lvl1pPr>
          </a:lstStyle>
          <a:p>
            <a:fld id="{57EA92A5-C027-4AA6-B826-350AEA676BBC}" type="slidenum">
              <a:rPr lang="zh-CN" altLang="en-US" smtClean="0"/>
              <a:pPr/>
              <a:t>‹#›</a:t>
            </a:fld>
            <a:endParaRPr lang="zh-CN" altLang="en-US"/>
          </a:p>
        </p:txBody>
      </p:sp>
      <p:sp>
        <p:nvSpPr>
          <p:cNvPr id="1029" name="Rectangle 5"/>
          <p:cNvSpPr>
            <a:spLocks noGrp="1" noChangeArrowheads="1"/>
          </p:cNvSpPr>
          <p:nvPr>
            <p:ph type="ftr" sz="quarter" idx="3"/>
          </p:nvPr>
        </p:nvSpPr>
        <p:spPr bwMode="auto">
          <a:xfrm>
            <a:off x="5257800" y="64770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1000">
                <a:solidFill>
                  <a:srgbClr val="003366"/>
                </a:solidFill>
                <a:latin typeface="+mn-lt"/>
                <a:ea typeface="宋体" charset="-122"/>
              </a:defRPr>
            </a:lvl1pPr>
          </a:lstStyle>
          <a:p>
            <a:endParaRPr lang="zh-CN" altLang="en-US"/>
          </a:p>
        </p:txBody>
      </p:sp>
    </p:spTree>
    <p:extLst>
      <p:ext uri="{BB962C8B-B14F-4D97-AF65-F5344CB8AC3E}">
        <p14:creationId xmlns:p14="http://schemas.microsoft.com/office/powerpoint/2010/main" val="42402500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ctr" rtl="0" eaLnBrk="1" fontAlgn="base" hangingPunct="1">
        <a:spcBef>
          <a:spcPct val="0"/>
        </a:spcBef>
        <a:spcAft>
          <a:spcPct val="0"/>
        </a:spcAft>
        <a:defRPr sz="3200">
          <a:solidFill>
            <a:schemeClr val="bg1"/>
          </a:solidFill>
          <a:latin typeface="+mj-lt"/>
          <a:ea typeface="+mj-ea"/>
          <a:cs typeface="+mj-cs"/>
        </a:defRPr>
      </a:lvl1pPr>
      <a:lvl2pPr algn="ctr" rtl="0" eaLnBrk="1" fontAlgn="base" hangingPunct="1">
        <a:spcBef>
          <a:spcPct val="0"/>
        </a:spcBef>
        <a:spcAft>
          <a:spcPct val="0"/>
        </a:spcAft>
        <a:defRPr sz="3200">
          <a:solidFill>
            <a:schemeClr val="bg1"/>
          </a:solidFill>
          <a:latin typeface="Verdana" pitchFamily="34" charset="0"/>
        </a:defRPr>
      </a:lvl2pPr>
      <a:lvl3pPr algn="ctr" rtl="0" eaLnBrk="1" fontAlgn="base" hangingPunct="1">
        <a:spcBef>
          <a:spcPct val="0"/>
        </a:spcBef>
        <a:spcAft>
          <a:spcPct val="0"/>
        </a:spcAft>
        <a:defRPr sz="3200">
          <a:solidFill>
            <a:schemeClr val="bg1"/>
          </a:solidFill>
          <a:latin typeface="Verdana" pitchFamily="34" charset="0"/>
        </a:defRPr>
      </a:lvl3pPr>
      <a:lvl4pPr algn="ctr" rtl="0" eaLnBrk="1" fontAlgn="base" hangingPunct="1">
        <a:spcBef>
          <a:spcPct val="0"/>
        </a:spcBef>
        <a:spcAft>
          <a:spcPct val="0"/>
        </a:spcAft>
        <a:defRPr sz="3200">
          <a:solidFill>
            <a:schemeClr val="bg1"/>
          </a:solidFill>
          <a:latin typeface="Verdana" pitchFamily="34" charset="0"/>
        </a:defRPr>
      </a:lvl4pPr>
      <a:lvl5pPr algn="ctr" rtl="0" eaLnBrk="1" fontAlgn="base" hangingPunct="1">
        <a:spcBef>
          <a:spcPct val="0"/>
        </a:spcBef>
        <a:spcAft>
          <a:spcPct val="0"/>
        </a:spcAft>
        <a:defRPr sz="3200">
          <a:solidFill>
            <a:schemeClr val="bg1"/>
          </a:solidFill>
          <a:latin typeface="Verdana" pitchFamily="34" charset="0"/>
        </a:defRPr>
      </a:lvl5pPr>
      <a:lvl6pPr marL="457200" algn="ctr" rtl="0" eaLnBrk="1" fontAlgn="base" hangingPunct="1">
        <a:spcBef>
          <a:spcPct val="0"/>
        </a:spcBef>
        <a:spcAft>
          <a:spcPct val="0"/>
        </a:spcAft>
        <a:defRPr sz="3200">
          <a:solidFill>
            <a:schemeClr val="bg1"/>
          </a:solidFill>
          <a:latin typeface="Verdana" pitchFamily="34" charset="0"/>
        </a:defRPr>
      </a:lvl6pPr>
      <a:lvl7pPr marL="914400" algn="ctr" rtl="0" eaLnBrk="1" fontAlgn="base" hangingPunct="1">
        <a:spcBef>
          <a:spcPct val="0"/>
        </a:spcBef>
        <a:spcAft>
          <a:spcPct val="0"/>
        </a:spcAft>
        <a:defRPr sz="3200">
          <a:solidFill>
            <a:schemeClr val="bg1"/>
          </a:solidFill>
          <a:latin typeface="Verdana" pitchFamily="34" charset="0"/>
        </a:defRPr>
      </a:lvl7pPr>
      <a:lvl8pPr marL="1371600" algn="ctr" rtl="0" eaLnBrk="1" fontAlgn="base" hangingPunct="1">
        <a:spcBef>
          <a:spcPct val="0"/>
        </a:spcBef>
        <a:spcAft>
          <a:spcPct val="0"/>
        </a:spcAft>
        <a:defRPr sz="3200">
          <a:solidFill>
            <a:schemeClr val="bg1"/>
          </a:solidFill>
          <a:latin typeface="Verdana" pitchFamily="34" charset="0"/>
        </a:defRPr>
      </a:lvl8pPr>
      <a:lvl9pPr marL="1828800" algn="ctr"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white">
          <a:xfrm>
            <a:off x="6444208" y="6453336"/>
            <a:ext cx="2081850" cy="323947"/>
          </a:xfrm>
          <a:prstGeom prst="rect">
            <a:avLst/>
          </a:prstGeom>
          <a:noFill/>
          <a:ln w="9525">
            <a:noFill/>
            <a:miter lim="800000"/>
            <a:headEnd/>
            <a:tailEnd/>
          </a:ln>
        </p:spPr>
        <p:txBody>
          <a:bodyPr/>
          <a:lstStyle/>
          <a:p>
            <a:pPr algn="ctr" fontAlgn="base">
              <a:spcAft>
                <a:spcPct val="0"/>
              </a:spcAft>
              <a:buClr>
                <a:srgbClr val="4C59D2"/>
              </a:buClr>
              <a:buFont typeface="Wingdings" pitchFamily="2" charset="2"/>
              <a:buNone/>
              <a:defRPr/>
            </a:pPr>
            <a:r>
              <a:rPr lang="en-US" altLang="zh-CN" sz="1200" dirty="0" smtClean="0">
                <a:solidFill>
                  <a:srgbClr val="003366"/>
                </a:solidFill>
                <a:latin typeface="Times New Roman" pitchFamily="18" charset="0"/>
                <a:cs typeface="Times New Roman" pitchFamily="18" charset="0"/>
              </a:rPr>
              <a:t>2019.05.21</a:t>
            </a:r>
            <a:endParaRPr lang="en-US" altLang="zh-CN" sz="1200" dirty="0" smtClean="0">
              <a:solidFill>
                <a:srgbClr val="003366"/>
              </a:solidFill>
              <a:latin typeface="Times New Roman" pitchFamily="18" charset="0"/>
              <a:cs typeface="Times New Roman" pitchFamily="18" charset="0"/>
            </a:endParaRPr>
          </a:p>
        </p:txBody>
      </p:sp>
      <p:sp>
        <p:nvSpPr>
          <p:cNvPr id="10" name="矩形 9"/>
          <p:cNvSpPr/>
          <p:nvPr/>
        </p:nvSpPr>
        <p:spPr>
          <a:xfrm>
            <a:off x="4355976" y="4861609"/>
            <a:ext cx="4032448" cy="1015663"/>
          </a:xfrm>
          <a:prstGeom prst="rect">
            <a:avLst/>
          </a:prstGeom>
        </p:spPr>
        <p:txBody>
          <a:bodyPr wrap="square">
            <a:spAutoFit/>
          </a:bodyPr>
          <a:lstStyle/>
          <a:p>
            <a:r>
              <a:rPr lang="zh-CN" altLang="en-US" sz="2000" b="1" dirty="0"/>
              <a:t>报</a:t>
            </a:r>
            <a:r>
              <a:rPr lang="zh-CN" altLang="en-US" sz="2000" b="1" dirty="0" smtClean="0"/>
              <a:t>  告 </a:t>
            </a:r>
            <a:r>
              <a:rPr lang="zh-CN" altLang="en-US" sz="2000" b="1" dirty="0" smtClean="0"/>
              <a:t>人：</a:t>
            </a:r>
            <a:r>
              <a:rPr lang="zh-CN" altLang="en-US" sz="2000" b="1" dirty="0"/>
              <a:t>沈超然</a:t>
            </a:r>
            <a:r>
              <a:rPr lang="en-US" altLang="zh-CN" sz="2000" b="1" dirty="0" smtClean="0"/>
              <a:t/>
            </a:r>
            <a:br>
              <a:rPr lang="en-US" altLang="zh-CN" sz="2000" b="1" dirty="0" smtClean="0"/>
            </a:br>
            <a:r>
              <a:rPr lang="zh-CN" altLang="en-US" sz="2000" b="1" dirty="0"/>
              <a:t>指导</a:t>
            </a:r>
            <a:r>
              <a:rPr lang="zh-CN" altLang="en-US" sz="2000" b="1" dirty="0" smtClean="0"/>
              <a:t>老师</a:t>
            </a:r>
            <a:r>
              <a:rPr lang="zh-CN" altLang="en-US" sz="2000" b="1" dirty="0"/>
              <a:t>：陈</a:t>
            </a:r>
            <a:r>
              <a:rPr lang="zh-CN" altLang="en-US" sz="2000" b="1" dirty="0" smtClean="0"/>
              <a:t>旻 教授              </a:t>
            </a:r>
            <a:endParaRPr lang="en-US" altLang="zh-CN" sz="2000" b="1" dirty="0" smtClean="0"/>
          </a:p>
          <a:p>
            <a:r>
              <a:rPr lang="zh-CN" altLang="en-US" sz="2000" b="1" dirty="0" smtClean="0"/>
              <a:t>学科专业：地图学与地理信息系统</a:t>
            </a:r>
            <a:endParaRPr lang="zh-CN" altLang="en-US" sz="2000" b="1" dirty="0"/>
          </a:p>
        </p:txBody>
      </p:sp>
      <p:sp>
        <p:nvSpPr>
          <p:cNvPr id="4" name="矩形 3"/>
          <p:cNvSpPr/>
          <p:nvPr/>
        </p:nvSpPr>
        <p:spPr>
          <a:xfrm>
            <a:off x="2483768" y="2924944"/>
            <a:ext cx="5544616" cy="1077218"/>
          </a:xfrm>
          <a:prstGeom prst="rect">
            <a:avLst/>
          </a:prstGeom>
        </p:spPr>
        <p:txBody>
          <a:bodyPr wrap="square">
            <a:spAutoFit/>
          </a:bodyPr>
          <a:lstStyle/>
          <a:p>
            <a:pPr algn="ctr"/>
            <a:r>
              <a:rPr lang="zh-CN" altLang="en-US" sz="3200" b="1" dirty="0">
                <a:solidFill>
                  <a:schemeClr val="bg1"/>
                </a:solidFill>
                <a:latin typeface="黑体" panose="02010609060101010101" pitchFamily="49" charset="-122"/>
              </a:rPr>
              <a:t>陆地碳循环模型的</a:t>
            </a:r>
            <a:br>
              <a:rPr lang="zh-CN" altLang="en-US" sz="3200" b="1" dirty="0">
                <a:solidFill>
                  <a:schemeClr val="bg1"/>
                </a:solidFill>
                <a:latin typeface="黑体" panose="02010609060101010101" pitchFamily="49" charset="-122"/>
              </a:rPr>
            </a:br>
            <a:r>
              <a:rPr lang="zh-CN" altLang="en-US" sz="3200" b="1" dirty="0">
                <a:solidFill>
                  <a:schemeClr val="bg1"/>
                </a:solidFill>
                <a:latin typeface="黑体" panose="02010609060101010101" pitchFamily="49" charset="-122"/>
              </a:rPr>
              <a:t>开放式对比系统构建方法研究</a:t>
            </a:r>
            <a:endParaRPr lang="zh-CN" altLang="en-US" sz="2800" dirty="0">
              <a:solidFill>
                <a:schemeClr val="bg1"/>
              </a:solidFill>
            </a:endParaRPr>
          </a:p>
        </p:txBody>
      </p:sp>
      <p:pic>
        <p:nvPicPr>
          <p:cNvPr id="7" name="Picture 22" descr="4397120691001284743839"/>
          <p:cNvPicPr>
            <a:picLocks noChangeAspect="1" noChangeArrowheads="1"/>
          </p:cNvPicPr>
          <p:nvPr/>
        </p:nvPicPr>
        <p:blipFill>
          <a:blip r:embed="rId3">
            <a:extLst>
              <a:ext uri="{28A0092B-C50C-407E-A947-70E740481C1C}">
                <a14:useLocalDpi xmlns:a14="http://schemas.microsoft.com/office/drawing/2010/main" val="0"/>
              </a:ext>
            </a:extLst>
          </a:blip>
          <a:srcRect l="23288" b="4440"/>
          <a:stretch>
            <a:fillRect/>
          </a:stretch>
        </p:blipFill>
        <p:spPr bwMode="auto">
          <a:xfrm>
            <a:off x="2987824" y="1196752"/>
            <a:ext cx="2874348" cy="667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71896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 </a:t>
            </a:r>
            <a:r>
              <a:rPr lang="zh-CN" altLang="en-US" dirty="0" smtClean="0"/>
              <a:t>国内外</a:t>
            </a:r>
            <a:r>
              <a:rPr lang="zh-CN" altLang="en-US" dirty="0"/>
              <a:t>研究现状</a:t>
            </a:r>
          </a:p>
        </p:txBody>
      </p:sp>
      <p:sp>
        <p:nvSpPr>
          <p:cNvPr id="4" name="内容占位符 2"/>
          <p:cNvSpPr>
            <a:spLocks noGrp="1"/>
          </p:cNvSpPr>
          <p:nvPr>
            <p:ph idx="1"/>
          </p:nvPr>
        </p:nvSpPr>
        <p:spPr>
          <a:xfrm>
            <a:off x="304800" y="1066800"/>
            <a:ext cx="7867600" cy="4666456"/>
          </a:xfrm>
        </p:spPr>
        <p:txBody>
          <a:bodyPr/>
          <a:lstStyle/>
          <a:p>
            <a:pPr marL="0" indent="0">
              <a:buNone/>
            </a:pPr>
            <a:r>
              <a:rPr lang="en-US" altLang="zh-CN" sz="2000" dirty="0" smtClean="0">
                <a:latin typeface="宋体" panose="02010600030101010101" pitchFamily="2" charset="-122"/>
                <a:ea typeface="宋体" panose="02010600030101010101" pitchFamily="2" charset="-122"/>
              </a:rPr>
              <a:t>2.4 </a:t>
            </a:r>
            <a:r>
              <a:rPr lang="zh-CN" altLang="en-US" sz="2000" dirty="0" smtClean="0">
                <a:latin typeface="宋体" panose="02010600030101010101" pitchFamily="2" charset="-122"/>
                <a:ea typeface="宋体" panose="02010600030101010101" pitchFamily="2" charset="-122"/>
              </a:rPr>
              <a:t>研究现状分析</a:t>
            </a:r>
            <a:r>
              <a:rPr lang="zh-CN" altLang="en-US" sz="2000" dirty="0">
                <a:latin typeface="宋体" panose="02010600030101010101" pitchFamily="2" charset="-122"/>
                <a:ea typeface="宋体" panose="02010600030101010101" pitchFamily="2" charset="-122"/>
              </a:rPr>
              <a:t>和</a:t>
            </a:r>
            <a:r>
              <a:rPr lang="zh-CN" altLang="en-US" sz="2000" dirty="0" smtClean="0">
                <a:latin typeface="宋体" panose="02010600030101010101" pitchFamily="2" charset="-122"/>
                <a:ea typeface="宋体" panose="02010600030101010101" pitchFamily="2" charset="-122"/>
              </a:rPr>
              <a:t>总结</a:t>
            </a:r>
            <a:endParaRPr lang="en-US" altLang="zh-CN" sz="2000" dirty="0" smtClean="0">
              <a:latin typeface="宋体" panose="02010600030101010101" pitchFamily="2" charset="-122"/>
              <a:ea typeface="宋体" panose="02010600030101010101" pitchFamily="2" charset="-122"/>
            </a:endParaRPr>
          </a:p>
          <a:p>
            <a:r>
              <a:rPr lang="zh-CN" altLang="en-US" sz="1800" dirty="0" smtClean="0">
                <a:latin typeface="宋体" panose="02010600030101010101" pitchFamily="2" charset="-122"/>
                <a:ea typeface="宋体" panose="02010600030101010101" pitchFamily="2" charset="-122"/>
              </a:rPr>
              <a:t>陆地生态系统碳循环模型</a:t>
            </a:r>
            <a:endParaRPr lang="en-US" altLang="zh-CN" sz="1800" dirty="0" smtClean="0">
              <a:latin typeface="宋体" panose="02010600030101010101" pitchFamily="2" charset="-122"/>
              <a:ea typeface="宋体" panose="02010600030101010101" pitchFamily="2" charset="-122"/>
            </a:endParaRPr>
          </a:p>
          <a:p>
            <a:pPr marL="0" indent="0">
              <a:buNone/>
            </a:pPr>
            <a:r>
              <a:rPr lang="zh-CN" altLang="en-US" sz="1800" dirty="0" smtClean="0">
                <a:latin typeface="宋体" panose="02010600030101010101" pitchFamily="2" charset="-122"/>
                <a:ea typeface="宋体" panose="02010600030101010101" pitchFamily="2" charset="-122"/>
              </a:rPr>
              <a:t>随着技术手段的不断成熟，碳循环的模型越来越多，但是总结碳循环模型的特征，模型在</a:t>
            </a:r>
            <a:r>
              <a:rPr lang="zh-CN" altLang="en-US" sz="1800" dirty="0" smtClean="0">
                <a:solidFill>
                  <a:srgbClr val="FF0000"/>
                </a:solidFill>
                <a:latin typeface="宋体" panose="02010600030101010101" pitchFamily="2" charset="-122"/>
                <a:ea typeface="宋体" panose="02010600030101010101" pitchFamily="2" charset="-122"/>
              </a:rPr>
              <a:t>类别</a:t>
            </a:r>
            <a:r>
              <a:rPr lang="zh-CN" altLang="en-US" sz="1800" dirty="0" smtClean="0">
                <a:latin typeface="宋体" panose="02010600030101010101" pitchFamily="2" charset="-122"/>
                <a:ea typeface="宋体" panose="02010600030101010101" pitchFamily="2" charset="-122"/>
              </a:rPr>
              <a:t>、</a:t>
            </a:r>
            <a:r>
              <a:rPr lang="zh-CN" altLang="en-US" sz="1800" dirty="0" smtClean="0">
                <a:solidFill>
                  <a:srgbClr val="FF0000"/>
                </a:solidFill>
                <a:latin typeface="宋体" panose="02010600030101010101" pitchFamily="2" charset="-122"/>
                <a:ea typeface="宋体" panose="02010600030101010101" pitchFamily="2" charset="-122"/>
              </a:rPr>
              <a:t>机理</a:t>
            </a:r>
            <a:r>
              <a:rPr lang="zh-CN" altLang="en-US" sz="1800" dirty="0" smtClean="0">
                <a:latin typeface="宋体" panose="02010600030101010101" pitchFamily="2" charset="-122"/>
                <a:ea typeface="宋体" panose="02010600030101010101" pitchFamily="2" charset="-122"/>
              </a:rPr>
              <a:t>、</a:t>
            </a:r>
            <a:r>
              <a:rPr lang="zh-CN" altLang="en-US" sz="1800" dirty="0" smtClean="0">
                <a:solidFill>
                  <a:srgbClr val="FF0000"/>
                </a:solidFill>
                <a:latin typeface="宋体" panose="02010600030101010101" pitchFamily="2" charset="-122"/>
                <a:ea typeface="宋体" panose="02010600030101010101" pitchFamily="2" charset="-122"/>
              </a:rPr>
              <a:t>模块组成</a:t>
            </a:r>
            <a:r>
              <a:rPr lang="zh-CN" altLang="en-US" sz="1800" dirty="0" smtClean="0">
                <a:latin typeface="宋体" panose="02010600030101010101" pitchFamily="2" charset="-122"/>
                <a:ea typeface="宋体" panose="02010600030101010101" pitchFamily="2" charset="-122"/>
              </a:rPr>
              <a:t>、</a:t>
            </a:r>
            <a:r>
              <a:rPr lang="zh-CN" altLang="en-US" sz="1800" dirty="0" smtClean="0">
                <a:solidFill>
                  <a:srgbClr val="FF0000"/>
                </a:solidFill>
                <a:latin typeface="宋体" panose="02010600030101010101" pitchFamily="2" charset="-122"/>
                <a:ea typeface="宋体" panose="02010600030101010101" pitchFamily="2" charset="-122"/>
              </a:rPr>
              <a:t>参数</a:t>
            </a:r>
            <a:r>
              <a:rPr lang="zh-CN" altLang="en-US" sz="1800" dirty="0" smtClean="0">
                <a:latin typeface="宋体" panose="02010600030101010101" pitchFamily="2" charset="-122"/>
                <a:ea typeface="宋体" panose="02010600030101010101" pitchFamily="2" charset="-122"/>
              </a:rPr>
              <a:t>、</a:t>
            </a:r>
            <a:r>
              <a:rPr lang="zh-CN" altLang="en-US" sz="1800" dirty="0" smtClean="0">
                <a:solidFill>
                  <a:srgbClr val="FF0000"/>
                </a:solidFill>
                <a:latin typeface="宋体" panose="02010600030101010101" pitchFamily="2" charset="-122"/>
                <a:ea typeface="宋体" panose="02010600030101010101" pitchFamily="2" charset="-122"/>
              </a:rPr>
              <a:t>数据</a:t>
            </a:r>
            <a:r>
              <a:rPr lang="zh-CN" altLang="en-US" sz="1800" dirty="0" smtClean="0">
                <a:latin typeface="宋体" panose="02010600030101010101" pitchFamily="2" charset="-122"/>
                <a:ea typeface="宋体" panose="02010600030101010101" pitchFamily="2" charset="-122"/>
              </a:rPr>
              <a:t>等方面复杂多样，阻碍了碳循环模型的发展、应用和对比。</a:t>
            </a:r>
            <a:endParaRPr lang="en-US" altLang="zh-CN" sz="1800" dirty="0" smtClean="0">
              <a:latin typeface="宋体" panose="02010600030101010101" pitchFamily="2" charset="-122"/>
              <a:ea typeface="宋体" panose="02010600030101010101" pitchFamily="2" charset="-122"/>
            </a:endParaRPr>
          </a:p>
          <a:p>
            <a:r>
              <a:rPr lang="zh-CN" altLang="en-US" sz="1800" dirty="0" smtClean="0">
                <a:latin typeface="宋体" panose="02010600030101010101" pitchFamily="2" charset="-122"/>
                <a:ea typeface="宋体" panose="02010600030101010101" pitchFamily="2" charset="-122"/>
              </a:rPr>
              <a:t>碳循环模型对比方法</a:t>
            </a:r>
            <a:endParaRPr lang="en-US" altLang="zh-CN" sz="1800" dirty="0" smtClean="0">
              <a:latin typeface="宋体" panose="02010600030101010101" pitchFamily="2" charset="-122"/>
              <a:ea typeface="宋体" panose="02010600030101010101" pitchFamily="2" charset="-122"/>
            </a:endParaRPr>
          </a:p>
          <a:p>
            <a:pPr marL="57150" indent="0">
              <a:buNone/>
            </a:pPr>
            <a:r>
              <a:rPr lang="zh-CN" altLang="en-US" sz="1800" dirty="0" smtClean="0">
                <a:latin typeface="宋体" panose="02010600030101010101" pitchFamily="2" charset="-122"/>
                <a:ea typeface="宋体" panose="02010600030101010101" pitchFamily="2" charset="-122"/>
              </a:rPr>
              <a:t>现阶段的模型对比在</a:t>
            </a:r>
            <a:r>
              <a:rPr lang="zh-CN" altLang="en-US" sz="1800" dirty="0" smtClean="0">
                <a:solidFill>
                  <a:srgbClr val="FF0000"/>
                </a:solidFill>
                <a:latin typeface="宋体" panose="02010600030101010101" pitchFamily="2" charset="-122"/>
                <a:ea typeface="宋体" panose="02010600030101010101" pitchFamily="2" charset="-122"/>
              </a:rPr>
              <a:t>对比对象</a:t>
            </a:r>
            <a:r>
              <a:rPr lang="zh-CN" altLang="en-US" sz="1800" dirty="0" smtClean="0">
                <a:latin typeface="宋体" panose="02010600030101010101" pitchFamily="2" charset="-122"/>
                <a:ea typeface="宋体" panose="02010600030101010101" pitchFamily="2" charset="-122"/>
              </a:rPr>
              <a:t>、</a:t>
            </a:r>
            <a:r>
              <a:rPr lang="zh-CN" altLang="en-US" sz="1800" dirty="0" smtClean="0">
                <a:solidFill>
                  <a:srgbClr val="FF0000"/>
                </a:solidFill>
                <a:latin typeface="宋体" panose="02010600030101010101" pitchFamily="2" charset="-122"/>
                <a:ea typeface="宋体" panose="02010600030101010101" pitchFamily="2" charset="-122"/>
              </a:rPr>
              <a:t>对比方法</a:t>
            </a:r>
            <a:r>
              <a:rPr lang="zh-CN" altLang="en-US" sz="1800" dirty="0" smtClean="0">
                <a:latin typeface="宋体" panose="02010600030101010101" pitchFamily="2" charset="-122"/>
                <a:ea typeface="宋体" panose="02010600030101010101" pitchFamily="2" charset="-122"/>
              </a:rPr>
              <a:t>和</a:t>
            </a:r>
            <a:r>
              <a:rPr lang="zh-CN" altLang="en-US" sz="1800" dirty="0" smtClean="0">
                <a:solidFill>
                  <a:srgbClr val="FF0000"/>
                </a:solidFill>
                <a:latin typeface="宋体" panose="02010600030101010101" pitchFamily="2" charset="-122"/>
                <a:ea typeface="宋体" panose="02010600030101010101" pitchFamily="2" charset="-122"/>
              </a:rPr>
              <a:t>对比框架</a:t>
            </a:r>
            <a:r>
              <a:rPr lang="zh-CN" altLang="en-US" sz="1800" dirty="0" smtClean="0">
                <a:latin typeface="宋体" panose="02010600030101010101" pitchFamily="2" charset="-122"/>
                <a:ea typeface="宋体" panose="02010600030101010101" pitchFamily="2" charset="-122"/>
              </a:rPr>
              <a:t>上都相对成熟和完善，但是随着互联网技术的发展，有待进行一些新的技术尝试。</a:t>
            </a:r>
            <a:endParaRPr lang="en-US" altLang="zh-CN" sz="1800" dirty="0" smtClean="0">
              <a:latin typeface="宋体" panose="02010600030101010101" pitchFamily="2" charset="-122"/>
              <a:ea typeface="宋体" panose="02010600030101010101" pitchFamily="2" charset="-122"/>
            </a:endParaRPr>
          </a:p>
          <a:p>
            <a:r>
              <a:rPr lang="zh-CN" altLang="en-US" sz="1800" dirty="0" smtClean="0">
                <a:latin typeface="宋体" panose="02010600030101010101" pitchFamily="2" charset="-122"/>
                <a:ea typeface="宋体" panose="02010600030101010101" pitchFamily="2" charset="-122"/>
              </a:rPr>
              <a:t>开放式服务化系统框架</a:t>
            </a:r>
            <a:endParaRPr lang="en-US" altLang="zh-CN" sz="1800" dirty="0" smtClean="0">
              <a:latin typeface="宋体" panose="02010600030101010101" pitchFamily="2" charset="-122"/>
              <a:ea typeface="宋体" panose="02010600030101010101" pitchFamily="2" charset="-122"/>
            </a:endParaRPr>
          </a:p>
          <a:p>
            <a:pPr marL="57150" indent="0">
              <a:buNone/>
            </a:pPr>
            <a:r>
              <a:rPr lang="zh-CN" altLang="en-US" sz="1800" dirty="0" smtClean="0">
                <a:latin typeface="宋体" panose="02010600030101010101" pitchFamily="2" charset="-122"/>
                <a:ea typeface="宋体" panose="02010600030101010101" pitchFamily="2" charset="-122"/>
              </a:rPr>
              <a:t>服务化包括</a:t>
            </a:r>
            <a:r>
              <a:rPr lang="zh-CN" altLang="en-US" sz="1800" dirty="0">
                <a:latin typeface="宋体" panose="02010600030101010101" pitchFamily="2" charset="-122"/>
                <a:ea typeface="宋体" panose="02010600030101010101" pitchFamily="2" charset="-122"/>
              </a:rPr>
              <a:t>模型</a:t>
            </a:r>
            <a:r>
              <a:rPr lang="zh-CN" altLang="en-US" sz="1800" dirty="0" smtClean="0">
                <a:latin typeface="宋体" panose="02010600030101010101" pitchFamily="2" charset="-122"/>
                <a:ea typeface="宋体" panose="02010600030101010101" pitchFamily="2" charset="-122"/>
              </a:rPr>
              <a:t>资源的服务化和</a:t>
            </a:r>
            <a:r>
              <a:rPr lang="zh-CN" altLang="en-US" sz="1800" dirty="0">
                <a:latin typeface="宋体" panose="02010600030101010101" pitchFamily="2" charset="-122"/>
                <a:ea typeface="宋体" panose="02010600030101010101" pitchFamily="2" charset="-122"/>
              </a:rPr>
              <a:t>数据资源</a:t>
            </a:r>
            <a:r>
              <a:rPr lang="zh-CN" altLang="en-US" sz="1800" dirty="0" smtClean="0">
                <a:latin typeface="宋体" panose="02010600030101010101" pitchFamily="2" charset="-122"/>
                <a:ea typeface="宋体" panose="02010600030101010101" pitchFamily="2" charset="-122"/>
              </a:rPr>
              <a:t>的服务化，</a:t>
            </a:r>
            <a:r>
              <a:rPr lang="zh-CN" altLang="en-US" sz="1800" dirty="0">
                <a:latin typeface="宋体" panose="02010600030101010101" pitchFamily="2" charset="-122"/>
                <a:ea typeface="宋体" panose="02010600030101010101" pitchFamily="2" charset="-122"/>
              </a:rPr>
              <a:t>两者都</a:t>
            </a:r>
            <a:r>
              <a:rPr lang="zh-CN" altLang="en-US" sz="1800" dirty="0" smtClean="0">
                <a:latin typeface="宋体" panose="02010600030101010101" pitchFamily="2" charset="-122"/>
                <a:ea typeface="宋体" panose="02010600030101010101" pitchFamily="2" charset="-122"/>
              </a:rPr>
              <a:t>有较为成熟的技术体系，</a:t>
            </a:r>
            <a:r>
              <a:rPr lang="zh-CN" altLang="en-US" sz="1800" dirty="0">
                <a:latin typeface="宋体" panose="02010600030101010101" pitchFamily="2" charset="-122"/>
                <a:ea typeface="宋体" panose="02010600030101010101" pitchFamily="2" charset="-122"/>
              </a:rPr>
              <a:t>但</a:t>
            </a:r>
            <a:r>
              <a:rPr lang="zh-CN" altLang="en-US" sz="1800" dirty="0" smtClean="0">
                <a:latin typeface="宋体" panose="02010600030101010101" pitchFamily="2" charset="-122"/>
                <a:ea typeface="宋体" panose="02010600030101010101" pitchFamily="2" charset="-122"/>
              </a:rPr>
              <a:t>在</a:t>
            </a:r>
            <a:r>
              <a:rPr lang="zh-CN" altLang="en-US" sz="1800" dirty="0" smtClean="0">
                <a:solidFill>
                  <a:srgbClr val="FF0000"/>
                </a:solidFill>
                <a:latin typeface="宋体" panose="02010600030101010101" pitchFamily="2" charset="-122"/>
                <a:ea typeface="宋体" panose="02010600030101010101" pitchFamily="2" charset="-122"/>
              </a:rPr>
              <a:t>应用方面缺乏推广</a:t>
            </a:r>
            <a:r>
              <a:rPr lang="zh-CN" altLang="en-US" sz="1800" dirty="0" smtClean="0">
                <a:latin typeface="宋体" panose="02010600030101010101" pitchFamily="2" charset="-122"/>
                <a:ea typeface="宋体" panose="02010600030101010101" pitchFamily="2" charset="-122"/>
              </a:rPr>
              <a:t>。所以，使用网络服务的方式开展模型对比，是一种新的视角和技术手段。</a:t>
            </a:r>
            <a:endParaRPr lang="en-US" altLang="zh-CN" sz="1600" dirty="0" smtClean="0">
              <a:latin typeface="宋体" panose="02010600030101010101" pitchFamily="2" charset="-122"/>
              <a:ea typeface="宋体" panose="02010600030101010101" pitchFamily="2" charset="-122"/>
            </a:endParaRPr>
          </a:p>
          <a:p>
            <a:pPr marL="457200" lvl="1" indent="0">
              <a:buNone/>
            </a:pPr>
            <a:endParaRPr lang="zh-CN" altLang="en-US" sz="1600" dirty="0">
              <a:latin typeface="宋体" panose="02010600030101010101" pitchFamily="2" charset="-122"/>
              <a:ea typeface="宋体" panose="02010600030101010101" pitchFamily="2" charset="-122"/>
            </a:endParaRPr>
          </a:p>
        </p:txBody>
      </p:sp>
      <p:sp>
        <p:nvSpPr>
          <p:cNvPr id="3" name="灯片编号占位符 2"/>
          <p:cNvSpPr>
            <a:spLocks noGrp="1"/>
          </p:cNvSpPr>
          <p:nvPr>
            <p:ph type="sldNum" sz="quarter" idx="11"/>
          </p:nvPr>
        </p:nvSpPr>
        <p:spPr/>
        <p:txBody>
          <a:bodyPr/>
          <a:lstStyle/>
          <a:p>
            <a:fld id="{57EA92A5-C027-4AA6-B826-350AEA676BBC}" type="slidenum">
              <a:rPr lang="zh-CN" altLang="en-US" smtClean="0"/>
              <a:pPr/>
              <a:t>10</a:t>
            </a:fld>
            <a:endParaRPr lang="zh-CN" altLang="en-US"/>
          </a:p>
        </p:txBody>
      </p:sp>
    </p:spTree>
    <p:extLst>
      <p:ext uri="{BB962C8B-B14F-4D97-AF65-F5344CB8AC3E}">
        <p14:creationId xmlns:p14="http://schemas.microsoft.com/office/powerpoint/2010/main" val="40587540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381000"/>
            <a:ext cx="5589240" cy="563563"/>
          </a:xfrm>
        </p:spPr>
        <p:txBody>
          <a:bodyPr/>
          <a:lstStyle/>
          <a:p>
            <a:r>
              <a:rPr lang="zh-CN" altLang="en-US" b="1" dirty="0" smtClean="0">
                <a:latin typeface="Times New Roman" pitchFamily="18" charset="0"/>
                <a:cs typeface="Times New Roman" pitchFamily="18" charset="0"/>
              </a:rPr>
              <a:t>目录</a:t>
            </a:r>
            <a:endParaRPr lang="zh-CN" altLang="en-US" b="1" dirty="0">
              <a:latin typeface="Times New Roman" pitchFamily="18" charset="0"/>
              <a:cs typeface="Times New Roman" pitchFamily="18" charset="0"/>
            </a:endParaRPr>
          </a:p>
        </p:txBody>
      </p:sp>
      <p:grpSp>
        <p:nvGrpSpPr>
          <p:cNvPr id="67" name="Group 121"/>
          <p:cNvGrpSpPr>
            <a:grpSpLocks/>
          </p:cNvGrpSpPr>
          <p:nvPr/>
        </p:nvGrpSpPr>
        <p:grpSpPr bwMode="auto">
          <a:xfrm>
            <a:off x="1331641" y="1491803"/>
            <a:ext cx="5976392" cy="665162"/>
            <a:chOff x="1152" y="1323"/>
            <a:chExt cx="3408" cy="419"/>
          </a:xfrm>
        </p:grpSpPr>
        <p:grpSp>
          <p:nvGrpSpPr>
            <p:cNvPr id="68" name="Group 93"/>
            <p:cNvGrpSpPr>
              <a:grpSpLocks/>
            </p:cNvGrpSpPr>
            <p:nvPr/>
          </p:nvGrpSpPr>
          <p:grpSpPr bwMode="auto">
            <a:xfrm>
              <a:off x="1152" y="1323"/>
              <a:ext cx="480" cy="419"/>
              <a:chOff x="1110" y="2656"/>
              <a:chExt cx="1549" cy="1351"/>
            </a:xfrm>
          </p:grpSpPr>
          <p:sp>
            <p:nvSpPr>
              <p:cNvPr id="72" name="AutoShape 9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latin typeface="Verdana" pitchFamily="34" charset="0"/>
                </a:endParaRPr>
              </a:p>
            </p:txBody>
          </p:sp>
          <p:sp>
            <p:nvSpPr>
              <p:cNvPr id="73" name="AutoShape 9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latin typeface="Verdana" pitchFamily="34" charset="0"/>
                </a:endParaRPr>
              </a:p>
            </p:txBody>
          </p:sp>
          <p:sp>
            <p:nvSpPr>
              <p:cNvPr id="74" name="AutoShape 9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a:p>
            </p:txBody>
          </p:sp>
        </p:grpSp>
        <p:sp>
          <p:nvSpPr>
            <p:cNvPr id="69" name="Line 101"/>
            <p:cNvSpPr>
              <a:spLocks noChangeShapeType="1"/>
            </p:cNvSpPr>
            <p:nvPr/>
          </p:nvSpPr>
          <p:spPr bwMode="auto">
            <a:xfrm>
              <a:off x="1536" y="1707"/>
              <a:ext cx="3024" cy="0"/>
            </a:xfrm>
            <a:prstGeom prst="line">
              <a:avLst/>
            </a:prstGeom>
            <a:noFill/>
            <a:ln w="25400">
              <a:solidFill>
                <a:schemeClr val="tx1"/>
              </a:solidFill>
              <a:prstDash val="sysDot"/>
              <a:round/>
              <a:headEnd/>
              <a:tailEnd type="oval" w="med" len="med"/>
            </a:ln>
          </p:spPr>
          <p:txBody>
            <a:bodyPr wrap="none" anchor="ctr"/>
            <a:lstStyle/>
            <a:p>
              <a:endParaRPr lang="zh-CN" altLang="en-US"/>
            </a:p>
          </p:txBody>
        </p:sp>
        <p:sp>
          <p:nvSpPr>
            <p:cNvPr id="70" name="Text Box 102"/>
            <p:cNvSpPr txBox="1">
              <a:spLocks noChangeArrowheads="1"/>
            </p:cNvSpPr>
            <p:nvPr/>
          </p:nvSpPr>
          <p:spPr bwMode="auto">
            <a:xfrm>
              <a:off x="1652" y="1350"/>
              <a:ext cx="2453" cy="291"/>
            </a:xfrm>
            <a:prstGeom prst="rect">
              <a:avLst/>
            </a:prstGeom>
            <a:noFill/>
            <a:ln w="9525" algn="ctr">
              <a:noFill/>
              <a:miter lim="800000"/>
              <a:headEnd/>
              <a:tailEnd/>
            </a:ln>
          </p:spPr>
          <p:txBody>
            <a:bodyPr wrap="square">
              <a:spAutoFit/>
            </a:bodyPr>
            <a:lstStyle/>
            <a:p>
              <a:r>
                <a:rPr kumimoji="1" lang="zh-CN" altLang="en-US" sz="2400" b="1" dirty="0">
                  <a:latin typeface="微软雅黑" pitchFamily="34" charset="-122"/>
                  <a:ea typeface="微软雅黑" pitchFamily="34" charset="-122"/>
                </a:rPr>
                <a:t>研究</a:t>
              </a:r>
              <a:r>
                <a:rPr kumimoji="1" lang="zh-CN" altLang="en-US" sz="2400" b="1" dirty="0">
                  <a:latin typeface="微软雅黑" pitchFamily="34" charset="-122"/>
                  <a:ea typeface="微软雅黑" pitchFamily="34" charset="-122"/>
                </a:rPr>
                <a:t>背景</a:t>
              </a:r>
              <a:r>
                <a:rPr kumimoji="1" lang="zh-CN" altLang="en-US" sz="2400" b="1" dirty="0">
                  <a:latin typeface="微软雅黑" pitchFamily="34" charset="-122"/>
                  <a:ea typeface="微软雅黑" pitchFamily="34" charset="-122"/>
                </a:rPr>
                <a:t>和研究意义</a:t>
              </a:r>
              <a:endParaRPr kumimoji="1" lang="en-US" altLang="zh-CN" sz="2400" b="1" dirty="0">
                <a:latin typeface="微软雅黑" pitchFamily="34" charset="-122"/>
                <a:ea typeface="微软雅黑" pitchFamily="34" charset="-122"/>
              </a:endParaRPr>
            </a:p>
          </p:txBody>
        </p:sp>
        <p:sp>
          <p:nvSpPr>
            <p:cNvPr id="71" name="Text Box 103"/>
            <p:cNvSpPr txBox="1">
              <a:spLocks noChangeArrowheads="1"/>
            </p:cNvSpPr>
            <p:nvPr/>
          </p:nvSpPr>
          <p:spPr bwMode="gray">
            <a:xfrm>
              <a:off x="1276" y="1385"/>
              <a:ext cx="231" cy="291"/>
            </a:xfrm>
            <a:prstGeom prst="rect">
              <a:avLst/>
            </a:prstGeom>
            <a:noFill/>
            <a:ln w="9525" algn="ctr">
              <a:noFill/>
              <a:miter lim="800000"/>
              <a:headEnd/>
              <a:tailEnd/>
            </a:ln>
          </p:spPr>
          <p:txBody>
            <a:bodyPr wrap="none">
              <a:spAutoFit/>
            </a:bodyPr>
            <a:lstStyle/>
            <a:p>
              <a:pPr eaLnBrk="0" hangingPunct="0"/>
              <a:r>
                <a:rPr lang="en-US" altLang="zh-CN" sz="2400" b="1" dirty="0">
                  <a:solidFill>
                    <a:schemeClr val="bg1"/>
                  </a:solidFill>
                  <a:latin typeface="Verdana" pitchFamily="34" charset="0"/>
                </a:rPr>
                <a:t>1</a:t>
              </a:r>
            </a:p>
          </p:txBody>
        </p:sp>
      </p:grpSp>
      <p:grpSp>
        <p:nvGrpSpPr>
          <p:cNvPr id="83" name="Group 123"/>
          <p:cNvGrpSpPr>
            <a:grpSpLocks/>
          </p:cNvGrpSpPr>
          <p:nvPr/>
        </p:nvGrpSpPr>
        <p:grpSpPr bwMode="auto">
          <a:xfrm>
            <a:off x="1331640" y="3098221"/>
            <a:ext cx="5976392" cy="665162"/>
            <a:chOff x="1152" y="2461"/>
            <a:chExt cx="3408" cy="419"/>
          </a:xfrm>
        </p:grpSpPr>
        <p:grpSp>
          <p:nvGrpSpPr>
            <p:cNvPr id="84" name="Group 107"/>
            <p:cNvGrpSpPr>
              <a:grpSpLocks/>
            </p:cNvGrpSpPr>
            <p:nvPr/>
          </p:nvGrpSpPr>
          <p:grpSpPr bwMode="auto">
            <a:xfrm>
              <a:off x="1152" y="2461"/>
              <a:ext cx="480" cy="419"/>
              <a:chOff x="1110" y="2656"/>
              <a:chExt cx="1549" cy="1351"/>
            </a:xfrm>
          </p:grpSpPr>
          <p:sp>
            <p:nvSpPr>
              <p:cNvPr id="88" name="AutoShape 10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latin typeface="Verdana" pitchFamily="34" charset="0"/>
                </a:endParaRPr>
              </a:p>
            </p:txBody>
          </p:sp>
          <p:sp>
            <p:nvSpPr>
              <p:cNvPr id="89" name="AutoShape 10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latin typeface="Verdana" pitchFamily="34" charset="0"/>
                </a:endParaRPr>
              </a:p>
            </p:txBody>
          </p:sp>
          <p:sp>
            <p:nvSpPr>
              <p:cNvPr id="90" name="AutoShape 11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a:p>
            </p:txBody>
          </p:sp>
        </p:grpSp>
        <p:sp>
          <p:nvSpPr>
            <p:cNvPr id="85" name="Line 115"/>
            <p:cNvSpPr>
              <a:spLocks noChangeShapeType="1"/>
            </p:cNvSpPr>
            <p:nvPr/>
          </p:nvSpPr>
          <p:spPr bwMode="auto">
            <a:xfrm>
              <a:off x="1536" y="2845"/>
              <a:ext cx="3024" cy="0"/>
            </a:xfrm>
            <a:prstGeom prst="line">
              <a:avLst/>
            </a:prstGeom>
            <a:noFill/>
            <a:ln w="25400">
              <a:solidFill>
                <a:schemeClr val="tx1"/>
              </a:solidFill>
              <a:prstDash val="sysDot"/>
              <a:round/>
              <a:headEnd/>
              <a:tailEnd type="oval" w="med" len="med"/>
            </a:ln>
          </p:spPr>
          <p:txBody>
            <a:bodyPr wrap="none" anchor="ctr"/>
            <a:lstStyle/>
            <a:p>
              <a:endParaRPr lang="zh-CN" altLang="en-US"/>
            </a:p>
          </p:txBody>
        </p:sp>
        <p:sp>
          <p:nvSpPr>
            <p:cNvPr id="86" name="Text Box 116"/>
            <p:cNvSpPr txBox="1">
              <a:spLocks noChangeArrowheads="1"/>
            </p:cNvSpPr>
            <p:nvPr/>
          </p:nvSpPr>
          <p:spPr bwMode="auto">
            <a:xfrm>
              <a:off x="1641" y="2475"/>
              <a:ext cx="2919" cy="291"/>
            </a:xfrm>
            <a:prstGeom prst="rect">
              <a:avLst/>
            </a:prstGeom>
            <a:noFill/>
            <a:ln w="9525" algn="ctr">
              <a:noFill/>
              <a:miter lim="800000"/>
              <a:headEnd/>
              <a:tailEnd/>
            </a:ln>
          </p:spPr>
          <p:txBody>
            <a:bodyPr wrap="square">
              <a:spAutoFit/>
            </a:bodyPr>
            <a:lstStyle/>
            <a:p>
              <a:r>
                <a:rPr kumimoji="1" lang="zh-CN" altLang="en-US" sz="2400" b="1" dirty="0">
                  <a:solidFill>
                    <a:srgbClr val="FF0000"/>
                  </a:solidFill>
                  <a:latin typeface="微软雅黑" pitchFamily="34" charset="-122"/>
                  <a:ea typeface="微软雅黑" pitchFamily="34" charset="-122"/>
                </a:rPr>
                <a:t>研究目标和技术路线</a:t>
              </a:r>
              <a:endParaRPr kumimoji="1" lang="en-US" altLang="zh-CN" sz="2400" b="1" dirty="0">
                <a:solidFill>
                  <a:srgbClr val="FF0000"/>
                </a:solidFill>
                <a:latin typeface="微软雅黑" pitchFamily="34" charset="-122"/>
                <a:ea typeface="微软雅黑" pitchFamily="34" charset="-122"/>
              </a:endParaRPr>
            </a:p>
          </p:txBody>
        </p:sp>
        <p:sp>
          <p:nvSpPr>
            <p:cNvPr id="87" name="Text Box 117"/>
            <p:cNvSpPr txBox="1">
              <a:spLocks noChangeArrowheads="1"/>
            </p:cNvSpPr>
            <p:nvPr/>
          </p:nvSpPr>
          <p:spPr bwMode="gray">
            <a:xfrm>
              <a:off x="1276" y="2523"/>
              <a:ext cx="231" cy="291"/>
            </a:xfrm>
            <a:prstGeom prst="rect">
              <a:avLst/>
            </a:prstGeom>
            <a:noFill/>
            <a:ln w="9525" algn="ctr">
              <a:noFill/>
              <a:miter lim="800000"/>
              <a:headEnd/>
              <a:tailEnd/>
            </a:ln>
          </p:spPr>
          <p:txBody>
            <a:bodyPr wrap="none">
              <a:spAutoFit/>
            </a:bodyPr>
            <a:lstStyle/>
            <a:p>
              <a:pPr eaLnBrk="0" hangingPunct="0"/>
              <a:r>
                <a:rPr lang="en-US" altLang="zh-CN" sz="2400" b="1" dirty="0">
                  <a:solidFill>
                    <a:schemeClr val="bg1"/>
                  </a:solidFill>
                  <a:latin typeface="Verdana" pitchFamily="34" charset="0"/>
                </a:rPr>
                <a:t>3</a:t>
              </a:r>
            </a:p>
          </p:txBody>
        </p:sp>
      </p:grpSp>
      <p:grpSp>
        <p:nvGrpSpPr>
          <p:cNvPr id="91" name="Group 123"/>
          <p:cNvGrpSpPr>
            <a:grpSpLocks/>
          </p:cNvGrpSpPr>
          <p:nvPr/>
        </p:nvGrpSpPr>
        <p:grpSpPr bwMode="auto">
          <a:xfrm>
            <a:off x="1338537" y="3871016"/>
            <a:ext cx="5976392" cy="665162"/>
            <a:chOff x="1152" y="2461"/>
            <a:chExt cx="3408" cy="419"/>
          </a:xfrm>
        </p:grpSpPr>
        <p:grpSp>
          <p:nvGrpSpPr>
            <p:cNvPr id="92" name="Group 107"/>
            <p:cNvGrpSpPr>
              <a:grpSpLocks/>
            </p:cNvGrpSpPr>
            <p:nvPr/>
          </p:nvGrpSpPr>
          <p:grpSpPr bwMode="auto">
            <a:xfrm>
              <a:off x="1152" y="2461"/>
              <a:ext cx="480" cy="419"/>
              <a:chOff x="1110" y="2656"/>
              <a:chExt cx="1549" cy="1351"/>
            </a:xfrm>
          </p:grpSpPr>
          <p:sp>
            <p:nvSpPr>
              <p:cNvPr id="96" name="AutoShape 10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latin typeface="Verdana" pitchFamily="34" charset="0"/>
                </a:endParaRPr>
              </a:p>
            </p:txBody>
          </p:sp>
          <p:sp>
            <p:nvSpPr>
              <p:cNvPr id="97" name="AutoShape 10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latin typeface="Verdana" pitchFamily="34" charset="0"/>
                </a:endParaRPr>
              </a:p>
            </p:txBody>
          </p:sp>
          <p:sp>
            <p:nvSpPr>
              <p:cNvPr id="98" name="AutoShape 11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a:p>
            </p:txBody>
          </p:sp>
        </p:grpSp>
        <p:sp>
          <p:nvSpPr>
            <p:cNvPr id="93" name="Line 115"/>
            <p:cNvSpPr>
              <a:spLocks noChangeShapeType="1"/>
            </p:cNvSpPr>
            <p:nvPr/>
          </p:nvSpPr>
          <p:spPr bwMode="auto">
            <a:xfrm>
              <a:off x="1536" y="2845"/>
              <a:ext cx="3024" cy="0"/>
            </a:xfrm>
            <a:prstGeom prst="line">
              <a:avLst/>
            </a:prstGeom>
            <a:noFill/>
            <a:ln w="25400">
              <a:solidFill>
                <a:schemeClr val="tx1"/>
              </a:solidFill>
              <a:prstDash val="sysDot"/>
              <a:round/>
              <a:headEnd/>
              <a:tailEnd type="oval" w="med" len="med"/>
            </a:ln>
          </p:spPr>
          <p:txBody>
            <a:bodyPr wrap="none" anchor="ctr"/>
            <a:lstStyle/>
            <a:p>
              <a:endParaRPr lang="zh-CN" altLang="en-US"/>
            </a:p>
          </p:txBody>
        </p:sp>
        <p:sp>
          <p:nvSpPr>
            <p:cNvPr id="94" name="Text Box 116"/>
            <p:cNvSpPr txBox="1">
              <a:spLocks noChangeArrowheads="1"/>
            </p:cNvSpPr>
            <p:nvPr/>
          </p:nvSpPr>
          <p:spPr bwMode="auto">
            <a:xfrm>
              <a:off x="1648" y="2475"/>
              <a:ext cx="2725" cy="291"/>
            </a:xfrm>
            <a:prstGeom prst="rect">
              <a:avLst/>
            </a:prstGeom>
            <a:noFill/>
            <a:ln w="9525" algn="ctr">
              <a:noFill/>
              <a:miter lim="800000"/>
              <a:headEnd/>
              <a:tailEnd/>
            </a:ln>
          </p:spPr>
          <p:txBody>
            <a:bodyPr wrap="square">
              <a:spAutoFit/>
            </a:bodyPr>
            <a:lstStyle/>
            <a:p>
              <a:r>
                <a:rPr kumimoji="1" lang="zh-CN" altLang="en-US" sz="2400" b="1" dirty="0">
                  <a:latin typeface="微软雅黑" pitchFamily="34" charset="-122"/>
                  <a:ea typeface="微软雅黑" pitchFamily="34" charset="-122"/>
                </a:rPr>
                <a:t>研究内容和成果</a:t>
              </a:r>
              <a:endParaRPr lang="en-US" altLang="zh-CN" sz="2400" dirty="0">
                <a:latin typeface="黑体" pitchFamily="2" charset="-122"/>
                <a:ea typeface="黑体" pitchFamily="2" charset="-122"/>
              </a:endParaRPr>
            </a:p>
          </p:txBody>
        </p:sp>
        <p:sp>
          <p:nvSpPr>
            <p:cNvPr id="95" name="Text Box 117"/>
            <p:cNvSpPr txBox="1">
              <a:spLocks noChangeArrowheads="1"/>
            </p:cNvSpPr>
            <p:nvPr/>
          </p:nvSpPr>
          <p:spPr bwMode="gray">
            <a:xfrm>
              <a:off x="1260" y="2523"/>
              <a:ext cx="231" cy="291"/>
            </a:xfrm>
            <a:prstGeom prst="rect">
              <a:avLst/>
            </a:prstGeom>
            <a:noFill/>
            <a:ln w="9525" algn="ctr">
              <a:noFill/>
              <a:miter lim="800000"/>
              <a:headEnd/>
              <a:tailEnd/>
            </a:ln>
          </p:spPr>
          <p:txBody>
            <a:bodyPr wrap="none">
              <a:spAutoFit/>
            </a:bodyPr>
            <a:lstStyle/>
            <a:p>
              <a:pPr eaLnBrk="0" hangingPunct="0"/>
              <a:r>
                <a:rPr lang="en-US" altLang="zh-CN" sz="2400" b="1" dirty="0" smtClean="0">
                  <a:solidFill>
                    <a:schemeClr val="bg1"/>
                  </a:solidFill>
                  <a:latin typeface="Verdana" pitchFamily="34" charset="0"/>
                </a:rPr>
                <a:t>4</a:t>
              </a:r>
              <a:endParaRPr lang="en-US" altLang="zh-CN" sz="2400" b="1" dirty="0">
                <a:solidFill>
                  <a:schemeClr val="bg1"/>
                </a:solidFill>
                <a:latin typeface="Verdana" pitchFamily="34" charset="0"/>
              </a:endParaRPr>
            </a:p>
          </p:txBody>
        </p:sp>
      </p:grpSp>
      <p:grpSp>
        <p:nvGrpSpPr>
          <p:cNvPr id="101" name="Group 123"/>
          <p:cNvGrpSpPr>
            <a:grpSpLocks/>
          </p:cNvGrpSpPr>
          <p:nvPr/>
        </p:nvGrpSpPr>
        <p:grpSpPr bwMode="auto">
          <a:xfrm>
            <a:off x="1338537" y="4636046"/>
            <a:ext cx="5976392" cy="665162"/>
            <a:chOff x="1152" y="2461"/>
            <a:chExt cx="3408" cy="419"/>
          </a:xfrm>
        </p:grpSpPr>
        <p:grpSp>
          <p:nvGrpSpPr>
            <p:cNvPr id="102" name="Group 107"/>
            <p:cNvGrpSpPr>
              <a:grpSpLocks/>
            </p:cNvGrpSpPr>
            <p:nvPr/>
          </p:nvGrpSpPr>
          <p:grpSpPr bwMode="auto">
            <a:xfrm>
              <a:off x="1152" y="2461"/>
              <a:ext cx="480" cy="419"/>
              <a:chOff x="1110" y="2656"/>
              <a:chExt cx="1549" cy="1351"/>
            </a:xfrm>
          </p:grpSpPr>
          <p:sp>
            <p:nvSpPr>
              <p:cNvPr id="106" name="AutoShape 10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latin typeface="Verdana" pitchFamily="34" charset="0"/>
                </a:endParaRPr>
              </a:p>
            </p:txBody>
          </p:sp>
          <p:sp>
            <p:nvSpPr>
              <p:cNvPr id="107" name="AutoShape 10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latin typeface="Verdana" pitchFamily="34" charset="0"/>
                </a:endParaRPr>
              </a:p>
            </p:txBody>
          </p:sp>
          <p:sp>
            <p:nvSpPr>
              <p:cNvPr id="108" name="AutoShape 11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a:p>
            </p:txBody>
          </p:sp>
        </p:grpSp>
        <p:sp>
          <p:nvSpPr>
            <p:cNvPr id="103" name="Line 115"/>
            <p:cNvSpPr>
              <a:spLocks noChangeShapeType="1"/>
            </p:cNvSpPr>
            <p:nvPr/>
          </p:nvSpPr>
          <p:spPr bwMode="auto">
            <a:xfrm>
              <a:off x="1536" y="2845"/>
              <a:ext cx="3024" cy="0"/>
            </a:xfrm>
            <a:prstGeom prst="line">
              <a:avLst/>
            </a:prstGeom>
            <a:noFill/>
            <a:ln w="25400">
              <a:solidFill>
                <a:schemeClr val="tx1"/>
              </a:solidFill>
              <a:prstDash val="sysDot"/>
              <a:round/>
              <a:headEnd/>
              <a:tailEnd type="oval" w="med" len="med"/>
            </a:ln>
          </p:spPr>
          <p:txBody>
            <a:bodyPr wrap="none" anchor="ctr"/>
            <a:lstStyle/>
            <a:p>
              <a:endParaRPr lang="zh-CN" altLang="en-US"/>
            </a:p>
          </p:txBody>
        </p:sp>
        <p:sp>
          <p:nvSpPr>
            <p:cNvPr id="104" name="Text Box 116"/>
            <p:cNvSpPr txBox="1">
              <a:spLocks noChangeArrowheads="1"/>
            </p:cNvSpPr>
            <p:nvPr/>
          </p:nvSpPr>
          <p:spPr bwMode="auto">
            <a:xfrm>
              <a:off x="1648" y="2475"/>
              <a:ext cx="2725" cy="291"/>
            </a:xfrm>
            <a:prstGeom prst="rect">
              <a:avLst/>
            </a:prstGeom>
            <a:noFill/>
            <a:ln w="9525" algn="ctr">
              <a:noFill/>
              <a:miter lim="800000"/>
              <a:headEnd/>
              <a:tailEnd/>
            </a:ln>
          </p:spPr>
          <p:txBody>
            <a:bodyPr wrap="square">
              <a:spAutoFit/>
            </a:bodyPr>
            <a:lstStyle/>
            <a:p>
              <a:r>
                <a:rPr kumimoji="1" lang="zh-CN" altLang="en-US" sz="2400" b="1" dirty="0" smtClean="0">
                  <a:latin typeface="微软雅黑" pitchFamily="34" charset="-122"/>
                  <a:ea typeface="微软雅黑" pitchFamily="34" charset="-122"/>
                </a:rPr>
                <a:t>研究结论及展望</a:t>
              </a:r>
              <a:endParaRPr lang="en-US" altLang="zh-CN" sz="2400" dirty="0">
                <a:solidFill>
                  <a:srgbClr val="FF0000"/>
                </a:solidFill>
                <a:latin typeface="黑体" pitchFamily="2" charset="-122"/>
                <a:ea typeface="黑体" pitchFamily="2" charset="-122"/>
              </a:endParaRPr>
            </a:p>
          </p:txBody>
        </p:sp>
        <p:sp>
          <p:nvSpPr>
            <p:cNvPr id="105" name="Text Box 117"/>
            <p:cNvSpPr txBox="1">
              <a:spLocks noChangeArrowheads="1"/>
            </p:cNvSpPr>
            <p:nvPr/>
          </p:nvSpPr>
          <p:spPr bwMode="gray">
            <a:xfrm>
              <a:off x="1272" y="2523"/>
              <a:ext cx="231" cy="291"/>
            </a:xfrm>
            <a:prstGeom prst="rect">
              <a:avLst/>
            </a:prstGeom>
            <a:noFill/>
            <a:ln w="9525" algn="ctr">
              <a:noFill/>
              <a:miter lim="800000"/>
              <a:headEnd/>
              <a:tailEnd/>
            </a:ln>
          </p:spPr>
          <p:txBody>
            <a:bodyPr wrap="none">
              <a:spAutoFit/>
            </a:bodyPr>
            <a:lstStyle/>
            <a:p>
              <a:pPr eaLnBrk="0" hangingPunct="0"/>
              <a:r>
                <a:rPr lang="en-US" altLang="zh-CN" sz="2400" b="1" dirty="0">
                  <a:solidFill>
                    <a:schemeClr val="bg1"/>
                  </a:solidFill>
                  <a:latin typeface="Verdana" pitchFamily="34" charset="0"/>
                </a:rPr>
                <a:t>5</a:t>
              </a:r>
            </a:p>
          </p:txBody>
        </p:sp>
      </p:grpSp>
      <p:grpSp>
        <p:nvGrpSpPr>
          <p:cNvPr id="109" name="Group 123"/>
          <p:cNvGrpSpPr>
            <a:grpSpLocks/>
          </p:cNvGrpSpPr>
          <p:nvPr/>
        </p:nvGrpSpPr>
        <p:grpSpPr bwMode="auto">
          <a:xfrm>
            <a:off x="1331640" y="2304688"/>
            <a:ext cx="5976392" cy="665162"/>
            <a:chOff x="1152" y="2461"/>
            <a:chExt cx="3408" cy="419"/>
          </a:xfrm>
        </p:grpSpPr>
        <p:grpSp>
          <p:nvGrpSpPr>
            <p:cNvPr id="110" name="Group 107"/>
            <p:cNvGrpSpPr>
              <a:grpSpLocks/>
            </p:cNvGrpSpPr>
            <p:nvPr/>
          </p:nvGrpSpPr>
          <p:grpSpPr bwMode="auto">
            <a:xfrm>
              <a:off x="1152" y="2461"/>
              <a:ext cx="480" cy="419"/>
              <a:chOff x="1110" y="2656"/>
              <a:chExt cx="1549" cy="1351"/>
            </a:xfrm>
          </p:grpSpPr>
          <p:sp>
            <p:nvSpPr>
              <p:cNvPr id="114" name="AutoShape 10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latin typeface="Verdana" pitchFamily="34" charset="0"/>
                </a:endParaRPr>
              </a:p>
            </p:txBody>
          </p:sp>
          <p:sp>
            <p:nvSpPr>
              <p:cNvPr id="115" name="AutoShape 10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latin typeface="Verdana" pitchFamily="34" charset="0"/>
                </a:endParaRPr>
              </a:p>
            </p:txBody>
          </p:sp>
          <p:sp>
            <p:nvSpPr>
              <p:cNvPr id="116" name="AutoShape 11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a:p>
            </p:txBody>
          </p:sp>
        </p:grpSp>
        <p:sp>
          <p:nvSpPr>
            <p:cNvPr id="111" name="Line 115"/>
            <p:cNvSpPr>
              <a:spLocks noChangeShapeType="1"/>
            </p:cNvSpPr>
            <p:nvPr/>
          </p:nvSpPr>
          <p:spPr bwMode="auto">
            <a:xfrm>
              <a:off x="1536" y="2845"/>
              <a:ext cx="3024" cy="0"/>
            </a:xfrm>
            <a:prstGeom prst="line">
              <a:avLst/>
            </a:prstGeom>
            <a:noFill/>
            <a:ln w="25400">
              <a:solidFill>
                <a:schemeClr val="tx1"/>
              </a:solidFill>
              <a:prstDash val="sysDot"/>
              <a:round/>
              <a:headEnd/>
              <a:tailEnd type="oval" w="med" len="med"/>
            </a:ln>
          </p:spPr>
          <p:txBody>
            <a:bodyPr wrap="none" anchor="ctr"/>
            <a:lstStyle/>
            <a:p>
              <a:endParaRPr lang="zh-CN" altLang="en-US"/>
            </a:p>
          </p:txBody>
        </p:sp>
        <p:sp>
          <p:nvSpPr>
            <p:cNvPr id="112" name="Text Box 116"/>
            <p:cNvSpPr txBox="1">
              <a:spLocks noChangeArrowheads="1"/>
            </p:cNvSpPr>
            <p:nvPr/>
          </p:nvSpPr>
          <p:spPr bwMode="auto">
            <a:xfrm>
              <a:off x="1656" y="2475"/>
              <a:ext cx="2904" cy="291"/>
            </a:xfrm>
            <a:prstGeom prst="rect">
              <a:avLst/>
            </a:prstGeom>
            <a:noFill/>
            <a:ln w="9525" algn="ctr">
              <a:noFill/>
              <a:miter lim="800000"/>
              <a:headEnd/>
              <a:tailEnd/>
            </a:ln>
          </p:spPr>
          <p:txBody>
            <a:bodyPr wrap="square">
              <a:spAutoFit/>
            </a:bodyPr>
            <a:lstStyle/>
            <a:p>
              <a:r>
                <a:rPr kumimoji="1" lang="zh-CN" altLang="en-US" sz="2400" b="1" dirty="0">
                  <a:latin typeface="微软雅黑" pitchFamily="34" charset="-122"/>
                  <a:ea typeface="微软雅黑" pitchFamily="34" charset="-122"/>
                </a:rPr>
                <a:t>国内外研究现状</a:t>
              </a:r>
              <a:endParaRPr lang="en-US" altLang="zh-CN" sz="2400" dirty="0">
                <a:solidFill>
                  <a:srgbClr val="FF0000"/>
                </a:solidFill>
                <a:latin typeface="黑体" pitchFamily="2" charset="-122"/>
                <a:ea typeface="黑体" pitchFamily="2" charset="-122"/>
              </a:endParaRPr>
            </a:p>
          </p:txBody>
        </p:sp>
        <p:sp>
          <p:nvSpPr>
            <p:cNvPr id="113" name="Text Box 117"/>
            <p:cNvSpPr txBox="1">
              <a:spLocks noChangeArrowheads="1"/>
            </p:cNvSpPr>
            <p:nvPr/>
          </p:nvSpPr>
          <p:spPr bwMode="gray">
            <a:xfrm>
              <a:off x="1272" y="2523"/>
              <a:ext cx="231" cy="291"/>
            </a:xfrm>
            <a:prstGeom prst="rect">
              <a:avLst/>
            </a:prstGeom>
            <a:noFill/>
            <a:ln w="9525" algn="ctr">
              <a:noFill/>
              <a:miter lim="800000"/>
              <a:headEnd/>
              <a:tailEnd/>
            </a:ln>
          </p:spPr>
          <p:txBody>
            <a:bodyPr wrap="none">
              <a:spAutoFit/>
            </a:bodyPr>
            <a:lstStyle/>
            <a:p>
              <a:pPr eaLnBrk="0" hangingPunct="0"/>
              <a:r>
                <a:rPr lang="en-US" altLang="zh-CN" sz="2400" b="1" dirty="0">
                  <a:solidFill>
                    <a:schemeClr val="bg1"/>
                  </a:solidFill>
                  <a:latin typeface="Verdana" pitchFamily="34" charset="0"/>
                </a:rPr>
                <a:t>2</a:t>
              </a:r>
            </a:p>
          </p:txBody>
        </p:sp>
      </p:grpSp>
      <p:sp>
        <p:nvSpPr>
          <p:cNvPr id="3" name="灯片编号占位符 2"/>
          <p:cNvSpPr>
            <a:spLocks noGrp="1"/>
          </p:cNvSpPr>
          <p:nvPr>
            <p:ph type="sldNum" sz="quarter" idx="11"/>
          </p:nvPr>
        </p:nvSpPr>
        <p:spPr/>
        <p:txBody>
          <a:bodyPr/>
          <a:lstStyle/>
          <a:p>
            <a:fld id="{57EA92A5-C027-4AA6-B826-350AEA676BBC}" type="slidenum">
              <a:rPr lang="zh-CN" altLang="en-US" smtClean="0"/>
              <a:pPr/>
              <a:t>11</a:t>
            </a:fld>
            <a:endParaRPr lang="zh-CN" altLang="en-US"/>
          </a:p>
        </p:txBody>
      </p:sp>
    </p:spTree>
    <p:extLst>
      <p:ext uri="{BB962C8B-B14F-4D97-AF65-F5344CB8AC3E}">
        <p14:creationId xmlns:p14="http://schemas.microsoft.com/office/powerpoint/2010/main" val="17254236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1988840"/>
            <a:ext cx="7867600" cy="3514328"/>
          </a:xfrm>
        </p:spPr>
        <p:txBody>
          <a:bodyPr/>
          <a:lstStyle/>
          <a:p>
            <a:pPr lvl="0"/>
            <a:r>
              <a:rPr lang="zh-CN" altLang="zh-CN" sz="2000" dirty="0">
                <a:latin typeface="宋体" panose="02010600030101010101" pitchFamily="2" charset="-122"/>
                <a:ea typeface="宋体" panose="02010600030101010101" pitchFamily="2" charset="-122"/>
              </a:rPr>
              <a:t>设计</a:t>
            </a:r>
            <a:r>
              <a:rPr lang="zh-CN" altLang="zh-CN" sz="2000" dirty="0" smtClean="0">
                <a:latin typeface="宋体" panose="02010600030101010101" pitchFamily="2" charset="-122"/>
                <a:ea typeface="宋体" panose="02010600030101010101" pitchFamily="2" charset="-122"/>
              </a:rPr>
              <a:t>并</a:t>
            </a:r>
            <a:r>
              <a:rPr lang="zh-CN" altLang="en-US" sz="2000" dirty="0" smtClean="0">
                <a:latin typeface="宋体" panose="02010600030101010101" pitchFamily="2" charset="-122"/>
                <a:ea typeface="宋体" panose="02010600030101010101" pitchFamily="2" charset="-122"/>
              </a:rPr>
              <a:t>实现一套基于网络服务的</a:t>
            </a:r>
            <a:r>
              <a:rPr lang="zh-CN" altLang="zh-CN" sz="2000" dirty="0" smtClean="0">
                <a:latin typeface="宋体" panose="02010600030101010101" pitchFamily="2" charset="-122"/>
                <a:ea typeface="宋体" panose="02010600030101010101" pitchFamily="2" charset="-122"/>
              </a:rPr>
              <a:t>开放式</a:t>
            </a:r>
            <a:r>
              <a:rPr lang="zh-CN" altLang="zh-CN" sz="2000" dirty="0">
                <a:latin typeface="宋体" panose="02010600030101010101" pitchFamily="2" charset="-122"/>
                <a:ea typeface="宋体" panose="02010600030101010101" pitchFamily="2" charset="-122"/>
              </a:rPr>
              <a:t>地理模型</a:t>
            </a:r>
            <a:r>
              <a:rPr lang="zh-CN" altLang="zh-CN" sz="2000" dirty="0" smtClean="0">
                <a:latin typeface="宋体" panose="02010600030101010101" pitchFamily="2" charset="-122"/>
                <a:ea typeface="宋体" panose="02010600030101010101" pitchFamily="2" charset="-122"/>
              </a:rPr>
              <a:t>对比</a:t>
            </a:r>
            <a:r>
              <a:rPr lang="zh-CN" altLang="en-US" sz="2000" dirty="0">
                <a:latin typeface="宋体" panose="02010600030101010101" pitchFamily="2" charset="-122"/>
                <a:ea typeface="宋体" panose="02010600030101010101" pitchFamily="2" charset="-122"/>
              </a:rPr>
              <a:t>框架</a:t>
            </a:r>
            <a:r>
              <a:rPr lang="zh-CN" altLang="zh-CN" sz="2000" dirty="0" smtClean="0">
                <a:latin typeface="宋体" panose="02010600030101010101" pitchFamily="2" charset="-122"/>
                <a:ea typeface="宋体" panose="02010600030101010101" pitchFamily="2" charset="-122"/>
              </a:rPr>
              <a:t>；</a:t>
            </a:r>
            <a:endParaRPr lang="zh-CN" altLang="zh-CN" sz="2000" dirty="0">
              <a:latin typeface="宋体" panose="02010600030101010101" pitchFamily="2" charset="-122"/>
              <a:ea typeface="宋体" panose="02010600030101010101" pitchFamily="2" charset="-122"/>
            </a:endParaRPr>
          </a:p>
          <a:p>
            <a:pPr lvl="0"/>
            <a:r>
              <a:rPr lang="zh-CN" altLang="en-US" sz="2000" dirty="0" smtClean="0">
                <a:latin typeface="宋体" panose="02010600030101010101" pitchFamily="2" charset="-122"/>
                <a:ea typeface="宋体" panose="02010600030101010101" pitchFamily="2" charset="-122"/>
              </a:rPr>
              <a:t>以</a:t>
            </a:r>
            <a:r>
              <a:rPr lang="zh-CN" altLang="en-US" sz="2000" dirty="0">
                <a:latin typeface="宋体" panose="02010600030101010101" pitchFamily="2" charset="-122"/>
                <a:ea typeface="宋体" panose="02010600030101010101" pitchFamily="2" charset="-122"/>
              </a:rPr>
              <a:t>陆地生态系统碳循环模型为例，实现地理模型资源和数据资源的开放式接入</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lvl="0"/>
            <a:r>
              <a:rPr lang="zh-CN" altLang="zh-CN" sz="2000" dirty="0" smtClean="0">
                <a:latin typeface="宋体" panose="02010600030101010101" pitchFamily="2" charset="-122"/>
                <a:ea typeface="宋体" panose="02010600030101010101" pitchFamily="2" charset="-122"/>
              </a:rPr>
              <a:t>以陆地生态系统碳循环模型为例，</a:t>
            </a:r>
            <a:r>
              <a:rPr lang="zh-CN" altLang="en-US" sz="2000" dirty="0" smtClean="0">
                <a:latin typeface="宋体" panose="02010600030101010101" pitchFamily="2" charset="-122"/>
                <a:ea typeface="宋体" panose="02010600030101010101" pitchFamily="2" charset="-122"/>
              </a:rPr>
              <a:t>实现模型对比方案的构建和实施</a:t>
            </a:r>
            <a:r>
              <a:rPr lang="zh-CN" altLang="zh-CN" sz="2000" dirty="0" smtClean="0">
                <a:latin typeface="宋体" panose="02010600030101010101" pitchFamily="2" charset="-122"/>
                <a:ea typeface="宋体" panose="02010600030101010101" pitchFamily="2" charset="-122"/>
              </a:rPr>
              <a:t>。</a:t>
            </a:r>
            <a:endParaRPr lang="zh-CN" altLang="zh-CN" sz="2000" dirty="0">
              <a:latin typeface="宋体" panose="02010600030101010101" pitchFamily="2" charset="-122"/>
              <a:ea typeface="宋体" panose="02010600030101010101" pitchFamily="2" charset="-122"/>
            </a:endParaRPr>
          </a:p>
        </p:txBody>
      </p:sp>
      <p:sp>
        <p:nvSpPr>
          <p:cNvPr id="160" name="标题 1"/>
          <p:cNvSpPr txBox="1">
            <a:spLocks/>
          </p:cNvSpPr>
          <p:nvPr/>
        </p:nvSpPr>
        <p:spPr bwMode="white">
          <a:xfrm>
            <a:off x="1143000" y="381000"/>
            <a:ext cx="67818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lang="zh-CN" altLang="en-US" sz="3200" smtClean="0">
                <a:solidFill>
                  <a:schemeClr val="bg1"/>
                </a:solidFill>
                <a:latin typeface="黑体" pitchFamily="49" charset="-122"/>
                <a:ea typeface="黑体" pitchFamily="49" charset="-122"/>
                <a:cs typeface="Arial" charset="0"/>
              </a:defRPr>
            </a:lvl1pPr>
            <a:lvl2pPr algn="ctr" rtl="0" eaLnBrk="1" fontAlgn="base" hangingPunct="1">
              <a:spcBef>
                <a:spcPct val="0"/>
              </a:spcBef>
              <a:spcAft>
                <a:spcPct val="0"/>
              </a:spcAft>
              <a:defRPr sz="3200">
                <a:solidFill>
                  <a:schemeClr val="bg1"/>
                </a:solidFill>
                <a:latin typeface="Verdana" pitchFamily="34" charset="0"/>
              </a:defRPr>
            </a:lvl2pPr>
            <a:lvl3pPr algn="ctr" rtl="0" eaLnBrk="1" fontAlgn="base" hangingPunct="1">
              <a:spcBef>
                <a:spcPct val="0"/>
              </a:spcBef>
              <a:spcAft>
                <a:spcPct val="0"/>
              </a:spcAft>
              <a:defRPr sz="3200">
                <a:solidFill>
                  <a:schemeClr val="bg1"/>
                </a:solidFill>
                <a:latin typeface="Verdana" pitchFamily="34" charset="0"/>
              </a:defRPr>
            </a:lvl3pPr>
            <a:lvl4pPr algn="ctr" rtl="0" eaLnBrk="1" fontAlgn="base" hangingPunct="1">
              <a:spcBef>
                <a:spcPct val="0"/>
              </a:spcBef>
              <a:spcAft>
                <a:spcPct val="0"/>
              </a:spcAft>
              <a:defRPr sz="3200">
                <a:solidFill>
                  <a:schemeClr val="bg1"/>
                </a:solidFill>
                <a:latin typeface="Verdana" pitchFamily="34" charset="0"/>
              </a:defRPr>
            </a:lvl4pPr>
            <a:lvl5pPr algn="ctr" rtl="0" eaLnBrk="1" fontAlgn="base" hangingPunct="1">
              <a:spcBef>
                <a:spcPct val="0"/>
              </a:spcBef>
              <a:spcAft>
                <a:spcPct val="0"/>
              </a:spcAft>
              <a:defRPr sz="3200">
                <a:solidFill>
                  <a:schemeClr val="bg1"/>
                </a:solidFill>
                <a:latin typeface="Verdana" pitchFamily="34" charset="0"/>
              </a:defRPr>
            </a:lvl5pPr>
            <a:lvl6pPr marL="457200" algn="ctr" rtl="0" eaLnBrk="1" fontAlgn="base" hangingPunct="1">
              <a:spcBef>
                <a:spcPct val="0"/>
              </a:spcBef>
              <a:spcAft>
                <a:spcPct val="0"/>
              </a:spcAft>
              <a:defRPr sz="3200">
                <a:solidFill>
                  <a:schemeClr val="bg1"/>
                </a:solidFill>
                <a:latin typeface="Verdana" pitchFamily="34" charset="0"/>
              </a:defRPr>
            </a:lvl6pPr>
            <a:lvl7pPr marL="914400" algn="ctr" rtl="0" eaLnBrk="1" fontAlgn="base" hangingPunct="1">
              <a:spcBef>
                <a:spcPct val="0"/>
              </a:spcBef>
              <a:spcAft>
                <a:spcPct val="0"/>
              </a:spcAft>
              <a:defRPr sz="3200">
                <a:solidFill>
                  <a:schemeClr val="bg1"/>
                </a:solidFill>
                <a:latin typeface="Verdana" pitchFamily="34" charset="0"/>
              </a:defRPr>
            </a:lvl7pPr>
            <a:lvl8pPr marL="1371600" algn="ctr" rtl="0" eaLnBrk="1" fontAlgn="base" hangingPunct="1">
              <a:spcBef>
                <a:spcPct val="0"/>
              </a:spcBef>
              <a:spcAft>
                <a:spcPct val="0"/>
              </a:spcAft>
              <a:defRPr sz="3200">
                <a:solidFill>
                  <a:schemeClr val="bg1"/>
                </a:solidFill>
                <a:latin typeface="Verdana" pitchFamily="34" charset="0"/>
              </a:defRPr>
            </a:lvl8pPr>
            <a:lvl9pPr marL="1828800" algn="ctr" rtl="0" eaLnBrk="1" fontAlgn="base" hangingPunct="1">
              <a:spcBef>
                <a:spcPct val="0"/>
              </a:spcBef>
              <a:spcAft>
                <a:spcPct val="0"/>
              </a:spcAft>
              <a:defRPr sz="3200">
                <a:solidFill>
                  <a:schemeClr val="bg1"/>
                </a:solidFill>
                <a:latin typeface="Verdana" pitchFamily="34" charset="0"/>
              </a:defRPr>
            </a:lvl9pPr>
          </a:lstStyle>
          <a:p>
            <a:pPr algn="l"/>
            <a:r>
              <a:rPr lang="en-US" altLang="zh-CN" dirty="0" smtClean="0"/>
              <a:t>3 </a:t>
            </a:r>
            <a:r>
              <a:rPr lang="zh-CN" altLang="en-US" dirty="0" smtClean="0"/>
              <a:t>研究</a:t>
            </a:r>
            <a:r>
              <a:rPr lang="zh-CN" altLang="en-US" dirty="0" smtClean="0"/>
              <a:t>目标</a:t>
            </a:r>
            <a:r>
              <a:rPr lang="zh-CN" altLang="en-US" dirty="0" smtClean="0"/>
              <a:t>和技术路线</a:t>
            </a:r>
            <a:endParaRPr lang="zh-CN" altLang="en-US" dirty="0"/>
          </a:p>
        </p:txBody>
      </p:sp>
      <p:sp>
        <p:nvSpPr>
          <p:cNvPr id="4" name="内容占位符 2"/>
          <p:cNvSpPr txBox="1">
            <a:spLocks/>
          </p:cNvSpPr>
          <p:nvPr/>
        </p:nvSpPr>
        <p:spPr bwMode="auto">
          <a:xfrm>
            <a:off x="304800" y="1066800"/>
            <a:ext cx="6859488" cy="4179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0" baseline="0">
                <a:solidFill>
                  <a:schemeClr val="tx1"/>
                </a:solidFill>
                <a:latin typeface="Arial" pitchFamily="34" charset="0"/>
                <a:ea typeface="黑体" pitchFamily="49" charset="-122"/>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baseline="0">
                <a:solidFill>
                  <a:schemeClr val="tx1"/>
                </a:solidFill>
                <a:latin typeface="Arial" pitchFamily="34" charset="0"/>
                <a:ea typeface="黑体" pitchFamily="49" charset="-122"/>
              </a:defRPr>
            </a:lvl2pPr>
            <a:lvl3pPr marL="1143000" indent="-228600" algn="l" rtl="0" eaLnBrk="1" fontAlgn="base" hangingPunct="1">
              <a:lnSpc>
                <a:spcPct val="120000"/>
              </a:lnSpc>
              <a:spcBef>
                <a:spcPct val="20000"/>
              </a:spcBef>
              <a:spcAft>
                <a:spcPct val="0"/>
              </a:spcAft>
              <a:buClr>
                <a:schemeClr val="tx1"/>
              </a:buClr>
              <a:buChar char="•"/>
              <a:defRPr sz="2200" baseline="0">
                <a:solidFill>
                  <a:schemeClr val="tx1"/>
                </a:solidFill>
                <a:latin typeface="Arial" pitchFamily="34" charset="0"/>
                <a:ea typeface="黑体" pitchFamily="49" charset="-122"/>
              </a:defRPr>
            </a:lvl3pPr>
            <a:lvl4pPr marL="1600200" indent="-228600" algn="l" rtl="0" eaLnBrk="1" fontAlgn="base" hangingPunct="1">
              <a:lnSpc>
                <a:spcPct val="120000"/>
              </a:lnSpc>
              <a:spcBef>
                <a:spcPct val="20000"/>
              </a:spcBef>
              <a:spcAft>
                <a:spcPct val="0"/>
              </a:spcAft>
              <a:buChar char="–"/>
              <a:defRPr sz="2000" baseline="0">
                <a:solidFill>
                  <a:schemeClr val="tx1"/>
                </a:solidFill>
                <a:latin typeface="Arial" pitchFamily="34" charset="0"/>
                <a:ea typeface="黑体" pitchFamily="49" charset="-122"/>
              </a:defRPr>
            </a:lvl4pPr>
            <a:lvl5pPr marL="2057400" indent="-228600" algn="l" rtl="0" eaLnBrk="1" fontAlgn="base" hangingPunct="1">
              <a:lnSpc>
                <a:spcPct val="120000"/>
              </a:lnSpc>
              <a:spcBef>
                <a:spcPct val="20000"/>
              </a:spcBef>
              <a:spcAft>
                <a:spcPct val="0"/>
              </a:spcAft>
              <a:buChar char="»"/>
              <a:defRPr sz="2000" baseline="0">
                <a:solidFill>
                  <a:schemeClr val="tx1"/>
                </a:solidFill>
                <a:latin typeface="Arial" pitchFamily="34"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None/>
            </a:pPr>
            <a:r>
              <a:rPr lang="en-US" altLang="zh-CN" sz="2000" kern="0" dirty="0" smtClean="0">
                <a:latin typeface="宋体" panose="02010600030101010101" pitchFamily="2" charset="-122"/>
                <a:ea typeface="宋体" panose="02010600030101010101" pitchFamily="2" charset="-122"/>
              </a:rPr>
              <a:t>3.1 </a:t>
            </a:r>
            <a:r>
              <a:rPr lang="zh-CN" altLang="en-US" sz="2000" kern="0" dirty="0" smtClean="0">
                <a:latin typeface="宋体" panose="02010600030101010101" pitchFamily="2" charset="-122"/>
                <a:ea typeface="宋体" panose="02010600030101010101" pitchFamily="2" charset="-122"/>
              </a:rPr>
              <a:t>研究</a:t>
            </a:r>
            <a:r>
              <a:rPr lang="zh-CN" altLang="en-US" sz="2000" kern="0" dirty="0">
                <a:latin typeface="宋体" panose="02010600030101010101" pitchFamily="2" charset="-122"/>
                <a:ea typeface="宋体" panose="02010600030101010101" pitchFamily="2" charset="-122"/>
              </a:rPr>
              <a:t>目标</a:t>
            </a:r>
            <a:endParaRPr lang="en-US" altLang="zh-CN" sz="2000" kern="0" dirty="0">
              <a:solidFill>
                <a:srgbClr val="FF0000"/>
              </a:solidFill>
              <a:latin typeface="宋体" panose="02010600030101010101" pitchFamily="2" charset="-122"/>
              <a:ea typeface="宋体" panose="02010600030101010101" pitchFamily="2" charset="-122"/>
            </a:endParaRPr>
          </a:p>
        </p:txBody>
      </p:sp>
      <p:sp>
        <p:nvSpPr>
          <p:cNvPr id="2" name="灯片编号占位符 1"/>
          <p:cNvSpPr>
            <a:spLocks noGrp="1"/>
          </p:cNvSpPr>
          <p:nvPr>
            <p:ph type="sldNum" sz="quarter" idx="11"/>
          </p:nvPr>
        </p:nvSpPr>
        <p:spPr/>
        <p:txBody>
          <a:bodyPr/>
          <a:lstStyle/>
          <a:p>
            <a:fld id="{57EA92A5-C027-4AA6-B826-350AEA676BBC}" type="slidenum">
              <a:rPr lang="zh-CN" altLang="en-US" smtClean="0"/>
              <a:pPr/>
              <a:t>12</a:t>
            </a:fld>
            <a:endParaRPr lang="zh-CN" altLang="en-US"/>
          </a:p>
        </p:txBody>
      </p:sp>
    </p:spTree>
    <p:extLst>
      <p:ext uri="{BB962C8B-B14F-4D97-AF65-F5344CB8AC3E}">
        <p14:creationId xmlns:p14="http://schemas.microsoft.com/office/powerpoint/2010/main" val="6526886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标题 1"/>
          <p:cNvSpPr txBox="1">
            <a:spLocks/>
          </p:cNvSpPr>
          <p:nvPr/>
        </p:nvSpPr>
        <p:spPr bwMode="white">
          <a:xfrm>
            <a:off x="1143000" y="381000"/>
            <a:ext cx="67818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lang="zh-CN" altLang="en-US" sz="3200" smtClean="0">
                <a:solidFill>
                  <a:schemeClr val="bg1"/>
                </a:solidFill>
                <a:latin typeface="黑体" pitchFamily="49" charset="-122"/>
                <a:ea typeface="黑体" pitchFamily="49" charset="-122"/>
                <a:cs typeface="Arial" charset="0"/>
              </a:defRPr>
            </a:lvl1pPr>
            <a:lvl2pPr algn="ctr" rtl="0" eaLnBrk="1" fontAlgn="base" hangingPunct="1">
              <a:spcBef>
                <a:spcPct val="0"/>
              </a:spcBef>
              <a:spcAft>
                <a:spcPct val="0"/>
              </a:spcAft>
              <a:defRPr sz="3200">
                <a:solidFill>
                  <a:schemeClr val="bg1"/>
                </a:solidFill>
                <a:latin typeface="Verdana" pitchFamily="34" charset="0"/>
              </a:defRPr>
            </a:lvl2pPr>
            <a:lvl3pPr algn="ctr" rtl="0" eaLnBrk="1" fontAlgn="base" hangingPunct="1">
              <a:spcBef>
                <a:spcPct val="0"/>
              </a:spcBef>
              <a:spcAft>
                <a:spcPct val="0"/>
              </a:spcAft>
              <a:defRPr sz="3200">
                <a:solidFill>
                  <a:schemeClr val="bg1"/>
                </a:solidFill>
                <a:latin typeface="Verdana" pitchFamily="34" charset="0"/>
              </a:defRPr>
            </a:lvl3pPr>
            <a:lvl4pPr algn="ctr" rtl="0" eaLnBrk="1" fontAlgn="base" hangingPunct="1">
              <a:spcBef>
                <a:spcPct val="0"/>
              </a:spcBef>
              <a:spcAft>
                <a:spcPct val="0"/>
              </a:spcAft>
              <a:defRPr sz="3200">
                <a:solidFill>
                  <a:schemeClr val="bg1"/>
                </a:solidFill>
                <a:latin typeface="Verdana" pitchFamily="34" charset="0"/>
              </a:defRPr>
            </a:lvl4pPr>
            <a:lvl5pPr algn="ctr" rtl="0" eaLnBrk="1" fontAlgn="base" hangingPunct="1">
              <a:spcBef>
                <a:spcPct val="0"/>
              </a:spcBef>
              <a:spcAft>
                <a:spcPct val="0"/>
              </a:spcAft>
              <a:defRPr sz="3200">
                <a:solidFill>
                  <a:schemeClr val="bg1"/>
                </a:solidFill>
                <a:latin typeface="Verdana" pitchFamily="34" charset="0"/>
              </a:defRPr>
            </a:lvl5pPr>
            <a:lvl6pPr marL="457200" algn="ctr" rtl="0" eaLnBrk="1" fontAlgn="base" hangingPunct="1">
              <a:spcBef>
                <a:spcPct val="0"/>
              </a:spcBef>
              <a:spcAft>
                <a:spcPct val="0"/>
              </a:spcAft>
              <a:defRPr sz="3200">
                <a:solidFill>
                  <a:schemeClr val="bg1"/>
                </a:solidFill>
                <a:latin typeface="Verdana" pitchFamily="34" charset="0"/>
              </a:defRPr>
            </a:lvl6pPr>
            <a:lvl7pPr marL="914400" algn="ctr" rtl="0" eaLnBrk="1" fontAlgn="base" hangingPunct="1">
              <a:spcBef>
                <a:spcPct val="0"/>
              </a:spcBef>
              <a:spcAft>
                <a:spcPct val="0"/>
              </a:spcAft>
              <a:defRPr sz="3200">
                <a:solidFill>
                  <a:schemeClr val="bg1"/>
                </a:solidFill>
                <a:latin typeface="Verdana" pitchFamily="34" charset="0"/>
              </a:defRPr>
            </a:lvl7pPr>
            <a:lvl8pPr marL="1371600" algn="ctr" rtl="0" eaLnBrk="1" fontAlgn="base" hangingPunct="1">
              <a:spcBef>
                <a:spcPct val="0"/>
              </a:spcBef>
              <a:spcAft>
                <a:spcPct val="0"/>
              </a:spcAft>
              <a:defRPr sz="3200">
                <a:solidFill>
                  <a:schemeClr val="bg1"/>
                </a:solidFill>
                <a:latin typeface="Verdana" pitchFamily="34" charset="0"/>
              </a:defRPr>
            </a:lvl8pPr>
            <a:lvl9pPr marL="1828800" algn="ctr" rtl="0" eaLnBrk="1" fontAlgn="base" hangingPunct="1">
              <a:spcBef>
                <a:spcPct val="0"/>
              </a:spcBef>
              <a:spcAft>
                <a:spcPct val="0"/>
              </a:spcAft>
              <a:defRPr sz="3200">
                <a:solidFill>
                  <a:schemeClr val="bg1"/>
                </a:solidFill>
                <a:latin typeface="Verdana" pitchFamily="34" charset="0"/>
              </a:defRPr>
            </a:lvl9pPr>
          </a:lstStyle>
          <a:p>
            <a:pPr algn="l"/>
            <a:r>
              <a:rPr lang="en-US" altLang="zh-CN" dirty="0" smtClean="0"/>
              <a:t>3 </a:t>
            </a:r>
            <a:r>
              <a:rPr lang="zh-CN" altLang="en-US" dirty="0" smtClean="0"/>
              <a:t>研究</a:t>
            </a:r>
            <a:r>
              <a:rPr lang="zh-CN" altLang="en-US" dirty="0" smtClean="0"/>
              <a:t>目标</a:t>
            </a:r>
            <a:r>
              <a:rPr lang="zh-CN" altLang="en-US" dirty="0" smtClean="0"/>
              <a:t>和技术路线</a:t>
            </a:r>
            <a:endParaRPr lang="zh-CN" altLang="en-US" dirty="0"/>
          </a:p>
        </p:txBody>
      </p:sp>
      <p:sp>
        <p:nvSpPr>
          <p:cNvPr id="4" name="内容占位符 2"/>
          <p:cNvSpPr txBox="1">
            <a:spLocks/>
          </p:cNvSpPr>
          <p:nvPr/>
        </p:nvSpPr>
        <p:spPr bwMode="auto">
          <a:xfrm>
            <a:off x="304800" y="1066800"/>
            <a:ext cx="6859488" cy="4179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0" baseline="0">
                <a:solidFill>
                  <a:schemeClr val="tx1"/>
                </a:solidFill>
                <a:latin typeface="Arial" pitchFamily="34" charset="0"/>
                <a:ea typeface="黑体" pitchFamily="49" charset="-122"/>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baseline="0">
                <a:solidFill>
                  <a:schemeClr val="tx1"/>
                </a:solidFill>
                <a:latin typeface="Arial" pitchFamily="34" charset="0"/>
                <a:ea typeface="黑体" pitchFamily="49" charset="-122"/>
              </a:defRPr>
            </a:lvl2pPr>
            <a:lvl3pPr marL="1143000" indent="-228600" algn="l" rtl="0" eaLnBrk="1" fontAlgn="base" hangingPunct="1">
              <a:lnSpc>
                <a:spcPct val="120000"/>
              </a:lnSpc>
              <a:spcBef>
                <a:spcPct val="20000"/>
              </a:spcBef>
              <a:spcAft>
                <a:spcPct val="0"/>
              </a:spcAft>
              <a:buClr>
                <a:schemeClr val="tx1"/>
              </a:buClr>
              <a:buChar char="•"/>
              <a:defRPr sz="2200" baseline="0">
                <a:solidFill>
                  <a:schemeClr val="tx1"/>
                </a:solidFill>
                <a:latin typeface="Arial" pitchFamily="34" charset="0"/>
                <a:ea typeface="黑体" pitchFamily="49" charset="-122"/>
              </a:defRPr>
            </a:lvl3pPr>
            <a:lvl4pPr marL="1600200" indent="-228600" algn="l" rtl="0" eaLnBrk="1" fontAlgn="base" hangingPunct="1">
              <a:lnSpc>
                <a:spcPct val="120000"/>
              </a:lnSpc>
              <a:spcBef>
                <a:spcPct val="20000"/>
              </a:spcBef>
              <a:spcAft>
                <a:spcPct val="0"/>
              </a:spcAft>
              <a:buChar char="–"/>
              <a:defRPr sz="2000" baseline="0">
                <a:solidFill>
                  <a:schemeClr val="tx1"/>
                </a:solidFill>
                <a:latin typeface="Arial" pitchFamily="34" charset="0"/>
                <a:ea typeface="黑体" pitchFamily="49" charset="-122"/>
              </a:defRPr>
            </a:lvl4pPr>
            <a:lvl5pPr marL="2057400" indent="-228600" algn="l" rtl="0" eaLnBrk="1" fontAlgn="base" hangingPunct="1">
              <a:lnSpc>
                <a:spcPct val="120000"/>
              </a:lnSpc>
              <a:spcBef>
                <a:spcPct val="20000"/>
              </a:spcBef>
              <a:spcAft>
                <a:spcPct val="0"/>
              </a:spcAft>
              <a:buChar char="»"/>
              <a:defRPr sz="2000" baseline="0">
                <a:solidFill>
                  <a:schemeClr val="tx1"/>
                </a:solidFill>
                <a:latin typeface="Arial" pitchFamily="34"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None/>
            </a:pPr>
            <a:r>
              <a:rPr lang="en-US" altLang="zh-CN" sz="2000" kern="0" dirty="0" smtClean="0">
                <a:latin typeface="宋体" panose="02010600030101010101" pitchFamily="2" charset="-122"/>
                <a:ea typeface="宋体" panose="02010600030101010101" pitchFamily="2" charset="-122"/>
              </a:rPr>
              <a:t>3.2 </a:t>
            </a:r>
            <a:r>
              <a:rPr lang="zh-CN" altLang="en-US" sz="2000" kern="0" dirty="0" smtClean="0">
                <a:latin typeface="宋体" panose="02010600030101010101" pitchFamily="2" charset="-122"/>
                <a:ea typeface="宋体" panose="02010600030101010101" pitchFamily="2" charset="-122"/>
              </a:rPr>
              <a:t>技术路线</a:t>
            </a:r>
            <a:endParaRPr lang="en-US" altLang="zh-CN" sz="2000" kern="0" dirty="0">
              <a:solidFill>
                <a:srgbClr val="FF0000"/>
              </a:solidFill>
              <a:latin typeface="宋体" panose="02010600030101010101" pitchFamily="2" charset="-122"/>
              <a:ea typeface="宋体" panose="02010600030101010101" pitchFamily="2" charset="-122"/>
            </a:endParaRPr>
          </a:p>
        </p:txBody>
      </p:sp>
      <p:sp>
        <p:nvSpPr>
          <p:cNvPr id="123" name="矩形 122"/>
          <p:cNvSpPr/>
          <p:nvPr/>
        </p:nvSpPr>
        <p:spPr>
          <a:xfrm>
            <a:off x="179513" y="3226071"/>
            <a:ext cx="7924297" cy="1896983"/>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25" name="矩形 124"/>
          <p:cNvSpPr/>
          <p:nvPr/>
        </p:nvSpPr>
        <p:spPr>
          <a:xfrm>
            <a:off x="179513" y="1772817"/>
            <a:ext cx="7924297" cy="1453254"/>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26" name="矩形 125"/>
          <p:cNvSpPr/>
          <p:nvPr/>
        </p:nvSpPr>
        <p:spPr>
          <a:xfrm>
            <a:off x="179512" y="1772816"/>
            <a:ext cx="475394" cy="1453897"/>
          </a:xfrm>
          <a:prstGeom prst="rect">
            <a:avLst/>
          </a:prstGeom>
          <a:solidFill>
            <a:sysClr val="window" lastClr="FFFFFF"/>
          </a:solidFill>
          <a:ln w="12700" cap="flat" cmpd="sng" algn="ctr">
            <a:solidFill>
              <a:sysClr val="windowText" lastClr="000000"/>
            </a:solidFill>
            <a:prstDash val="solid"/>
            <a:miter lim="800000"/>
          </a:ln>
          <a:effectLst/>
        </p:spPr>
        <p:txBody>
          <a:bodyPr lIns="46800" rIns="468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1"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问题分析与</a:t>
            </a:r>
            <a:endParaRPr kumimoji="0" lang="en-US" altLang="zh-CN" sz="1300" b="1"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1"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资料整理</a:t>
            </a:r>
          </a:p>
        </p:txBody>
      </p:sp>
      <p:sp>
        <p:nvSpPr>
          <p:cNvPr id="127" name="矩形 126"/>
          <p:cNvSpPr/>
          <p:nvPr/>
        </p:nvSpPr>
        <p:spPr>
          <a:xfrm>
            <a:off x="179512" y="3226071"/>
            <a:ext cx="475394" cy="1896983"/>
          </a:xfrm>
          <a:prstGeom prst="rect">
            <a:avLst/>
          </a:prstGeom>
          <a:solidFill>
            <a:sysClr val="window" lastClr="FFFFFF"/>
          </a:solidFill>
          <a:ln w="12700" cap="flat" cmpd="sng" algn="ctr">
            <a:solidFill>
              <a:sysClr val="windowText" lastClr="000000"/>
            </a:solidFill>
            <a:prstDash val="solid"/>
            <a:miter lim="800000"/>
          </a:ln>
          <a:effectLst/>
        </p:spPr>
        <p:txBody>
          <a:bodyPr lIns="46800" rIns="468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1"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开放式对比系统运行环境搭建</a:t>
            </a:r>
          </a:p>
        </p:txBody>
      </p:sp>
      <p:grpSp>
        <p:nvGrpSpPr>
          <p:cNvPr id="131" name="组合 130"/>
          <p:cNvGrpSpPr/>
          <p:nvPr/>
        </p:nvGrpSpPr>
        <p:grpSpPr>
          <a:xfrm>
            <a:off x="4441022" y="1855113"/>
            <a:ext cx="3563739" cy="1298448"/>
            <a:chOff x="6395617" y="82296"/>
            <a:chExt cx="3563739" cy="1298448"/>
          </a:xfrm>
        </p:grpSpPr>
        <p:sp>
          <p:nvSpPr>
            <p:cNvPr id="230" name="矩形 229"/>
            <p:cNvSpPr/>
            <p:nvPr/>
          </p:nvSpPr>
          <p:spPr>
            <a:xfrm>
              <a:off x="6395617" y="82296"/>
              <a:ext cx="3563739" cy="1298448"/>
            </a:xfrm>
            <a:prstGeom prst="rect">
              <a:avLst/>
            </a:prstGeom>
            <a:solidFill>
              <a:sysClr val="window" lastClr="FFFFFF"/>
            </a:solidFill>
            <a:ln w="12700" cap="flat" cmpd="sng" algn="ctr">
              <a:solidFill>
                <a:srgbClr val="E7E6E6">
                  <a:lumMod val="7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231" name="矩形 230"/>
            <p:cNvSpPr/>
            <p:nvPr/>
          </p:nvSpPr>
          <p:spPr>
            <a:xfrm>
              <a:off x="6467032" y="146304"/>
              <a:ext cx="583518" cy="1152503"/>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模型和数据搜集和修改</a:t>
              </a:r>
            </a:p>
          </p:txBody>
        </p:sp>
        <p:sp>
          <p:nvSpPr>
            <p:cNvPr id="232" name="矩形 231"/>
            <p:cNvSpPr/>
            <p:nvPr/>
          </p:nvSpPr>
          <p:spPr>
            <a:xfrm>
              <a:off x="7345395" y="146303"/>
              <a:ext cx="2319116" cy="453199"/>
            </a:xfrm>
            <a:prstGeom prst="rect">
              <a:avLst/>
            </a:prstGeom>
            <a:solidFill>
              <a:sysClr val="window" lastClr="FFFFFF"/>
            </a:solidFill>
            <a:ln w="12700" cap="flat" cmpd="sng" algn="ctr">
              <a:solidFill>
                <a:sysClr val="windowText" lastClr="000000"/>
              </a:solidFill>
              <a:prstDash val="solid"/>
              <a:miter lim="800000"/>
            </a:ln>
            <a:effectLst/>
          </p:spPr>
          <p:txBody>
            <a:bodyPr lIns="46800" tIns="36000" rIns="468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模型搜集和源码修改</a:t>
              </a:r>
            </a:p>
          </p:txBody>
        </p:sp>
        <p:sp>
          <p:nvSpPr>
            <p:cNvPr id="233" name="矩形 232"/>
            <p:cNvSpPr/>
            <p:nvPr/>
          </p:nvSpPr>
          <p:spPr>
            <a:xfrm>
              <a:off x="7345395" y="838152"/>
              <a:ext cx="2319116" cy="460475"/>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数据搜集和预处理</a:t>
              </a:r>
            </a:p>
          </p:txBody>
        </p:sp>
      </p:grpSp>
      <p:grpSp>
        <p:nvGrpSpPr>
          <p:cNvPr id="132" name="组合 131"/>
          <p:cNvGrpSpPr/>
          <p:nvPr/>
        </p:nvGrpSpPr>
        <p:grpSpPr>
          <a:xfrm>
            <a:off x="714407" y="1855113"/>
            <a:ext cx="3328254" cy="1298448"/>
            <a:chOff x="2669002" y="82296"/>
            <a:chExt cx="3328254" cy="1298448"/>
          </a:xfrm>
        </p:grpSpPr>
        <p:sp>
          <p:nvSpPr>
            <p:cNvPr id="225" name="矩形 224"/>
            <p:cNvSpPr/>
            <p:nvPr/>
          </p:nvSpPr>
          <p:spPr>
            <a:xfrm>
              <a:off x="2669002" y="82296"/>
              <a:ext cx="3328254" cy="1298448"/>
            </a:xfrm>
            <a:prstGeom prst="rect">
              <a:avLst/>
            </a:prstGeom>
            <a:solidFill>
              <a:sysClr val="window" lastClr="FFFFFF"/>
            </a:solidFill>
            <a:ln w="12700" cap="flat" cmpd="sng" algn="ctr">
              <a:solidFill>
                <a:srgbClr val="E7E6E6">
                  <a:lumMod val="7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226" name="矩形 225"/>
            <p:cNvSpPr/>
            <p:nvPr/>
          </p:nvSpPr>
          <p:spPr>
            <a:xfrm>
              <a:off x="2732322" y="146304"/>
              <a:ext cx="513430" cy="1152503"/>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模型和数据特征分析</a:t>
              </a:r>
            </a:p>
          </p:txBody>
        </p:sp>
        <p:sp>
          <p:nvSpPr>
            <p:cNvPr id="227" name="矩形 226"/>
            <p:cNvSpPr/>
            <p:nvPr/>
          </p:nvSpPr>
          <p:spPr>
            <a:xfrm>
              <a:off x="3586592" y="146304"/>
              <a:ext cx="2099969" cy="353428"/>
            </a:xfrm>
            <a:prstGeom prst="rect">
              <a:avLst/>
            </a:prstGeom>
            <a:solidFill>
              <a:sysClr val="window" lastClr="FFFFFF"/>
            </a:solidFill>
            <a:ln w="12700" cap="flat" cmpd="sng" algn="ctr">
              <a:solidFill>
                <a:sysClr val="windowText" lastClr="000000"/>
              </a:solidFill>
              <a:prstDash val="solid"/>
              <a:miter lim="800000"/>
            </a:ln>
            <a:effectLst/>
          </p:spPr>
          <p:txBody>
            <a:bodyPr lIns="46800" tIns="36000" rIns="468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陆地碳循环过程分析归纳</a:t>
              </a:r>
            </a:p>
          </p:txBody>
        </p:sp>
        <p:sp>
          <p:nvSpPr>
            <p:cNvPr id="228" name="矩形 227"/>
            <p:cNvSpPr/>
            <p:nvPr/>
          </p:nvSpPr>
          <p:spPr>
            <a:xfrm>
              <a:off x="3586592" y="588373"/>
              <a:ext cx="2099969" cy="310896"/>
            </a:xfrm>
            <a:prstGeom prst="rect">
              <a:avLst/>
            </a:prstGeom>
            <a:solidFill>
              <a:sysClr val="window" lastClr="FFFFFF"/>
            </a:solidFill>
            <a:ln w="12700" cap="flat" cmpd="sng" algn="ctr">
              <a:solidFill>
                <a:sysClr val="windowText" lastClr="000000"/>
              </a:solidFill>
              <a:prstDash val="solid"/>
              <a:miter lim="800000"/>
            </a:ln>
            <a:effectLst/>
          </p:spPr>
          <p:txBody>
            <a:bodyPr lIns="46800" tIns="36000" rIns="468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模型分类、模型特征分析</a:t>
              </a:r>
            </a:p>
          </p:txBody>
        </p:sp>
        <p:sp>
          <p:nvSpPr>
            <p:cNvPr id="229" name="矩形 228"/>
            <p:cNvSpPr/>
            <p:nvPr/>
          </p:nvSpPr>
          <p:spPr>
            <a:xfrm>
              <a:off x="3586592" y="987910"/>
              <a:ext cx="2099969" cy="310896"/>
            </a:xfrm>
            <a:prstGeom prst="rect">
              <a:avLst/>
            </a:prstGeom>
            <a:solidFill>
              <a:sysClr val="window" lastClr="FFFFFF"/>
            </a:solidFill>
            <a:ln w="12700" cap="flat" cmpd="sng" algn="ctr">
              <a:solidFill>
                <a:sysClr val="windowText" lastClr="000000"/>
              </a:solidFill>
              <a:prstDash val="solid"/>
              <a:miter lim="800000"/>
            </a:ln>
            <a:effectLst/>
          </p:spPr>
          <p:txBody>
            <a:bodyPr lIns="46800" tIns="36000" rIns="468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数据特征分析</a:t>
              </a:r>
            </a:p>
          </p:txBody>
        </p:sp>
      </p:grpSp>
      <p:grpSp>
        <p:nvGrpSpPr>
          <p:cNvPr id="136" name="组合 135"/>
          <p:cNvGrpSpPr/>
          <p:nvPr/>
        </p:nvGrpSpPr>
        <p:grpSpPr>
          <a:xfrm>
            <a:off x="4435850" y="3291156"/>
            <a:ext cx="3568911" cy="1757908"/>
            <a:chOff x="6390445" y="1518339"/>
            <a:chExt cx="3568911" cy="1757908"/>
          </a:xfrm>
        </p:grpSpPr>
        <p:sp>
          <p:nvSpPr>
            <p:cNvPr id="221" name="矩形 220"/>
            <p:cNvSpPr/>
            <p:nvPr/>
          </p:nvSpPr>
          <p:spPr>
            <a:xfrm>
              <a:off x="6390445" y="1518339"/>
              <a:ext cx="3568911" cy="1757908"/>
            </a:xfrm>
            <a:prstGeom prst="rect">
              <a:avLst/>
            </a:prstGeom>
            <a:solidFill>
              <a:sysClr val="window" lastClr="FFFFFF"/>
            </a:solidFill>
            <a:ln w="12700" cap="flat" cmpd="sng" algn="ctr">
              <a:solidFill>
                <a:srgbClr val="E7E6E6">
                  <a:lumMod val="7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222" name="矩形 221"/>
            <p:cNvSpPr/>
            <p:nvPr/>
          </p:nvSpPr>
          <p:spPr>
            <a:xfrm>
              <a:off x="6467032" y="1567556"/>
              <a:ext cx="581188" cy="1655181"/>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分布式网络架构的构建</a:t>
              </a:r>
            </a:p>
          </p:txBody>
        </p:sp>
      </p:grpSp>
      <p:grpSp>
        <p:nvGrpSpPr>
          <p:cNvPr id="137" name="组合 136"/>
          <p:cNvGrpSpPr/>
          <p:nvPr/>
        </p:nvGrpSpPr>
        <p:grpSpPr>
          <a:xfrm>
            <a:off x="5072101" y="3361468"/>
            <a:ext cx="2932660" cy="1628831"/>
            <a:chOff x="7026696" y="1588651"/>
            <a:chExt cx="2932660" cy="1628831"/>
          </a:xfrm>
        </p:grpSpPr>
        <p:pic>
          <p:nvPicPr>
            <p:cNvPr id="203" name="图片 202"/>
            <p:cNvPicPr>
              <a:picLocks noChangeAspect="1"/>
            </p:cNvPicPr>
            <p:nvPr/>
          </p:nvPicPr>
          <p:blipFill>
            <a:blip r:embed="rId3"/>
            <a:stretch>
              <a:fillRect/>
            </a:stretch>
          </p:blipFill>
          <p:spPr>
            <a:xfrm>
              <a:off x="7556160" y="2628199"/>
              <a:ext cx="300007" cy="307700"/>
            </a:xfrm>
            <a:prstGeom prst="rect">
              <a:avLst/>
            </a:prstGeom>
          </p:spPr>
        </p:pic>
        <p:pic>
          <p:nvPicPr>
            <p:cNvPr id="204" name="图片 203"/>
            <p:cNvPicPr>
              <a:picLocks noChangeAspect="1"/>
            </p:cNvPicPr>
            <p:nvPr/>
          </p:nvPicPr>
          <p:blipFill>
            <a:blip r:embed="rId4"/>
            <a:stretch>
              <a:fillRect/>
            </a:stretch>
          </p:blipFill>
          <p:spPr>
            <a:xfrm>
              <a:off x="8837110" y="2558853"/>
              <a:ext cx="346051" cy="367375"/>
            </a:xfrm>
            <a:prstGeom prst="rect">
              <a:avLst/>
            </a:prstGeom>
          </p:spPr>
        </p:pic>
        <p:sp>
          <p:nvSpPr>
            <p:cNvPr id="205" name="文本框 204"/>
            <p:cNvSpPr txBox="1"/>
            <p:nvPr/>
          </p:nvSpPr>
          <p:spPr>
            <a:xfrm>
              <a:off x="7715074" y="1588651"/>
              <a:ext cx="1406016" cy="29238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rPr>
                <a:t>数据管理服务器</a:t>
              </a:r>
            </a:p>
          </p:txBody>
        </p:sp>
        <p:sp>
          <p:nvSpPr>
            <p:cNvPr id="206" name="文本框 205"/>
            <p:cNvSpPr txBox="1"/>
            <p:nvPr/>
          </p:nvSpPr>
          <p:spPr>
            <a:xfrm>
              <a:off x="7026696" y="2925094"/>
              <a:ext cx="1378157" cy="29238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rPr>
                <a:t>模型计算服务器</a:t>
              </a:r>
            </a:p>
          </p:txBody>
        </p:sp>
        <p:sp>
          <p:nvSpPr>
            <p:cNvPr id="207" name="文本框 206"/>
            <p:cNvSpPr txBox="1"/>
            <p:nvPr/>
          </p:nvSpPr>
          <p:spPr>
            <a:xfrm>
              <a:off x="8518655" y="2917757"/>
              <a:ext cx="1440701" cy="29238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rPr>
                <a:t>结果对比服务器</a:t>
              </a:r>
            </a:p>
          </p:txBody>
        </p:sp>
        <p:sp>
          <p:nvSpPr>
            <p:cNvPr id="208" name="左右箭头 207"/>
            <p:cNvSpPr/>
            <p:nvPr/>
          </p:nvSpPr>
          <p:spPr>
            <a:xfrm rot="7958387">
              <a:off x="7601537" y="2270168"/>
              <a:ext cx="642647" cy="138346"/>
            </a:xfrm>
            <a:prstGeom prst="leftRightArrow">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209" name="左右箭头 208"/>
            <p:cNvSpPr/>
            <p:nvPr/>
          </p:nvSpPr>
          <p:spPr>
            <a:xfrm rot="2645020">
              <a:off x="8320289" y="2253961"/>
              <a:ext cx="642647" cy="139967"/>
            </a:xfrm>
            <a:prstGeom prst="leftRightArrow">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210" name="左右箭头 209"/>
            <p:cNvSpPr/>
            <p:nvPr/>
          </p:nvSpPr>
          <p:spPr>
            <a:xfrm>
              <a:off x="7916854" y="2704796"/>
              <a:ext cx="848225" cy="139967"/>
            </a:xfrm>
            <a:prstGeom prst="leftRightArrow">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211" name="矩形 210"/>
            <p:cNvSpPr/>
            <p:nvPr/>
          </p:nvSpPr>
          <p:spPr>
            <a:xfrm rot="2687715">
              <a:off x="8369797" y="2172333"/>
              <a:ext cx="723622" cy="133350"/>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http, ftp</a:t>
              </a:r>
              <a:endPar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212" name="矩形 211"/>
            <p:cNvSpPr/>
            <p:nvPr/>
          </p:nvSpPr>
          <p:spPr>
            <a:xfrm>
              <a:off x="7942819" y="2585814"/>
              <a:ext cx="723622" cy="133350"/>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http, ftp</a:t>
              </a:r>
              <a:endPar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213" name="矩形 212"/>
            <p:cNvSpPr/>
            <p:nvPr/>
          </p:nvSpPr>
          <p:spPr>
            <a:xfrm rot="18735477">
              <a:off x="7464551" y="2200403"/>
              <a:ext cx="723622" cy="133350"/>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http, ftp</a:t>
              </a:r>
              <a:endPar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214" name="矩形 213"/>
            <p:cNvSpPr/>
            <p:nvPr/>
          </p:nvSpPr>
          <p:spPr>
            <a:xfrm rot="18735477">
              <a:off x="7650415" y="2328391"/>
              <a:ext cx="723622" cy="133350"/>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N:1</a:t>
              </a:r>
              <a:endPar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215" name="矩形 214"/>
            <p:cNvSpPr/>
            <p:nvPr/>
          </p:nvSpPr>
          <p:spPr>
            <a:xfrm rot="2687715">
              <a:off x="8209253" y="2348828"/>
              <a:ext cx="723622" cy="133350"/>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1:1</a:t>
              </a:r>
              <a:endPar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216" name="矩形 215"/>
            <p:cNvSpPr/>
            <p:nvPr/>
          </p:nvSpPr>
          <p:spPr>
            <a:xfrm>
              <a:off x="7958149" y="2818446"/>
              <a:ext cx="723622" cy="133350"/>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N:1</a:t>
              </a:r>
              <a:endPar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pSp>
          <p:nvGrpSpPr>
            <p:cNvPr id="217" name="组合 216"/>
            <p:cNvGrpSpPr/>
            <p:nvPr/>
          </p:nvGrpSpPr>
          <p:grpSpPr>
            <a:xfrm>
              <a:off x="8154569" y="1842513"/>
              <a:ext cx="291731" cy="213203"/>
              <a:chOff x="3946280" y="1939334"/>
              <a:chExt cx="291731" cy="213203"/>
            </a:xfrm>
          </p:grpSpPr>
          <p:sp>
            <p:nvSpPr>
              <p:cNvPr id="218" name="流程图: 文档 217"/>
              <p:cNvSpPr/>
              <p:nvPr/>
            </p:nvSpPr>
            <p:spPr>
              <a:xfrm>
                <a:off x="4031724" y="1939334"/>
                <a:ext cx="206287" cy="126206"/>
              </a:xfrm>
              <a:prstGeom prst="flowChartDocumen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219" name="流程图: 文档 218"/>
              <p:cNvSpPr/>
              <p:nvPr/>
            </p:nvSpPr>
            <p:spPr>
              <a:xfrm>
                <a:off x="3990278" y="1983917"/>
                <a:ext cx="206287" cy="126206"/>
              </a:xfrm>
              <a:prstGeom prst="flowChartDocumen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220" name="流程图: 文档 219"/>
              <p:cNvSpPr/>
              <p:nvPr/>
            </p:nvSpPr>
            <p:spPr>
              <a:xfrm>
                <a:off x="3946280" y="2026331"/>
                <a:ext cx="206287" cy="126206"/>
              </a:xfrm>
              <a:prstGeom prst="flowChartDocumen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pSp>
      </p:grpSp>
      <p:grpSp>
        <p:nvGrpSpPr>
          <p:cNvPr id="139" name="组合 138"/>
          <p:cNvGrpSpPr/>
          <p:nvPr/>
        </p:nvGrpSpPr>
        <p:grpSpPr>
          <a:xfrm>
            <a:off x="712134" y="3292098"/>
            <a:ext cx="3330503" cy="1757908"/>
            <a:chOff x="2666729" y="1519281"/>
            <a:chExt cx="3330503" cy="1757908"/>
          </a:xfrm>
        </p:grpSpPr>
        <p:sp>
          <p:nvSpPr>
            <p:cNvPr id="194" name="矩形 193"/>
            <p:cNvSpPr/>
            <p:nvPr/>
          </p:nvSpPr>
          <p:spPr>
            <a:xfrm>
              <a:off x="2666729" y="1519281"/>
              <a:ext cx="3330503" cy="1757908"/>
            </a:xfrm>
            <a:prstGeom prst="rect">
              <a:avLst/>
            </a:prstGeom>
            <a:solidFill>
              <a:sysClr val="window" lastClr="FFFFFF"/>
            </a:solidFill>
            <a:ln w="12700" cap="flat" cmpd="sng" algn="ctr">
              <a:solidFill>
                <a:srgbClr val="E7E6E6">
                  <a:lumMod val="7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95" name="矩形 194"/>
            <p:cNvSpPr/>
            <p:nvPr/>
          </p:nvSpPr>
          <p:spPr>
            <a:xfrm>
              <a:off x="2730110" y="1568498"/>
              <a:ext cx="515642" cy="1655181"/>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服务容器的设计和实现</a:t>
              </a:r>
            </a:p>
          </p:txBody>
        </p:sp>
      </p:grpSp>
      <p:sp>
        <p:nvSpPr>
          <p:cNvPr id="155" name="矩形 154"/>
          <p:cNvSpPr/>
          <p:nvPr/>
        </p:nvSpPr>
        <p:spPr>
          <a:xfrm>
            <a:off x="1413419" y="3361354"/>
            <a:ext cx="1174531" cy="423603"/>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服务发布</a:t>
            </a:r>
          </a:p>
        </p:txBody>
      </p:sp>
      <p:sp>
        <p:nvSpPr>
          <p:cNvPr id="156" name="矩形 155"/>
          <p:cNvSpPr/>
          <p:nvPr/>
        </p:nvSpPr>
        <p:spPr>
          <a:xfrm>
            <a:off x="1413419" y="3958271"/>
            <a:ext cx="1174531" cy="423603"/>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服务注销</a:t>
            </a:r>
          </a:p>
        </p:txBody>
      </p:sp>
      <p:sp>
        <p:nvSpPr>
          <p:cNvPr id="157" name="矩形 156"/>
          <p:cNvSpPr/>
          <p:nvPr/>
        </p:nvSpPr>
        <p:spPr>
          <a:xfrm>
            <a:off x="2717577" y="3361354"/>
            <a:ext cx="1174531" cy="423603"/>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服务实例管理</a:t>
            </a:r>
          </a:p>
        </p:txBody>
      </p:sp>
      <p:sp>
        <p:nvSpPr>
          <p:cNvPr id="158" name="矩形 157"/>
          <p:cNvSpPr/>
          <p:nvPr/>
        </p:nvSpPr>
        <p:spPr>
          <a:xfrm>
            <a:off x="2717577" y="3958271"/>
            <a:ext cx="1174531" cy="423603"/>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服务器</a:t>
            </a:r>
            <a:endParaRPr kumimoji="0" lang="en-US" altLang="zh-CN"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性能监控</a:t>
            </a:r>
          </a:p>
        </p:txBody>
      </p:sp>
      <p:grpSp>
        <p:nvGrpSpPr>
          <p:cNvPr id="159" name="组合 158"/>
          <p:cNvGrpSpPr/>
          <p:nvPr/>
        </p:nvGrpSpPr>
        <p:grpSpPr>
          <a:xfrm>
            <a:off x="1480774" y="4551512"/>
            <a:ext cx="2262535" cy="335166"/>
            <a:chOff x="3593109" y="2511381"/>
            <a:chExt cx="4817222" cy="713611"/>
          </a:xfrm>
        </p:grpSpPr>
        <p:pic>
          <p:nvPicPr>
            <p:cNvPr id="183" name="图片 182">
              <a:extLst>
                <a:ext uri="{FF2B5EF4-FFF2-40B4-BE49-F238E27FC236}">
                  <a16:creationId xmlns:a16="http://schemas.microsoft.com/office/drawing/2014/main" id="{99C45B9A-9352-43F4-9A1B-6FF63AD1B1EC}"/>
                </a:ext>
              </a:extLst>
            </p:cNvPr>
            <p:cNvPicPr>
              <a:picLocks noChangeAspect="1"/>
            </p:cNvPicPr>
            <p:nvPr/>
          </p:nvPicPr>
          <p:blipFill>
            <a:blip r:embed="rId3"/>
            <a:stretch>
              <a:fillRect/>
            </a:stretch>
          </p:blipFill>
          <p:spPr>
            <a:xfrm>
              <a:off x="3593109" y="2511381"/>
              <a:ext cx="680320" cy="697764"/>
            </a:xfrm>
            <a:prstGeom prst="rect">
              <a:avLst/>
            </a:prstGeom>
          </p:spPr>
        </p:pic>
        <p:sp>
          <p:nvSpPr>
            <p:cNvPr id="184" name="加号 183"/>
            <p:cNvSpPr/>
            <p:nvPr/>
          </p:nvSpPr>
          <p:spPr>
            <a:xfrm>
              <a:off x="4239503" y="2651669"/>
              <a:ext cx="379141" cy="379141"/>
            </a:xfrm>
            <a:prstGeom prst="mathPlus">
              <a:avLst>
                <a:gd name="adj1" fmla="val 12805"/>
              </a:avLst>
            </a:prstGeom>
            <a:solidFill>
              <a:srgbClr val="A5A5A5"/>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smtClean="0">
                <a:ln>
                  <a:noFill/>
                </a:ln>
                <a:solidFill>
                  <a:prstClr val="white"/>
                </a:solidFill>
                <a:effectLst/>
                <a:uLnTx/>
                <a:uFillTx/>
                <a:latin typeface="Times New Roman" panose="02020603050405020304" pitchFamily="18" charset="0"/>
                <a:ea typeface="宋体" panose="02010600030101010101" pitchFamily="2" charset="-122"/>
                <a:cs typeface="+mn-cs"/>
              </a:endParaRPr>
            </a:p>
          </p:txBody>
        </p:sp>
        <p:sp>
          <p:nvSpPr>
            <p:cNvPr id="185" name="加号 184"/>
            <p:cNvSpPr/>
            <p:nvPr/>
          </p:nvSpPr>
          <p:spPr>
            <a:xfrm>
              <a:off x="5908658" y="2651668"/>
              <a:ext cx="379140" cy="379140"/>
            </a:xfrm>
            <a:prstGeom prst="mathPlus">
              <a:avLst>
                <a:gd name="adj1" fmla="val 12805"/>
              </a:avLst>
            </a:prstGeom>
            <a:solidFill>
              <a:srgbClr val="A5A5A5"/>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smtClean="0">
                <a:ln>
                  <a:noFill/>
                </a:ln>
                <a:solidFill>
                  <a:prstClr val="white"/>
                </a:solidFill>
                <a:effectLst/>
                <a:uLnTx/>
                <a:uFillTx/>
                <a:latin typeface="Times New Roman" panose="02020603050405020304" pitchFamily="18" charset="0"/>
                <a:ea typeface="宋体" panose="02010600030101010101" pitchFamily="2" charset="-122"/>
                <a:cs typeface="+mn-cs"/>
              </a:endParaRPr>
            </a:p>
          </p:txBody>
        </p:sp>
        <p:pic>
          <p:nvPicPr>
            <p:cNvPr id="186" name="图片 185"/>
            <p:cNvPicPr>
              <a:picLocks noChangeAspect="1"/>
            </p:cNvPicPr>
            <p:nvPr/>
          </p:nvPicPr>
          <p:blipFill>
            <a:blip r:embed="rId5" cstate="print">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4746885" y="2549614"/>
              <a:ext cx="1081704" cy="675378"/>
            </a:xfrm>
            <a:prstGeom prst="rect">
              <a:avLst/>
            </a:prstGeom>
          </p:spPr>
        </p:pic>
        <p:pic>
          <p:nvPicPr>
            <p:cNvPr id="187" name="图片 186"/>
            <p:cNvPicPr>
              <a:picLocks noChangeAspect="1"/>
            </p:cNvPicPr>
            <p:nvPr/>
          </p:nvPicPr>
          <p:blipFill>
            <a:blip r:embed="rId7" cstate="print">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tretch>
              <a:fillRect/>
            </a:stretch>
          </p:blipFill>
          <p:spPr>
            <a:xfrm>
              <a:off x="6403109" y="2543005"/>
              <a:ext cx="2007222" cy="553964"/>
            </a:xfrm>
            <a:prstGeom prst="rect">
              <a:avLst/>
            </a:prstGeom>
          </p:spPr>
        </p:pic>
      </p:grpSp>
    </p:spTree>
    <p:extLst>
      <p:ext uri="{BB962C8B-B14F-4D97-AF65-F5344CB8AC3E}">
        <p14:creationId xmlns:p14="http://schemas.microsoft.com/office/powerpoint/2010/main" val="14580435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bwMode="auto">
          <a:xfrm>
            <a:off x="304800" y="1066800"/>
            <a:ext cx="6859488" cy="4179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0" baseline="0">
                <a:solidFill>
                  <a:schemeClr val="tx1"/>
                </a:solidFill>
                <a:latin typeface="Arial" pitchFamily="34" charset="0"/>
                <a:ea typeface="黑体" pitchFamily="49" charset="-122"/>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baseline="0">
                <a:solidFill>
                  <a:schemeClr val="tx1"/>
                </a:solidFill>
                <a:latin typeface="Arial" pitchFamily="34" charset="0"/>
                <a:ea typeface="黑体" pitchFamily="49" charset="-122"/>
              </a:defRPr>
            </a:lvl2pPr>
            <a:lvl3pPr marL="1143000" indent="-228600" algn="l" rtl="0" eaLnBrk="1" fontAlgn="base" hangingPunct="1">
              <a:lnSpc>
                <a:spcPct val="120000"/>
              </a:lnSpc>
              <a:spcBef>
                <a:spcPct val="20000"/>
              </a:spcBef>
              <a:spcAft>
                <a:spcPct val="0"/>
              </a:spcAft>
              <a:buClr>
                <a:schemeClr val="tx1"/>
              </a:buClr>
              <a:buChar char="•"/>
              <a:defRPr sz="2200" baseline="0">
                <a:solidFill>
                  <a:schemeClr val="tx1"/>
                </a:solidFill>
                <a:latin typeface="Arial" pitchFamily="34" charset="0"/>
                <a:ea typeface="黑体" pitchFamily="49" charset="-122"/>
              </a:defRPr>
            </a:lvl3pPr>
            <a:lvl4pPr marL="1600200" indent="-228600" algn="l" rtl="0" eaLnBrk="1" fontAlgn="base" hangingPunct="1">
              <a:lnSpc>
                <a:spcPct val="120000"/>
              </a:lnSpc>
              <a:spcBef>
                <a:spcPct val="20000"/>
              </a:spcBef>
              <a:spcAft>
                <a:spcPct val="0"/>
              </a:spcAft>
              <a:buChar char="–"/>
              <a:defRPr sz="2000" baseline="0">
                <a:solidFill>
                  <a:schemeClr val="tx1"/>
                </a:solidFill>
                <a:latin typeface="Arial" pitchFamily="34" charset="0"/>
                <a:ea typeface="黑体" pitchFamily="49" charset="-122"/>
              </a:defRPr>
            </a:lvl4pPr>
            <a:lvl5pPr marL="2057400" indent="-228600" algn="l" rtl="0" eaLnBrk="1" fontAlgn="base" hangingPunct="1">
              <a:lnSpc>
                <a:spcPct val="120000"/>
              </a:lnSpc>
              <a:spcBef>
                <a:spcPct val="20000"/>
              </a:spcBef>
              <a:spcAft>
                <a:spcPct val="0"/>
              </a:spcAft>
              <a:buChar char="»"/>
              <a:defRPr sz="2000" baseline="0">
                <a:solidFill>
                  <a:schemeClr val="tx1"/>
                </a:solidFill>
                <a:latin typeface="Arial" pitchFamily="34"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None/>
            </a:pPr>
            <a:r>
              <a:rPr lang="en-US" altLang="zh-CN" sz="2000" kern="0" dirty="0" smtClean="0">
                <a:latin typeface="宋体" panose="02010600030101010101" pitchFamily="2" charset="-122"/>
                <a:ea typeface="宋体" panose="02010600030101010101" pitchFamily="2" charset="-122"/>
              </a:rPr>
              <a:t>3.2 </a:t>
            </a:r>
            <a:r>
              <a:rPr lang="zh-CN" altLang="en-US" sz="2000" kern="0" dirty="0" smtClean="0">
                <a:latin typeface="宋体" panose="02010600030101010101" pitchFamily="2" charset="-122"/>
                <a:ea typeface="宋体" panose="02010600030101010101" pitchFamily="2" charset="-122"/>
              </a:rPr>
              <a:t>技术路线</a:t>
            </a:r>
            <a:endParaRPr lang="en-US" altLang="zh-CN" sz="2000" kern="0" dirty="0">
              <a:solidFill>
                <a:srgbClr val="FF0000"/>
              </a:solidFill>
              <a:latin typeface="宋体" panose="02010600030101010101" pitchFamily="2" charset="-122"/>
              <a:ea typeface="宋体" panose="02010600030101010101" pitchFamily="2" charset="-122"/>
            </a:endParaRPr>
          </a:p>
        </p:txBody>
      </p:sp>
      <p:sp>
        <p:nvSpPr>
          <p:cNvPr id="5" name="灯片编号占位符 4"/>
          <p:cNvSpPr>
            <a:spLocks noGrp="1"/>
          </p:cNvSpPr>
          <p:nvPr>
            <p:ph type="sldNum" sz="quarter" idx="11"/>
          </p:nvPr>
        </p:nvSpPr>
        <p:spPr>
          <a:xfrm>
            <a:off x="6631214" y="5733256"/>
            <a:ext cx="457200" cy="228600"/>
          </a:xfrm>
        </p:spPr>
        <p:txBody>
          <a:bodyPr/>
          <a:lstStyle/>
          <a:p>
            <a:fld id="{57EA92A5-C027-4AA6-B826-350AEA676BBC}" type="slidenum">
              <a:rPr lang="zh-CN" altLang="en-US" smtClean="0"/>
              <a:pPr/>
              <a:t>14</a:t>
            </a:fld>
            <a:endParaRPr lang="zh-CN" altLang="en-US"/>
          </a:p>
        </p:txBody>
      </p:sp>
      <p:sp>
        <p:nvSpPr>
          <p:cNvPr id="121" name="矩形 120"/>
          <p:cNvSpPr/>
          <p:nvPr/>
        </p:nvSpPr>
        <p:spPr>
          <a:xfrm>
            <a:off x="176095" y="4490323"/>
            <a:ext cx="7924297" cy="675955"/>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22" name="矩形 121"/>
          <p:cNvSpPr/>
          <p:nvPr/>
        </p:nvSpPr>
        <p:spPr>
          <a:xfrm>
            <a:off x="710992" y="4538480"/>
            <a:ext cx="7290351" cy="578471"/>
          </a:xfrm>
          <a:prstGeom prst="rect">
            <a:avLst/>
          </a:prstGeom>
          <a:solidFill>
            <a:sysClr val="window" lastClr="FFFFFF"/>
          </a:solidFill>
          <a:ln w="12700" cap="flat" cmpd="sng" algn="ctr">
            <a:solidFill>
              <a:srgbClr val="E7E6E6">
                <a:lumMod val="7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24" name="矩形 123"/>
          <p:cNvSpPr/>
          <p:nvPr/>
        </p:nvSpPr>
        <p:spPr>
          <a:xfrm>
            <a:off x="176095" y="1798275"/>
            <a:ext cx="7924297" cy="1459876"/>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28" name="矩形 10"/>
          <p:cNvSpPr/>
          <p:nvPr/>
        </p:nvSpPr>
        <p:spPr>
          <a:xfrm>
            <a:off x="176095" y="3206682"/>
            <a:ext cx="7924297" cy="1283640"/>
          </a:xfrm>
          <a:custGeom>
            <a:avLst/>
            <a:gdLst>
              <a:gd name="connsiteX0" fmla="*/ 0 w 7924297"/>
              <a:gd name="connsiteY0" fmla="*/ 0 h 1294460"/>
              <a:gd name="connsiteX1" fmla="*/ 7924297 w 7924297"/>
              <a:gd name="connsiteY1" fmla="*/ 0 h 1294460"/>
              <a:gd name="connsiteX2" fmla="*/ 7924297 w 7924297"/>
              <a:gd name="connsiteY2" fmla="*/ 1294460 h 1294460"/>
              <a:gd name="connsiteX3" fmla="*/ 0 w 7924297"/>
              <a:gd name="connsiteY3" fmla="*/ 1294460 h 1294460"/>
              <a:gd name="connsiteX4" fmla="*/ 0 w 7924297"/>
              <a:gd name="connsiteY4" fmla="*/ 0 h 1294460"/>
              <a:gd name="connsiteX0" fmla="*/ 0 w 7924297"/>
              <a:gd name="connsiteY0" fmla="*/ 0 h 1294460"/>
              <a:gd name="connsiteX1" fmla="*/ 7924297 w 7924297"/>
              <a:gd name="connsiteY1" fmla="*/ 0 h 1294460"/>
              <a:gd name="connsiteX2" fmla="*/ 7924297 w 7924297"/>
              <a:gd name="connsiteY2" fmla="*/ 1294460 h 1294460"/>
              <a:gd name="connsiteX3" fmla="*/ 0 w 7924297"/>
              <a:gd name="connsiteY3" fmla="*/ 1294460 h 1294460"/>
              <a:gd name="connsiteX4" fmla="*/ 91440 w 7924297"/>
              <a:gd name="connsiteY4" fmla="*/ 91440 h 1294460"/>
              <a:gd name="connsiteX0" fmla="*/ 0 w 7924297"/>
              <a:gd name="connsiteY0" fmla="*/ 0 h 1294460"/>
              <a:gd name="connsiteX1" fmla="*/ 7924297 w 7924297"/>
              <a:gd name="connsiteY1" fmla="*/ 0 h 1294460"/>
              <a:gd name="connsiteX2" fmla="*/ 7924297 w 7924297"/>
              <a:gd name="connsiteY2" fmla="*/ 1294460 h 1294460"/>
              <a:gd name="connsiteX3" fmla="*/ 0 w 7924297"/>
              <a:gd name="connsiteY3" fmla="*/ 1294460 h 1294460"/>
              <a:gd name="connsiteX4" fmla="*/ 91440 w 7924297"/>
              <a:gd name="connsiteY4" fmla="*/ 91440 h 1294460"/>
              <a:gd name="connsiteX5" fmla="*/ 0 w 7924297"/>
              <a:gd name="connsiteY5" fmla="*/ 0 h 1294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4297" h="1294460">
                <a:moveTo>
                  <a:pt x="0" y="0"/>
                </a:moveTo>
                <a:lnTo>
                  <a:pt x="7924297" y="0"/>
                </a:lnTo>
                <a:lnTo>
                  <a:pt x="7924297" y="1294460"/>
                </a:lnTo>
                <a:lnTo>
                  <a:pt x="0" y="1294460"/>
                </a:lnTo>
                <a:cubicBezTo>
                  <a:pt x="0" y="862973"/>
                  <a:pt x="91440" y="91440"/>
                  <a:pt x="91440" y="91440"/>
                </a:cubicBezTo>
                <a:lnTo>
                  <a:pt x="0" y="0"/>
                </a:lnTo>
                <a:close/>
              </a:path>
            </a:pathLst>
          </a:custGeom>
          <a:solidFill>
            <a:sysClr val="window" lastClr="FFFFFF"/>
          </a:solidFill>
          <a:ln w="12700" cap="flat"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29" name="矩形 128"/>
          <p:cNvSpPr/>
          <p:nvPr/>
        </p:nvSpPr>
        <p:spPr>
          <a:xfrm>
            <a:off x="176094" y="1797634"/>
            <a:ext cx="475394" cy="2692690"/>
          </a:xfrm>
          <a:prstGeom prst="rect">
            <a:avLst/>
          </a:prstGeom>
          <a:solidFill>
            <a:sysClr val="window" lastClr="FFFFFF"/>
          </a:solidFill>
          <a:ln w="12700" cap="flat" cmpd="sng" algn="ctr">
            <a:solidFill>
              <a:sysClr val="windowText" lastClr="000000"/>
            </a:solidFill>
            <a:prstDash val="solid"/>
            <a:miter lim="800000"/>
          </a:ln>
          <a:effectLst/>
        </p:spPr>
        <p:txBody>
          <a:bodyPr lIns="46800" rIns="468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1"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服务资源的封装发布</a:t>
            </a:r>
          </a:p>
        </p:txBody>
      </p:sp>
      <p:sp>
        <p:nvSpPr>
          <p:cNvPr id="130" name="矩形 129"/>
          <p:cNvSpPr/>
          <p:nvPr/>
        </p:nvSpPr>
        <p:spPr>
          <a:xfrm>
            <a:off x="176094" y="4490323"/>
            <a:ext cx="475394" cy="675955"/>
          </a:xfrm>
          <a:prstGeom prst="rect">
            <a:avLst/>
          </a:prstGeom>
          <a:solidFill>
            <a:sysClr val="window" lastClr="FFFFFF"/>
          </a:solidFill>
          <a:ln w="12700" cap="flat" cmpd="sng" algn="ctr">
            <a:solidFill>
              <a:sysClr val="windowText" lastClr="000000"/>
            </a:solidFill>
            <a:prstDash val="solid"/>
            <a:miter lim="800000"/>
          </a:ln>
          <a:effectLst/>
        </p:spPr>
        <p:txBody>
          <a:bodyPr lIns="46800" rIns="468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1"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对比引擎实现</a:t>
            </a:r>
          </a:p>
        </p:txBody>
      </p:sp>
      <p:grpSp>
        <p:nvGrpSpPr>
          <p:cNvPr id="133" name="组合 132"/>
          <p:cNvGrpSpPr/>
          <p:nvPr/>
        </p:nvGrpSpPr>
        <p:grpSpPr>
          <a:xfrm>
            <a:off x="4437604" y="1842084"/>
            <a:ext cx="3563739" cy="1288537"/>
            <a:chOff x="6395617" y="3385057"/>
            <a:chExt cx="3563739" cy="1316353"/>
          </a:xfrm>
        </p:grpSpPr>
        <p:sp>
          <p:nvSpPr>
            <p:cNvPr id="223" name="矩形 222"/>
            <p:cNvSpPr/>
            <p:nvPr/>
          </p:nvSpPr>
          <p:spPr>
            <a:xfrm>
              <a:off x="6395617" y="3385057"/>
              <a:ext cx="3563739" cy="1316353"/>
            </a:xfrm>
            <a:prstGeom prst="rect">
              <a:avLst/>
            </a:prstGeom>
            <a:solidFill>
              <a:sysClr val="window" lastClr="FFFFFF"/>
            </a:solidFill>
            <a:ln w="12700" cap="flat" cmpd="sng" algn="ctr">
              <a:solidFill>
                <a:srgbClr val="E7E6E6">
                  <a:lumMod val="7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224" name="矩形 223"/>
            <p:cNvSpPr/>
            <p:nvPr/>
          </p:nvSpPr>
          <p:spPr>
            <a:xfrm>
              <a:off x="6470386" y="3457598"/>
              <a:ext cx="577834" cy="1179078"/>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数据服务的封装发布</a:t>
              </a:r>
            </a:p>
          </p:txBody>
        </p:sp>
      </p:grpSp>
      <p:sp>
        <p:nvSpPr>
          <p:cNvPr id="134" name="矩形 133"/>
          <p:cNvSpPr/>
          <p:nvPr/>
        </p:nvSpPr>
        <p:spPr>
          <a:xfrm>
            <a:off x="710992" y="1846496"/>
            <a:ext cx="3328251" cy="1286071"/>
          </a:xfrm>
          <a:prstGeom prst="rect">
            <a:avLst/>
          </a:prstGeom>
          <a:solidFill>
            <a:sysClr val="window" lastClr="FFFFFF"/>
          </a:solidFill>
          <a:ln w="12700" cap="flat" cmpd="sng" algn="ctr">
            <a:solidFill>
              <a:srgbClr val="E7E6E6">
                <a:lumMod val="7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5" name="矩形 134"/>
          <p:cNvSpPr/>
          <p:nvPr/>
        </p:nvSpPr>
        <p:spPr>
          <a:xfrm>
            <a:off x="759106" y="1942659"/>
            <a:ext cx="522231" cy="1152503"/>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模型服务的封装发布</a:t>
            </a:r>
          </a:p>
        </p:txBody>
      </p:sp>
      <p:grpSp>
        <p:nvGrpSpPr>
          <p:cNvPr id="138" name="组合 137"/>
          <p:cNvGrpSpPr/>
          <p:nvPr/>
        </p:nvGrpSpPr>
        <p:grpSpPr>
          <a:xfrm>
            <a:off x="710992" y="3224496"/>
            <a:ext cx="3328251" cy="1203054"/>
            <a:chOff x="2719805" y="3384040"/>
            <a:chExt cx="3328251" cy="1203054"/>
          </a:xfrm>
        </p:grpSpPr>
        <p:grpSp>
          <p:nvGrpSpPr>
            <p:cNvPr id="196" name="组合 195"/>
            <p:cNvGrpSpPr/>
            <p:nvPr/>
          </p:nvGrpSpPr>
          <p:grpSpPr>
            <a:xfrm>
              <a:off x="2719805" y="3384040"/>
              <a:ext cx="3328251" cy="1203054"/>
              <a:chOff x="2669005" y="4805569"/>
              <a:chExt cx="3328251" cy="1203054"/>
            </a:xfrm>
          </p:grpSpPr>
          <p:sp>
            <p:nvSpPr>
              <p:cNvPr id="201" name="矩形 200"/>
              <p:cNvSpPr/>
              <p:nvPr/>
            </p:nvSpPr>
            <p:spPr>
              <a:xfrm>
                <a:off x="2669005" y="4805569"/>
                <a:ext cx="3328251" cy="1203054"/>
              </a:xfrm>
              <a:prstGeom prst="rect">
                <a:avLst/>
              </a:prstGeom>
              <a:solidFill>
                <a:sysClr val="window" lastClr="FFFFFF"/>
              </a:solidFill>
              <a:ln w="12700" cap="flat" cmpd="sng" algn="ctr">
                <a:solidFill>
                  <a:srgbClr val="E7E6E6">
                    <a:lumMod val="7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202" name="矩形 201"/>
              <p:cNvSpPr/>
              <p:nvPr/>
            </p:nvSpPr>
            <p:spPr>
              <a:xfrm>
                <a:off x="2717119" y="4831729"/>
                <a:ext cx="522231" cy="1152503"/>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对比方法</a:t>
                </a:r>
                <a:endParaRPr kumimoji="0" lang="en-US" altLang="zh-CN"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的实现</a:t>
                </a:r>
              </a:p>
            </p:txBody>
          </p:sp>
        </p:grpSp>
        <p:sp>
          <p:nvSpPr>
            <p:cNvPr id="197" name="圆角矩形 196"/>
            <p:cNvSpPr/>
            <p:nvPr/>
          </p:nvSpPr>
          <p:spPr>
            <a:xfrm>
              <a:off x="3628915" y="3427105"/>
              <a:ext cx="2049089" cy="242481"/>
            </a:xfrm>
            <a:prstGeom prst="roundRect">
              <a:avLst/>
            </a:prstGeom>
            <a:solidFill>
              <a:sysClr val="window" lastClr="FFFFFF"/>
            </a:solidFill>
            <a:ln w="12700" cap="flat" cmpd="sng" algn="ctr">
              <a:solidFill>
                <a:sysClr val="windowText" lastClr="000000"/>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SD, RMSE, R</a:t>
              </a:r>
              <a:r>
                <a:rPr kumimoji="0" lang="en-US" altLang="zh-CN" sz="1300" b="0" i="0" u="none" strike="noStrike" kern="0" cap="none" spc="0" normalizeH="0" baseline="3000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2</a:t>
              </a:r>
              <a:r>
                <a:rPr kumimoji="0" lang="en-US" altLang="zh-CN"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 NSE</a:t>
              </a:r>
              <a:endPar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98" name="圆角矩形 197"/>
            <p:cNvSpPr/>
            <p:nvPr/>
          </p:nvSpPr>
          <p:spPr>
            <a:xfrm>
              <a:off x="3628915" y="3715287"/>
              <a:ext cx="2053894" cy="246585"/>
            </a:xfrm>
            <a:prstGeom prst="roundRect">
              <a:avLst/>
            </a:prstGeom>
            <a:solidFill>
              <a:sysClr val="window" lastClr="FFFFFF"/>
            </a:solidFill>
            <a:ln w="12700" cap="flat" cmpd="sng" algn="ctr">
              <a:solidFill>
                <a:sysClr val="windowText" lastClr="000000"/>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泰勒图、热力图</a:t>
              </a:r>
            </a:p>
          </p:txBody>
        </p:sp>
        <p:sp>
          <p:nvSpPr>
            <p:cNvPr id="199" name="圆角矩形 198"/>
            <p:cNvSpPr/>
            <p:nvPr/>
          </p:nvSpPr>
          <p:spPr>
            <a:xfrm>
              <a:off x="3619877" y="4003021"/>
              <a:ext cx="2065731" cy="248425"/>
            </a:xfrm>
            <a:prstGeom prst="roundRect">
              <a:avLst/>
            </a:prstGeom>
            <a:solidFill>
              <a:sysClr val="window" lastClr="FFFFFF"/>
            </a:solidFill>
            <a:ln w="12700" cap="flat" cmpd="sng" algn="ctr">
              <a:solidFill>
                <a:sysClr val="windowText" lastClr="000000"/>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时间序列折线图</a:t>
              </a:r>
            </a:p>
          </p:txBody>
        </p:sp>
        <p:sp>
          <p:nvSpPr>
            <p:cNvPr id="200" name="圆角矩形 199"/>
            <p:cNvSpPr/>
            <p:nvPr/>
          </p:nvSpPr>
          <p:spPr>
            <a:xfrm>
              <a:off x="3619280" y="4297148"/>
              <a:ext cx="2065731" cy="250399"/>
            </a:xfrm>
            <a:prstGeom prst="roundRect">
              <a:avLst/>
            </a:prstGeom>
            <a:solidFill>
              <a:sysClr val="window" lastClr="FFFFFF"/>
            </a:solidFill>
            <a:ln w="12700" cap="flat" cmpd="sng" algn="ctr">
              <a:solidFill>
                <a:sysClr val="windowText" lastClr="000000"/>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专题地图、纬向图</a:t>
              </a:r>
            </a:p>
          </p:txBody>
        </p:sp>
      </p:grpSp>
      <p:sp>
        <p:nvSpPr>
          <p:cNvPr id="140" name="矩形 139"/>
          <p:cNvSpPr/>
          <p:nvPr/>
        </p:nvSpPr>
        <p:spPr>
          <a:xfrm>
            <a:off x="1410001" y="2023589"/>
            <a:ext cx="1174531" cy="423603"/>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模型</a:t>
            </a:r>
            <a:endParaRPr kumimoji="0" lang="en-US" altLang="zh-CN"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异构性分析</a:t>
            </a:r>
          </a:p>
        </p:txBody>
      </p:sp>
      <p:sp>
        <p:nvSpPr>
          <p:cNvPr id="141" name="矩形 140"/>
          <p:cNvSpPr/>
          <p:nvPr/>
        </p:nvSpPr>
        <p:spPr>
          <a:xfrm>
            <a:off x="1413797" y="2647324"/>
            <a:ext cx="1174531" cy="390399"/>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模型</a:t>
            </a:r>
            <a:endParaRPr kumimoji="0" lang="en-US" altLang="zh-CN"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结构化描述</a:t>
            </a:r>
          </a:p>
        </p:txBody>
      </p:sp>
      <p:sp>
        <p:nvSpPr>
          <p:cNvPr id="142" name="矩形 141"/>
          <p:cNvSpPr/>
          <p:nvPr/>
        </p:nvSpPr>
        <p:spPr>
          <a:xfrm>
            <a:off x="2784023" y="2647324"/>
            <a:ext cx="1152197" cy="390399"/>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封装、部署、发布</a:t>
            </a:r>
          </a:p>
        </p:txBody>
      </p:sp>
      <p:cxnSp>
        <p:nvCxnSpPr>
          <p:cNvPr id="143" name="直接箭头连接符 142"/>
          <p:cNvCxnSpPr>
            <a:stCxn id="140" idx="2"/>
            <a:endCxn id="141" idx="0"/>
          </p:cNvCxnSpPr>
          <p:nvPr/>
        </p:nvCxnSpPr>
        <p:spPr>
          <a:xfrm>
            <a:off x="1997267" y="2447192"/>
            <a:ext cx="3796" cy="200132"/>
          </a:xfrm>
          <a:prstGeom prst="straightConnector1">
            <a:avLst/>
          </a:prstGeom>
          <a:noFill/>
          <a:ln w="6350" cap="flat" cmpd="sng" algn="ctr">
            <a:solidFill>
              <a:sysClr val="windowText" lastClr="000000"/>
            </a:solidFill>
            <a:prstDash val="solid"/>
            <a:miter lim="800000"/>
            <a:tailEnd type="triangle"/>
          </a:ln>
          <a:effectLst/>
        </p:spPr>
      </p:cxnSp>
      <p:cxnSp>
        <p:nvCxnSpPr>
          <p:cNvPr id="144" name="直接箭头连接符 143"/>
          <p:cNvCxnSpPr>
            <a:stCxn id="141" idx="3"/>
            <a:endCxn id="142" idx="1"/>
          </p:cNvCxnSpPr>
          <p:nvPr/>
        </p:nvCxnSpPr>
        <p:spPr>
          <a:xfrm>
            <a:off x="2588328" y="2842524"/>
            <a:ext cx="195695" cy="0"/>
          </a:xfrm>
          <a:prstGeom prst="straightConnector1">
            <a:avLst/>
          </a:prstGeom>
          <a:noFill/>
          <a:ln w="6350" cap="flat" cmpd="sng" algn="ctr">
            <a:solidFill>
              <a:sysClr val="windowText" lastClr="000000"/>
            </a:solidFill>
            <a:prstDash val="solid"/>
            <a:miter lim="800000"/>
            <a:tailEnd type="triangle"/>
          </a:ln>
          <a:effectLst/>
        </p:spPr>
      </p:cxnSp>
      <p:grpSp>
        <p:nvGrpSpPr>
          <p:cNvPr id="145" name="组合 144"/>
          <p:cNvGrpSpPr/>
          <p:nvPr/>
        </p:nvGrpSpPr>
        <p:grpSpPr>
          <a:xfrm>
            <a:off x="2789521" y="1933728"/>
            <a:ext cx="1144550" cy="538989"/>
            <a:chOff x="4747534" y="3476701"/>
            <a:chExt cx="1144550" cy="538989"/>
          </a:xfrm>
        </p:grpSpPr>
        <p:sp>
          <p:nvSpPr>
            <p:cNvPr id="192" name="文本框 191"/>
            <p:cNvSpPr txBox="1"/>
            <p:nvPr/>
          </p:nvSpPr>
          <p:spPr>
            <a:xfrm>
              <a:off x="4747534" y="3515404"/>
              <a:ext cx="1137648" cy="29238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rPr>
                <a:t>   </a:t>
              </a:r>
              <a:endPar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endParaRPr>
            </a:p>
          </p:txBody>
        </p:sp>
        <p:sp>
          <p:nvSpPr>
            <p:cNvPr id="193" name="流程图: 多文档 192"/>
            <p:cNvSpPr/>
            <p:nvPr/>
          </p:nvSpPr>
          <p:spPr>
            <a:xfrm>
              <a:off x="4751330" y="3476701"/>
              <a:ext cx="1140754" cy="538989"/>
            </a:xfrm>
            <a:prstGeom prst="flowChartMultidocumen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模型服务</a:t>
              </a:r>
              <a:endParaRPr kumimoji="0" lang="en-US" altLang="zh-CN"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组件</a:t>
              </a:r>
            </a:p>
          </p:txBody>
        </p:sp>
      </p:grpSp>
      <p:sp>
        <p:nvSpPr>
          <p:cNvPr id="146" name="矩形 145"/>
          <p:cNvSpPr/>
          <p:nvPr/>
        </p:nvSpPr>
        <p:spPr>
          <a:xfrm>
            <a:off x="5295334" y="2023589"/>
            <a:ext cx="1174531" cy="423603"/>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数据</a:t>
            </a:r>
            <a:endParaRPr kumimoji="0" lang="en-US" altLang="zh-CN"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异构性分析</a:t>
            </a:r>
          </a:p>
        </p:txBody>
      </p:sp>
      <p:sp>
        <p:nvSpPr>
          <p:cNvPr id="147" name="矩形 146"/>
          <p:cNvSpPr/>
          <p:nvPr/>
        </p:nvSpPr>
        <p:spPr>
          <a:xfrm>
            <a:off x="5295334" y="2647324"/>
            <a:ext cx="1174531" cy="390399"/>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数据</a:t>
            </a:r>
            <a:endParaRPr kumimoji="0" lang="en-US" altLang="zh-CN"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元数据描述</a:t>
            </a:r>
          </a:p>
        </p:txBody>
      </p:sp>
      <p:sp>
        <p:nvSpPr>
          <p:cNvPr id="148" name="矩形 147"/>
          <p:cNvSpPr/>
          <p:nvPr/>
        </p:nvSpPr>
        <p:spPr>
          <a:xfrm>
            <a:off x="6665561" y="2657309"/>
            <a:ext cx="1158380" cy="380414"/>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封装、部署发布</a:t>
            </a:r>
          </a:p>
        </p:txBody>
      </p:sp>
      <p:cxnSp>
        <p:nvCxnSpPr>
          <p:cNvPr id="149" name="直接箭头连接符 148"/>
          <p:cNvCxnSpPr>
            <a:stCxn id="146" idx="2"/>
            <a:endCxn id="147" idx="0"/>
          </p:cNvCxnSpPr>
          <p:nvPr/>
        </p:nvCxnSpPr>
        <p:spPr>
          <a:xfrm>
            <a:off x="5882600" y="2447192"/>
            <a:ext cx="0" cy="200132"/>
          </a:xfrm>
          <a:prstGeom prst="straightConnector1">
            <a:avLst/>
          </a:prstGeom>
          <a:noFill/>
          <a:ln w="6350" cap="flat" cmpd="sng" algn="ctr">
            <a:solidFill>
              <a:sysClr val="windowText" lastClr="000000"/>
            </a:solidFill>
            <a:prstDash val="solid"/>
            <a:miter lim="800000"/>
            <a:tailEnd type="triangle"/>
          </a:ln>
          <a:effectLst/>
        </p:spPr>
      </p:cxnSp>
      <p:cxnSp>
        <p:nvCxnSpPr>
          <p:cNvPr id="150" name="直接箭头连接符 149"/>
          <p:cNvCxnSpPr>
            <a:stCxn id="147" idx="3"/>
            <a:endCxn id="148" idx="1"/>
          </p:cNvCxnSpPr>
          <p:nvPr/>
        </p:nvCxnSpPr>
        <p:spPr>
          <a:xfrm>
            <a:off x="6469865" y="2842524"/>
            <a:ext cx="195696" cy="4992"/>
          </a:xfrm>
          <a:prstGeom prst="straightConnector1">
            <a:avLst/>
          </a:prstGeom>
          <a:noFill/>
          <a:ln w="6350" cap="flat" cmpd="sng" algn="ctr">
            <a:solidFill>
              <a:sysClr val="windowText" lastClr="000000"/>
            </a:solidFill>
            <a:prstDash val="solid"/>
            <a:miter lim="800000"/>
            <a:tailEnd type="triangle"/>
          </a:ln>
          <a:effectLst/>
        </p:spPr>
      </p:cxnSp>
      <p:grpSp>
        <p:nvGrpSpPr>
          <p:cNvPr id="151" name="组合 150"/>
          <p:cNvGrpSpPr/>
          <p:nvPr/>
        </p:nvGrpSpPr>
        <p:grpSpPr>
          <a:xfrm>
            <a:off x="6674854" y="1971828"/>
            <a:ext cx="1140754" cy="538989"/>
            <a:chOff x="8632867" y="3514801"/>
            <a:chExt cx="1140754" cy="538989"/>
          </a:xfrm>
        </p:grpSpPr>
        <p:sp>
          <p:nvSpPr>
            <p:cNvPr id="190" name="文本框 189"/>
            <p:cNvSpPr txBox="1"/>
            <p:nvPr/>
          </p:nvSpPr>
          <p:spPr>
            <a:xfrm>
              <a:off x="8632867" y="3515404"/>
              <a:ext cx="1137648" cy="29238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rPr>
                <a:t>   </a:t>
              </a:r>
              <a:endPar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endParaRPr>
            </a:p>
          </p:txBody>
        </p:sp>
        <p:sp>
          <p:nvSpPr>
            <p:cNvPr id="191" name="流程图: 多文档 190"/>
            <p:cNvSpPr/>
            <p:nvPr/>
          </p:nvSpPr>
          <p:spPr>
            <a:xfrm>
              <a:off x="8632867" y="3514801"/>
              <a:ext cx="1140754" cy="538989"/>
            </a:xfrm>
            <a:prstGeom prst="flowChartMultidocumen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数据服务</a:t>
              </a:r>
              <a:endParaRPr kumimoji="0" lang="en-US" altLang="zh-CN"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组件</a:t>
              </a:r>
            </a:p>
          </p:txBody>
        </p:sp>
      </p:grpSp>
      <p:sp>
        <p:nvSpPr>
          <p:cNvPr id="152" name="上箭头 151"/>
          <p:cNvSpPr/>
          <p:nvPr/>
        </p:nvSpPr>
        <p:spPr>
          <a:xfrm>
            <a:off x="7163077" y="2477990"/>
            <a:ext cx="150840" cy="144534"/>
          </a:xfrm>
          <a:prstGeom prst="upArrow">
            <a:avLst/>
          </a:prstGeom>
          <a:gradFill rotWithShape="1">
            <a:gsLst>
              <a:gs pos="0">
                <a:srgbClr val="A5A5A5">
                  <a:satMod val="103000"/>
                  <a:lumMod val="102000"/>
                  <a:tint val="94000"/>
                </a:srgbClr>
              </a:gs>
              <a:gs pos="50000">
                <a:srgbClr val="A5A5A5">
                  <a:satMod val="110000"/>
                  <a:lumMod val="100000"/>
                  <a:shade val="100000"/>
                </a:srgbClr>
              </a:gs>
              <a:gs pos="100000">
                <a:srgbClr val="A5A5A5">
                  <a:lumMod val="99000"/>
                  <a:satMod val="120000"/>
                  <a:shade val="78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smtClean="0">
              <a:ln>
                <a:noFill/>
              </a:ln>
              <a:solidFill>
                <a:prstClr val="white"/>
              </a:solidFill>
              <a:effectLst/>
              <a:uLnTx/>
              <a:uFillTx/>
              <a:latin typeface="Times New Roman" panose="02020603050405020304" pitchFamily="18" charset="0"/>
              <a:ea typeface="宋体" panose="02010600030101010101" pitchFamily="2" charset="-122"/>
              <a:cs typeface="+mn-cs"/>
            </a:endParaRPr>
          </a:p>
        </p:txBody>
      </p:sp>
      <p:sp>
        <p:nvSpPr>
          <p:cNvPr id="153" name="上箭头 152"/>
          <p:cNvSpPr/>
          <p:nvPr/>
        </p:nvSpPr>
        <p:spPr>
          <a:xfrm>
            <a:off x="3283439" y="2453515"/>
            <a:ext cx="150840" cy="144534"/>
          </a:xfrm>
          <a:prstGeom prst="upArrow">
            <a:avLst/>
          </a:prstGeom>
          <a:gradFill rotWithShape="1">
            <a:gsLst>
              <a:gs pos="0">
                <a:srgbClr val="A5A5A5">
                  <a:satMod val="103000"/>
                  <a:lumMod val="102000"/>
                  <a:tint val="94000"/>
                </a:srgbClr>
              </a:gs>
              <a:gs pos="50000">
                <a:srgbClr val="A5A5A5">
                  <a:satMod val="110000"/>
                  <a:lumMod val="100000"/>
                  <a:shade val="100000"/>
                </a:srgbClr>
              </a:gs>
              <a:gs pos="100000">
                <a:srgbClr val="A5A5A5">
                  <a:lumMod val="99000"/>
                  <a:satMod val="120000"/>
                  <a:shade val="78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smtClean="0">
              <a:ln>
                <a:noFill/>
              </a:ln>
              <a:solidFill>
                <a:prstClr val="white"/>
              </a:solidFill>
              <a:effectLst/>
              <a:uLnTx/>
              <a:uFillTx/>
              <a:latin typeface="Times New Roman" panose="02020603050405020304" pitchFamily="18" charset="0"/>
              <a:ea typeface="宋体" panose="02010600030101010101" pitchFamily="2" charset="-122"/>
              <a:cs typeface="+mn-cs"/>
            </a:endParaRPr>
          </a:p>
        </p:txBody>
      </p:sp>
      <p:grpSp>
        <p:nvGrpSpPr>
          <p:cNvPr id="154" name="组合 153"/>
          <p:cNvGrpSpPr/>
          <p:nvPr/>
        </p:nvGrpSpPr>
        <p:grpSpPr>
          <a:xfrm>
            <a:off x="4437604" y="3224496"/>
            <a:ext cx="3563739" cy="1203054"/>
            <a:chOff x="6395617" y="4805569"/>
            <a:chExt cx="3563739" cy="1203054"/>
          </a:xfrm>
        </p:grpSpPr>
        <p:sp>
          <p:nvSpPr>
            <p:cNvPr id="188" name="矩形 187"/>
            <p:cNvSpPr/>
            <p:nvPr/>
          </p:nvSpPr>
          <p:spPr>
            <a:xfrm>
              <a:off x="6395617" y="4805569"/>
              <a:ext cx="3563739" cy="1203054"/>
            </a:xfrm>
            <a:prstGeom prst="rect">
              <a:avLst/>
            </a:prstGeom>
            <a:solidFill>
              <a:sysClr val="window" lastClr="FFFFFF"/>
            </a:solidFill>
            <a:ln w="12700" cap="flat" cmpd="sng" algn="ctr">
              <a:solidFill>
                <a:srgbClr val="E7E6E6">
                  <a:lumMod val="7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89" name="矩形 188"/>
            <p:cNvSpPr/>
            <p:nvPr/>
          </p:nvSpPr>
          <p:spPr>
            <a:xfrm>
              <a:off x="6467032" y="4831729"/>
              <a:ext cx="581188" cy="1152503"/>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对比服务的封装发布</a:t>
              </a:r>
            </a:p>
          </p:txBody>
        </p:sp>
      </p:grpSp>
      <p:sp>
        <p:nvSpPr>
          <p:cNvPr id="161" name="矩形 160"/>
          <p:cNvSpPr/>
          <p:nvPr/>
        </p:nvSpPr>
        <p:spPr>
          <a:xfrm>
            <a:off x="176095" y="5161002"/>
            <a:ext cx="7924297" cy="1054854"/>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62" name="矩形 161"/>
          <p:cNvSpPr/>
          <p:nvPr/>
        </p:nvSpPr>
        <p:spPr>
          <a:xfrm>
            <a:off x="710992" y="5209159"/>
            <a:ext cx="7290351" cy="965647"/>
          </a:xfrm>
          <a:prstGeom prst="rect">
            <a:avLst/>
          </a:prstGeom>
          <a:solidFill>
            <a:sysClr val="window" lastClr="FFFFFF"/>
          </a:solidFill>
          <a:ln w="12700" cap="flat" cmpd="sng" algn="ctr">
            <a:solidFill>
              <a:srgbClr val="E7E6E6">
                <a:lumMod val="7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63" name="矩形 162"/>
          <p:cNvSpPr/>
          <p:nvPr/>
        </p:nvSpPr>
        <p:spPr>
          <a:xfrm>
            <a:off x="176094" y="5161002"/>
            <a:ext cx="475394" cy="1054854"/>
          </a:xfrm>
          <a:prstGeom prst="rect">
            <a:avLst/>
          </a:prstGeom>
          <a:solidFill>
            <a:sysClr val="window" lastClr="FFFFFF"/>
          </a:solidFill>
          <a:ln w="12700" cap="flat" cmpd="sng" algn="ctr">
            <a:solidFill>
              <a:sysClr val="windowText" lastClr="000000"/>
            </a:solidFill>
            <a:prstDash val="solid"/>
            <a:miter lim="800000"/>
          </a:ln>
          <a:effectLst/>
        </p:spPr>
        <p:txBody>
          <a:bodyPr lIns="46800" rIns="468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1"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实验验证</a:t>
            </a:r>
          </a:p>
        </p:txBody>
      </p:sp>
      <p:grpSp>
        <p:nvGrpSpPr>
          <p:cNvPr id="164" name="组合 163"/>
          <p:cNvGrpSpPr/>
          <p:nvPr/>
        </p:nvGrpSpPr>
        <p:grpSpPr>
          <a:xfrm>
            <a:off x="787336" y="5265712"/>
            <a:ext cx="7141522" cy="845594"/>
            <a:chOff x="2745349" y="6138006"/>
            <a:chExt cx="7141522" cy="845594"/>
          </a:xfrm>
        </p:grpSpPr>
        <p:sp>
          <p:nvSpPr>
            <p:cNvPr id="177" name="圆角矩形 176"/>
            <p:cNvSpPr/>
            <p:nvPr/>
          </p:nvSpPr>
          <p:spPr>
            <a:xfrm>
              <a:off x="2745349" y="6201504"/>
              <a:ext cx="3403991" cy="316417"/>
            </a:xfrm>
            <a:prstGeom prst="roundRect">
              <a:avLst/>
            </a:prstGeom>
            <a:solidFill>
              <a:sysClr val="window" lastClr="FFFFFF"/>
            </a:solidFill>
            <a:ln w="12700" cap="flat" cmpd="sng" algn="ctr">
              <a:solidFill>
                <a:sysClr val="windowText" lastClr="000000"/>
              </a:solidFill>
              <a:prstDash val="solid"/>
              <a:miter lim="800000"/>
            </a:ln>
            <a:effectLst/>
          </p:spPr>
          <p:txBody>
            <a:bodyPr lIns="36000" r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IBIS, Biome-BGC, LPJ DGVM</a:t>
              </a: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模型服务的发布</a:t>
              </a:r>
            </a:p>
          </p:txBody>
        </p:sp>
        <p:sp>
          <p:nvSpPr>
            <p:cNvPr id="178" name="圆角矩形 177"/>
            <p:cNvSpPr/>
            <p:nvPr/>
          </p:nvSpPr>
          <p:spPr>
            <a:xfrm>
              <a:off x="2745350" y="6603684"/>
              <a:ext cx="3403990" cy="322582"/>
            </a:xfrm>
            <a:prstGeom prst="roundRect">
              <a:avLst/>
            </a:prstGeom>
            <a:solidFill>
              <a:sysClr val="window" lastClr="FFFFFF"/>
            </a:solidFill>
            <a:ln w="12700" cap="flat" cmpd="sng" algn="ctr">
              <a:solidFill>
                <a:sysClr val="windowText" lastClr="000000"/>
              </a:solidFill>
              <a:prstDash val="solid"/>
              <a:miter lim="800000"/>
            </a:ln>
            <a:effectLst/>
          </p:spPr>
          <p:txBody>
            <a:bodyPr lIns="36000" r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气象、土壤、植被和站点数据服务的发布</a:t>
              </a:r>
            </a:p>
          </p:txBody>
        </p:sp>
        <p:sp>
          <p:nvSpPr>
            <p:cNvPr id="179" name="圆角矩形 178"/>
            <p:cNvSpPr/>
            <p:nvPr/>
          </p:nvSpPr>
          <p:spPr>
            <a:xfrm>
              <a:off x="6482881" y="6138006"/>
              <a:ext cx="1232193" cy="845594"/>
            </a:xfrm>
            <a:prstGeom prst="roundRect">
              <a:avLst/>
            </a:prstGeom>
            <a:solidFill>
              <a:sysClr val="window" lastClr="FFFFFF"/>
            </a:solidFill>
            <a:ln w="12700" cap="flat" cmpd="sng" algn="ctr">
              <a:solidFill>
                <a:sysClr val="windowText" lastClr="000000"/>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40595</a:t>
              </a: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个网格点和</a:t>
              </a:r>
              <a:r>
                <a:rPr kumimoji="0" lang="en-US" altLang="zh-CN"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231</a:t>
              </a: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个观测站点的批量模拟</a:t>
              </a:r>
            </a:p>
          </p:txBody>
        </p:sp>
        <p:sp>
          <p:nvSpPr>
            <p:cNvPr id="180" name="圆角矩形 179"/>
            <p:cNvSpPr/>
            <p:nvPr/>
          </p:nvSpPr>
          <p:spPr>
            <a:xfrm>
              <a:off x="7958148" y="6201504"/>
              <a:ext cx="1928723" cy="724761"/>
            </a:xfrm>
            <a:prstGeom prst="roundRect">
              <a:avLst/>
            </a:prstGeom>
            <a:solidFill>
              <a:sysClr val="window" lastClr="FFFFFF"/>
            </a:solidFill>
            <a:ln w="12700" cap="flat" cmpd="sng" algn="ctr">
              <a:solidFill>
                <a:sysClr val="windowText" lastClr="000000"/>
              </a:solidFill>
              <a:prstDash val="solid"/>
              <a:miter lim="800000"/>
            </a:ln>
            <a:effectLst/>
          </p:spPr>
          <p:txBody>
            <a:bodyPr lIns="72000" rIns="360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观测站点对比</a:t>
              </a:r>
              <a:endParaRPr kumimoji="0" lang="en-US" altLang="zh-CN"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全球时空分布格局对比</a:t>
              </a:r>
            </a:p>
          </p:txBody>
        </p:sp>
        <p:cxnSp>
          <p:nvCxnSpPr>
            <p:cNvPr id="181" name="肘形连接符 180"/>
            <p:cNvCxnSpPr>
              <a:stCxn id="177" idx="3"/>
              <a:endCxn id="179" idx="1"/>
            </p:cNvCxnSpPr>
            <p:nvPr/>
          </p:nvCxnSpPr>
          <p:spPr>
            <a:xfrm>
              <a:off x="6149340" y="6359713"/>
              <a:ext cx="333541" cy="201090"/>
            </a:xfrm>
            <a:prstGeom prst="bentConnector3">
              <a:avLst/>
            </a:prstGeom>
            <a:noFill/>
            <a:ln w="6350" cap="flat" cmpd="sng" algn="ctr">
              <a:solidFill>
                <a:sysClr val="windowText" lastClr="000000"/>
              </a:solidFill>
              <a:prstDash val="solid"/>
              <a:miter lim="800000"/>
              <a:tailEnd type="triangle"/>
            </a:ln>
            <a:effectLst/>
          </p:spPr>
        </p:cxnSp>
        <p:cxnSp>
          <p:nvCxnSpPr>
            <p:cNvPr id="182" name="肘形连接符 181"/>
            <p:cNvCxnSpPr>
              <a:stCxn id="178" idx="3"/>
              <a:endCxn id="179" idx="1"/>
            </p:cNvCxnSpPr>
            <p:nvPr/>
          </p:nvCxnSpPr>
          <p:spPr>
            <a:xfrm flipV="1">
              <a:off x="6149340" y="6560803"/>
              <a:ext cx="333541" cy="204172"/>
            </a:xfrm>
            <a:prstGeom prst="bentConnector3">
              <a:avLst/>
            </a:prstGeom>
            <a:noFill/>
            <a:ln w="6350" cap="flat" cmpd="sng" algn="ctr">
              <a:solidFill>
                <a:sysClr val="windowText" lastClr="000000"/>
              </a:solidFill>
              <a:prstDash val="solid"/>
              <a:miter lim="800000"/>
              <a:tailEnd type="triangle"/>
            </a:ln>
            <a:effectLst/>
          </p:spPr>
        </p:cxnSp>
      </p:grpSp>
      <p:cxnSp>
        <p:nvCxnSpPr>
          <p:cNvPr id="165" name="直接箭头连接符 164"/>
          <p:cNvCxnSpPr>
            <a:stCxn id="179" idx="3"/>
            <a:endCxn id="180" idx="1"/>
          </p:cNvCxnSpPr>
          <p:nvPr/>
        </p:nvCxnSpPr>
        <p:spPr>
          <a:xfrm>
            <a:off x="5757061" y="5688509"/>
            <a:ext cx="243074" cy="3082"/>
          </a:xfrm>
          <a:prstGeom prst="straightConnector1">
            <a:avLst/>
          </a:prstGeom>
          <a:noFill/>
          <a:ln w="6350" cap="flat" cmpd="sng" algn="ctr">
            <a:solidFill>
              <a:sysClr val="windowText" lastClr="000000"/>
            </a:solidFill>
            <a:prstDash val="solid"/>
            <a:miter lim="800000"/>
            <a:tailEnd type="triangle"/>
          </a:ln>
          <a:effectLst/>
        </p:spPr>
      </p:cxnSp>
      <p:sp>
        <p:nvSpPr>
          <p:cNvPr id="166" name="矩形 165"/>
          <p:cNvSpPr/>
          <p:nvPr/>
        </p:nvSpPr>
        <p:spPr>
          <a:xfrm>
            <a:off x="999264" y="4617785"/>
            <a:ext cx="1665666" cy="417805"/>
          </a:xfrm>
          <a:prstGeom prst="rect">
            <a:avLst/>
          </a:prstGeom>
          <a:noFill/>
          <a:ln w="952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对比方案设计</a:t>
            </a:r>
            <a:endParaRPr kumimoji="0" lang="en-US" altLang="zh-CN"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和结构化表达</a:t>
            </a:r>
          </a:p>
        </p:txBody>
      </p:sp>
      <p:sp>
        <p:nvSpPr>
          <p:cNvPr id="167" name="矩形 166"/>
          <p:cNvSpPr/>
          <p:nvPr/>
        </p:nvSpPr>
        <p:spPr>
          <a:xfrm>
            <a:off x="3140674" y="4617785"/>
            <a:ext cx="2055564" cy="417805"/>
          </a:xfrm>
          <a:prstGeom prst="rect">
            <a:avLst/>
          </a:prstGeom>
          <a:noFill/>
          <a:ln w="952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对比科学工作流</a:t>
            </a:r>
            <a:endParaRPr kumimoji="0" lang="en-US" altLang="zh-CN"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可视化表达和结构化存储</a:t>
            </a:r>
          </a:p>
        </p:txBody>
      </p:sp>
      <p:sp>
        <p:nvSpPr>
          <p:cNvPr id="168" name="矩形 167"/>
          <p:cNvSpPr/>
          <p:nvPr/>
        </p:nvSpPr>
        <p:spPr>
          <a:xfrm>
            <a:off x="5671982" y="4618881"/>
            <a:ext cx="2025702" cy="416709"/>
          </a:xfrm>
          <a:prstGeom prst="rect">
            <a:avLst/>
          </a:prstGeom>
          <a:noFill/>
          <a:ln w="952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对比任务的执行</a:t>
            </a:r>
          </a:p>
        </p:txBody>
      </p:sp>
      <p:cxnSp>
        <p:nvCxnSpPr>
          <p:cNvPr id="169" name="直接连接符 168"/>
          <p:cNvCxnSpPr>
            <a:stCxn id="128" idx="2"/>
            <a:endCxn id="128" idx="1"/>
          </p:cNvCxnSpPr>
          <p:nvPr/>
        </p:nvCxnSpPr>
        <p:spPr>
          <a:xfrm flipV="1">
            <a:off x="8100392" y="3206682"/>
            <a:ext cx="0" cy="1283640"/>
          </a:xfrm>
          <a:prstGeom prst="line">
            <a:avLst/>
          </a:prstGeom>
          <a:noFill/>
          <a:ln w="6350" cap="flat" cmpd="sng" algn="ctr">
            <a:solidFill>
              <a:sysClr val="windowText" lastClr="000000"/>
            </a:solidFill>
            <a:prstDash val="solid"/>
            <a:miter lim="800000"/>
          </a:ln>
          <a:effectLst/>
        </p:spPr>
      </p:cxnSp>
      <p:sp>
        <p:nvSpPr>
          <p:cNvPr id="170" name="矩形 169"/>
          <p:cNvSpPr/>
          <p:nvPr/>
        </p:nvSpPr>
        <p:spPr>
          <a:xfrm>
            <a:off x="5295334" y="3332266"/>
            <a:ext cx="1174531" cy="423603"/>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对比方法</a:t>
            </a:r>
            <a:endParaRPr kumimoji="0" lang="en-US" altLang="zh-CN"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异构性分析</a:t>
            </a:r>
          </a:p>
        </p:txBody>
      </p:sp>
      <p:sp>
        <p:nvSpPr>
          <p:cNvPr id="171" name="矩形 170"/>
          <p:cNvSpPr/>
          <p:nvPr/>
        </p:nvSpPr>
        <p:spPr>
          <a:xfrm>
            <a:off x="5295334" y="3956001"/>
            <a:ext cx="1174531" cy="390399"/>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对比方法</a:t>
            </a:r>
            <a:endParaRPr kumimoji="0" lang="en-US" altLang="zh-CN"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结构化描述</a:t>
            </a:r>
          </a:p>
        </p:txBody>
      </p:sp>
      <p:sp>
        <p:nvSpPr>
          <p:cNvPr id="172" name="矩形 171"/>
          <p:cNvSpPr/>
          <p:nvPr/>
        </p:nvSpPr>
        <p:spPr>
          <a:xfrm>
            <a:off x="6665561" y="3965986"/>
            <a:ext cx="1158380" cy="380414"/>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封装、部署发布</a:t>
            </a:r>
          </a:p>
        </p:txBody>
      </p:sp>
      <p:grpSp>
        <p:nvGrpSpPr>
          <p:cNvPr id="173" name="组合 172"/>
          <p:cNvGrpSpPr/>
          <p:nvPr/>
        </p:nvGrpSpPr>
        <p:grpSpPr>
          <a:xfrm>
            <a:off x="6674854" y="3280505"/>
            <a:ext cx="1140754" cy="538989"/>
            <a:chOff x="8632867" y="3514801"/>
            <a:chExt cx="1140754" cy="538989"/>
          </a:xfrm>
        </p:grpSpPr>
        <p:sp>
          <p:nvSpPr>
            <p:cNvPr id="175" name="文本框 174"/>
            <p:cNvSpPr txBox="1"/>
            <p:nvPr/>
          </p:nvSpPr>
          <p:spPr>
            <a:xfrm>
              <a:off x="8632867" y="3515404"/>
              <a:ext cx="1137648" cy="29238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rPr>
                <a:t>   </a:t>
              </a:r>
              <a:endPar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endParaRPr>
            </a:p>
          </p:txBody>
        </p:sp>
        <p:sp>
          <p:nvSpPr>
            <p:cNvPr id="176" name="流程图: 多文档 175"/>
            <p:cNvSpPr/>
            <p:nvPr/>
          </p:nvSpPr>
          <p:spPr>
            <a:xfrm>
              <a:off x="8632867" y="3514801"/>
              <a:ext cx="1140754" cy="538989"/>
            </a:xfrm>
            <a:prstGeom prst="flowChartMultidocumen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对比服务</a:t>
              </a:r>
              <a:endParaRPr kumimoji="0" lang="en-US" altLang="zh-CN"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组件</a:t>
              </a:r>
            </a:p>
          </p:txBody>
        </p:sp>
      </p:grpSp>
      <p:sp>
        <p:nvSpPr>
          <p:cNvPr id="174" name="上箭头 173"/>
          <p:cNvSpPr/>
          <p:nvPr/>
        </p:nvSpPr>
        <p:spPr>
          <a:xfrm>
            <a:off x="7163077" y="3786667"/>
            <a:ext cx="150840" cy="144534"/>
          </a:xfrm>
          <a:prstGeom prst="upArrow">
            <a:avLst/>
          </a:prstGeom>
          <a:gradFill rotWithShape="1">
            <a:gsLst>
              <a:gs pos="0">
                <a:srgbClr val="A5A5A5">
                  <a:satMod val="103000"/>
                  <a:lumMod val="102000"/>
                  <a:tint val="94000"/>
                </a:srgbClr>
              </a:gs>
              <a:gs pos="50000">
                <a:srgbClr val="A5A5A5">
                  <a:satMod val="110000"/>
                  <a:lumMod val="100000"/>
                  <a:shade val="100000"/>
                </a:srgbClr>
              </a:gs>
              <a:gs pos="100000">
                <a:srgbClr val="A5A5A5">
                  <a:lumMod val="99000"/>
                  <a:satMod val="120000"/>
                  <a:shade val="78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smtClean="0">
              <a:ln>
                <a:noFill/>
              </a:ln>
              <a:solidFill>
                <a:prstClr val="white"/>
              </a:solidFill>
              <a:effectLst/>
              <a:uLnTx/>
              <a:uFillTx/>
              <a:latin typeface="Times New Roman" panose="02020603050405020304" pitchFamily="18" charset="0"/>
              <a:ea typeface="宋体" panose="02010600030101010101" pitchFamily="2" charset="-122"/>
              <a:cs typeface="+mn-cs"/>
            </a:endParaRPr>
          </a:p>
        </p:txBody>
      </p:sp>
      <p:sp>
        <p:nvSpPr>
          <p:cNvPr id="118" name="标题 1"/>
          <p:cNvSpPr txBox="1">
            <a:spLocks/>
          </p:cNvSpPr>
          <p:nvPr/>
        </p:nvSpPr>
        <p:spPr bwMode="white">
          <a:xfrm>
            <a:off x="1143000" y="381000"/>
            <a:ext cx="67818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lang="zh-CN" altLang="en-US" sz="3200" smtClean="0">
                <a:solidFill>
                  <a:schemeClr val="bg1"/>
                </a:solidFill>
                <a:latin typeface="黑体" pitchFamily="49" charset="-122"/>
                <a:ea typeface="黑体" pitchFamily="49" charset="-122"/>
                <a:cs typeface="Arial" charset="0"/>
              </a:defRPr>
            </a:lvl1pPr>
            <a:lvl2pPr algn="ctr" rtl="0" eaLnBrk="1" fontAlgn="base" hangingPunct="1">
              <a:spcBef>
                <a:spcPct val="0"/>
              </a:spcBef>
              <a:spcAft>
                <a:spcPct val="0"/>
              </a:spcAft>
              <a:defRPr sz="3200">
                <a:solidFill>
                  <a:schemeClr val="bg1"/>
                </a:solidFill>
                <a:latin typeface="Verdana" pitchFamily="34" charset="0"/>
              </a:defRPr>
            </a:lvl2pPr>
            <a:lvl3pPr algn="ctr" rtl="0" eaLnBrk="1" fontAlgn="base" hangingPunct="1">
              <a:spcBef>
                <a:spcPct val="0"/>
              </a:spcBef>
              <a:spcAft>
                <a:spcPct val="0"/>
              </a:spcAft>
              <a:defRPr sz="3200">
                <a:solidFill>
                  <a:schemeClr val="bg1"/>
                </a:solidFill>
                <a:latin typeface="Verdana" pitchFamily="34" charset="0"/>
              </a:defRPr>
            </a:lvl3pPr>
            <a:lvl4pPr algn="ctr" rtl="0" eaLnBrk="1" fontAlgn="base" hangingPunct="1">
              <a:spcBef>
                <a:spcPct val="0"/>
              </a:spcBef>
              <a:spcAft>
                <a:spcPct val="0"/>
              </a:spcAft>
              <a:defRPr sz="3200">
                <a:solidFill>
                  <a:schemeClr val="bg1"/>
                </a:solidFill>
                <a:latin typeface="Verdana" pitchFamily="34" charset="0"/>
              </a:defRPr>
            </a:lvl4pPr>
            <a:lvl5pPr algn="ctr" rtl="0" eaLnBrk="1" fontAlgn="base" hangingPunct="1">
              <a:spcBef>
                <a:spcPct val="0"/>
              </a:spcBef>
              <a:spcAft>
                <a:spcPct val="0"/>
              </a:spcAft>
              <a:defRPr sz="3200">
                <a:solidFill>
                  <a:schemeClr val="bg1"/>
                </a:solidFill>
                <a:latin typeface="Verdana" pitchFamily="34" charset="0"/>
              </a:defRPr>
            </a:lvl5pPr>
            <a:lvl6pPr marL="457200" algn="ctr" rtl="0" eaLnBrk="1" fontAlgn="base" hangingPunct="1">
              <a:spcBef>
                <a:spcPct val="0"/>
              </a:spcBef>
              <a:spcAft>
                <a:spcPct val="0"/>
              </a:spcAft>
              <a:defRPr sz="3200">
                <a:solidFill>
                  <a:schemeClr val="bg1"/>
                </a:solidFill>
                <a:latin typeface="Verdana" pitchFamily="34" charset="0"/>
              </a:defRPr>
            </a:lvl6pPr>
            <a:lvl7pPr marL="914400" algn="ctr" rtl="0" eaLnBrk="1" fontAlgn="base" hangingPunct="1">
              <a:spcBef>
                <a:spcPct val="0"/>
              </a:spcBef>
              <a:spcAft>
                <a:spcPct val="0"/>
              </a:spcAft>
              <a:defRPr sz="3200">
                <a:solidFill>
                  <a:schemeClr val="bg1"/>
                </a:solidFill>
                <a:latin typeface="Verdana" pitchFamily="34" charset="0"/>
              </a:defRPr>
            </a:lvl7pPr>
            <a:lvl8pPr marL="1371600" algn="ctr" rtl="0" eaLnBrk="1" fontAlgn="base" hangingPunct="1">
              <a:spcBef>
                <a:spcPct val="0"/>
              </a:spcBef>
              <a:spcAft>
                <a:spcPct val="0"/>
              </a:spcAft>
              <a:defRPr sz="3200">
                <a:solidFill>
                  <a:schemeClr val="bg1"/>
                </a:solidFill>
                <a:latin typeface="Verdana" pitchFamily="34" charset="0"/>
              </a:defRPr>
            </a:lvl8pPr>
            <a:lvl9pPr marL="1828800" algn="ctr" rtl="0" eaLnBrk="1" fontAlgn="base" hangingPunct="1">
              <a:spcBef>
                <a:spcPct val="0"/>
              </a:spcBef>
              <a:spcAft>
                <a:spcPct val="0"/>
              </a:spcAft>
              <a:defRPr sz="3200">
                <a:solidFill>
                  <a:schemeClr val="bg1"/>
                </a:solidFill>
                <a:latin typeface="Verdana" pitchFamily="34" charset="0"/>
              </a:defRPr>
            </a:lvl9pPr>
          </a:lstStyle>
          <a:p>
            <a:pPr algn="l"/>
            <a:r>
              <a:rPr lang="en-US" altLang="zh-CN" dirty="0" smtClean="0"/>
              <a:t>3 </a:t>
            </a:r>
            <a:r>
              <a:rPr lang="zh-CN" altLang="en-US" dirty="0" smtClean="0"/>
              <a:t>研究</a:t>
            </a:r>
            <a:r>
              <a:rPr lang="zh-CN" altLang="en-US" dirty="0" smtClean="0"/>
              <a:t>目标</a:t>
            </a:r>
            <a:r>
              <a:rPr lang="zh-CN" altLang="en-US" dirty="0" smtClean="0"/>
              <a:t>和技术路线</a:t>
            </a:r>
            <a:endParaRPr lang="zh-CN" altLang="en-US" dirty="0"/>
          </a:p>
        </p:txBody>
      </p:sp>
    </p:spTree>
    <p:extLst>
      <p:ext uri="{BB962C8B-B14F-4D97-AF65-F5344CB8AC3E}">
        <p14:creationId xmlns:p14="http://schemas.microsoft.com/office/powerpoint/2010/main" val="570031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381000"/>
            <a:ext cx="5589240" cy="563563"/>
          </a:xfrm>
        </p:spPr>
        <p:txBody>
          <a:bodyPr/>
          <a:lstStyle/>
          <a:p>
            <a:r>
              <a:rPr lang="zh-CN" altLang="en-US" b="1" dirty="0" smtClean="0">
                <a:latin typeface="Times New Roman" pitchFamily="18" charset="0"/>
                <a:cs typeface="Times New Roman" pitchFamily="18" charset="0"/>
              </a:rPr>
              <a:t>目录</a:t>
            </a:r>
            <a:endParaRPr lang="zh-CN" altLang="en-US" b="1" dirty="0">
              <a:latin typeface="Times New Roman" pitchFamily="18" charset="0"/>
              <a:cs typeface="Times New Roman" pitchFamily="18" charset="0"/>
            </a:endParaRPr>
          </a:p>
        </p:txBody>
      </p:sp>
      <p:grpSp>
        <p:nvGrpSpPr>
          <p:cNvPr id="67" name="Group 121"/>
          <p:cNvGrpSpPr>
            <a:grpSpLocks/>
          </p:cNvGrpSpPr>
          <p:nvPr/>
        </p:nvGrpSpPr>
        <p:grpSpPr bwMode="auto">
          <a:xfrm>
            <a:off x="1331641" y="1491803"/>
            <a:ext cx="5976392" cy="665162"/>
            <a:chOff x="1152" y="1323"/>
            <a:chExt cx="3408" cy="419"/>
          </a:xfrm>
        </p:grpSpPr>
        <p:grpSp>
          <p:nvGrpSpPr>
            <p:cNvPr id="68" name="Group 93"/>
            <p:cNvGrpSpPr>
              <a:grpSpLocks/>
            </p:cNvGrpSpPr>
            <p:nvPr/>
          </p:nvGrpSpPr>
          <p:grpSpPr bwMode="auto">
            <a:xfrm>
              <a:off x="1152" y="1323"/>
              <a:ext cx="480" cy="419"/>
              <a:chOff x="1110" y="2656"/>
              <a:chExt cx="1549" cy="1351"/>
            </a:xfrm>
          </p:grpSpPr>
          <p:sp>
            <p:nvSpPr>
              <p:cNvPr id="72" name="AutoShape 9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latin typeface="Verdana" pitchFamily="34" charset="0"/>
                </a:endParaRPr>
              </a:p>
            </p:txBody>
          </p:sp>
          <p:sp>
            <p:nvSpPr>
              <p:cNvPr id="73" name="AutoShape 9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latin typeface="Verdana" pitchFamily="34" charset="0"/>
                </a:endParaRPr>
              </a:p>
            </p:txBody>
          </p:sp>
          <p:sp>
            <p:nvSpPr>
              <p:cNvPr id="74" name="AutoShape 9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a:p>
            </p:txBody>
          </p:sp>
        </p:grpSp>
        <p:sp>
          <p:nvSpPr>
            <p:cNvPr id="69" name="Line 101"/>
            <p:cNvSpPr>
              <a:spLocks noChangeShapeType="1"/>
            </p:cNvSpPr>
            <p:nvPr/>
          </p:nvSpPr>
          <p:spPr bwMode="auto">
            <a:xfrm>
              <a:off x="1536" y="1707"/>
              <a:ext cx="3024" cy="0"/>
            </a:xfrm>
            <a:prstGeom prst="line">
              <a:avLst/>
            </a:prstGeom>
            <a:noFill/>
            <a:ln w="25400">
              <a:solidFill>
                <a:schemeClr val="tx1"/>
              </a:solidFill>
              <a:prstDash val="sysDot"/>
              <a:round/>
              <a:headEnd/>
              <a:tailEnd type="oval" w="med" len="med"/>
            </a:ln>
          </p:spPr>
          <p:txBody>
            <a:bodyPr wrap="none" anchor="ctr"/>
            <a:lstStyle/>
            <a:p>
              <a:endParaRPr lang="zh-CN" altLang="en-US"/>
            </a:p>
          </p:txBody>
        </p:sp>
        <p:sp>
          <p:nvSpPr>
            <p:cNvPr id="70" name="Text Box 102"/>
            <p:cNvSpPr txBox="1">
              <a:spLocks noChangeArrowheads="1"/>
            </p:cNvSpPr>
            <p:nvPr/>
          </p:nvSpPr>
          <p:spPr bwMode="auto">
            <a:xfrm>
              <a:off x="1652" y="1350"/>
              <a:ext cx="2453" cy="291"/>
            </a:xfrm>
            <a:prstGeom prst="rect">
              <a:avLst/>
            </a:prstGeom>
            <a:noFill/>
            <a:ln w="9525" algn="ctr">
              <a:noFill/>
              <a:miter lim="800000"/>
              <a:headEnd/>
              <a:tailEnd/>
            </a:ln>
          </p:spPr>
          <p:txBody>
            <a:bodyPr wrap="square">
              <a:spAutoFit/>
            </a:bodyPr>
            <a:lstStyle/>
            <a:p>
              <a:r>
                <a:rPr kumimoji="1" lang="zh-CN" altLang="en-US" sz="2400" b="1" dirty="0">
                  <a:latin typeface="微软雅黑" pitchFamily="34" charset="-122"/>
                  <a:ea typeface="微软雅黑" pitchFamily="34" charset="-122"/>
                </a:rPr>
                <a:t>研究</a:t>
              </a:r>
              <a:r>
                <a:rPr kumimoji="1" lang="zh-CN" altLang="en-US" sz="2400" b="1" dirty="0">
                  <a:latin typeface="微软雅黑" pitchFamily="34" charset="-122"/>
                  <a:ea typeface="微软雅黑" pitchFamily="34" charset="-122"/>
                </a:rPr>
                <a:t>背景</a:t>
              </a:r>
              <a:r>
                <a:rPr kumimoji="1" lang="zh-CN" altLang="en-US" sz="2400" b="1" dirty="0">
                  <a:latin typeface="微软雅黑" pitchFamily="34" charset="-122"/>
                  <a:ea typeface="微软雅黑" pitchFamily="34" charset="-122"/>
                </a:rPr>
                <a:t>和研究意义</a:t>
              </a:r>
              <a:endParaRPr kumimoji="1" lang="en-US" altLang="zh-CN" sz="2400" b="1" dirty="0">
                <a:latin typeface="微软雅黑" pitchFamily="34" charset="-122"/>
                <a:ea typeface="微软雅黑" pitchFamily="34" charset="-122"/>
              </a:endParaRPr>
            </a:p>
          </p:txBody>
        </p:sp>
        <p:sp>
          <p:nvSpPr>
            <p:cNvPr id="71" name="Text Box 103"/>
            <p:cNvSpPr txBox="1">
              <a:spLocks noChangeArrowheads="1"/>
            </p:cNvSpPr>
            <p:nvPr/>
          </p:nvSpPr>
          <p:spPr bwMode="gray">
            <a:xfrm>
              <a:off x="1276" y="1385"/>
              <a:ext cx="231" cy="291"/>
            </a:xfrm>
            <a:prstGeom prst="rect">
              <a:avLst/>
            </a:prstGeom>
            <a:noFill/>
            <a:ln w="9525" algn="ctr">
              <a:noFill/>
              <a:miter lim="800000"/>
              <a:headEnd/>
              <a:tailEnd/>
            </a:ln>
          </p:spPr>
          <p:txBody>
            <a:bodyPr wrap="none">
              <a:spAutoFit/>
            </a:bodyPr>
            <a:lstStyle/>
            <a:p>
              <a:pPr eaLnBrk="0" hangingPunct="0"/>
              <a:r>
                <a:rPr lang="en-US" altLang="zh-CN" sz="2400" b="1" dirty="0">
                  <a:solidFill>
                    <a:schemeClr val="bg1"/>
                  </a:solidFill>
                  <a:latin typeface="Verdana" pitchFamily="34" charset="0"/>
                </a:rPr>
                <a:t>1</a:t>
              </a:r>
            </a:p>
          </p:txBody>
        </p:sp>
      </p:grpSp>
      <p:grpSp>
        <p:nvGrpSpPr>
          <p:cNvPr id="83" name="Group 123"/>
          <p:cNvGrpSpPr>
            <a:grpSpLocks/>
          </p:cNvGrpSpPr>
          <p:nvPr/>
        </p:nvGrpSpPr>
        <p:grpSpPr bwMode="auto">
          <a:xfrm>
            <a:off x="1331640" y="3098221"/>
            <a:ext cx="5976392" cy="665162"/>
            <a:chOff x="1152" y="2461"/>
            <a:chExt cx="3408" cy="419"/>
          </a:xfrm>
        </p:grpSpPr>
        <p:grpSp>
          <p:nvGrpSpPr>
            <p:cNvPr id="84" name="Group 107"/>
            <p:cNvGrpSpPr>
              <a:grpSpLocks/>
            </p:cNvGrpSpPr>
            <p:nvPr/>
          </p:nvGrpSpPr>
          <p:grpSpPr bwMode="auto">
            <a:xfrm>
              <a:off x="1152" y="2461"/>
              <a:ext cx="480" cy="419"/>
              <a:chOff x="1110" y="2656"/>
              <a:chExt cx="1549" cy="1351"/>
            </a:xfrm>
          </p:grpSpPr>
          <p:sp>
            <p:nvSpPr>
              <p:cNvPr id="88" name="AutoShape 10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latin typeface="Verdana" pitchFamily="34" charset="0"/>
                </a:endParaRPr>
              </a:p>
            </p:txBody>
          </p:sp>
          <p:sp>
            <p:nvSpPr>
              <p:cNvPr id="89" name="AutoShape 10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latin typeface="Verdana" pitchFamily="34" charset="0"/>
                </a:endParaRPr>
              </a:p>
            </p:txBody>
          </p:sp>
          <p:sp>
            <p:nvSpPr>
              <p:cNvPr id="90" name="AutoShape 11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a:p>
            </p:txBody>
          </p:sp>
        </p:grpSp>
        <p:sp>
          <p:nvSpPr>
            <p:cNvPr id="85" name="Line 115"/>
            <p:cNvSpPr>
              <a:spLocks noChangeShapeType="1"/>
            </p:cNvSpPr>
            <p:nvPr/>
          </p:nvSpPr>
          <p:spPr bwMode="auto">
            <a:xfrm>
              <a:off x="1536" y="2845"/>
              <a:ext cx="3024" cy="0"/>
            </a:xfrm>
            <a:prstGeom prst="line">
              <a:avLst/>
            </a:prstGeom>
            <a:noFill/>
            <a:ln w="25400">
              <a:solidFill>
                <a:schemeClr val="tx1"/>
              </a:solidFill>
              <a:prstDash val="sysDot"/>
              <a:round/>
              <a:headEnd/>
              <a:tailEnd type="oval" w="med" len="med"/>
            </a:ln>
          </p:spPr>
          <p:txBody>
            <a:bodyPr wrap="none" anchor="ctr"/>
            <a:lstStyle/>
            <a:p>
              <a:endParaRPr lang="zh-CN" altLang="en-US"/>
            </a:p>
          </p:txBody>
        </p:sp>
        <p:sp>
          <p:nvSpPr>
            <p:cNvPr id="86" name="Text Box 116"/>
            <p:cNvSpPr txBox="1">
              <a:spLocks noChangeArrowheads="1"/>
            </p:cNvSpPr>
            <p:nvPr/>
          </p:nvSpPr>
          <p:spPr bwMode="auto">
            <a:xfrm>
              <a:off x="1641" y="2475"/>
              <a:ext cx="2919" cy="291"/>
            </a:xfrm>
            <a:prstGeom prst="rect">
              <a:avLst/>
            </a:prstGeom>
            <a:noFill/>
            <a:ln w="9525" algn="ctr">
              <a:noFill/>
              <a:miter lim="800000"/>
              <a:headEnd/>
              <a:tailEnd/>
            </a:ln>
          </p:spPr>
          <p:txBody>
            <a:bodyPr wrap="square">
              <a:spAutoFit/>
            </a:bodyPr>
            <a:lstStyle/>
            <a:p>
              <a:r>
                <a:rPr kumimoji="1" lang="zh-CN" altLang="en-US" sz="2400" b="1" dirty="0" smtClean="0">
                  <a:latin typeface="微软雅黑" pitchFamily="34" charset="-122"/>
                  <a:ea typeface="微软雅黑" pitchFamily="34" charset="-122"/>
                </a:rPr>
                <a:t>研究目标和技术路线</a:t>
              </a:r>
              <a:endParaRPr lang="en-US" altLang="zh-CN" sz="2400" dirty="0">
                <a:latin typeface="黑体" pitchFamily="2" charset="-122"/>
                <a:ea typeface="黑体" pitchFamily="2" charset="-122"/>
              </a:endParaRPr>
            </a:p>
          </p:txBody>
        </p:sp>
        <p:sp>
          <p:nvSpPr>
            <p:cNvPr id="87" name="Text Box 117"/>
            <p:cNvSpPr txBox="1">
              <a:spLocks noChangeArrowheads="1"/>
            </p:cNvSpPr>
            <p:nvPr/>
          </p:nvSpPr>
          <p:spPr bwMode="gray">
            <a:xfrm>
              <a:off x="1276" y="2523"/>
              <a:ext cx="231" cy="291"/>
            </a:xfrm>
            <a:prstGeom prst="rect">
              <a:avLst/>
            </a:prstGeom>
            <a:noFill/>
            <a:ln w="9525" algn="ctr">
              <a:noFill/>
              <a:miter lim="800000"/>
              <a:headEnd/>
              <a:tailEnd/>
            </a:ln>
          </p:spPr>
          <p:txBody>
            <a:bodyPr wrap="none">
              <a:spAutoFit/>
            </a:bodyPr>
            <a:lstStyle/>
            <a:p>
              <a:pPr eaLnBrk="0" hangingPunct="0"/>
              <a:r>
                <a:rPr lang="en-US" altLang="zh-CN" sz="2400" b="1" dirty="0">
                  <a:solidFill>
                    <a:schemeClr val="bg1"/>
                  </a:solidFill>
                  <a:latin typeface="Verdana" pitchFamily="34" charset="0"/>
                </a:rPr>
                <a:t>3</a:t>
              </a:r>
            </a:p>
          </p:txBody>
        </p:sp>
      </p:grpSp>
      <p:grpSp>
        <p:nvGrpSpPr>
          <p:cNvPr id="91" name="Group 123"/>
          <p:cNvGrpSpPr>
            <a:grpSpLocks/>
          </p:cNvGrpSpPr>
          <p:nvPr/>
        </p:nvGrpSpPr>
        <p:grpSpPr bwMode="auto">
          <a:xfrm>
            <a:off x="1338537" y="3871016"/>
            <a:ext cx="5976392" cy="665162"/>
            <a:chOff x="1152" y="2461"/>
            <a:chExt cx="3408" cy="419"/>
          </a:xfrm>
        </p:grpSpPr>
        <p:grpSp>
          <p:nvGrpSpPr>
            <p:cNvPr id="92" name="Group 107"/>
            <p:cNvGrpSpPr>
              <a:grpSpLocks/>
            </p:cNvGrpSpPr>
            <p:nvPr/>
          </p:nvGrpSpPr>
          <p:grpSpPr bwMode="auto">
            <a:xfrm>
              <a:off x="1152" y="2461"/>
              <a:ext cx="480" cy="419"/>
              <a:chOff x="1110" y="2656"/>
              <a:chExt cx="1549" cy="1351"/>
            </a:xfrm>
          </p:grpSpPr>
          <p:sp>
            <p:nvSpPr>
              <p:cNvPr id="96" name="AutoShape 10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latin typeface="Verdana" pitchFamily="34" charset="0"/>
                </a:endParaRPr>
              </a:p>
            </p:txBody>
          </p:sp>
          <p:sp>
            <p:nvSpPr>
              <p:cNvPr id="97" name="AutoShape 10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latin typeface="Verdana" pitchFamily="34" charset="0"/>
                </a:endParaRPr>
              </a:p>
            </p:txBody>
          </p:sp>
          <p:sp>
            <p:nvSpPr>
              <p:cNvPr id="98" name="AutoShape 11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a:p>
            </p:txBody>
          </p:sp>
        </p:grpSp>
        <p:sp>
          <p:nvSpPr>
            <p:cNvPr id="93" name="Line 115"/>
            <p:cNvSpPr>
              <a:spLocks noChangeShapeType="1"/>
            </p:cNvSpPr>
            <p:nvPr/>
          </p:nvSpPr>
          <p:spPr bwMode="auto">
            <a:xfrm>
              <a:off x="1536" y="2845"/>
              <a:ext cx="3024" cy="0"/>
            </a:xfrm>
            <a:prstGeom prst="line">
              <a:avLst/>
            </a:prstGeom>
            <a:noFill/>
            <a:ln w="25400">
              <a:solidFill>
                <a:schemeClr val="tx1"/>
              </a:solidFill>
              <a:prstDash val="sysDot"/>
              <a:round/>
              <a:headEnd/>
              <a:tailEnd type="oval" w="med" len="med"/>
            </a:ln>
          </p:spPr>
          <p:txBody>
            <a:bodyPr wrap="none" anchor="ctr"/>
            <a:lstStyle/>
            <a:p>
              <a:endParaRPr lang="zh-CN" altLang="en-US"/>
            </a:p>
          </p:txBody>
        </p:sp>
        <p:sp>
          <p:nvSpPr>
            <p:cNvPr id="94" name="Text Box 116"/>
            <p:cNvSpPr txBox="1">
              <a:spLocks noChangeArrowheads="1"/>
            </p:cNvSpPr>
            <p:nvPr/>
          </p:nvSpPr>
          <p:spPr bwMode="auto">
            <a:xfrm>
              <a:off x="1648" y="2475"/>
              <a:ext cx="2725" cy="291"/>
            </a:xfrm>
            <a:prstGeom prst="rect">
              <a:avLst/>
            </a:prstGeom>
            <a:noFill/>
            <a:ln w="9525" algn="ctr">
              <a:noFill/>
              <a:miter lim="800000"/>
              <a:headEnd/>
              <a:tailEnd/>
            </a:ln>
          </p:spPr>
          <p:txBody>
            <a:bodyPr wrap="square">
              <a:spAutoFit/>
            </a:bodyPr>
            <a:lstStyle/>
            <a:p>
              <a:r>
                <a:rPr kumimoji="1" lang="zh-CN" altLang="en-US" sz="2400" b="1" dirty="0" smtClean="0">
                  <a:solidFill>
                    <a:srgbClr val="FF0000"/>
                  </a:solidFill>
                  <a:latin typeface="微软雅黑" pitchFamily="34" charset="-122"/>
                  <a:ea typeface="微软雅黑" pitchFamily="34" charset="-122"/>
                </a:rPr>
                <a:t>研究内容和成果</a:t>
              </a:r>
              <a:endParaRPr lang="en-US" altLang="zh-CN" sz="2400" dirty="0">
                <a:solidFill>
                  <a:srgbClr val="FF0000"/>
                </a:solidFill>
                <a:latin typeface="黑体" pitchFamily="2" charset="-122"/>
                <a:ea typeface="黑体" pitchFamily="2" charset="-122"/>
              </a:endParaRPr>
            </a:p>
          </p:txBody>
        </p:sp>
        <p:sp>
          <p:nvSpPr>
            <p:cNvPr id="95" name="Text Box 117"/>
            <p:cNvSpPr txBox="1">
              <a:spLocks noChangeArrowheads="1"/>
            </p:cNvSpPr>
            <p:nvPr/>
          </p:nvSpPr>
          <p:spPr bwMode="gray">
            <a:xfrm>
              <a:off x="1260" y="2523"/>
              <a:ext cx="231" cy="291"/>
            </a:xfrm>
            <a:prstGeom prst="rect">
              <a:avLst/>
            </a:prstGeom>
            <a:noFill/>
            <a:ln w="9525" algn="ctr">
              <a:noFill/>
              <a:miter lim="800000"/>
              <a:headEnd/>
              <a:tailEnd/>
            </a:ln>
          </p:spPr>
          <p:txBody>
            <a:bodyPr wrap="none">
              <a:spAutoFit/>
            </a:bodyPr>
            <a:lstStyle/>
            <a:p>
              <a:pPr eaLnBrk="0" hangingPunct="0"/>
              <a:r>
                <a:rPr lang="en-US" altLang="zh-CN" sz="2400" b="1" dirty="0" smtClean="0">
                  <a:solidFill>
                    <a:schemeClr val="bg1"/>
                  </a:solidFill>
                  <a:latin typeface="Verdana" pitchFamily="34" charset="0"/>
                </a:rPr>
                <a:t>4</a:t>
              </a:r>
              <a:endParaRPr lang="en-US" altLang="zh-CN" sz="2400" b="1" dirty="0">
                <a:solidFill>
                  <a:schemeClr val="bg1"/>
                </a:solidFill>
                <a:latin typeface="Verdana" pitchFamily="34" charset="0"/>
              </a:endParaRPr>
            </a:p>
          </p:txBody>
        </p:sp>
      </p:grpSp>
      <p:grpSp>
        <p:nvGrpSpPr>
          <p:cNvPr id="101" name="Group 123"/>
          <p:cNvGrpSpPr>
            <a:grpSpLocks/>
          </p:cNvGrpSpPr>
          <p:nvPr/>
        </p:nvGrpSpPr>
        <p:grpSpPr bwMode="auto">
          <a:xfrm>
            <a:off x="1338537" y="4636046"/>
            <a:ext cx="5976392" cy="665162"/>
            <a:chOff x="1152" y="2461"/>
            <a:chExt cx="3408" cy="419"/>
          </a:xfrm>
        </p:grpSpPr>
        <p:grpSp>
          <p:nvGrpSpPr>
            <p:cNvPr id="102" name="Group 107"/>
            <p:cNvGrpSpPr>
              <a:grpSpLocks/>
            </p:cNvGrpSpPr>
            <p:nvPr/>
          </p:nvGrpSpPr>
          <p:grpSpPr bwMode="auto">
            <a:xfrm>
              <a:off x="1152" y="2461"/>
              <a:ext cx="480" cy="419"/>
              <a:chOff x="1110" y="2656"/>
              <a:chExt cx="1549" cy="1351"/>
            </a:xfrm>
          </p:grpSpPr>
          <p:sp>
            <p:nvSpPr>
              <p:cNvPr id="106" name="AutoShape 10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latin typeface="Verdana" pitchFamily="34" charset="0"/>
                </a:endParaRPr>
              </a:p>
            </p:txBody>
          </p:sp>
          <p:sp>
            <p:nvSpPr>
              <p:cNvPr id="107" name="AutoShape 10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latin typeface="Verdana" pitchFamily="34" charset="0"/>
                </a:endParaRPr>
              </a:p>
            </p:txBody>
          </p:sp>
          <p:sp>
            <p:nvSpPr>
              <p:cNvPr id="108" name="AutoShape 11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a:p>
            </p:txBody>
          </p:sp>
        </p:grpSp>
        <p:sp>
          <p:nvSpPr>
            <p:cNvPr id="103" name="Line 115"/>
            <p:cNvSpPr>
              <a:spLocks noChangeShapeType="1"/>
            </p:cNvSpPr>
            <p:nvPr/>
          </p:nvSpPr>
          <p:spPr bwMode="auto">
            <a:xfrm>
              <a:off x="1536" y="2845"/>
              <a:ext cx="3024" cy="0"/>
            </a:xfrm>
            <a:prstGeom prst="line">
              <a:avLst/>
            </a:prstGeom>
            <a:noFill/>
            <a:ln w="25400">
              <a:solidFill>
                <a:schemeClr val="tx1"/>
              </a:solidFill>
              <a:prstDash val="sysDot"/>
              <a:round/>
              <a:headEnd/>
              <a:tailEnd type="oval" w="med" len="med"/>
            </a:ln>
          </p:spPr>
          <p:txBody>
            <a:bodyPr wrap="none" anchor="ctr"/>
            <a:lstStyle/>
            <a:p>
              <a:endParaRPr lang="zh-CN" altLang="en-US"/>
            </a:p>
          </p:txBody>
        </p:sp>
        <p:sp>
          <p:nvSpPr>
            <p:cNvPr id="104" name="Text Box 116"/>
            <p:cNvSpPr txBox="1">
              <a:spLocks noChangeArrowheads="1"/>
            </p:cNvSpPr>
            <p:nvPr/>
          </p:nvSpPr>
          <p:spPr bwMode="auto">
            <a:xfrm>
              <a:off x="1648" y="2475"/>
              <a:ext cx="2725" cy="291"/>
            </a:xfrm>
            <a:prstGeom prst="rect">
              <a:avLst/>
            </a:prstGeom>
            <a:noFill/>
            <a:ln w="9525" algn="ctr">
              <a:noFill/>
              <a:miter lim="800000"/>
              <a:headEnd/>
              <a:tailEnd/>
            </a:ln>
          </p:spPr>
          <p:txBody>
            <a:bodyPr wrap="square">
              <a:spAutoFit/>
            </a:bodyPr>
            <a:lstStyle/>
            <a:p>
              <a:r>
                <a:rPr kumimoji="1" lang="zh-CN" altLang="en-US" sz="2400" b="1" dirty="0" smtClean="0">
                  <a:latin typeface="微软雅黑" pitchFamily="34" charset="-122"/>
                  <a:ea typeface="微软雅黑" pitchFamily="34" charset="-122"/>
                </a:rPr>
                <a:t>研究结论及展望</a:t>
              </a:r>
              <a:endParaRPr lang="en-US" altLang="zh-CN" sz="2400" dirty="0">
                <a:solidFill>
                  <a:srgbClr val="FF0000"/>
                </a:solidFill>
                <a:latin typeface="黑体" pitchFamily="2" charset="-122"/>
                <a:ea typeface="黑体" pitchFamily="2" charset="-122"/>
              </a:endParaRPr>
            </a:p>
          </p:txBody>
        </p:sp>
        <p:sp>
          <p:nvSpPr>
            <p:cNvPr id="105" name="Text Box 117"/>
            <p:cNvSpPr txBox="1">
              <a:spLocks noChangeArrowheads="1"/>
            </p:cNvSpPr>
            <p:nvPr/>
          </p:nvSpPr>
          <p:spPr bwMode="gray">
            <a:xfrm>
              <a:off x="1272" y="2523"/>
              <a:ext cx="231" cy="291"/>
            </a:xfrm>
            <a:prstGeom prst="rect">
              <a:avLst/>
            </a:prstGeom>
            <a:noFill/>
            <a:ln w="9525" algn="ctr">
              <a:noFill/>
              <a:miter lim="800000"/>
              <a:headEnd/>
              <a:tailEnd/>
            </a:ln>
          </p:spPr>
          <p:txBody>
            <a:bodyPr wrap="none">
              <a:spAutoFit/>
            </a:bodyPr>
            <a:lstStyle/>
            <a:p>
              <a:pPr eaLnBrk="0" hangingPunct="0"/>
              <a:r>
                <a:rPr lang="en-US" altLang="zh-CN" sz="2400" b="1" dirty="0">
                  <a:solidFill>
                    <a:schemeClr val="bg1"/>
                  </a:solidFill>
                  <a:latin typeface="Verdana" pitchFamily="34" charset="0"/>
                </a:rPr>
                <a:t>5</a:t>
              </a:r>
            </a:p>
          </p:txBody>
        </p:sp>
      </p:grpSp>
      <p:grpSp>
        <p:nvGrpSpPr>
          <p:cNvPr id="109" name="Group 123"/>
          <p:cNvGrpSpPr>
            <a:grpSpLocks/>
          </p:cNvGrpSpPr>
          <p:nvPr/>
        </p:nvGrpSpPr>
        <p:grpSpPr bwMode="auto">
          <a:xfrm>
            <a:off x="1331640" y="2304688"/>
            <a:ext cx="5976392" cy="665162"/>
            <a:chOff x="1152" y="2461"/>
            <a:chExt cx="3408" cy="419"/>
          </a:xfrm>
        </p:grpSpPr>
        <p:grpSp>
          <p:nvGrpSpPr>
            <p:cNvPr id="110" name="Group 107"/>
            <p:cNvGrpSpPr>
              <a:grpSpLocks/>
            </p:cNvGrpSpPr>
            <p:nvPr/>
          </p:nvGrpSpPr>
          <p:grpSpPr bwMode="auto">
            <a:xfrm>
              <a:off x="1152" y="2461"/>
              <a:ext cx="480" cy="419"/>
              <a:chOff x="1110" y="2656"/>
              <a:chExt cx="1549" cy="1351"/>
            </a:xfrm>
          </p:grpSpPr>
          <p:sp>
            <p:nvSpPr>
              <p:cNvPr id="114" name="AutoShape 10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latin typeface="Verdana" pitchFamily="34" charset="0"/>
                </a:endParaRPr>
              </a:p>
            </p:txBody>
          </p:sp>
          <p:sp>
            <p:nvSpPr>
              <p:cNvPr id="115" name="AutoShape 10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latin typeface="Verdana" pitchFamily="34" charset="0"/>
                </a:endParaRPr>
              </a:p>
            </p:txBody>
          </p:sp>
          <p:sp>
            <p:nvSpPr>
              <p:cNvPr id="116" name="AutoShape 11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a:p>
            </p:txBody>
          </p:sp>
        </p:grpSp>
        <p:sp>
          <p:nvSpPr>
            <p:cNvPr id="111" name="Line 115"/>
            <p:cNvSpPr>
              <a:spLocks noChangeShapeType="1"/>
            </p:cNvSpPr>
            <p:nvPr/>
          </p:nvSpPr>
          <p:spPr bwMode="auto">
            <a:xfrm>
              <a:off x="1536" y="2845"/>
              <a:ext cx="3024" cy="0"/>
            </a:xfrm>
            <a:prstGeom prst="line">
              <a:avLst/>
            </a:prstGeom>
            <a:noFill/>
            <a:ln w="25400">
              <a:solidFill>
                <a:schemeClr val="tx1"/>
              </a:solidFill>
              <a:prstDash val="sysDot"/>
              <a:round/>
              <a:headEnd/>
              <a:tailEnd type="oval" w="med" len="med"/>
            </a:ln>
          </p:spPr>
          <p:txBody>
            <a:bodyPr wrap="none" anchor="ctr"/>
            <a:lstStyle/>
            <a:p>
              <a:endParaRPr lang="zh-CN" altLang="en-US"/>
            </a:p>
          </p:txBody>
        </p:sp>
        <p:sp>
          <p:nvSpPr>
            <p:cNvPr id="112" name="Text Box 116"/>
            <p:cNvSpPr txBox="1">
              <a:spLocks noChangeArrowheads="1"/>
            </p:cNvSpPr>
            <p:nvPr/>
          </p:nvSpPr>
          <p:spPr bwMode="auto">
            <a:xfrm>
              <a:off x="1656" y="2475"/>
              <a:ext cx="2904" cy="291"/>
            </a:xfrm>
            <a:prstGeom prst="rect">
              <a:avLst/>
            </a:prstGeom>
            <a:noFill/>
            <a:ln w="9525" algn="ctr">
              <a:noFill/>
              <a:miter lim="800000"/>
              <a:headEnd/>
              <a:tailEnd/>
            </a:ln>
          </p:spPr>
          <p:txBody>
            <a:bodyPr wrap="square">
              <a:spAutoFit/>
            </a:bodyPr>
            <a:lstStyle/>
            <a:p>
              <a:r>
                <a:rPr kumimoji="1" lang="zh-CN" altLang="en-US" sz="2400" b="1" dirty="0">
                  <a:latin typeface="微软雅黑" pitchFamily="34" charset="-122"/>
                  <a:ea typeface="微软雅黑" pitchFamily="34" charset="-122"/>
                </a:rPr>
                <a:t>国内外研究现状</a:t>
              </a:r>
              <a:endParaRPr lang="en-US" altLang="zh-CN" sz="2400" dirty="0">
                <a:solidFill>
                  <a:srgbClr val="FF0000"/>
                </a:solidFill>
                <a:latin typeface="黑体" pitchFamily="2" charset="-122"/>
                <a:ea typeface="黑体" pitchFamily="2" charset="-122"/>
              </a:endParaRPr>
            </a:p>
          </p:txBody>
        </p:sp>
        <p:sp>
          <p:nvSpPr>
            <p:cNvPr id="113" name="Text Box 117"/>
            <p:cNvSpPr txBox="1">
              <a:spLocks noChangeArrowheads="1"/>
            </p:cNvSpPr>
            <p:nvPr/>
          </p:nvSpPr>
          <p:spPr bwMode="gray">
            <a:xfrm>
              <a:off x="1272" y="2523"/>
              <a:ext cx="231" cy="291"/>
            </a:xfrm>
            <a:prstGeom prst="rect">
              <a:avLst/>
            </a:prstGeom>
            <a:noFill/>
            <a:ln w="9525" algn="ctr">
              <a:noFill/>
              <a:miter lim="800000"/>
              <a:headEnd/>
              <a:tailEnd/>
            </a:ln>
          </p:spPr>
          <p:txBody>
            <a:bodyPr wrap="none">
              <a:spAutoFit/>
            </a:bodyPr>
            <a:lstStyle/>
            <a:p>
              <a:pPr eaLnBrk="0" hangingPunct="0"/>
              <a:r>
                <a:rPr lang="en-US" altLang="zh-CN" sz="2400" b="1" dirty="0">
                  <a:solidFill>
                    <a:schemeClr val="bg1"/>
                  </a:solidFill>
                  <a:latin typeface="Verdana" pitchFamily="34" charset="0"/>
                </a:rPr>
                <a:t>2</a:t>
              </a:r>
            </a:p>
          </p:txBody>
        </p:sp>
      </p:grpSp>
      <p:sp>
        <p:nvSpPr>
          <p:cNvPr id="3" name="灯片编号占位符 2"/>
          <p:cNvSpPr>
            <a:spLocks noGrp="1"/>
          </p:cNvSpPr>
          <p:nvPr>
            <p:ph type="sldNum" sz="quarter" idx="11"/>
          </p:nvPr>
        </p:nvSpPr>
        <p:spPr/>
        <p:txBody>
          <a:bodyPr/>
          <a:lstStyle/>
          <a:p>
            <a:fld id="{57EA92A5-C027-4AA6-B826-350AEA676BBC}" type="slidenum">
              <a:rPr lang="zh-CN" altLang="en-US" smtClean="0"/>
              <a:pPr/>
              <a:t>15</a:t>
            </a:fld>
            <a:endParaRPr lang="zh-CN" altLang="en-US"/>
          </a:p>
        </p:txBody>
      </p:sp>
    </p:spTree>
    <p:extLst>
      <p:ext uri="{BB962C8B-B14F-4D97-AF65-F5344CB8AC3E}">
        <p14:creationId xmlns:p14="http://schemas.microsoft.com/office/powerpoint/2010/main" val="31382463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标题 1"/>
          <p:cNvSpPr txBox="1">
            <a:spLocks/>
          </p:cNvSpPr>
          <p:nvPr/>
        </p:nvSpPr>
        <p:spPr bwMode="white">
          <a:xfrm>
            <a:off x="1143000" y="381000"/>
            <a:ext cx="67818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lang="zh-CN" altLang="en-US" sz="3200" smtClean="0">
                <a:solidFill>
                  <a:schemeClr val="bg1"/>
                </a:solidFill>
                <a:latin typeface="黑体" pitchFamily="49" charset="-122"/>
                <a:ea typeface="黑体" pitchFamily="49" charset="-122"/>
                <a:cs typeface="Arial" charset="0"/>
              </a:defRPr>
            </a:lvl1pPr>
            <a:lvl2pPr algn="ctr" rtl="0" eaLnBrk="1" fontAlgn="base" hangingPunct="1">
              <a:spcBef>
                <a:spcPct val="0"/>
              </a:spcBef>
              <a:spcAft>
                <a:spcPct val="0"/>
              </a:spcAft>
              <a:defRPr sz="3200">
                <a:solidFill>
                  <a:schemeClr val="bg1"/>
                </a:solidFill>
                <a:latin typeface="Verdana" pitchFamily="34" charset="0"/>
              </a:defRPr>
            </a:lvl2pPr>
            <a:lvl3pPr algn="ctr" rtl="0" eaLnBrk="1" fontAlgn="base" hangingPunct="1">
              <a:spcBef>
                <a:spcPct val="0"/>
              </a:spcBef>
              <a:spcAft>
                <a:spcPct val="0"/>
              </a:spcAft>
              <a:defRPr sz="3200">
                <a:solidFill>
                  <a:schemeClr val="bg1"/>
                </a:solidFill>
                <a:latin typeface="Verdana" pitchFamily="34" charset="0"/>
              </a:defRPr>
            </a:lvl3pPr>
            <a:lvl4pPr algn="ctr" rtl="0" eaLnBrk="1" fontAlgn="base" hangingPunct="1">
              <a:spcBef>
                <a:spcPct val="0"/>
              </a:spcBef>
              <a:spcAft>
                <a:spcPct val="0"/>
              </a:spcAft>
              <a:defRPr sz="3200">
                <a:solidFill>
                  <a:schemeClr val="bg1"/>
                </a:solidFill>
                <a:latin typeface="Verdana" pitchFamily="34" charset="0"/>
              </a:defRPr>
            </a:lvl4pPr>
            <a:lvl5pPr algn="ctr" rtl="0" eaLnBrk="1" fontAlgn="base" hangingPunct="1">
              <a:spcBef>
                <a:spcPct val="0"/>
              </a:spcBef>
              <a:spcAft>
                <a:spcPct val="0"/>
              </a:spcAft>
              <a:defRPr sz="3200">
                <a:solidFill>
                  <a:schemeClr val="bg1"/>
                </a:solidFill>
                <a:latin typeface="Verdana" pitchFamily="34" charset="0"/>
              </a:defRPr>
            </a:lvl5pPr>
            <a:lvl6pPr marL="457200" algn="ctr" rtl="0" eaLnBrk="1" fontAlgn="base" hangingPunct="1">
              <a:spcBef>
                <a:spcPct val="0"/>
              </a:spcBef>
              <a:spcAft>
                <a:spcPct val="0"/>
              </a:spcAft>
              <a:defRPr sz="3200">
                <a:solidFill>
                  <a:schemeClr val="bg1"/>
                </a:solidFill>
                <a:latin typeface="Verdana" pitchFamily="34" charset="0"/>
              </a:defRPr>
            </a:lvl6pPr>
            <a:lvl7pPr marL="914400" algn="ctr" rtl="0" eaLnBrk="1" fontAlgn="base" hangingPunct="1">
              <a:spcBef>
                <a:spcPct val="0"/>
              </a:spcBef>
              <a:spcAft>
                <a:spcPct val="0"/>
              </a:spcAft>
              <a:defRPr sz="3200">
                <a:solidFill>
                  <a:schemeClr val="bg1"/>
                </a:solidFill>
                <a:latin typeface="Verdana" pitchFamily="34" charset="0"/>
              </a:defRPr>
            </a:lvl7pPr>
            <a:lvl8pPr marL="1371600" algn="ctr" rtl="0" eaLnBrk="1" fontAlgn="base" hangingPunct="1">
              <a:spcBef>
                <a:spcPct val="0"/>
              </a:spcBef>
              <a:spcAft>
                <a:spcPct val="0"/>
              </a:spcAft>
              <a:defRPr sz="3200">
                <a:solidFill>
                  <a:schemeClr val="bg1"/>
                </a:solidFill>
                <a:latin typeface="Verdana" pitchFamily="34" charset="0"/>
              </a:defRPr>
            </a:lvl8pPr>
            <a:lvl9pPr marL="1828800" algn="ctr" rtl="0" eaLnBrk="1" fontAlgn="base" hangingPunct="1">
              <a:spcBef>
                <a:spcPct val="0"/>
              </a:spcBef>
              <a:spcAft>
                <a:spcPct val="0"/>
              </a:spcAft>
              <a:defRPr sz="3200">
                <a:solidFill>
                  <a:schemeClr val="bg1"/>
                </a:solidFill>
                <a:latin typeface="Verdana" pitchFamily="34" charset="0"/>
              </a:defRPr>
            </a:lvl9pPr>
          </a:lstStyle>
          <a:p>
            <a:pPr algn="l"/>
            <a:r>
              <a:rPr lang="en-US" altLang="zh-CN" dirty="0"/>
              <a:t>4</a:t>
            </a:r>
            <a:r>
              <a:rPr lang="en-US" altLang="zh-CN" dirty="0" smtClean="0"/>
              <a:t> </a:t>
            </a:r>
            <a:r>
              <a:rPr lang="zh-CN" altLang="en-US" dirty="0" smtClean="0"/>
              <a:t>研究</a:t>
            </a:r>
            <a:r>
              <a:rPr lang="zh-CN" altLang="en-US" dirty="0" smtClean="0"/>
              <a:t>内容和成果</a:t>
            </a:r>
            <a:endParaRPr lang="zh-CN" altLang="en-US" dirty="0"/>
          </a:p>
        </p:txBody>
      </p:sp>
      <p:graphicFrame>
        <p:nvGraphicFramePr>
          <p:cNvPr id="7" name="图示 6"/>
          <p:cNvGraphicFramePr/>
          <p:nvPr>
            <p:extLst>
              <p:ext uri="{D42A27DB-BD31-4B8C-83A1-F6EECF244321}">
                <p14:modId xmlns:p14="http://schemas.microsoft.com/office/powerpoint/2010/main" val="2415075347"/>
              </p:ext>
            </p:extLst>
          </p:nvPr>
        </p:nvGraphicFramePr>
        <p:xfrm>
          <a:off x="1403648" y="1844824"/>
          <a:ext cx="6096000" cy="3528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6"/>
          <p:cNvSpPr txBox="1">
            <a:spLocks noChangeArrowheads="1"/>
          </p:cNvSpPr>
          <p:nvPr/>
        </p:nvSpPr>
        <p:spPr bwMode="auto">
          <a:xfrm>
            <a:off x="1607892" y="2138945"/>
            <a:ext cx="43204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dirty="0">
                <a:latin typeface="Broadway" panose="04040905080B02020502" pitchFamily="82" charset="0"/>
              </a:rPr>
              <a:t>1</a:t>
            </a:r>
            <a:endParaRPr lang="zh-CN" altLang="en-US" sz="2400" dirty="0">
              <a:latin typeface="Broadway" panose="04040905080B02020502" pitchFamily="82" charset="0"/>
            </a:endParaRPr>
          </a:p>
        </p:txBody>
      </p:sp>
      <p:sp>
        <p:nvSpPr>
          <p:cNvPr id="9" name="TextBox 7"/>
          <p:cNvSpPr txBox="1">
            <a:spLocks noChangeArrowheads="1"/>
          </p:cNvSpPr>
          <p:nvPr/>
        </p:nvSpPr>
        <p:spPr bwMode="auto">
          <a:xfrm>
            <a:off x="1908337" y="2967038"/>
            <a:ext cx="434604"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dirty="0">
                <a:latin typeface="Broadway" panose="04040905080B02020502" pitchFamily="82" charset="0"/>
              </a:rPr>
              <a:t>2</a:t>
            </a:r>
            <a:endParaRPr lang="zh-CN" altLang="en-US" sz="2400" dirty="0">
              <a:latin typeface="Broadway" panose="04040905080B02020502" pitchFamily="82" charset="0"/>
            </a:endParaRPr>
          </a:p>
        </p:txBody>
      </p:sp>
      <p:sp>
        <p:nvSpPr>
          <p:cNvPr id="10" name="TextBox 8"/>
          <p:cNvSpPr txBox="1">
            <a:spLocks noChangeArrowheads="1"/>
          </p:cNvSpPr>
          <p:nvPr/>
        </p:nvSpPr>
        <p:spPr bwMode="auto">
          <a:xfrm>
            <a:off x="1907704" y="3789040"/>
            <a:ext cx="43078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dirty="0">
                <a:latin typeface="Broadway" panose="04040905080B02020502" pitchFamily="82" charset="0"/>
              </a:rPr>
              <a:t>3</a:t>
            </a:r>
            <a:endParaRPr lang="zh-CN" altLang="en-US" sz="2400" dirty="0">
              <a:latin typeface="Broadway" panose="04040905080B02020502" pitchFamily="82" charset="0"/>
            </a:endParaRPr>
          </a:p>
        </p:txBody>
      </p:sp>
      <p:sp>
        <p:nvSpPr>
          <p:cNvPr id="19" name="灯片编号占位符 18"/>
          <p:cNvSpPr>
            <a:spLocks noGrp="1"/>
          </p:cNvSpPr>
          <p:nvPr>
            <p:ph type="sldNum" sz="quarter" idx="11"/>
          </p:nvPr>
        </p:nvSpPr>
        <p:spPr/>
        <p:txBody>
          <a:bodyPr/>
          <a:lstStyle/>
          <a:p>
            <a:fld id="{57EA92A5-C027-4AA6-B826-350AEA676BBC}" type="slidenum">
              <a:rPr lang="zh-CN" altLang="en-US" smtClean="0"/>
              <a:pPr/>
              <a:t>16</a:t>
            </a:fld>
            <a:endParaRPr lang="zh-CN" altLang="en-US"/>
          </a:p>
        </p:txBody>
      </p:sp>
      <p:sp>
        <p:nvSpPr>
          <p:cNvPr id="21" name="TextBox 8"/>
          <p:cNvSpPr txBox="1">
            <a:spLocks noChangeArrowheads="1"/>
          </p:cNvSpPr>
          <p:nvPr/>
        </p:nvSpPr>
        <p:spPr bwMode="auto">
          <a:xfrm>
            <a:off x="1620937" y="4617789"/>
            <a:ext cx="43078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dirty="0" smtClean="0">
                <a:latin typeface="Broadway" panose="04040905080B02020502" pitchFamily="82" charset="0"/>
              </a:rPr>
              <a:t>4</a:t>
            </a:r>
            <a:endParaRPr lang="zh-CN" altLang="en-US" sz="2400" dirty="0">
              <a:latin typeface="Broadway" panose="04040905080B02020502" pitchFamily="82" charset="0"/>
            </a:endParaRPr>
          </a:p>
        </p:txBody>
      </p:sp>
    </p:spTree>
    <p:extLst>
      <p:ext uri="{BB962C8B-B14F-4D97-AF65-F5344CB8AC3E}">
        <p14:creationId xmlns:p14="http://schemas.microsoft.com/office/powerpoint/2010/main" val="21108098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1557338"/>
            <a:ext cx="7867600" cy="2159694"/>
          </a:xfrm>
        </p:spPr>
        <p:txBody>
          <a:bodyPr/>
          <a:lstStyle/>
          <a:p>
            <a:pPr lvl="0"/>
            <a:r>
              <a:rPr lang="zh-CN" altLang="zh-CN" sz="2000" dirty="0">
                <a:latin typeface="宋体" panose="02010600030101010101" pitchFamily="2" charset="-122"/>
                <a:ea typeface="宋体" panose="02010600030101010101" pitchFamily="2" charset="-122"/>
              </a:rPr>
              <a:t>设计</a:t>
            </a:r>
            <a:r>
              <a:rPr lang="zh-CN" altLang="zh-CN" sz="2000" dirty="0" smtClean="0">
                <a:latin typeface="宋体" panose="02010600030101010101" pitchFamily="2" charset="-122"/>
                <a:ea typeface="宋体" panose="02010600030101010101" pitchFamily="2" charset="-122"/>
              </a:rPr>
              <a:t>并</a:t>
            </a:r>
            <a:r>
              <a:rPr lang="zh-CN" altLang="en-US" sz="2000" dirty="0" smtClean="0">
                <a:latin typeface="宋体" panose="02010600030101010101" pitchFamily="2" charset="-122"/>
                <a:ea typeface="宋体" panose="02010600030101010101" pitchFamily="2" charset="-122"/>
              </a:rPr>
              <a:t>实现一套基于网络服务的</a:t>
            </a:r>
            <a:r>
              <a:rPr lang="zh-CN" altLang="zh-CN" sz="2000" dirty="0" smtClean="0">
                <a:latin typeface="宋体" panose="02010600030101010101" pitchFamily="2" charset="-122"/>
                <a:ea typeface="宋体" panose="02010600030101010101" pitchFamily="2" charset="-122"/>
              </a:rPr>
              <a:t>开放式</a:t>
            </a:r>
            <a:r>
              <a:rPr lang="zh-CN" altLang="zh-CN" sz="2000" dirty="0">
                <a:latin typeface="宋体" panose="02010600030101010101" pitchFamily="2" charset="-122"/>
                <a:ea typeface="宋体" panose="02010600030101010101" pitchFamily="2" charset="-122"/>
              </a:rPr>
              <a:t>地理模型</a:t>
            </a:r>
            <a:r>
              <a:rPr lang="zh-CN" altLang="zh-CN" sz="2000" dirty="0" smtClean="0">
                <a:latin typeface="宋体" panose="02010600030101010101" pitchFamily="2" charset="-122"/>
                <a:ea typeface="宋体" panose="02010600030101010101" pitchFamily="2" charset="-122"/>
              </a:rPr>
              <a:t>对比</a:t>
            </a:r>
            <a:r>
              <a:rPr lang="zh-CN" altLang="en-US" sz="2000" dirty="0">
                <a:latin typeface="宋体" panose="02010600030101010101" pitchFamily="2" charset="-122"/>
                <a:ea typeface="宋体" panose="02010600030101010101" pitchFamily="2" charset="-122"/>
              </a:rPr>
              <a:t>框架</a:t>
            </a:r>
            <a:r>
              <a:rPr lang="zh-CN" altLang="zh-CN" sz="2000" dirty="0" smtClean="0">
                <a:latin typeface="宋体" panose="02010600030101010101" pitchFamily="2" charset="-122"/>
                <a:ea typeface="宋体" panose="02010600030101010101" pitchFamily="2" charset="-122"/>
              </a:rPr>
              <a:t>；</a:t>
            </a:r>
            <a:endParaRPr lang="zh-CN" altLang="zh-CN" sz="2000" dirty="0">
              <a:latin typeface="宋体" panose="02010600030101010101" pitchFamily="2" charset="-122"/>
              <a:ea typeface="宋体" panose="02010600030101010101" pitchFamily="2" charset="-122"/>
            </a:endParaRPr>
          </a:p>
          <a:p>
            <a:pPr lvl="0"/>
            <a:r>
              <a:rPr lang="zh-CN" altLang="en-US" sz="2000" dirty="0" smtClean="0">
                <a:latin typeface="宋体" panose="02010600030101010101" pitchFamily="2" charset="-122"/>
                <a:ea typeface="宋体" panose="02010600030101010101" pitchFamily="2" charset="-122"/>
              </a:rPr>
              <a:t>以</a:t>
            </a:r>
            <a:r>
              <a:rPr lang="zh-CN" altLang="en-US" sz="2000" dirty="0">
                <a:latin typeface="宋体" panose="02010600030101010101" pitchFamily="2" charset="-122"/>
                <a:ea typeface="宋体" panose="02010600030101010101" pitchFamily="2" charset="-122"/>
              </a:rPr>
              <a:t>陆地生态系统碳循环模型为例，实现地理模型资源和数据资源的开放式接入</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lvl="0"/>
            <a:r>
              <a:rPr lang="zh-CN" altLang="zh-CN" sz="2000" dirty="0" smtClean="0">
                <a:latin typeface="宋体" panose="02010600030101010101" pitchFamily="2" charset="-122"/>
                <a:ea typeface="宋体" panose="02010600030101010101" pitchFamily="2" charset="-122"/>
              </a:rPr>
              <a:t>以陆地生态系统碳循环模型为例，</a:t>
            </a:r>
            <a:r>
              <a:rPr lang="zh-CN" altLang="en-US" sz="2000" dirty="0" smtClean="0">
                <a:latin typeface="宋体" panose="02010600030101010101" pitchFamily="2" charset="-122"/>
                <a:ea typeface="宋体" panose="02010600030101010101" pitchFamily="2" charset="-122"/>
              </a:rPr>
              <a:t>实现模型对比方案的构建和实施</a:t>
            </a:r>
            <a:r>
              <a:rPr lang="zh-CN" altLang="zh-CN" sz="2000" dirty="0" smtClean="0">
                <a:latin typeface="宋体" panose="02010600030101010101" pitchFamily="2" charset="-122"/>
                <a:ea typeface="宋体" panose="02010600030101010101" pitchFamily="2" charset="-122"/>
              </a:rPr>
              <a:t>。</a:t>
            </a:r>
            <a:endParaRPr lang="zh-CN" altLang="zh-CN" sz="2000" dirty="0">
              <a:latin typeface="宋体" panose="02010600030101010101" pitchFamily="2" charset="-122"/>
              <a:ea typeface="宋体" panose="02010600030101010101" pitchFamily="2" charset="-122"/>
            </a:endParaRPr>
          </a:p>
        </p:txBody>
      </p:sp>
      <p:sp>
        <p:nvSpPr>
          <p:cNvPr id="160" name="标题 1"/>
          <p:cNvSpPr txBox="1">
            <a:spLocks/>
          </p:cNvSpPr>
          <p:nvPr/>
        </p:nvSpPr>
        <p:spPr bwMode="white">
          <a:xfrm>
            <a:off x="1143000" y="381000"/>
            <a:ext cx="67818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lang="zh-CN" altLang="en-US" sz="3200" smtClean="0">
                <a:solidFill>
                  <a:schemeClr val="bg1"/>
                </a:solidFill>
                <a:latin typeface="黑体" pitchFamily="49" charset="-122"/>
                <a:ea typeface="黑体" pitchFamily="49" charset="-122"/>
                <a:cs typeface="Arial" charset="0"/>
              </a:defRPr>
            </a:lvl1pPr>
            <a:lvl2pPr algn="ctr" rtl="0" eaLnBrk="1" fontAlgn="base" hangingPunct="1">
              <a:spcBef>
                <a:spcPct val="0"/>
              </a:spcBef>
              <a:spcAft>
                <a:spcPct val="0"/>
              </a:spcAft>
              <a:defRPr sz="3200">
                <a:solidFill>
                  <a:schemeClr val="bg1"/>
                </a:solidFill>
                <a:latin typeface="Verdana" pitchFamily="34" charset="0"/>
              </a:defRPr>
            </a:lvl2pPr>
            <a:lvl3pPr algn="ctr" rtl="0" eaLnBrk="1" fontAlgn="base" hangingPunct="1">
              <a:spcBef>
                <a:spcPct val="0"/>
              </a:spcBef>
              <a:spcAft>
                <a:spcPct val="0"/>
              </a:spcAft>
              <a:defRPr sz="3200">
                <a:solidFill>
                  <a:schemeClr val="bg1"/>
                </a:solidFill>
                <a:latin typeface="Verdana" pitchFamily="34" charset="0"/>
              </a:defRPr>
            </a:lvl3pPr>
            <a:lvl4pPr algn="ctr" rtl="0" eaLnBrk="1" fontAlgn="base" hangingPunct="1">
              <a:spcBef>
                <a:spcPct val="0"/>
              </a:spcBef>
              <a:spcAft>
                <a:spcPct val="0"/>
              </a:spcAft>
              <a:defRPr sz="3200">
                <a:solidFill>
                  <a:schemeClr val="bg1"/>
                </a:solidFill>
                <a:latin typeface="Verdana" pitchFamily="34" charset="0"/>
              </a:defRPr>
            </a:lvl4pPr>
            <a:lvl5pPr algn="ctr" rtl="0" eaLnBrk="1" fontAlgn="base" hangingPunct="1">
              <a:spcBef>
                <a:spcPct val="0"/>
              </a:spcBef>
              <a:spcAft>
                <a:spcPct val="0"/>
              </a:spcAft>
              <a:defRPr sz="3200">
                <a:solidFill>
                  <a:schemeClr val="bg1"/>
                </a:solidFill>
                <a:latin typeface="Verdana" pitchFamily="34" charset="0"/>
              </a:defRPr>
            </a:lvl5pPr>
            <a:lvl6pPr marL="457200" algn="ctr" rtl="0" eaLnBrk="1" fontAlgn="base" hangingPunct="1">
              <a:spcBef>
                <a:spcPct val="0"/>
              </a:spcBef>
              <a:spcAft>
                <a:spcPct val="0"/>
              </a:spcAft>
              <a:defRPr sz="3200">
                <a:solidFill>
                  <a:schemeClr val="bg1"/>
                </a:solidFill>
                <a:latin typeface="Verdana" pitchFamily="34" charset="0"/>
              </a:defRPr>
            </a:lvl6pPr>
            <a:lvl7pPr marL="914400" algn="ctr" rtl="0" eaLnBrk="1" fontAlgn="base" hangingPunct="1">
              <a:spcBef>
                <a:spcPct val="0"/>
              </a:spcBef>
              <a:spcAft>
                <a:spcPct val="0"/>
              </a:spcAft>
              <a:defRPr sz="3200">
                <a:solidFill>
                  <a:schemeClr val="bg1"/>
                </a:solidFill>
                <a:latin typeface="Verdana" pitchFamily="34" charset="0"/>
              </a:defRPr>
            </a:lvl7pPr>
            <a:lvl8pPr marL="1371600" algn="ctr" rtl="0" eaLnBrk="1" fontAlgn="base" hangingPunct="1">
              <a:spcBef>
                <a:spcPct val="0"/>
              </a:spcBef>
              <a:spcAft>
                <a:spcPct val="0"/>
              </a:spcAft>
              <a:defRPr sz="3200">
                <a:solidFill>
                  <a:schemeClr val="bg1"/>
                </a:solidFill>
                <a:latin typeface="Verdana" pitchFamily="34" charset="0"/>
              </a:defRPr>
            </a:lvl8pPr>
            <a:lvl9pPr marL="1828800" algn="ctr" rtl="0" eaLnBrk="1" fontAlgn="base" hangingPunct="1">
              <a:spcBef>
                <a:spcPct val="0"/>
              </a:spcBef>
              <a:spcAft>
                <a:spcPct val="0"/>
              </a:spcAft>
              <a:defRPr sz="3200">
                <a:solidFill>
                  <a:schemeClr val="bg1"/>
                </a:solidFill>
                <a:latin typeface="Verdana" pitchFamily="34" charset="0"/>
              </a:defRPr>
            </a:lvl9pPr>
          </a:lstStyle>
          <a:p>
            <a:pPr algn="l"/>
            <a:r>
              <a:rPr lang="en-US" altLang="zh-CN" sz="2400" dirty="0" smtClean="0"/>
              <a:t>4.1 </a:t>
            </a:r>
            <a:r>
              <a:rPr lang="zh-CN" altLang="en-US" sz="2400" dirty="0" smtClean="0"/>
              <a:t>陆地</a:t>
            </a:r>
            <a:r>
              <a:rPr lang="zh-CN" altLang="en-US" sz="2400" dirty="0"/>
              <a:t>碳循环模型开放式对比系统架构的</a:t>
            </a:r>
            <a:r>
              <a:rPr lang="zh-CN" altLang="en-US" sz="2400" dirty="0" smtClean="0"/>
              <a:t>构建</a:t>
            </a:r>
            <a:endParaRPr lang="zh-CN" altLang="en-US" sz="2400" dirty="0"/>
          </a:p>
        </p:txBody>
      </p:sp>
      <p:sp>
        <p:nvSpPr>
          <p:cNvPr id="4" name="内容占位符 2"/>
          <p:cNvSpPr txBox="1">
            <a:spLocks/>
          </p:cNvSpPr>
          <p:nvPr/>
        </p:nvSpPr>
        <p:spPr bwMode="auto">
          <a:xfrm>
            <a:off x="304800" y="1066800"/>
            <a:ext cx="6859488" cy="4179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0" baseline="0">
                <a:solidFill>
                  <a:schemeClr val="tx1"/>
                </a:solidFill>
                <a:latin typeface="Arial" pitchFamily="34" charset="0"/>
                <a:ea typeface="黑体" pitchFamily="49" charset="-122"/>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baseline="0">
                <a:solidFill>
                  <a:schemeClr val="tx1"/>
                </a:solidFill>
                <a:latin typeface="Arial" pitchFamily="34" charset="0"/>
                <a:ea typeface="黑体" pitchFamily="49" charset="-122"/>
              </a:defRPr>
            </a:lvl2pPr>
            <a:lvl3pPr marL="1143000" indent="-228600" algn="l" rtl="0" eaLnBrk="1" fontAlgn="base" hangingPunct="1">
              <a:lnSpc>
                <a:spcPct val="120000"/>
              </a:lnSpc>
              <a:spcBef>
                <a:spcPct val="20000"/>
              </a:spcBef>
              <a:spcAft>
                <a:spcPct val="0"/>
              </a:spcAft>
              <a:buClr>
                <a:schemeClr val="tx1"/>
              </a:buClr>
              <a:buChar char="•"/>
              <a:defRPr sz="2200" baseline="0">
                <a:solidFill>
                  <a:schemeClr val="tx1"/>
                </a:solidFill>
                <a:latin typeface="Arial" pitchFamily="34" charset="0"/>
                <a:ea typeface="黑体" pitchFamily="49" charset="-122"/>
              </a:defRPr>
            </a:lvl3pPr>
            <a:lvl4pPr marL="1600200" indent="-228600" algn="l" rtl="0" eaLnBrk="1" fontAlgn="base" hangingPunct="1">
              <a:lnSpc>
                <a:spcPct val="120000"/>
              </a:lnSpc>
              <a:spcBef>
                <a:spcPct val="20000"/>
              </a:spcBef>
              <a:spcAft>
                <a:spcPct val="0"/>
              </a:spcAft>
              <a:buChar char="–"/>
              <a:defRPr sz="2000" baseline="0">
                <a:solidFill>
                  <a:schemeClr val="tx1"/>
                </a:solidFill>
                <a:latin typeface="Arial" pitchFamily="34" charset="0"/>
                <a:ea typeface="黑体" pitchFamily="49" charset="-122"/>
              </a:defRPr>
            </a:lvl4pPr>
            <a:lvl5pPr marL="2057400" indent="-228600" algn="l" rtl="0" eaLnBrk="1" fontAlgn="base" hangingPunct="1">
              <a:lnSpc>
                <a:spcPct val="120000"/>
              </a:lnSpc>
              <a:spcBef>
                <a:spcPct val="20000"/>
              </a:spcBef>
              <a:spcAft>
                <a:spcPct val="0"/>
              </a:spcAft>
              <a:buChar char="»"/>
              <a:defRPr sz="2000" baseline="0">
                <a:solidFill>
                  <a:schemeClr val="tx1"/>
                </a:solidFill>
                <a:latin typeface="Arial" pitchFamily="34"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None/>
            </a:pPr>
            <a:r>
              <a:rPr lang="en-US" altLang="zh-CN" sz="2000" kern="0" dirty="0" smtClean="0">
                <a:latin typeface="宋体" panose="02010600030101010101" pitchFamily="2" charset="-122"/>
                <a:ea typeface="宋体" panose="02010600030101010101" pitchFamily="2" charset="-122"/>
              </a:rPr>
              <a:t>4.1.1 </a:t>
            </a:r>
            <a:r>
              <a:rPr lang="zh-CN" altLang="en-US" sz="2000" kern="0" dirty="0" smtClean="0">
                <a:latin typeface="宋体" panose="02010600030101010101" pitchFamily="2" charset="-122"/>
                <a:ea typeface="宋体" panose="02010600030101010101" pitchFamily="2" charset="-122"/>
              </a:rPr>
              <a:t>陆地</a:t>
            </a:r>
            <a:r>
              <a:rPr lang="zh-CN" altLang="en-US" sz="2000" kern="0" dirty="0">
                <a:latin typeface="宋体" panose="02010600030101010101" pitchFamily="2" charset="-122"/>
                <a:ea typeface="宋体" panose="02010600030101010101" pitchFamily="2" charset="-122"/>
              </a:rPr>
              <a:t>碳循环模型开放式对比系统架构的构建</a:t>
            </a:r>
          </a:p>
        </p:txBody>
      </p:sp>
      <p:sp>
        <p:nvSpPr>
          <p:cNvPr id="2" name="灯片编号占位符 1"/>
          <p:cNvSpPr>
            <a:spLocks noGrp="1"/>
          </p:cNvSpPr>
          <p:nvPr>
            <p:ph type="sldNum" sz="quarter" idx="11"/>
          </p:nvPr>
        </p:nvSpPr>
        <p:spPr/>
        <p:txBody>
          <a:bodyPr/>
          <a:lstStyle/>
          <a:p>
            <a:fld id="{57EA92A5-C027-4AA6-B826-350AEA676BBC}" type="slidenum">
              <a:rPr lang="zh-CN" altLang="en-US" smtClean="0"/>
              <a:pPr/>
              <a:t>17</a:t>
            </a:fld>
            <a:endParaRPr lang="zh-CN" altLang="en-US"/>
          </a:p>
        </p:txBody>
      </p:sp>
    </p:spTree>
    <p:extLst>
      <p:ext uri="{BB962C8B-B14F-4D97-AF65-F5344CB8AC3E}">
        <p14:creationId xmlns:p14="http://schemas.microsoft.com/office/powerpoint/2010/main" val="7151957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标题 1"/>
          <p:cNvSpPr txBox="1">
            <a:spLocks/>
          </p:cNvSpPr>
          <p:nvPr/>
        </p:nvSpPr>
        <p:spPr bwMode="white">
          <a:xfrm>
            <a:off x="1143000" y="381000"/>
            <a:ext cx="67818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lang="zh-CN" altLang="en-US" sz="3200" smtClean="0">
                <a:solidFill>
                  <a:schemeClr val="bg1"/>
                </a:solidFill>
                <a:latin typeface="黑体" pitchFamily="49" charset="-122"/>
                <a:ea typeface="黑体" pitchFamily="49" charset="-122"/>
                <a:cs typeface="Arial" charset="0"/>
              </a:defRPr>
            </a:lvl1pPr>
            <a:lvl2pPr algn="ctr" rtl="0" eaLnBrk="1" fontAlgn="base" hangingPunct="1">
              <a:spcBef>
                <a:spcPct val="0"/>
              </a:spcBef>
              <a:spcAft>
                <a:spcPct val="0"/>
              </a:spcAft>
              <a:defRPr sz="3200">
                <a:solidFill>
                  <a:schemeClr val="bg1"/>
                </a:solidFill>
                <a:latin typeface="Verdana" pitchFamily="34" charset="0"/>
              </a:defRPr>
            </a:lvl2pPr>
            <a:lvl3pPr algn="ctr" rtl="0" eaLnBrk="1" fontAlgn="base" hangingPunct="1">
              <a:spcBef>
                <a:spcPct val="0"/>
              </a:spcBef>
              <a:spcAft>
                <a:spcPct val="0"/>
              </a:spcAft>
              <a:defRPr sz="3200">
                <a:solidFill>
                  <a:schemeClr val="bg1"/>
                </a:solidFill>
                <a:latin typeface="Verdana" pitchFamily="34" charset="0"/>
              </a:defRPr>
            </a:lvl3pPr>
            <a:lvl4pPr algn="ctr" rtl="0" eaLnBrk="1" fontAlgn="base" hangingPunct="1">
              <a:spcBef>
                <a:spcPct val="0"/>
              </a:spcBef>
              <a:spcAft>
                <a:spcPct val="0"/>
              </a:spcAft>
              <a:defRPr sz="3200">
                <a:solidFill>
                  <a:schemeClr val="bg1"/>
                </a:solidFill>
                <a:latin typeface="Verdana" pitchFamily="34" charset="0"/>
              </a:defRPr>
            </a:lvl4pPr>
            <a:lvl5pPr algn="ctr" rtl="0" eaLnBrk="1" fontAlgn="base" hangingPunct="1">
              <a:spcBef>
                <a:spcPct val="0"/>
              </a:spcBef>
              <a:spcAft>
                <a:spcPct val="0"/>
              </a:spcAft>
              <a:defRPr sz="3200">
                <a:solidFill>
                  <a:schemeClr val="bg1"/>
                </a:solidFill>
                <a:latin typeface="Verdana" pitchFamily="34" charset="0"/>
              </a:defRPr>
            </a:lvl5pPr>
            <a:lvl6pPr marL="457200" algn="ctr" rtl="0" eaLnBrk="1" fontAlgn="base" hangingPunct="1">
              <a:spcBef>
                <a:spcPct val="0"/>
              </a:spcBef>
              <a:spcAft>
                <a:spcPct val="0"/>
              </a:spcAft>
              <a:defRPr sz="3200">
                <a:solidFill>
                  <a:schemeClr val="bg1"/>
                </a:solidFill>
                <a:latin typeface="Verdana" pitchFamily="34" charset="0"/>
              </a:defRPr>
            </a:lvl6pPr>
            <a:lvl7pPr marL="914400" algn="ctr" rtl="0" eaLnBrk="1" fontAlgn="base" hangingPunct="1">
              <a:spcBef>
                <a:spcPct val="0"/>
              </a:spcBef>
              <a:spcAft>
                <a:spcPct val="0"/>
              </a:spcAft>
              <a:defRPr sz="3200">
                <a:solidFill>
                  <a:schemeClr val="bg1"/>
                </a:solidFill>
                <a:latin typeface="Verdana" pitchFamily="34" charset="0"/>
              </a:defRPr>
            </a:lvl7pPr>
            <a:lvl8pPr marL="1371600" algn="ctr" rtl="0" eaLnBrk="1" fontAlgn="base" hangingPunct="1">
              <a:spcBef>
                <a:spcPct val="0"/>
              </a:spcBef>
              <a:spcAft>
                <a:spcPct val="0"/>
              </a:spcAft>
              <a:defRPr sz="3200">
                <a:solidFill>
                  <a:schemeClr val="bg1"/>
                </a:solidFill>
                <a:latin typeface="Verdana" pitchFamily="34" charset="0"/>
              </a:defRPr>
            </a:lvl8pPr>
            <a:lvl9pPr marL="1828800" algn="ctr" rtl="0" eaLnBrk="1" fontAlgn="base" hangingPunct="1">
              <a:spcBef>
                <a:spcPct val="0"/>
              </a:spcBef>
              <a:spcAft>
                <a:spcPct val="0"/>
              </a:spcAft>
              <a:defRPr sz="3200">
                <a:solidFill>
                  <a:schemeClr val="bg1"/>
                </a:solidFill>
                <a:latin typeface="Verdana" pitchFamily="34" charset="0"/>
              </a:defRPr>
            </a:lvl9pPr>
          </a:lstStyle>
          <a:p>
            <a:pPr algn="l"/>
            <a:r>
              <a:rPr lang="en-US" altLang="zh-CN" sz="2400" dirty="0" smtClean="0"/>
              <a:t>4.1 </a:t>
            </a:r>
            <a:r>
              <a:rPr lang="zh-CN" altLang="en-US" sz="2400" dirty="0" smtClean="0"/>
              <a:t>陆地</a:t>
            </a:r>
            <a:r>
              <a:rPr lang="zh-CN" altLang="en-US" sz="2400" dirty="0"/>
              <a:t>碳循环模型开放式对比系统架构的</a:t>
            </a:r>
            <a:r>
              <a:rPr lang="zh-CN" altLang="en-US" sz="2400" dirty="0" smtClean="0"/>
              <a:t>构建</a:t>
            </a:r>
            <a:endParaRPr lang="zh-CN" altLang="en-US" sz="2400" dirty="0"/>
          </a:p>
        </p:txBody>
      </p:sp>
      <p:sp>
        <p:nvSpPr>
          <p:cNvPr id="4" name="内容占位符 2"/>
          <p:cNvSpPr txBox="1">
            <a:spLocks/>
          </p:cNvSpPr>
          <p:nvPr/>
        </p:nvSpPr>
        <p:spPr bwMode="auto">
          <a:xfrm>
            <a:off x="490112" y="1066800"/>
            <a:ext cx="517788" cy="5691699"/>
          </a:xfrm>
          <a:prstGeom prst="rect">
            <a:avLst/>
          </a:prstGeom>
          <a:noFill/>
          <a:ln w="9525">
            <a:noFill/>
            <a:miter lim="800000"/>
            <a:headEnd/>
            <a:tailEnd/>
          </a:ln>
        </p:spPr>
        <p:txBody>
          <a:bodyPr vert="eaVert"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0" baseline="0">
                <a:solidFill>
                  <a:schemeClr val="tx1"/>
                </a:solidFill>
                <a:latin typeface="Arial" pitchFamily="34" charset="0"/>
                <a:ea typeface="黑体" pitchFamily="49" charset="-122"/>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baseline="0">
                <a:solidFill>
                  <a:schemeClr val="tx1"/>
                </a:solidFill>
                <a:latin typeface="Arial" pitchFamily="34" charset="0"/>
                <a:ea typeface="黑体" pitchFamily="49" charset="-122"/>
              </a:defRPr>
            </a:lvl2pPr>
            <a:lvl3pPr marL="1143000" indent="-228600" algn="l" rtl="0" eaLnBrk="1" fontAlgn="base" hangingPunct="1">
              <a:lnSpc>
                <a:spcPct val="120000"/>
              </a:lnSpc>
              <a:spcBef>
                <a:spcPct val="20000"/>
              </a:spcBef>
              <a:spcAft>
                <a:spcPct val="0"/>
              </a:spcAft>
              <a:buClr>
                <a:schemeClr val="tx1"/>
              </a:buClr>
              <a:buChar char="•"/>
              <a:defRPr sz="2200" baseline="0">
                <a:solidFill>
                  <a:schemeClr val="tx1"/>
                </a:solidFill>
                <a:latin typeface="Arial" pitchFamily="34" charset="0"/>
                <a:ea typeface="黑体" pitchFamily="49" charset="-122"/>
              </a:defRPr>
            </a:lvl3pPr>
            <a:lvl4pPr marL="1600200" indent="-228600" algn="l" rtl="0" eaLnBrk="1" fontAlgn="base" hangingPunct="1">
              <a:lnSpc>
                <a:spcPct val="120000"/>
              </a:lnSpc>
              <a:spcBef>
                <a:spcPct val="20000"/>
              </a:spcBef>
              <a:spcAft>
                <a:spcPct val="0"/>
              </a:spcAft>
              <a:buChar char="–"/>
              <a:defRPr sz="2000" baseline="0">
                <a:solidFill>
                  <a:schemeClr val="tx1"/>
                </a:solidFill>
                <a:latin typeface="Arial" pitchFamily="34" charset="0"/>
                <a:ea typeface="黑体" pitchFamily="49" charset="-122"/>
              </a:defRPr>
            </a:lvl4pPr>
            <a:lvl5pPr marL="2057400" indent="-228600" algn="l" rtl="0" eaLnBrk="1" fontAlgn="base" hangingPunct="1">
              <a:lnSpc>
                <a:spcPct val="120000"/>
              </a:lnSpc>
              <a:spcBef>
                <a:spcPct val="20000"/>
              </a:spcBef>
              <a:spcAft>
                <a:spcPct val="0"/>
              </a:spcAft>
              <a:buChar char="»"/>
              <a:defRPr sz="2000" baseline="0">
                <a:solidFill>
                  <a:schemeClr val="tx1"/>
                </a:solidFill>
                <a:latin typeface="Arial" pitchFamily="34"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None/>
            </a:pPr>
            <a:r>
              <a:rPr lang="en-US" altLang="zh-CN" sz="2000" kern="0" dirty="0" smtClean="0">
                <a:latin typeface="宋体" panose="02010600030101010101" pitchFamily="2" charset="-122"/>
                <a:ea typeface="宋体" panose="02010600030101010101" pitchFamily="2" charset="-122"/>
              </a:rPr>
              <a:t>4.1.1 </a:t>
            </a:r>
            <a:r>
              <a:rPr lang="zh-CN" altLang="en-US" sz="2000" kern="0" dirty="0" smtClean="0">
                <a:latin typeface="宋体" panose="02010600030101010101" pitchFamily="2" charset="-122"/>
                <a:ea typeface="宋体" panose="02010600030101010101" pitchFamily="2" charset="-122"/>
              </a:rPr>
              <a:t>陆地</a:t>
            </a:r>
            <a:r>
              <a:rPr lang="zh-CN" altLang="en-US" sz="2000" kern="0" dirty="0">
                <a:latin typeface="宋体" panose="02010600030101010101" pitchFamily="2" charset="-122"/>
                <a:ea typeface="宋体" panose="02010600030101010101" pitchFamily="2" charset="-122"/>
              </a:rPr>
              <a:t>碳循环模型开放式对比系统架构的构建</a:t>
            </a:r>
          </a:p>
        </p:txBody>
      </p:sp>
      <p:sp>
        <p:nvSpPr>
          <p:cNvPr id="2" name="灯片编号占位符 1"/>
          <p:cNvSpPr>
            <a:spLocks noGrp="1"/>
          </p:cNvSpPr>
          <p:nvPr>
            <p:ph type="sldNum" sz="quarter" idx="11"/>
          </p:nvPr>
        </p:nvSpPr>
        <p:spPr/>
        <p:txBody>
          <a:bodyPr/>
          <a:lstStyle/>
          <a:p>
            <a:fld id="{57EA92A5-C027-4AA6-B826-350AEA676BBC}" type="slidenum">
              <a:rPr lang="zh-CN" altLang="en-US" smtClean="0"/>
              <a:pPr/>
              <a:t>18</a:t>
            </a:fld>
            <a:endParaRPr lang="zh-CN" altLang="en-US" dirty="0"/>
          </a:p>
        </p:txBody>
      </p:sp>
      <p:grpSp>
        <p:nvGrpSpPr>
          <p:cNvPr id="89" name="组合 88"/>
          <p:cNvGrpSpPr/>
          <p:nvPr/>
        </p:nvGrpSpPr>
        <p:grpSpPr>
          <a:xfrm>
            <a:off x="1583979" y="1055712"/>
            <a:ext cx="5899841" cy="5766126"/>
            <a:chOff x="2744527" y="457944"/>
            <a:chExt cx="5899841" cy="5766126"/>
          </a:xfrm>
        </p:grpSpPr>
        <p:sp>
          <p:nvSpPr>
            <p:cNvPr id="90" name="矩形 89"/>
            <p:cNvSpPr/>
            <p:nvPr/>
          </p:nvSpPr>
          <p:spPr>
            <a:xfrm>
              <a:off x="3025959" y="3485454"/>
              <a:ext cx="5520606" cy="1337856"/>
            </a:xfrm>
            <a:prstGeom prst="rect">
              <a:avLst/>
            </a:prstGeom>
            <a:noFill/>
            <a:ln w="952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91" name="矩形 90"/>
            <p:cNvSpPr/>
            <p:nvPr/>
          </p:nvSpPr>
          <p:spPr>
            <a:xfrm>
              <a:off x="3025961" y="4769040"/>
              <a:ext cx="5520604" cy="1454388"/>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92" name="矩形 91"/>
            <p:cNvSpPr/>
            <p:nvPr/>
          </p:nvSpPr>
          <p:spPr>
            <a:xfrm>
              <a:off x="3025961" y="1473842"/>
              <a:ext cx="5520604" cy="2010118"/>
            </a:xfrm>
            <a:prstGeom prst="rect">
              <a:avLst/>
            </a:prstGeom>
            <a:noFill/>
            <a:ln w="952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93" name="矩形 92"/>
            <p:cNvSpPr/>
            <p:nvPr/>
          </p:nvSpPr>
          <p:spPr>
            <a:xfrm>
              <a:off x="3025959" y="4770173"/>
              <a:ext cx="475394" cy="1453897"/>
            </a:xfrm>
            <a:prstGeom prst="rect">
              <a:avLst/>
            </a:prstGeom>
            <a:solidFill>
              <a:sysClr val="window" lastClr="FFFFFF"/>
            </a:solidFill>
            <a:ln w="12700" cap="flat" cmpd="sng" algn="ctr">
              <a:solidFill>
                <a:sysClr val="windowText" lastClr="000000"/>
              </a:solidFill>
              <a:prstDash val="solid"/>
              <a:miter lim="800000"/>
            </a:ln>
            <a:effectLst/>
          </p:spPr>
          <p:txBody>
            <a:bodyPr lIns="46800" rIns="468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基础支撑</a:t>
              </a:r>
            </a:p>
          </p:txBody>
        </p:sp>
        <p:sp>
          <p:nvSpPr>
            <p:cNvPr id="94" name="矩形 93"/>
            <p:cNvSpPr/>
            <p:nvPr/>
          </p:nvSpPr>
          <p:spPr>
            <a:xfrm>
              <a:off x="3025959" y="1474483"/>
              <a:ext cx="475394" cy="2010329"/>
            </a:xfrm>
            <a:prstGeom prst="rect">
              <a:avLst/>
            </a:prstGeom>
            <a:solidFill>
              <a:sysClr val="window" lastClr="FFFFFF"/>
            </a:solidFill>
            <a:ln w="12700" cap="flat" cmpd="sng" algn="ctr">
              <a:solidFill>
                <a:sysClr val="windowText" lastClr="000000"/>
              </a:solidFill>
              <a:prstDash val="solid"/>
              <a:miter lim="800000"/>
            </a:ln>
            <a:effectLst/>
          </p:spPr>
          <p:txBody>
            <a:bodyPr lIns="46800" rIns="468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对比引擎</a:t>
              </a:r>
            </a:p>
          </p:txBody>
        </p:sp>
        <p:sp>
          <p:nvSpPr>
            <p:cNvPr id="95" name="矩形 94"/>
            <p:cNvSpPr/>
            <p:nvPr/>
          </p:nvSpPr>
          <p:spPr>
            <a:xfrm>
              <a:off x="3025961" y="457944"/>
              <a:ext cx="5520604" cy="1016539"/>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96" name="矩形 95"/>
            <p:cNvSpPr/>
            <p:nvPr/>
          </p:nvSpPr>
          <p:spPr>
            <a:xfrm>
              <a:off x="3025959" y="457944"/>
              <a:ext cx="475394" cy="1016539"/>
            </a:xfrm>
            <a:prstGeom prst="rect">
              <a:avLst/>
            </a:prstGeom>
            <a:solidFill>
              <a:sysClr val="window" lastClr="FFFFFF"/>
            </a:solidFill>
            <a:ln w="12700" cap="flat" cmpd="sng" algn="ctr">
              <a:solidFill>
                <a:sysClr val="windowText" lastClr="000000"/>
              </a:solidFill>
              <a:prstDash val="solid"/>
              <a:miter lim="800000"/>
            </a:ln>
            <a:effectLst/>
          </p:spPr>
          <p:txBody>
            <a:bodyPr lIns="46800" rIns="468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上层应用</a:t>
              </a:r>
            </a:p>
          </p:txBody>
        </p:sp>
        <p:sp>
          <p:nvSpPr>
            <p:cNvPr id="97" name="下箭头 96"/>
            <p:cNvSpPr/>
            <p:nvPr/>
          </p:nvSpPr>
          <p:spPr>
            <a:xfrm rot="10800000">
              <a:off x="2744527" y="457944"/>
              <a:ext cx="228600" cy="5736908"/>
            </a:xfrm>
            <a:prstGeom prst="downArrow">
              <a:avLst/>
            </a:prstGeom>
            <a:gradFill flip="none" rotWithShape="1">
              <a:gsLst>
                <a:gs pos="10000">
                  <a:sysClr val="windowText" lastClr="000000">
                    <a:lumMod val="75000"/>
                    <a:lumOff val="25000"/>
                  </a:sysClr>
                </a:gs>
                <a:gs pos="100000">
                  <a:sysClr val="windowText" lastClr="000000">
                    <a:tint val="23500"/>
                    <a:satMod val="160000"/>
                  </a:sysClr>
                </a:gs>
              </a:gsLst>
              <a:lin ang="16200000" scaled="0"/>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Times New Roman" panose="02020603050405020304" pitchFamily="18" charset="0"/>
                <a:ea typeface="宋体" panose="02010600030101010101" pitchFamily="2" charset="-122"/>
                <a:cs typeface="+mn-cs"/>
              </a:endParaRPr>
            </a:p>
          </p:txBody>
        </p:sp>
        <p:grpSp>
          <p:nvGrpSpPr>
            <p:cNvPr id="98" name="组合 97"/>
            <p:cNvGrpSpPr/>
            <p:nvPr/>
          </p:nvGrpSpPr>
          <p:grpSpPr>
            <a:xfrm>
              <a:off x="6005226" y="4855033"/>
              <a:ext cx="2639142" cy="1301126"/>
              <a:chOff x="6977515" y="679588"/>
              <a:chExt cx="4382171" cy="3101897"/>
            </a:xfrm>
          </p:grpSpPr>
          <p:pic>
            <p:nvPicPr>
              <p:cNvPr id="156" name="图片 155">
                <a:extLst>
                  <a:ext uri="{FF2B5EF4-FFF2-40B4-BE49-F238E27FC236}">
                    <a16:creationId xmlns:a16="http://schemas.microsoft.com/office/drawing/2014/main" id="{99C45B9A-9352-43F4-9A1B-6FF63AD1B1EC}"/>
                  </a:ext>
                </a:extLst>
              </p:cNvPr>
              <p:cNvPicPr>
                <a:picLocks noChangeAspect="1"/>
              </p:cNvPicPr>
              <p:nvPr/>
            </p:nvPicPr>
            <p:blipFill>
              <a:blip r:embed="rId3"/>
              <a:stretch>
                <a:fillRect/>
              </a:stretch>
            </p:blipFill>
            <p:spPr>
              <a:xfrm>
                <a:off x="7993259" y="2641116"/>
                <a:ext cx="547139" cy="561169"/>
              </a:xfrm>
              <a:prstGeom prst="rect">
                <a:avLst/>
              </a:prstGeom>
            </p:spPr>
          </p:pic>
          <p:pic>
            <p:nvPicPr>
              <p:cNvPr id="157" name="图片 156">
                <a:extLst>
                  <a:ext uri="{FF2B5EF4-FFF2-40B4-BE49-F238E27FC236}">
                    <a16:creationId xmlns:a16="http://schemas.microsoft.com/office/drawing/2014/main" id="{B184D848-4625-4688-B101-8AE3C647012A}"/>
                  </a:ext>
                </a:extLst>
              </p:cNvPr>
              <p:cNvPicPr>
                <a:picLocks noChangeAspect="1"/>
              </p:cNvPicPr>
              <p:nvPr/>
            </p:nvPicPr>
            <p:blipFill>
              <a:blip r:embed="rId4"/>
              <a:stretch>
                <a:fillRect/>
              </a:stretch>
            </p:blipFill>
            <p:spPr>
              <a:xfrm>
                <a:off x="10329396" y="2556567"/>
                <a:ext cx="631112" cy="670002"/>
              </a:xfrm>
              <a:prstGeom prst="rect">
                <a:avLst/>
              </a:prstGeom>
            </p:spPr>
          </p:pic>
          <p:sp>
            <p:nvSpPr>
              <p:cNvPr id="158" name="左右箭头 157">
                <a:extLst>
                  <a:ext uri="{FF2B5EF4-FFF2-40B4-BE49-F238E27FC236}">
                    <a16:creationId xmlns:a16="http://schemas.microsoft.com/office/drawing/2014/main" id="{3C5A1A10-90C7-4511-BA79-B2DB4A9FE655}"/>
                  </a:ext>
                </a:extLst>
              </p:cNvPr>
              <p:cNvSpPr/>
              <p:nvPr/>
            </p:nvSpPr>
            <p:spPr>
              <a:xfrm rot="7958387">
                <a:off x="8005046" y="1984168"/>
                <a:ext cx="1406751" cy="180184"/>
              </a:xfrm>
              <a:prstGeom prst="leftRightArrow">
                <a:avLst/>
              </a:prstGeom>
              <a:solidFill>
                <a:sysClr val="window" lastClr="FFFFFF"/>
              </a:solidFill>
              <a:ln w="12700" cap="flat" cmpd="sng" algn="ctr">
                <a:solidFill>
                  <a:sysClr val="windowText" lastClr="000000"/>
                </a:solidFill>
                <a:prstDash val="solid"/>
                <a:miter lim="800000"/>
              </a:ln>
              <a:effectLst/>
            </p:spPr>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59" name="左右箭头 158">
                <a:extLst>
                  <a:ext uri="{FF2B5EF4-FFF2-40B4-BE49-F238E27FC236}">
                    <a16:creationId xmlns:a16="http://schemas.microsoft.com/office/drawing/2014/main" id="{8E29C92E-8CC2-42B2-8189-3CB3D06CAAF3}"/>
                  </a:ext>
                </a:extLst>
              </p:cNvPr>
              <p:cNvSpPr/>
              <p:nvPr/>
            </p:nvSpPr>
            <p:spPr>
              <a:xfrm rot="2645020">
                <a:off x="9439066" y="1988833"/>
                <a:ext cx="1111245" cy="255265"/>
              </a:xfrm>
              <a:prstGeom prst="leftRightArrow">
                <a:avLst/>
              </a:prstGeom>
              <a:solidFill>
                <a:sysClr val="window" lastClr="FFFFFF"/>
              </a:solidFill>
              <a:ln w="12700" cap="flat" cmpd="sng" algn="ctr">
                <a:solidFill>
                  <a:sysClr val="windowText" lastClr="000000"/>
                </a:solidFill>
                <a:prstDash val="solid"/>
                <a:miter lim="800000"/>
              </a:ln>
              <a:effectLst/>
            </p:spPr>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61" name="左右箭头 160">
                <a:extLst>
                  <a:ext uri="{FF2B5EF4-FFF2-40B4-BE49-F238E27FC236}">
                    <a16:creationId xmlns:a16="http://schemas.microsoft.com/office/drawing/2014/main" id="{D1ADDBD5-1B6E-45E6-A1B9-0298BBDE1F36}"/>
                  </a:ext>
                </a:extLst>
              </p:cNvPr>
              <p:cNvSpPr/>
              <p:nvPr/>
            </p:nvSpPr>
            <p:spPr>
              <a:xfrm>
                <a:off x="8651076" y="2780810"/>
                <a:ext cx="1546953" cy="255266"/>
              </a:xfrm>
              <a:prstGeom prst="leftRightArrow">
                <a:avLst/>
              </a:prstGeom>
              <a:solidFill>
                <a:sysClr val="window" lastClr="FFFFFF"/>
              </a:solidFill>
              <a:ln w="12700" cap="flat" cmpd="sng" algn="ctr">
                <a:solidFill>
                  <a:sysClr val="windowText" lastClr="000000"/>
                </a:solidFill>
                <a:prstDash val="solid"/>
                <a:miter lim="800000"/>
              </a:ln>
              <a:effectLst/>
            </p:spPr>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62" name="矩形 161">
                <a:extLst>
                  <a:ext uri="{FF2B5EF4-FFF2-40B4-BE49-F238E27FC236}">
                    <a16:creationId xmlns:a16="http://schemas.microsoft.com/office/drawing/2014/main" id="{C06D056D-AEDE-4E86-8568-5858B204D473}"/>
                  </a:ext>
                </a:extLst>
              </p:cNvPr>
              <p:cNvSpPr/>
              <p:nvPr/>
            </p:nvSpPr>
            <p:spPr>
              <a:xfrm rot="2687715">
                <a:off x="9477132" y="1809728"/>
                <a:ext cx="1319708" cy="243198"/>
              </a:xfrm>
              <a:prstGeom prst="rect">
                <a:avLst/>
              </a:prstGeom>
              <a:no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http, ftp</a:t>
                </a:r>
                <a:endParaRPr kumimoji="0" lang="zh-CN" altLang="en-US" sz="1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63" name="矩形 162">
                <a:extLst>
                  <a:ext uri="{FF2B5EF4-FFF2-40B4-BE49-F238E27FC236}">
                    <a16:creationId xmlns:a16="http://schemas.microsoft.com/office/drawing/2014/main" id="{C6F60D95-B654-468D-9AB6-24E00450ED97}"/>
                  </a:ext>
                </a:extLst>
              </p:cNvPr>
              <p:cNvSpPr/>
              <p:nvPr/>
            </p:nvSpPr>
            <p:spPr>
              <a:xfrm>
                <a:off x="8698431" y="2563817"/>
                <a:ext cx="1319708" cy="243198"/>
              </a:xfrm>
              <a:prstGeom prst="rect">
                <a:avLst/>
              </a:prstGeom>
              <a:no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http, ftp</a:t>
                </a:r>
                <a:endParaRPr kumimoji="0" lang="zh-CN" altLang="en-US" sz="1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64" name="矩形 163">
                <a:extLst>
                  <a:ext uri="{FF2B5EF4-FFF2-40B4-BE49-F238E27FC236}">
                    <a16:creationId xmlns:a16="http://schemas.microsoft.com/office/drawing/2014/main" id="{4ADF4CA6-3A58-4DEC-8C53-38C055FF8130}"/>
                  </a:ext>
                </a:extLst>
              </p:cNvPr>
              <p:cNvSpPr/>
              <p:nvPr/>
            </p:nvSpPr>
            <p:spPr>
              <a:xfrm rot="18735477">
                <a:off x="7771634" y="1784708"/>
                <a:ext cx="1525656" cy="243198"/>
              </a:xfrm>
              <a:prstGeom prst="rect">
                <a:avLst/>
              </a:prstGeom>
              <a:no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http, ftp</a:t>
                </a:r>
                <a:endParaRPr kumimoji="0" lang="zh-CN" altLang="en-US" sz="1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65" name="矩形 164">
                <a:extLst>
                  <a:ext uri="{FF2B5EF4-FFF2-40B4-BE49-F238E27FC236}">
                    <a16:creationId xmlns:a16="http://schemas.microsoft.com/office/drawing/2014/main" id="{69343908-042C-4E10-A1DD-9188DCABDF0F}"/>
                  </a:ext>
                </a:extLst>
              </p:cNvPr>
              <p:cNvSpPr/>
              <p:nvPr/>
            </p:nvSpPr>
            <p:spPr>
              <a:xfrm rot="18735477">
                <a:off x="8165156" y="2094340"/>
                <a:ext cx="1319709" cy="243198"/>
              </a:xfrm>
              <a:prstGeom prst="rect">
                <a:avLst/>
              </a:prstGeom>
              <a:no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N:1</a:t>
                </a:r>
                <a:endParaRPr kumimoji="0" lang="zh-CN" altLang="en-US" sz="1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66" name="矩形 165">
                <a:extLst>
                  <a:ext uri="{FF2B5EF4-FFF2-40B4-BE49-F238E27FC236}">
                    <a16:creationId xmlns:a16="http://schemas.microsoft.com/office/drawing/2014/main" id="{DB8DF49D-E57C-4C23-8DBB-CED02D92BA2A}"/>
                  </a:ext>
                </a:extLst>
              </p:cNvPr>
              <p:cNvSpPr/>
              <p:nvPr/>
            </p:nvSpPr>
            <p:spPr>
              <a:xfrm rot="2687715">
                <a:off x="9184340" y="2131612"/>
                <a:ext cx="1319708" cy="243198"/>
              </a:xfrm>
              <a:prstGeom prst="rect">
                <a:avLst/>
              </a:prstGeom>
              <a:no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1:1</a:t>
                </a:r>
                <a:endParaRPr kumimoji="0" lang="zh-CN" altLang="en-US" sz="1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67" name="矩形 166">
                <a:extLst>
                  <a:ext uri="{FF2B5EF4-FFF2-40B4-BE49-F238E27FC236}">
                    <a16:creationId xmlns:a16="http://schemas.microsoft.com/office/drawing/2014/main" id="{15B0FBEC-43EA-4C44-B8A1-9837D0DA17EF}"/>
                  </a:ext>
                </a:extLst>
              </p:cNvPr>
              <p:cNvSpPr/>
              <p:nvPr/>
            </p:nvSpPr>
            <p:spPr>
              <a:xfrm>
                <a:off x="8726388" y="2988080"/>
                <a:ext cx="1319708" cy="243198"/>
              </a:xfrm>
              <a:prstGeom prst="rect">
                <a:avLst/>
              </a:prstGeom>
              <a:no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N:1</a:t>
                </a:r>
                <a:endParaRPr kumimoji="0" lang="zh-CN" altLang="en-US" sz="1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68" name="文本框 79">
                <a:extLst>
                  <a:ext uri="{FF2B5EF4-FFF2-40B4-BE49-F238E27FC236}">
                    <a16:creationId xmlns:a16="http://schemas.microsoft.com/office/drawing/2014/main" id="{A299CFD6-5D35-4CF0-A092-5E47C347A302}"/>
                  </a:ext>
                </a:extLst>
              </p:cNvPr>
              <p:cNvSpPr txBox="1"/>
              <p:nvPr/>
            </p:nvSpPr>
            <p:spPr>
              <a:xfrm>
                <a:off x="8306210" y="679588"/>
                <a:ext cx="2151134" cy="66036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数据</a:t>
                </a:r>
                <a:r>
                  <a:rPr kumimoji="0" lang="zh-CN" altLang="en-US"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管理服务器</a:t>
                </a:r>
                <a:endParaRPr kumimoji="0" lang="zh-CN"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69" name="文本框 80">
                <a:extLst>
                  <a:ext uri="{FF2B5EF4-FFF2-40B4-BE49-F238E27FC236}">
                    <a16:creationId xmlns:a16="http://schemas.microsoft.com/office/drawing/2014/main" id="{47299BD3-49D2-418F-B1EF-83CF0567D362}"/>
                  </a:ext>
                </a:extLst>
              </p:cNvPr>
              <p:cNvSpPr txBox="1"/>
              <p:nvPr/>
            </p:nvSpPr>
            <p:spPr>
              <a:xfrm>
                <a:off x="6977515" y="3121117"/>
                <a:ext cx="2202181" cy="66036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模型计算</a:t>
                </a:r>
                <a:r>
                  <a:rPr kumimoji="0" lang="zh-CN"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服务器</a:t>
                </a:r>
              </a:p>
            </p:txBody>
          </p:sp>
          <p:sp>
            <p:nvSpPr>
              <p:cNvPr id="170" name="文本框 81">
                <a:extLst>
                  <a:ext uri="{FF2B5EF4-FFF2-40B4-BE49-F238E27FC236}">
                    <a16:creationId xmlns:a16="http://schemas.microsoft.com/office/drawing/2014/main" id="{A28E0A3B-3D2A-4D79-8329-9FAB4F0D4492}"/>
                  </a:ext>
                </a:extLst>
              </p:cNvPr>
              <p:cNvSpPr txBox="1"/>
              <p:nvPr/>
            </p:nvSpPr>
            <p:spPr>
              <a:xfrm>
                <a:off x="9040483" y="3110217"/>
                <a:ext cx="2319203" cy="66036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模型</a:t>
                </a:r>
                <a:r>
                  <a:rPr kumimoji="0" lang="zh-CN" altLang="en-US"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对比服务器</a:t>
                </a:r>
                <a:endParaRPr kumimoji="0" lang="zh-CN"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pic>
            <p:nvPicPr>
              <p:cNvPr id="171" name="图片 170"/>
              <p:cNvPicPr>
                <a:picLocks noChangeAspect="1"/>
              </p:cNvPicPr>
              <p:nvPr/>
            </p:nvPicPr>
            <p:blipFill rotWithShape="1">
              <a:blip r:embed="rId5" cstate="print">
                <a:extLst>
                  <a:ext uri="{28A0092B-C50C-407E-A947-70E740481C1C}">
                    <a14:useLocalDpi xmlns:a14="http://schemas.microsoft.com/office/drawing/2010/main" val="0"/>
                  </a:ext>
                </a:extLst>
              </a:blip>
              <a:srcRect t="13944" b="14032"/>
              <a:stretch/>
            </p:blipFill>
            <p:spPr>
              <a:xfrm>
                <a:off x="9061535" y="1256844"/>
                <a:ext cx="510966" cy="368020"/>
              </a:xfrm>
              <a:prstGeom prst="rect">
                <a:avLst/>
              </a:prstGeom>
            </p:spPr>
          </p:pic>
        </p:grpSp>
        <p:sp>
          <p:nvSpPr>
            <p:cNvPr id="99" name="矩形 98"/>
            <p:cNvSpPr/>
            <p:nvPr/>
          </p:nvSpPr>
          <p:spPr>
            <a:xfrm>
              <a:off x="4102502" y="5096747"/>
              <a:ext cx="423644" cy="415409"/>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对比主题</a:t>
              </a:r>
            </a:p>
          </p:txBody>
        </p:sp>
        <p:sp>
          <p:nvSpPr>
            <p:cNvPr id="100" name="矩形 99"/>
            <p:cNvSpPr/>
            <p:nvPr/>
          </p:nvSpPr>
          <p:spPr>
            <a:xfrm>
              <a:off x="3557432" y="1053668"/>
              <a:ext cx="4878127" cy="319126"/>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外部应用接口</a:t>
              </a:r>
            </a:p>
          </p:txBody>
        </p:sp>
        <p:sp>
          <p:nvSpPr>
            <p:cNvPr id="101" name="矩形 100"/>
            <p:cNvSpPr/>
            <p:nvPr/>
          </p:nvSpPr>
          <p:spPr>
            <a:xfrm>
              <a:off x="4892175" y="622230"/>
              <a:ext cx="1156573" cy="319126"/>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数据预览</a:t>
              </a:r>
            </a:p>
          </p:txBody>
        </p:sp>
        <p:sp>
          <p:nvSpPr>
            <p:cNvPr id="102" name="矩形 101"/>
            <p:cNvSpPr/>
            <p:nvPr/>
          </p:nvSpPr>
          <p:spPr>
            <a:xfrm>
              <a:off x="6177270" y="622230"/>
              <a:ext cx="1092762" cy="319126"/>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模型对比</a:t>
              </a:r>
            </a:p>
          </p:txBody>
        </p:sp>
        <p:sp>
          <p:nvSpPr>
            <p:cNvPr id="103" name="矩形 102"/>
            <p:cNvSpPr/>
            <p:nvPr/>
          </p:nvSpPr>
          <p:spPr>
            <a:xfrm>
              <a:off x="4789975" y="5095380"/>
              <a:ext cx="418505" cy="415409"/>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对比工程</a:t>
              </a:r>
            </a:p>
          </p:txBody>
        </p:sp>
        <p:sp>
          <p:nvSpPr>
            <p:cNvPr id="104" name="矩形 103"/>
            <p:cNvSpPr/>
            <p:nvPr/>
          </p:nvSpPr>
          <p:spPr>
            <a:xfrm>
              <a:off x="5450829" y="5095380"/>
              <a:ext cx="438682" cy="415409"/>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对比任务</a:t>
              </a:r>
            </a:p>
          </p:txBody>
        </p:sp>
        <p:sp>
          <p:nvSpPr>
            <p:cNvPr id="105" name="矩形 104"/>
            <p:cNvSpPr/>
            <p:nvPr/>
          </p:nvSpPr>
          <p:spPr>
            <a:xfrm>
              <a:off x="5754189" y="2781636"/>
              <a:ext cx="971205" cy="411239"/>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对比方案</a:t>
              </a:r>
              <a:endParaRPr kumimoji="0" lang="en-US" altLang="zh-CN"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结构化表达</a:t>
              </a:r>
            </a:p>
          </p:txBody>
        </p:sp>
        <p:sp>
          <p:nvSpPr>
            <p:cNvPr id="106" name="矩形 105"/>
            <p:cNvSpPr/>
            <p:nvPr/>
          </p:nvSpPr>
          <p:spPr>
            <a:xfrm>
              <a:off x="7818992" y="2211934"/>
              <a:ext cx="491745" cy="464962"/>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资源</a:t>
              </a:r>
              <a:endParaRPr kumimoji="0" lang="en-US" altLang="zh-CN"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映射</a:t>
              </a:r>
            </a:p>
          </p:txBody>
        </p:sp>
        <p:sp>
          <p:nvSpPr>
            <p:cNvPr id="107" name="矩形 106"/>
            <p:cNvSpPr/>
            <p:nvPr/>
          </p:nvSpPr>
          <p:spPr>
            <a:xfrm>
              <a:off x="7231254" y="2776867"/>
              <a:ext cx="492943" cy="424704"/>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任务</a:t>
              </a:r>
              <a:endParaRPr kumimoji="0" lang="en-US" altLang="zh-CN"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调度</a:t>
              </a:r>
            </a:p>
          </p:txBody>
        </p:sp>
        <p:sp>
          <p:nvSpPr>
            <p:cNvPr id="108" name="矩形 107"/>
            <p:cNvSpPr/>
            <p:nvPr/>
          </p:nvSpPr>
          <p:spPr>
            <a:xfrm>
              <a:off x="7818992" y="2776916"/>
              <a:ext cx="491745" cy="427434"/>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结果</a:t>
              </a:r>
              <a:endParaRPr kumimoji="0" lang="en-US" altLang="zh-CN"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保存</a:t>
              </a:r>
            </a:p>
          </p:txBody>
        </p:sp>
        <p:sp>
          <p:nvSpPr>
            <p:cNvPr id="109" name="矩形 108"/>
            <p:cNvSpPr/>
            <p:nvPr/>
          </p:nvSpPr>
          <p:spPr>
            <a:xfrm>
              <a:off x="3557432" y="622230"/>
              <a:ext cx="1206222" cy="319126"/>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模型调用</a:t>
              </a:r>
            </a:p>
          </p:txBody>
        </p:sp>
        <p:sp>
          <p:nvSpPr>
            <p:cNvPr id="110" name="矩形 109"/>
            <p:cNvSpPr/>
            <p:nvPr/>
          </p:nvSpPr>
          <p:spPr>
            <a:xfrm>
              <a:off x="7385785" y="622230"/>
              <a:ext cx="1049776" cy="319126"/>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结果查询</a:t>
              </a:r>
            </a:p>
          </p:txBody>
        </p:sp>
        <p:sp>
          <p:nvSpPr>
            <p:cNvPr id="111" name="矩形 110"/>
            <p:cNvSpPr/>
            <p:nvPr/>
          </p:nvSpPr>
          <p:spPr>
            <a:xfrm>
              <a:off x="3025792" y="3484811"/>
              <a:ext cx="475698" cy="1284721"/>
            </a:xfrm>
            <a:prstGeom prst="rect">
              <a:avLst/>
            </a:prstGeom>
            <a:solidFill>
              <a:sysClr val="window" lastClr="FFFFFF"/>
            </a:solidFill>
            <a:ln w="12700" cap="flat" cmpd="sng" algn="ctr">
              <a:solidFill>
                <a:sysClr val="windowText" lastClr="000000"/>
              </a:solidFill>
              <a:prstDash val="solid"/>
              <a:miter lim="800000"/>
            </a:ln>
            <a:effectLst/>
          </p:spPr>
          <p:txBody>
            <a:bodyPr lIns="46800" rIns="468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资源组件</a:t>
              </a:r>
              <a:endParaRPr kumimoji="0" lang="en-US" altLang="zh-CN"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12" name="矩形 111"/>
            <p:cNvSpPr/>
            <p:nvPr/>
          </p:nvSpPr>
          <p:spPr>
            <a:xfrm>
              <a:off x="3741572" y="3922252"/>
              <a:ext cx="776742" cy="308336"/>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数据资源</a:t>
              </a:r>
            </a:p>
          </p:txBody>
        </p:sp>
        <p:sp>
          <p:nvSpPr>
            <p:cNvPr id="113" name="矩形 112"/>
            <p:cNvSpPr/>
            <p:nvPr/>
          </p:nvSpPr>
          <p:spPr>
            <a:xfrm>
              <a:off x="7231254" y="2211933"/>
              <a:ext cx="491745" cy="464963"/>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表达</a:t>
              </a:r>
              <a:endParaRPr kumimoji="0" lang="en-US" altLang="zh-CN"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存储</a:t>
              </a:r>
            </a:p>
          </p:txBody>
        </p:sp>
        <p:sp>
          <p:nvSpPr>
            <p:cNvPr id="114" name="文本框 113"/>
            <p:cNvSpPr txBox="1"/>
            <p:nvPr/>
          </p:nvSpPr>
          <p:spPr>
            <a:xfrm>
              <a:off x="5981513" y="4920430"/>
              <a:ext cx="529494" cy="892552"/>
            </a:xfrm>
            <a:prstGeom prst="rect">
              <a:avLst/>
            </a:prstGeom>
            <a:noFill/>
          </p:spPr>
          <p:txBody>
            <a:bodyPr vert="horz"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rPr>
                <a:t>对比方案网络架构</a:t>
              </a:r>
            </a:p>
          </p:txBody>
        </p:sp>
        <p:sp>
          <p:nvSpPr>
            <p:cNvPr id="115" name="矩形 114"/>
            <p:cNvSpPr/>
            <p:nvPr/>
          </p:nvSpPr>
          <p:spPr>
            <a:xfrm>
              <a:off x="6002572" y="4823310"/>
              <a:ext cx="2432985" cy="1337421"/>
            </a:xfrm>
            <a:prstGeom prst="rect">
              <a:avLst/>
            </a:prstGeom>
            <a:noFill/>
            <a:ln w="9525" cap="flat" cmpd="sng" algn="ctr">
              <a:solidFill>
                <a:sysClr val="window" lastClr="FFFFFF">
                  <a:lumMod val="50000"/>
                </a:sysClr>
              </a:solidFill>
              <a:prstDash val="lgDash"/>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16" name="文本框 115"/>
            <p:cNvSpPr txBox="1"/>
            <p:nvPr/>
          </p:nvSpPr>
          <p:spPr>
            <a:xfrm>
              <a:off x="4188619" y="3578728"/>
              <a:ext cx="1261818" cy="292388"/>
            </a:xfrm>
            <a:prstGeom prst="rect">
              <a:avLst/>
            </a:prstGeom>
            <a:noFill/>
          </p:spPr>
          <p:txBody>
            <a:bodyPr vert="horz"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rPr>
                <a:t>数据管理容器</a:t>
              </a:r>
            </a:p>
          </p:txBody>
        </p:sp>
        <p:sp>
          <p:nvSpPr>
            <p:cNvPr id="117" name="矩形 116"/>
            <p:cNvSpPr/>
            <p:nvPr/>
          </p:nvSpPr>
          <p:spPr>
            <a:xfrm>
              <a:off x="3561689" y="3533015"/>
              <a:ext cx="2431880" cy="754731"/>
            </a:xfrm>
            <a:prstGeom prst="rect">
              <a:avLst/>
            </a:prstGeom>
            <a:noFill/>
            <a:ln w="9525" cap="flat" cmpd="sng" algn="ctr">
              <a:solidFill>
                <a:sysClr val="windowText" lastClr="000000">
                  <a:lumMod val="50000"/>
                  <a:lumOff val="50000"/>
                </a:sysClr>
              </a:solidFill>
              <a:prstDash val="lgDash"/>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18" name="矩形 117"/>
            <p:cNvSpPr/>
            <p:nvPr/>
          </p:nvSpPr>
          <p:spPr>
            <a:xfrm>
              <a:off x="4892175" y="3920172"/>
              <a:ext cx="997335" cy="308336"/>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数据服务组件</a:t>
              </a:r>
            </a:p>
          </p:txBody>
        </p:sp>
        <p:sp>
          <p:nvSpPr>
            <p:cNvPr id="119" name="矩形 118"/>
            <p:cNvSpPr/>
            <p:nvPr/>
          </p:nvSpPr>
          <p:spPr>
            <a:xfrm>
              <a:off x="6104344" y="3920172"/>
              <a:ext cx="860424" cy="308336"/>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模型资源</a:t>
              </a:r>
            </a:p>
          </p:txBody>
        </p:sp>
        <p:sp>
          <p:nvSpPr>
            <p:cNvPr id="120" name="文本框 119"/>
            <p:cNvSpPr txBox="1"/>
            <p:nvPr/>
          </p:nvSpPr>
          <p:spPr>
            <a:xfrm>
              <a:off x="6640298" y="3565053"/>
              <a:ext cx="1313771" cy="292388"/>
            </a:xfrm>
            <a:prstGeom prst="rect">
              <a:avLst/>
            </a:prstGeom>
            <a:noFill/>
          </p:spPr>
          <p:txBody>
            <a:bodyPr vert="horz"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rPr>
                <a:t>模型计算容器</a:t>
              </a:r>
            </a:p>
          </p:txBody>
        </p:sp>
        <p:sp>
          <p:nvSpPr>
            <p:cNvPr id="121" name="矩形 89"/>
            <p:cNvSpPr/>
            <p:nvPr/>
          </p:nvSpPr>
          <p:spPr>
            <a:xfrm>
              <a:off x="5993569" y="3533015"/>
              <a:ext cx="2440225" cy="754731"/>
            </a:xfrm>
            <a:custGeom>
              <a:avLst/>
              <a:gdLst>
                <a:gd name="connsiteX0" fmla="*/ 0 w 2440225"/>
                <a:gd name="connsiteY0" fmla="*/ 0 h 754731"/>
                <a:gd name="connsiteX1" fmla="*/ 2440225 w 2440225"/>
                <a:gd name="connsiteY1" fmla="*/ 0 h 754731"/>
                <a:gd name="connsiteX2" fmla="*/ 2440225 w 2440225"/>
                <a:gd name="connsiteY2" fmla="*/ 754731 h 754731"/>
                <a:gd name="connsiteX3" fmla="*/ 0 w 2440225"/>
                <a:gd name="connsiteY3" fmla="*/ 754731 h 754731"/>
                <a:gd name="connsiteX4" fmla="*/ 0 w 2440225"/>
                <a:gd name="connsiteY4" fmla="*/ 0 h 754731"/>
                <a:gd name="connsiteX0" fmla="*/ 0 w 2440225"/>
                <a:gd name="connsiteY0" fmla="*/ 0 h 754731"/>
                <a:gd name="connsiteX1" fmla="*/ 2440225 w 2440225"/>
                <a:gd name="connsiteY1" fmla="*/ 0 h 754731"/>
                <a:gd name="connsiteX2" fmla="*/ 2440225 w 2440225"/>
                <a:gd name="connsiteY2" fmla="*/ 754731 h 754731"/>
                <a:gd name="connsiteX3" fmla="*/ 0 w 2440225"/>
                <a:gd name="connsiteY3" fmla="*/ 754731 h 754731"/>
                <a:gd name="connsiteX4" fmla="*/ 91440 w 2440225"/>
                <a:gd name="connsiteY4" fmla="*/ 91440 h 754731"/>
                <a:gd name="connsiteX0" fmla="*/ 0 w 2440225"/>
                <a:gd name="connsiteY0" fmla="*/ 0 h 754731"/>
                <a:gd name="connsiteX1" fmla="*/ 2440225 w 2440225"/>
                <a:gd name="connsiteY1" fmla="*/ 0 h 754731"/>
                <a:gd name="connsiteX2" fmla="*/ 2440225 w 2440225"/>
                <a:gd name="connsiteY2" fmla="*/ 754731 h 754731"/>
                <a:gd name="connsiteX3" fmla="*/ 0 w 2440225"/>
                <a:gd name="connsiteY3" fmla="*/ 754731 h 754731"/>
              </a:gdLst>
              <a:ahLst/>
              <a:cxnLst>
                <a:cxn ang="0">
                  <a:pos x="connsiteX0" y="connsiteY0"/>
                </a:cxn>
                <a:cxn ang="0">
                  <a:pos x="connsiteX1" y="connsiteY1"/>
                </a:cxn>
                <a:cxn ang="0">
                  <a:pos x="connsiteX2" y="connsiteY2"/>
                </a:cxn>
                <a:cxn ang="0">
                  <a:pos x="connsiteX3" y="connsiteY3"/>
                </a:cxn>
              </a:cxnLst>
              <a:rect l="l" t="t" r="r" b="b"/>
              <a:pathLst>
                <a:path w="2440225" h="754731">
                  <a:moveTo>
                    <a:pt x="0" y="0"/>
                  </a:moveTo>
                  <a:lnTo>
                    <a:pt x="2440225" y="0"/>
                  </a:lnTo>
                  <a:lnTo>
                    <a:pt x="2440225" y="754731"/>
                  </a:lnTo>
                  <a:lnTo>
                    <a:pt x="0" y="754731"/>
                  </a:lnTo>
                </a:path>
              </a:pathLst>
            </a:custGeom>
            <a:noFill/>
            <a:ln w="9525" cap="flat" cmpd="sng" algn="ctr">
              <a:solidFill>
                <a:sysClr val="windowText" lastClr="000000">
                  <a:lumMod val="50000"/>
                  <a:lumOff val="50000"/>
                </a:sysClr>
              </a:solidFill>
              <a:prstDash val="lgDash"/>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22" name="矩形 121"/>
            <p:cNvSpPr/>
            <p:nvPr/>
          </p:nvSpPr>
          <p:spPr>
            <a:xfrm>
              <a:off x="7270032" y="3920172"/>
              <a:ext cx="1027608" cy="308336"/>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模型服务组件</a:t>
              </a:r>
            </a:p>
          </p:txBody>
        </p:sp>
        <p:sp>
          <p:nvSpPr>
            <p:cNvPr id="123" name="文本框 122"/>
            <p:cNvSpPr txBox="1"/>
            <p:nvPr/>
          </p:nvSpPr>
          <p:spPr>
            <a:xfrm>
              <a:off x="3531179" y="2224634"/>
              <a:ext cx="384721" cy="1171832"/>
            </a:xfrm>
            <a:prstGeom prst="rect">
              <a:avLst/>
            </a:prstGeom>
            <a:noFill/>
          </p:spPr>
          <p:txBody>
            <a:bodyPr vert="eaVert"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rPr>
                <a:t>对比方法组件</a:t>
              </a:r>
            </a:p>
          </p:txBody>
        </p:sp>
        <p:sp>
          <p:nvSpPr>
            <p:cNvPr id="124" name="矩形 96"/>
            <p:cNvSpPr/>
            <p:nvPr/>
          </p:nvSpPr>
          <p:spPr>
            <a:xfrm>
              <a:off x="3557432" y="2050445"/>
              <a:ext cx="1754147" cy="1384405"/>
            </a:xfrm>
            <a:custGeom>
              <a:avLst/>
              <a:gdLst>
                <a:gd name="connsiteX0" fmla="*/ 0 w 1741574"/>
                <a:gd name="connsiteY0" fmla="*/ 0 h 1384405"/>
                <a:gd name="connsiteX1" fmla="*/ 1741574 w 1741574"/>
                <a:gd name="connsiteY1" fmla="*/ 0 h 1384405"/>
                <a:gd name="connsiteX2" fmla="*/ 1741574 w 1741574"/>
                <a:gd name="connsiteY2" fmla="*/ 1384405 h 1384405"/>
                <a:gd name="connsiteX3" fmla="*/ 0 w 1741574"/>
                <a:gd name="connsiteY3" fmla="*/ 1384405 h 1384405"/>
                <a:gd name="connsiteX4" fmla="*/ 0 w 1741574"/>
                <a:gd name="connsiteY4" fmla="*/ 0 h 1384405"/>
                <a:gd name="connsiteX0" fmla="*/ 1741574 w 1833014"/>
                <a:gd name="connsiteY0" fmla="*/ 1384405 h 1475845"/>
                <a:gd name="connsiteX1" fmla="*/ 0 w 1833014"/>
                <a:gd name="connsiteY1" fmla="*/ 1384405 h 1475845"/>
                <a:gd name="connsiteX2" fmla="*/ 0 w 1833014"/>
                <a:gd name="connsiteY2" fmla="*/ 0 h 1475845"/>
                <a:gd name="connsiteX3" fmla="*/ 1741574 w 1833014"/>
                <a:gd name="connsiteY3" fmla="*/ 0 h 1475845"/>
                <a:gd name="connsiteX4" fmla="*/ 1833014 w 1833014"/>
                <a:gd name="connsiteY4" fmla="*/ 1475845 h 1475845"/>
                <a:gd name="connsiteX0" fmla="*/ 1741574 w 1741574"/>
                <a:gd name="connsiteY0" fmla="*/ 1384405 h 1384405"/>
                <a:gd name="connsiteX1" fmla="*/ 0 w 1741574"/>
                <a:gd name="connsiteY1" fmla="*/ 1384405 h 1384405"/>
                <a:gd name="connsiteX2" fmla="*/ 0 w 1741574"/>
                <a:gd name="connsiteY2" fmla="*/ 0 h 1384405"/>
                <a:gd name="connsiteX3" fmla="*/ 1741574 w 1741574"/>
                <a:gd name="connsiteY3" fmla="*/ 0 h 1384405"/>
              </a:gdLst>
              <a:ahLst/>
              <a:cxnLst>
                <a:cxn ang="0">
                  <a:pos x="connsiteX0" y="connsiteY0"/>
                </a:cxn>
                <a:cxn ang="0">
                  <a:pos x="connsiteX1" y="connsiteY1"/>
                </a:cxn>
                <a:cxn ang="0">
                  <a:pos x="connsiteX2" y="connsiteY2"/>
                </a:cxn>
                <a:cxn ang="0">
                  <a:pos x="connsiteX3" y="connsiteY3"/>
                </a:cxn>
              </a:cxnLst>
              <a:rect l="l" t="t" r="r" b="b"/>
              <a:pathLst>
                <a:path w="1741574" h="1384405">
                  <a:moveTo>
                    <a:pt x="1741574" y="1384405"/>
                  </a:moveTo>
                  <a:lnTo>
                    <a:pt x="0" y="1384405"/>
                  </a:lnTo>
                  <a:lnTo>
                    <a:pt x="0" y="0"/>
                  </a:lnTo>
                  <a:lnTo>
                    <a:pt x="1741574" y="0"/>
                  </a:lnTo>
                </a:path>
              </a:pathLst>
            </a:custGeom>
            <a:noFill/>
            <a:ln w="9525" cap="flat" cmpd="sng" algn="ctr">
              <a:solidFill>
                <a:sysClr val="windowText" lastClr="000000">
                  <a:lumMod val="50000"/>
                  <a:lumOff val="50000"/>
                </a:sysClr>
              </a:solidFill>
              <a:prstDash val="lgDash"/>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25" name="文本框 124"/>
            <p:cNvSpPr txBox="1"/>
            <p:nvPr/>
          </p:nvSpPr>
          <p:spPr>
            <a:xfrm>
              <a:off x="5281873" y="2301693"/>
              <a:ext cx="540962" cy="892552"/>
            </a:xfrm>
            <a:prstGeom prst="rect">
              <a:avLst/>
            </a:prstGeom>
            <a:noFill/>
          </p:spPr>
          <p:txBody>
            <a:bodyPr vert="horz"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rPr>
                <a:t>对比方案详细设计</a:t>
              </a:r>
            </a:p>
          </p:txBody>
        </p:sp>
        <p:sp>
          <p:nvSpPr>
            <p:cNvPr id="126" name="矩形 98"/>
            <p:cNvSpPr/>
            <p:nvPr/>
          </p:nvSpPr>
          <p:spPr>
            <a:xfrm>
              <a:off x="5306336" y="2050445"/>
              <a:ext cx="1512090" cy="1384405"/>
            </a:xfrm>
            <a:custGeom>
              <a:avLst/>
              <a:gdLst>
                <a:gd name="connsiteX0" fmla="*/ 0 w 1374547"/>
                <a:gd name="connsiteY0" fmla="*/ 0 h 1384405"/>
                <a:gd name="connsiteX1" fmla="*/ 1374547 w 1374547"/>
                <a:gd name="connsiteY1" fmla="*/ 0 h 1384405"/>
                <a:gd name="connsiteX2" fmla="*/ 1374547 w 1374547"/>
                <a:gd name="connsiteY2" fmla="*/ 1384405 h 1384405"/>
                <a:gd name="connsiteX3" fmla="*/ 0 w 1374547"/>
                <a:gd name="connsiteY3" fmla="*/ 1384405 h 1384405"/>
                <a:gd name="connsiteX4" fmla="*/ 0 w 1374547"/>
                <a:gd name="connsiteY4" fmla="*/ 0 h 1384405"/>
                <a:gd name="connsiteX0" fmla="*/ 1374547 w 1465987"/>
                <a:gd name="connsiteY0" fmla="*/ 1384405 h 1475845"/>
                <a:gd name="connsiteX1" fmla="*/ 0 w 1465987"/>
                <a:gd name="connsiteY1" fmla="*/ 1384405 h 1475845"/>
                <a:gd name="connsiteX2" fmla="*/ 0 w 1465987"/>
                <a:gd name="connsiteY2" fmla="*/ 0 h 1475845"/>
                <a:gd name="connsiteX3" fmla="*/ 1374547 w 1465987"/>
                <a:gd name="connsiteY3" fmla="*/ 0 h 1475845"/>
                <a:gd name="connsiteX4" fmla="*/ 1465987 w 1465987"/>
                <a:gd name="connsiteY4" fmla="*/ 1475845 h 1475845"/>
                <a:gd name="connsiteX0" fmla="*/ 1374547 w 1374547"/>
                <a:gd name="connsiteY0" fmla="*/ 1384405 h 1384405"/>
                <a:gd name="connsiteX1" fmla="*/ 0 w 1374547"/>
                <a:gd name="connsiteY1" fmla="*/ 1384405 h 1384405"/>
                <a:gd name="connsiteX2" fmla="*/ 0 w 1374547"/>
                <a:gd name="connsiteY2" fmla="*/ 0 h 1384405"/>
                <a:gd name="connsiteX3" fmla="*/ 1374547 w 1374547"/>
                <a:gd name="connsiteY3" fmla="*/ 0 h 1384405"/>
              </a:gdLst>
              <a:ahLst/>
              <a:cxnLst>
                <a:cxn ang="0">
                  <a:pos x="connsiteX0" y="connsiteY0"/>
                </a:cxn>
                <a:cxn ang="0">
                  <a:pos x="connsiteX1" y="connsiteY1"/>
                </a:cxn>
                <a:cxn ang="0">
                  <a:pos x="connsiteX2" y="connsiteY2"/>
                </a:cxn>
                <a:cxn ang="0">
                  <a:pos x="connsiteX3" y="connsiteY3"/>
                </a:cxn>
              </a:cxnLst>
              <a:rect l="l" t="t" r="r" b="b"/>
              <a:pathLst>
                <a:path w="1374547" h="1384405">
                  <a:moveTo>
                    <a:pt x="1374547" y="1384405"/>
                  </a:moveTo>
                  <a:lnTo>
                    <a:pt x="0" y="1384405"/>
                  </a:lnTo>
                  <a:lnTo>
                    <a:pt x="0" y="0"/>
                  </a:lnTo>
                  <a:lnTo>
                    <a:pt x="1374547" y="0"/>
                  </a:lnTo>
                </a:path>
              </a:pathLst>
            </a:custGeom>
            <a:noFill/>
            <a:ln w="9525" cap="flat" cmpd="sng" algn="ctr">
              <a:solidFill>
                <a:sysClr val="windowText" lastClr="000000">
                  <a:lumMod val="50000"/>
                  <a:lumOff val="50000"/>
                </a:sysClr>
              </a:solidFill>
              <a:prstDash val="lgDash"/>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27" name="文本框 126"/>
            <p:cNvSpPr txBox="1"/>
            <p:nvPr/>
          </p:nvSpPr>
          <p:spPr>
            <a:xfrm>
              <a:off x="6820189" y="2108521"/>
              <a:ext cx="384721" cy="1259319"/>
            </a:xfrm>
            <a:prstGeom prst="rect">
              <a:avLst/>
            </a:prstGeom>
            <a:noFill/>
          </p:spPr>
          <p:txBody>
            <a:bodyPr vert="eaVert"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rPr>
                <a:t>对比科学工作流</a:t>
              </a:r>
            </a:p>
          </p:txBody>
        </p:sp>
        <p:sp>
          <p:nvSpPr>
            <p:cNvPr id="128" name="矩形 127"/>
            <p:cNvSpPr/>
            <p:nvPr/>
          </p:nvSpPr>
          <p:spPr>
            <a:xfrm>
              <a:off x="6822681" y="2050445"/>
              <a:ext cx="1612877" cy="1384405"/>
            </a:xfrm>
            <a:prstGeom prst="rect">
              <a:avLst/>
            </a:prstGeom>
            <a:noFill/>
            <a:ln w="9525" cap="flat" cmpd="sng" algn="ctr">
              <a:solidFill>
                <a:sysClr val="windowText" lastClr="000000">
                  <a:lumMod val="50000"/>
                  <a:lumOff val="50000"/>
                </a:sysClr>
              </a:solidFill>
              <a:prstDash val="lgDash"/>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29" name="矩形 128"/>
            <p:cNvSpPr/>
            <p:nvPr/>
          </p:nvSpPr>
          <p:spPr>
            <a:xfrm>
              <a:off x="5746618" y="2291315"/>
              <a:ext cx="971205" cy="411239"/>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通量要素</a:t>
              </a:r>
              <a:endParaRPr kumimoji="0" lang="en-US" altLang="zh-CN"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语义描述</a:t>
              </a:r>
            </a:p>
          </p:txBody>
        </p:sp>
        <p:sp>
          <p:nvSpPr>
            <p:cNvPr id="130" name="矩形 129"/>
            <p:cNvSpPr/>
            <p:nvPr/>
          </p:nvSpPr>
          <p:spPr>
            <a:xfrm>
              <a:off x="6104344" y="4371961"/>
              <a:ext cx="527841" cy="267053"/>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封装</a:t>
              </a:r>
            </a:p>
          </p:txBody>
        </p:sp>
        <p:sp>
          <p:nvSpPr>
            <p:cNvPr id="131" name="矩形 130"/>
            <p:cNvSpPr/>
            <p:nvPr/>
          </p:nvSpPr>
          <p:spPr>
            <a:xfrm>
              <a:off x="7709602" y="4355480"/>
              <a:ext cx="604280" cy="289086"/>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发布</a:t>
              </a:r>
            </a:p>
          </p:txBody>
        </p:sp>
        <p:sp>
          <p:nvSpPr>
            <p:cNvPr id="132" name="矩形 131"/>
            <p:cNvSpPr/>
            <p:nvPr/>
          </p:nvSpPr>
          <p:spPr>
            <a:xfrm>
              <a:off x="6935526" y="4362436"/>
              <a:ext cx="538768" cy="279101"/>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部署</a:t>
              </a:r>
            </a:p>
          </p:txBody>
        </p:sp>
        <p:cxnSp>
          <p:nvCxnSpPr>
            <p:cNvPr id="133" name="直接箭头连接符 132"/>
            <p:cNvCxnSpPr>
              <a:stCxn id="130" idx="3"/>
              <a:endCxn id="132" idx="1"/>
            </p:cNvCxnSpPr>
            <p:nvPr/>
          </p:nvCxnSpPr>
          <p:spPr>
            <a:xfrm flipV="1">
              <a:off x="6632185" y="4501987"/>
              <a:ext cx="303341" cy="3501"/>
            </a:xfrm>
            <a:prstGeom prst="straightConnector1">
              <a:avLst/>
            </a:prstGeom>
            <a:solidFill>
              <a:sysClr val="window" lastClr="FFFFFF"/>
            </a:solidFill>
            <a:ln w="15875" cap="flat" cmpd="sng" algn="ctr">
              <a:solidFill>
                <a:sysClr val="windowText" lastClr="000000"/>
              </a:solidFill>
              <a:prstDash val="solid"/>
              <a:miter lim="800000"/>
              <a:tailEnd type="triangle"/>
            </a:ln>
            <a:effectLst/>
          </p:spPr>
        </p:cxnSp>
        <p:cxnSp>
          <p:nvCxnSpPr>
            <p:cNvPr id="134" name="直接箭头连接符 133"/>
            <p:cNvCxnSpPr>
              <a:stCxn id="132" idx="3"/>
              <a:endCxn id="131" idx="1"/>
            </p:cNvCxnSpPr>
            <p:nvPr/>
          </p:nvCxnSpPr>
          <p:spPr>
            <a:xfrm flipV="1">
              <a:off x="7474294" y="4500023"/>
              <a:ext cx="235308" cy="1964"/>
            </a:xfrm>
            <a:prstGeom prst="straightConnector1">
              <a:avLst/>
            </a:prstGeom>
            <a:noFill/>
            <a:ln w="15875" cap="flat" cmpd="sng" algn="ctr">
              <a:solidFill>
                <a:sysClr val="windowText" lastClr="000000"/>
              </a:solidFill>
              <a:prstDash val="solid"/>
              <a:miter lim="800000"/>
              <a:tailEnd type="triangle"/>
            </a:ln>
            <a:effectLst/>
          </p:spPr>
        </p:cxnSp>
        <p:sp>
          <p:nvSpPr>
            <p:cNvPr id="135" name="矩形 134"/>
            <p:cNvSpPr/>
            <p:nvPr/>
          </p:nvSpPr>
          <p:spPr>
            <a:xfrm>
              <a:off x="3734602" y="4365005"/>
              <a:ext cx="788933" cy="274009"/>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异构性分析</a:t>
              </a:r>
            </a:p>
          </p:txBody>
        </p:sp>
        <p:sp>
          <p:nvSpPr>
            <p:cNvPr id="136" name="矩形 135"/>
            <p:cNvSpPr/>
            <p:nvPr/>
          </p:nvSpPr>
          <p:spPr>
            <a:xfrm>
              <a:off x="4892176" y="4365005"/>
              <a:ext cx="997336" cy="274009"/>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结构化描述</a:t>
              </a:r>
            </a:p>
          </p:txBody>
        </p:sp>
        <p:cxnSp>
          <p:nvCxnSpPr>
            <p:cNvPr id="137" name="直接箭头连接符 136"/>
            <p:cNvCxnSpPr>
              <a:stCxn id="135" idx="3"/>
              <a:endCxn id="136" idx="1"/>
            </p:cNvCxnSpPr>
            <p:nvPr/>
          </p:nvCxnSpPr>
          <p:spPr>
            <a:xfrm>
              <a:off x="4523535" y="4502010"/>
              <a:ext cx="368641" cy="0"/>
            </a:xfrm>
            <a:prstGeom prst="straightConnector1">
              <a:avLst/>
            </a:prstGeom>
            <a:noFill/>
            <a:ln w="15875" cap="flat" cmpd="sng" algn="ctr">
              <a:solidFill>
                <a:sysClr val="windowText" lastClr="000000"/>
              </a:solidFill>
              <a:prstDash val="solid"/>
              <a:miter lim="800000"/>
              <a:tailEnd type="triangle"/>
            </a:ln>
            <a:effectLst/>
          </p:spPr>
        </p:cxnSp>
        <p:cxnSp>
          <p:nvCxnSpPr>
            <p:cNvPr id="138" name="直接箭头连接符 137"/>
            <p:cNvCxnSpPr>
              <a:stCxn id="136" idx="3"/>
              <a:endCxn id="130" idx="1"/>
            </p:cNvCxnSpPr>
            <p:nvPr/>
          </p:nvCxnSpPr>
          <p:spPr>
            <a:xfrm>
              <a:off x="5889512" y="4502010"/>
              <a:ext cx="214832" cy="3478"/>
            </a:xfrm>
            <a:prstGeom prst="straightConnector1">
              <a:avLst/>
            </a:prstGeom>
            <a:noFill/>
            <a:ln w="15875" cap="flat" cmpd="sng" algn="ctr">
              <a:solidFill>
                <a:sysClr val="windowText" lastClr="000000"/>
              </a:solidFill>
              <a:prstDash val="solid"/>
              <a:miter lim="800000"/>
              <a:tailEnd type="triangle"/>
            </a:ln>
            <a:effectLst/>
          </p:spPr>
        </p:cxnSp>
        <p:sp>
          <p:nvSpPr>
            <p:cNvPr id="139" name="矩形 131"/>
            <p:cNvSpPr/>
            <p:nvPr/>
          </p:nvSpPr>
          <p:spPr>
            <a:xfrm>
              <a:off x="3557432" y="4287747"/>
              <a:ext cx="4878125" cy="420770"/>
            </a:xfrm>
            <a:custGeom>
              <a:avLst/>
              <a:gdLst>
                <a:gd name="connsiteX0" fmla="*/ 0 w 4804761"/>
                <a:gd name="connsiteY0" fmla="*/ 0 h 420770"/>
                <a:gd name="connsiteX1" fmla="*/ 4804761 w 4804761"/>
                <a:gd name="connsiteY1" fmla="*/ 0 h 420770"/>
                <a:gd name="connsiteX2" fmla="*/ 4804761 w 4804761"/>
                <a:gd name="connsiteY2" fmla="*/ 420770 h 420770"/>
                <a:gd name="connsiteX3" fmla="*/ 0 w 4804761"/>
                <a:gd name="connsiteY3" fmla="*/ 420770 h 420770"/>
                <a:gd name="connsiteX4" fmla="*/ 0 w 4804761"/>
                <a:gd name="connsiteY4" fmla="*/ 0 h 420770"/>
                <a:gd name="connsiteX0" fmla="*/ 4804761 w 4896201"/>
                <a:gd name="connsiteY0" fmla="*/ 0 h 420770"/>
                <a:gd name="connsiteX1" fmla="*/ 4804761 w 4896201"/>
                <a:gd name="connsiteY1" fmla="*/ 420770 h 420770"/>
                <a:gd name="connsiteX2" fmla="*/ 0 w 4896201"/>
                <a:gd name="connsiteY2" fmla="*/ 420770 h 420770"/>
                <a:gd name="connsiteX3" fmla="*/ 0 w 4896201"/>
                <a:gd name="connsiteY3" fmla="*/ 0 h 420770"/>
                <a:gd name="connsiteX4" fmla="*/ 4896201 w 4896201"/>
                <a:gd name="connsiteY4" fmla="*/ 91440 h 420770"/>
                <a:gd name="connsiteX0" fmla="*/ 4804761 w 4804761"/>
                <a:gd name="connsiteY0" fmla="*/ 0 h 420770"/>
                <a:gd name="connsiteX1" fmla="*/ 4804761 w 4804761"/>
                <a:gd name="connsiteY1" fmla="*/ 420770 h 420770"/>
                <a:gd name="connsiteX2" fmla="*/ 0 w 4804761"/>
                <a:gd name="connsiteY2" fmla="*/ 420770 h 420770"/>
                <a:gd name="connsiteX3" fmla="*/ 0 w 4804761"/>
                <a:gd name="connsiteY3" fmla="*/ 0 h 420770"/>
              </a:gdLst>
              <a:ahLst/>
              <a:cxnLst>
                <a:cxn ang="0">
                  <a:pos x="connsiteX0" y="connsiteY0"/>
                </a:cxn>
                <a:cxn ang="0">
                  <a:pos x="connsiteX1" y="connsiteY1"/>
                </a:cxn>
                <a:cxn ang="0">
                  <a:pos x="connsiteX2" y="connsiteY2"/>
                </a:cxn>
                <a:cxn ang="0">
                  <a:pos x="connsiteX3" y="connsiteY3"/>
                </a:cxn>
              </a:cxnLst>
              <a:rect l="l" t="t" r="r" b="b"/>
              <a:pathLst>
                <a:path w="4804761" h="420770">
                  <a:moveTo>
                    <a:pt x="4804761" y="0"/>
                  </a:moveTo>
                  <a:lnTo>
                    <a:pt x="4804761" y="420770"/>
                  </a:lnTo>
                  <a:lnTo>
                    <a:pt x="0" y="420770"/>
                  </a:lnTo>
                  <a:lnTo>
                    <a:pt x="0" y="0"/>
                  </a:lnTo>
                </a:path>
              </a:pathLst>
            </a:custGeom>
            <a:noFill/>
            <a:ln w="9525" cap="flat" cmpd="sng" algn="ctr">
              <a:solidFill>
                <a:sysClr val="window" lastClr="FFFFFF">
                  <a:lumMod val="50000"/>
                </a:sysClr>
              </a:solidFill>
              <a:prstDash val="lgDash"/>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cxnSp>
          <p:nvCxnSpPr>
            <p:cNvPr id="140" name="直接箭头连接符 139"/>
            <p:cNvCxnSpPr>
              <a:stCxn id="112" idx="3"/>
            </p:cNvCxnSpPr>
            <p:nvPr/>
          </p:nvCxnSpPr>
          <p:spPr>
            <a:xfrm flipV="1">
              <a:off x="4518314" y="4074340"/>
              <a:ext cx="373861" cy="2080"/>
            </a:xfrm>
            <a:prstGeom prst="straightConnector1">
              <a:avLst/>
            </a:prstGeom>
            <a:noFill/>
            <a:ln w="15875" cap="flat" cmpd="sng" algn="ctr">
              <a:solidFill>
                <a:sysClr val="windowText" lastClr="000000"/>
              </a:solidFill>
              <a:prstDash val="solid"/>
              <a:miter lim="800000"/>
              <a:tailEnd type="triangle"/>
            </a:ln>
            <a:effectLst/>
          </p:spPr>
        </p:cxnSp>
        <p:cxnSp>
          <p:nvCxnSpPr>
            <p:cNvPr id="141" name="直接箭头连接符 140"/>
            <p:cNvCxnSpPr>
              <a:stCxn id="119" idx="3"/>
              <a:endCxn id="122" idx="1"/>
            </p:cNvCxnSpPr>
            <p:nvPr/>
          </p:nvCxnSpPr>
          <p:spPr>
            <a:xfrm>
              <a:off x="6964768" y="4074340"/>
              <a:ext cx="305264" cy="0"/>
            </a:xfrm>
            <a:prstGeom prst="straightConnector1">
              <a:avLst/>
            </a:prstGeom>
            <a:solidFill>
              <a:sysClr val="window" lastClr="FFFFFF"/>
            </a:solidFill>
            <a:ln w="15875" cap="flat" cmpd="sng" algn="ctr">
              <a:solidFill>
                <a:sysClr val="windowText" lastClr="000000"/>
              </a:solidFill>
              <a:prstDash val="solid"/>
              <a:miter lim="800000"/>
              <a:tailEnd type="triangle"/>
            </a:ln>
            <a:effectLst/>
          </p:spPr>
        </p:cxnSp>
        <p:sp>
          <p:nvSpPr>
            <p:cNvPr id="142" name="文本框 141"/>
            <p:cNvSpPr txBox="1"/>
            <p:nvPr/>
          </p:nvSpPr>
          <p:spPr>
            <a:xfrm>
              <a:off x="3557432" y="1542312"/>
              <a:ext cx="1227927" cy="492443"/>
            </a:xfrm>
            <a:prstGeom prst="rect">
              <a:avLst/>
            </a:prstGeom>
            <a:noFill/>
          </p:spPr>
          <p:txBody>
            <a:bodyPr vert="horz"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rPr>
                <a:t>模型对</a:t>
              </a:r>
              <a:endParaRPr kumimoji="0" lang="en-US" altLang="zh-CN"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rPr>
                <a:t>比容器</a:t>
              </a:r>
            </a:p>
          </p:txBody>
        </p:sp>
        <p:sp>
          <p:nvSpPr>
            <p:cNvPr id="143" name="文本框 142"/>
            <p:cNvSpPr txBox="1"/>
            <p:nvPr/>
          </p:nvSpPr>
          <p:spPr>
            <a:xfrm>
              <a:off x="3550327" y="5057141"/>
              <a:ext cx="513261" cy="892552"/>
            </a:xfrm>
            <a:prstGeom prst="rect">
              <a:avLst/>
            </a:prstGeom>
            <a:noFill/>
          </p:spPr>
          <p:txBody>
            <a:bodyPr vert="horz"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3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rPr>
                <a:t>对比方案概要设计</a:t>
              </a:r>
            </a:p>
          </p:txBody>
        </p:sp>
        <p:sp>
          <p:nvSpPr>
            <p:cNvPr id="144" name="矩形 143"/>
            <p:cNvSpPr/>
            <p:nvPr/>
          </p:nvSpPr>
          <p:spPr>
            <a:xfrm>
              <a:off x="3561688" y="4823310"/>
              <a:ext cx="2432985" cy="1337421"/>
            </a:xfrm>
            <a:custGeom>
              <a:avLst/>
              <a:gdLst>
                <a:gd name="connsiteX0" fmla="*/ 0 w 2432985"/>
                <a:gd name="connsiteY0" fmla="*/ 0 h 1337421"/>
                <a:gd name="connsiteX1" fmla="*/ 2432985 w 2432985"/>
                <a:gd name="connsiteY1" fmla="*/ 0 h 1337421"/>
                <a:gd name="connsiteX2" fmla="*/ 2432985 w 2432985"/>
                <a:gd name="connsiteY2" fmla="*/ 1337421 h 1337421"/>
                <a:gd name="connsiteX3" fmla="*/ 0 w 2432985"/>
                <a:gd name="connsiteY3" fmla="*/ 1337421 h 1337421"/>
                <a:gd name="connsiteX4" fmla="*/ 0 w 2432985"/>
                <a:gd name="connsiteY4" fmla="*/ 0 h 1337421"/>
                <a:gd name="connsiteX0" fmla="*/ 2432985 w 2524425"/>
                <a:gd name="connsiteY0" fmla="*/ 1337421 h 1428861"/>
                <a:gd name="connsiteX1" fmla="*/ 0 w 2524425"/>
                <a:gd name="connsiteY1" fmla="*/ 1337421 h 1428861"/>
                <a:gd name="connsiteX2" fmla="*/ 0 w 2524425"/>
                <a:gd name="connsiteY2" fmla="*/ 0 h 1428861"/>
                <a:gd name="connsiteX3" fmla="*/ 2432985 w 2524425"/>
                <a:gd name="connsiteY3" fmla="*/ 0 h 1428861"/>
                <a:gd name="connsiteX4" fmla="*/ 2524425 w 2524425"/>
                <a:gd name="connsiteY4" fmla="*/ 1428861 h 1428861"/>
                <a:gd name="connsiteX0" fmla="*/ 2432985 w 2432985"/>
                <a:gd name="connsiteY0" fmla="*/ 1337421 h 1337421"/>
                <a:gd name="connsiteX1" fmla="*/ 0 w 2432985"/>
                <a:gd name="connsiteY1" fmla="*/ 1337421 h 1337421"/>
                <a:gd name="connsiteX2" fmla="*/ 0 w 2432985"/>
                <a:gd name="connsiteY2" fmla="*/ 0 h 1337421"/>
                <a:gd name="connsiteX3" fmla="*/ 2432985 w 2432985"/>
                <a:gd name="connsiteY3" fmla="*/ 0 h 1337421"/>
              </a:gdLst>
              <a:ahLst/>
              <a:cxnLst>
                <a:cxn ang="0">
                  <a:pos x="connsiteX0" y="connsiteY0"/>
                </a:cxn>
                <a:cxn ang="0">
                  <a:pos x="connsiteX1" y="connsiteY1"/>
                </a:cxn>
                <a:cxn ang="0">
                  <a:pos x="connsiteX2" y="connsiteY2"/>
                </a:cxn>
                <a:cxn ang="0">
                  <a:pos x="connsiteX3" y="connsiteY3"/>
                </a:cxn>
              </a:cxnLst>
              <a:rect l="l" t="t" r="r" b="b"/>
              <a:pathLst>
                <a:path w="2432985" h="1337421">
                  <a:moveTo>
                    <a:pt x="2432985" y="1337421"/>
                  </a:moveTo>
                  <a:lnTo>
                    <a:pt x="0" y="1337421"/>
                  </a:lnTo>
                  <a:lnTo>
                    <a:pt x="0" y="0"/>
                  </a:lnTo>
                  <a:lnTo>
                    <a:pt x="2432985" y="0"/>
                  </a:lnTo>
                </a:path>
              </a:pathLst>
            </a:custGeom>
            <a:noFill/>
            <a:ln w="9525" cap="flat" cmpd="sng" algn="ctr">
              <a:solidFill>
                <a:sysClr val="window" lastClr="FFFFFF">
                  <a:lumMod val="50000"/>
                </a:sysClr>
              </a:solidFill>
              <a:prstDash val="lgDash"/>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cxnSp>
          <p:nvCxnSpPr>
            <p:cNvPr id="145" name="直接箭头连接符 144"/>
            <p:cNvCxnSpPr>
              <a:stCxn id="99" idx="3"/>
              <a:endCxn id="103" idx="1"/>
            </p:cNvCxnSpPr>
            <p:nvPr/>
          </p:nvCxnSpPr>
          <p:spPr>
            <a:xfrm flipV="1">
              <a:off x="4526146" y="5303085"/>
              <a:ext cx="263829" cy="1367"/>
            </a:xfrm>
            <a:prstGeom prst="straightConnector1">
              <a:avLst/>
            </a:prstGeom>
            <a:noFill/>
            <a:ln w="15875" cap="flat" cmpd="sng" algn="ctr">
              <a:solidFill>
                <a:sysClr val="windowText" lastClr="000000"/>
              </a:solidFill>
              <a:prstDash val="solid"/>
              <a:miter lim="800000"/>
              <a:tailEnd type="triangle"/>
            </a:ln>
            <a:effectLst/>
          </p:spPr>
        </p:cxnSp>
        <p:cxnSp>
          <p:nvCxnSpPr>
            <p:cNvPr id="146" name="直接箭头连接符 145"/>
            <p:cNvCxnSpPr>
              <a:stCxn id="103" idx="3"/>
              <a:endCxn id="104" idx="1"/>
            </p:cNvCxnSpPr>
            <p:nvPr/>
          </p:nvCxnSpPr>
          <p:spPr>
            <a:xfrm>
              <a:off x="5208480" y="5303085"/>
              <a:ext cx="242349" cy="0"/>
            </a:xfrm>
            <a:prstGeom prst="straightConnector1">
              <a:avLst/>
            </a:prstGeom>
            <a:noFill/>
            <a:ln w="15875" cap="flat" cmpd="sng" algn="ctr">
              <a:solidFill>
                <a:sysClr val="windowText" lastClr="000000"/>
              </a:solidFill>
              <a:prstDash val="solid"/>
              <a:miter lim="800000"/>
              <a:tailEnd type="triangle"/>
            </a:ln>
            <a:effectLst/>
          </p:spPr>
        </p:cxnSp>
        <p:sp>
          <p:nvSpPr>
            <p:cNvPr id="147" name="矩形 146"/>
            <p:cNvSpPr/>
            <p:nvPr/>
          </p:nvSpPr>
          <p:spPr>
            <a:xfrm>
              <a:off x="4101668" y="5654018"/>
              <a:ext cx="815609" cy="277939"/>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公平公开</a:t>
              </a:r>
            </a:p>
          </p:txBody>
        </p:sp>
        <p:sp>
          <p:nvSpPr>
            <p:cNvPr id="148" name="矩形 147"/>
            <p:cNvSpPr/>
            <p:nvPr/>
          </p:nvSpPr>
          <p:spPr>
            <a:xfrm>
              <a:off x="5051650" y="5652651"/>
              <a:ext cx="837861" cy="277939"/>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共享重用</a:t>
              </a:r>
            </a:p>
          </p:txBody>
        </p:sp>
        <p:sp>
          <p:nvSpPr>
            <p:cNvPr id="149" name="矩形 131"/>
            <p:cNvSpPr/>
            <p:nvPr/>
          </p:nvSpPr>
          <p:spPr>
            <a:xfrm rot="10800000">
              <a:off x="3557431" y="1534883"/>
              <a:ext cx="4878125" cy="513732"/>
            </a:xfrm>
            <a:custGeom>
              <a:avLst/>
              <a:gdLst>
                <a:gd name="connsiteX0" fmla="*/ 0 w 4804761"/>
                <a:gd name="connsiteY0" fmla="*/ 0 h 420770"/>
                <a:gd name="connsiteX1" fmla="*/ 4804761 w 4804761"/>
                <a:gd name="connsiteY1" fmla="*/ 0 h 420770"/>
                <a:gd name="connsiteX2" fmla="*/ 4804761 w 4804761"/>
                <a:gd name="connsiteY2" fmla="*/ 420770 h 420770"/>
                <a:gd name="connsiteX3" fmla="*/ 0 w 4804761"/>
                <a:gd name="connsiteY3" fmla="*/ 420770 h 420770"/>
                <a:gd name="connsiteX4" fmla="*/ 0 w 4804761"/>
                <a:gd name="connsiteY4" fmla="*/ 0 h 420770"/>
                <a:gd name="connsiteX0" fmla="*/ 4804761 w 4896201"/>
                <a:gd name="connsiteY0" fmla="*/ 0 h 420770"/>
                <a:gd name="connsiteX1" fmla="*/ 4804761 w 4896201"/>
                <a:gd name="connsiteY1" fmla="*/ 420770 h 420770"/>
                <a:gd name="connsiteX2" fmla="*/ 0 w 4896201"/>
                <a:gd name="connsiteY2" fmla="*/ 420770 h 420770"/>
                <a:gd name="connsiteX3" fmla="*/ 0 w 4896201"/>
                <a:gd name="connsiteY3" fmla="*/ 0 h 420770"/>
                <a:gd name="connsiteX4" fmla="*/ 4896201 w 4896201"/>
                <a:gd name="connsiteY4" fmla="*/ 91440 h 420770"/>
                <a:gd name="connsiteX0" fmla="*/ 4804761 w 4804761"/>
                <a:gd name="connsiteY0" fmla="*/ 0 h 420770"/>
                <a:gd name="connsiteX1" fmla="*/ 4804761 w 4804761"/>
                <a:gd name="connsiteY1" fmla="*/ 420770 h 420770"/>
                <a:gd name="connsiteX2" fmla="*/ 0 w 4804761"/>
                <a:gd name="connsiteY2" fmla="*/ 420770 h 420770"/>
                <a:gd name="connsiteX3" fmla="*/ 0 w 4804761"/>
                <a:gd name="connsiteY3" fmla="*/ 0 h 420770"/>
              </a:gdLst>
              <a:ahLst/>
              <a:cxnLst>
                <a:cxn ang="0">
                  <a:pos x="connsiteX0" y="connsiteY0"/>
                </a:cxn>
                <a:cxn ang="0">
                  <a:pos x="connsiteX1" y="connsiteY1"/>
                </a:cxn>
                <a:cxn ang="0">
                  <a:pos x="connsiteX2" y="connsiteY2"/>
                </a:cxn>
                <a:cxn ang="0">
                  <a:pos x="connsiteX3" y="connsiteY3"/>
                </a:cxn>
              </a:cxnLst>
              <a:rect l="l" t="t" r="r" b="b"/>
              <a:pathLst>
                <a:path w="4804761" h="420770">
                  <a:moveTo>
                    <a:pt x="4804761" y="0"/>
                  </a:moveTo>
                  <a:lnTo>
                    <a:pt x="4804761" y="420770"/>
                  </a:lnTo>
                  <a:lnTo>
                    <a:pt x="0" y="420770"/>
                  </a:lnTo>
                  <a:lnTo>
                    <a:pt x="0" y="0"/>
                  </a:lnTo>
                </a:path>
              </a:pathLst>
            </a:custGeom>
            <a:noFill/>
            <a:ln w="9525" cap="flat" cmpd="sng" algn="ctr">
              <a:solidFill>
                <a:sysClr val="window" lastClr="FFFFFF">
                  <a:lumMod val="50000"/>
                </a:sysClr>
              </a:solidFill>
              <a:prstDash val="lgDash"/>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50" name="矩形 149"/>
            <p:cNvSpPr/>
            <p:nvPr/>
          </p:nvSpPr>
          <p:spPr>
            <a:xfrm>
              <a:off x="4407462" y="1638611"/>
              <a:ext cx="1088271" cy="321685"/>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应用接口设计</a:t>
              </a:r>
            </a:p>
          </p:txBody>
        </p:sp>
        <p:sp>
          <p:nvSpPr>
            <p:cNvPr id="151" name="矩形 150"/>
            <p:cNvSpPr/>
            <p:nvPr/>
          </p:nvSpPr>
          <p:spPr>
            <a:xfrm>
              <a:off x="5746618" y="1635551"/>
              <a:ext cx="2564120" cy="321685"/>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对比方案的构建、配置、执行、存储</a:t>
              </a:r>
            </a:p>
          </p:txBody>
        </p:sp>
        <p:sp>
          <p:nvSpPr>
            <p:cNvPr id="152" name="矩形 151"/>
            <p:cNvSpPr/>
            <p:nvPr/>
          </p:nvSpPr>
          <p:spPr>
            <a:xfrm>
              <a:off x="3896905" y="2171499"/>
              <a:ext cx="1315599" cy="226681"/>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t>SD, RMSE, R</a:t>
              </a:r>
              <a:r>
                <a:rPr kumimoji="0" lang="en-US" altLang="zh-CN" sz="1200" b="0" i="0" u="none" strike="noStrike" kern="0" cap="none" spc="0" normalizeH="0" baseline="30000" noProof="0" smtClean="0">
                  <a:ln>
                    <a:noFill/>
                  </a:ln>
                  <a:solidFill>
                    <a:prstClr val="black"/>
                  </a:solidFill>
                  <a:effectLst/>
                  <a:uLnTx/>
                  <a:uFillTx/>
                  <a:latin typeface="Times New Roman" panose="02020603050405020304" pitchFamily="18" charset="0"/>
                  <a:ea typeface="宋体" panose="02010600030101010101" pitchFamily="2" charset="-122"/>
                  <a:cs typeface="+mn-cs"/>
                </a:rPr>
                <a:t>2</a:t>
              </a:r>
              <a:r>
                <a:rPr kumimoji="0" lang="en-US" altLang="zh-CN" sz="1200" b="0" i="0" u="none" strike="noStrike" kern="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t>, NSE</a:t>
              </a:r>
              <a:endPar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53" name="矩形 152"/>
            <p:cNvSpPr/>
            <p:nvPr/>
          </p:nvSpPr>
          <p:spPr>
            <a:xfrm>
              <a:off x="3896905" y="2460858"/>
              <a:ext cx="1315599" cy="226681"/>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t>泰勒图、热力图</a:t>
              </a:r>
              <a:endPar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54" name="矩形 153"/>
            <p:cNvSpPr/>
            <p:nvPr/>
          </p:nvSpPr>
          <p:spPr>
            <a:xfrm>
              <a:off x="3896905" y="2751036"/>
              <a:ext cx="1315599" cy="226681"/>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t>时间序列折线图</a:t>
              </a:r>
              <a:endPar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55" name="矩形 154"/>
            <p:cNvSpPr/>
            <p:nvPr/>
          </p:nvSpPr>
          <p:spPr>
            <a:xfrm>
              <a:off x="3896905" y="3051698"/>
              <a:ext cx="1315599" cy="226681"/>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专题地图、纬向图</a:t>
              </a:r>
            </a:p>
          </p:txBody>
        </p:sp>
      </p:grpSp>
    </p:spTree>
    <p:extLst>
      <p:ext uri="{BB962C8B-B14F-4D97-AF65-F5344CB8AC3E}">
        <p14:creationId xmlns:p14="http://schemas.microsoft.com/office/powerpoint/2010/main" val="26236716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1557338"/>
            <a:ext cx="7867600" cy="3514328"/>
          </a:xfrm>
        </p:spPr>
        <p:txBody>
          <a:bodyPr/>
          <a:lstStyle/>
          <a:p>
            <a:pPr lvl="0"/>
            <a:r>
              <a:rPr lang="zh-CN" altLang="zh-CN" sz="2000" dirty="0">
                <a:latin typeface="宋体" panose="02010600030101010101" pitchFamily="2" charset="-122"/>
                <a:ea typeface="宋体" panose="02010600030101010101" pitchFamily="2" charset="-122"/>
              </a:rPr>
              <a:t>设计</a:t>
            </a:r>
            <a:r>
              <a:rPr lang="zh-CN" altLang="zh-CN" sz="2000" dirty="0" smtClean="0">
                <a:latin typeface="宋体" panose="02010600030101010101" pitchFamily="2" charset="-122"/>
                <a:ea typeface="宋体" panose="02010600030101010101" pitchFamily="2" charset="-122"/>
              </a:rPr>
              <a:t>并</a:t>
            </a:r>
            <a:r>
              <a:rPr lang="zh-CN" altLang="en-US" sz="2000" dirty="0" smtClean="0">
                <a:latin typeface="宋体" panose="02010600030101010101" pitchFamily="2" charset="-122"/>
                <a:ea typeface="宋体" panose="02010600030101010101" pitchFamily="2" charset="-122"/>
              </a:rPr>
              <a:t>实现一套基于网络服务的</a:t>
            </a:r>
            <a:r>
              <a:rPr lang="zh-CN" altLang="zh-CN" sz="2000" dirty="0" smtClean="0">
                <a:latin typeface="宋体" panose="02010600030101010101" pitchFamily="2" charset="-122"/>
                <a:ea typeface="宋体" panose="02010600030101010101" pitchFamily="2" charset="-122"/>
              </a:rPr>
              <a:t>开放式</a:t>
            </a:r>
            <a:r>
              <a:rPr lang="zh-CN" altLang="zh-CN" sz="2000" dirty="0">
                <a:latin typeface="宋体" panose="02010600030101010101" pitchFamily="2" charset="-122"/>
                <a:ea typeface="宋体" panose="02010600030101010101" pitchFamily="2" charset="-122"/>
              </a:rPr>
              <a:t>地理模型</a:t>
            </a:r>
            <a:r>
              <a:rPr lang="zh-CN" altLang="zh-CN" sz="2000" dirty="0" smtClean="0">
                <a:latin typeface="宋体" panose="02010600030101010101" pitchFamily="2" charset="-122"/>
                <a:ea typeface="宋体" panose="02010600030101010101" pitchFamily="2" charset="-122"/>
              </a:rPr>
              <a:t>对比</a:t>
            </a:r>
            <a:r>
              <a:rPr lang="zh-CN" altLang="en-US" sz="2000" dirty="0">
                <a:latin typeface="宋体" panose="02010600030101010101" pitchFamily="2" charset="-122"/>
                <a:ea typeface="宋体" panose="02010600030101010101" pitchFamily="2" charset="-122"/>
              </a:rPr>
              <a:t>框架</a:t>
            </a:r>
            <a:r>
              <a:rPr lang="zh-CN" altLang="zh-CN" sz="2000" dirty="0" smtClean="0">
                <a:latin typeface="宋体" panose="02010600030101010101" pitchFamily="2" charset="-122"/>
                <a:ea typeface="宋体" panose="02010600030101010101" pitchFamily="2" charset="-122"/>
              </a:rPr>
              <a:t>；</a:t>
            </a:r>
            <a:endParaRPr lang="zh-CN" altLang="zh-CN" sz="2000" dirty="0">
              <a:latin typeface="宋体" panose="02010600030101010101" pitchFamily="2" charset="-122"/>
              <a:ea typeface="宋体" panose="02010600030101010101" pitchFamily="2" charset="-122"/>
            </a:endParaRPr>
          </a:p>
          <a:p>
            <a:pPr lvl="0"/>
            <a:r>
              <a:rPr lang="zh-CN" altLang="en-US" sz="2000" dirty="0" smtClean="0">
                <a:latin typeface="宋体" panose="02010600030101010101" pitchFamily="2" charset="-122"/>
                <a:ea typeface="宋体" panose="02010600030101010101" pitchFamily="2" charset="-122"/>
              </a:rPr>
              <a:t>以</a:t>
            </a:r>
            <a:r>
              <a:rPr lang="zh-CN" altLang="en-US" sz="2000" dirty="0">
                <a:latin typeface="宋体" panose="02010600030101010101" pitchFamily="2" charset="-122"/>
                <a:ea typeface="宋体" panose="02010600030101010101" pitchFamily="2" charset="-122"/>
              </a:rPr>
              <a:t>陆地生态系统碳循环模型为例，实现地理模型资源和数据资源的开放式接入</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lvl="0"/>
            <a:r>
              <a:rPr lang="zh-CN" altLang="zh-CN" sz="2000" dirty="0" smtClean="0">
                <a:latin typeface="宋体" panose="02010600030101010101" pitchFamily="2" charset="-122"/>
                <a:ea typeface="宋体" panose="02010600030101010101" pitchFamily="2" charset="-122"/>
              </a:rPr>
              <a:t>以陆地生态系统碳循环模型为例，</a:t>
            </a:r>
            <a:r>
              <a:rPr lang="zh-CN" altLang="en-US" sz="2000" dirty="0" smtClean="0">
                <a:latin typeface="宋体" panose="02010600030101010101" pitchFamily="2" charset="-122"/>
                <a:ea typeface="宋体" panose="02010600030101010101" pitchFamily="2" charset="-122"/>
              </a:rPr>
              <a:t>实现模型对比方案的构建和实施</a:t>
            </a:r>
            <a:r>
              <a:rPr lang="zh-CN" altLang="zh-CN" sz="2000" dirty="0" smtClean="0">
                <a:latin typeface="宋体" panose="02010600030101010101" pitchFamily="2" charset="-122"/>
                <a:ea typeface="宋体" panose="02010600030101010101" pitchFamily="2" charset="-122"/>
              </a:rPr>
              <a:t>。</a:t>
            </a:r>
            <a:endParaRPr lang="zh-CN" altLang="zh-CN" sz="2000" dirty="0">
              <a:latin typeface="宋体" panose="02010600030101010101" pitchFamily="2" charset="-122"/>
              <a:ea typeface="宋体" panose="02010600030101010101" pitchFamily="2" charset="-122"/>
            </a:endParaRPr>
          </a:p>
        </p:txBody>
      </p:sp>
      <p:sp>
        <p:nvSpPr>
          <p:cNvPr id="160" name="标题 1"/>
          <p:cNvSpPr txBox="1">
            <a:spLocks/>
          </p:cNvSpPr>
          <p:nvPr/>
        </p:nvSpPr>
        <p:spPr bwMode="white">
          <a:xfrm>
            <a:off x="1143000" y="381000"/>
            <a:ext cx="67818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lang="zh-CN" altLang="en-US" sz="3200" smtClean="0">
                <a:solidFill>
                  <a:schemeClr val="bg1"/>
                </a:solidFill>
                <a:latin typeface="黑体" pitchFamily="49" charset="-122"/>
                <a:ea typeface="黑体" pitchFamily="49" charset="-122"/>
                <a:cs typeface="Arial" charset="0"/>
              </a:defRPr>
            </a:lvl1pPr>
            <a:lvl2pPr algn="ctr" rtl="0" eaLnBrk="1" fontAlgn="base" hangingPunct="1">
              <a:spcBef>
                <a:spcPct val="0"/>
              </a:spcBef>
              <a:spcAft>
                <a:spcPct val="0"/>
              </a:spcAft>
              <a:defRPr sz="3200">
                <a:solidFill>
                  <a:schemeClr val="bg1"/>
                </a:solidFill>
                <a:latin typeface="Verdana" pitchFamily="34" charset="0"/>
              </a:defRPr>
            </a:lvl2pPr>
            <a:lvl3pPr algn="ctr" rtl="0" eaLnBrk="1" fontAlgn="base" hangingPunct="1">
              <a:spcBef>
                <a:spcPct val="0"/>
              </a:spcBef>
              <a:spcAft>
                <a:spcPct val="0"/>
              </a:spcAft>
              <a:defRPr sz="3200">
                <a:solidFill>
                  <a:schemeClr val="bg1"/>
                </a:solidFill>
                <a:latin typeface="Verdana" pitchFamily="34" charset="0"/>
              </a:defRPr>
            </a:lvl3pPr>
            <a:lvl4pPr algn="ctr" rtl="0" eaLnBrk="1" fontAlgn="base" hangingPunct="1">
              <a:spcBef>
                <a:spcPct val="0"/>
              </a:spcBef>
              <a:spcAft>
                <a:spcPct val="0"/>
              </a:spcAft>
              <a:defRPr sz="3200">
                <a:solidFill>
                  <a:schemeClr val="bg1"/>
                </a:solidFill>
                <a:latin typeface="Verdana" pitchFamily="34" charset="0"/>
              </a:defRPr>
            </a:lvl4pPr>
            <a:lvl5pPr algn="ctr" rtl="0" eaLnBrk="1" fontAlgn="base" hangingPunct="1">
              <a:spcBef>
                <a:spcPct val="0"/>
              </a:spcBef>
              <a:spcAft>
                <a:spcPct val="0"/>
              </a:spcAft>
              <a:defRPr sz="3200">
                <a:solidFill>
                  <a:schemeClr val="bg1"/>
                </a:solidFill>
                <a:latin typeface="Verdana" pitchFamily="34" charset="0"/>
              </a:defRPr>
            </a:lvl5pPr>
            <a:lvl6pPr marL="457200" algn="ctr" rtl="0" eaLnBrk="1" fontAlgn="base" hangingPunct="1">
              <a:spcBef>
                <a:spcPct val="0"/>
              </a:spcBef>
              <a:spcAft>
                <a:spcPct val="0"/>
              </a:spcAft>
              <a:defRPr sz="3200">
                <a:solidFill>
                  <a:schemeClr val="bg1"/>
                </a:solidFill>
                <a:latin typeface="Verdana" pitchFamily="34" charset="0"/>
              </a:defRPr>
            </a:lvl6pPr>
            <a:lvl7pPr marL="914400" algn="ctr" rtl="0" eaLnBrk="1" fontAlgn="base" hangingPunct="1">
              <a:spcBef>
                <a:spcPct val="0"/>
              </a:spcBef>
              <a:spcAft>
                <a:spcPct val="0"/>
              </a:spcAft>
              <a:defRPr sz="3200">
                <a:solidFill>
                  <a:schemeClr val="bg1"/>
                </a:solidFill>
                <a:latin typeface="Verdana" pitchFamily="34" charset="0"/>
              </a:defRPr>
            </a:lvl7pPr>
            <a:lvl8pPr marL="1371600" algn="ctr" rtl="0" eaLnBrk="1" fontAlgn="base" hangingPunct="1">
              <a:spcBef>
                <a:spcPct val="0"/>
              </a:spcBef>
              <a:spcAft>
                <a:spcPct val="0"/>
              </a:spcAft>
              <a:defRPr sz="3200">
                <a:solidFill>
                  <a:schemeClr val="bg1"/>
                </a:solidFill>
                <a:latin typeface="Verdana" pitchFamily="34" charset="0"/>
              </a:defRPr>
            </a:lvl8pPr>
            <a:lvl9pPr marL="1828800" algn="ctr" rtl="0" eaLnBrk="1" fontAlgn="base" hangingPunct="1">
              <a:spcBef>
                <a:spcPct val="0"/>
              </a:spcBef>
              <a:spcAft>
                <a:spcPct val="0"/>
              </a:spcAft>
              <a:defRPr sz="3200">
                <a:solidFill>
                  <a:schemeClr val="bg1"/>
                </a:solidFill>
                <a:latin typeface="Verdana" pitchFamily="34" charset="0"/>
              </a:defRPr>
            </a:lvl9pPr>
          </a:lstStyle>
          <a:p>
            <a:pPr algn="l"/>
            <a:r>
              <a:rPr lang="en-US" altLang="zh-CN" sz="2400" dirty="0" smtClean="0"/>
              <a:t>4.2 </a:t>
            </a:r>
            <a:r>
              <a:rPr lang="zh-CN" altLang="en-US" sz="2400" dirty="0" smtClean="0"/>
              <a:t>陆地</a:t>
            </a:r>
            <a:r>
              <a:rPr lang="zh-CN" altLang="en-US" sz="2400" dirty="0"/>
              <a:t>碳循环对比资源的组件</a:t>
            </a:r>
            <a:r>
              <a:rPr lang="zh-CN" altLang="en-US" sz="2400" dirty="0" smtClean="0"/>
              <a:t>化</a:t>
            </a:r>
            <a:endParaRPr lang="zh-CN" altLang="en-US" sz="2400" dirty="0"/>
          </a:p>
        </p:txBody>
      </p:sp>
      <p:sp>
        <p:nvSpPr>
          <p:cNvPr id="4" name="内容占位符 2"/>
          <p:cNvSpPr txBox="1">
            <a:spLocks/>
          </p:cNvSpPr>
          <p:nvPr/>
        </p:nvSpPr>
        <p:spPr bwMode="auto">
          <a:xfrm>
            <a:off x="304800" y="1066800"/>
            <a:ext cx="6859488" cy="4179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0" baseline="0">
                <a:solidFill>
                  <a:schemeClr val="tx1"/>
                </a:solidFill>
                <a:latin typeface="Arial" pitchFamily="34" charset="0"/>
                <a:ea typeface="黑体" pitchFamily="49" charset="-122"/>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baseline="0">
                <a:solidFill>
                  <a:schemeClr val="tx1"/>
                </a:solidFill>
                <a:latin typeface="Arial" pitchFamily="34" charset="0"/>
                <a:ea typeface="黑体" pitchFamily="49" charset="-122"/>
              </a:defRPr>
            </a:lvl2pPr>
            <a:lvl3pPr marL="1143000" indent="-228600" algn="l" rtl="0" eaLnBrk="1" fontAlgn="base" hangingPunct="1">
              <a:lnSpc>
                <a:spcPct val="120000"/>
              </a:lnSpc>
              <a:spcBef>
                <a:spcPct val="20000"/>
              </a:spcBef>
              <a:spcAft>
                <a:spcPct val="0"/>
              </a:spcAft>
              <a:buClr>
                <a:schemeClr val="tx1"/>
              </a:buClr>
              <a:buChar char="•"/>
              <a:defRPr sz="2200" baseline="0">
                <a:solidFill>
                  <a:schemeClr val="tx1"/>
                </a:solidFill>
                <a:latin typeface="Arial" pitchFamily="34" charset="0"/>
                <a:ea typeface="黑体" pitchFamily="49" charset="-122"/>
              </a:defRPr>
            </a:lvl3pPr>
            <a:lvl4pPr marL="1600200" indent="-228600" algn="l" rtl="0" eaLnBrk="1" fontAlgn="base" hangingPunct="1">
              <a:lnSpc>
                <a:spcPct val="120000"/>
              </a:lnSpc>
              <a:spcBef>
                <a:spcPct val="20000"/>
              </a:spcBef>
              <a:spcAft>
                <a:spcPct val="0"/>
              </a:spcAft>
              <a:buChar char="–"/>
              <a:defRPr sz="2000" baseline="0">
                <a:solidFill>
                  <a:schemeClr val="tx1"/>
                </a:solidFill>
                <a:latin typeface="Arial" pitchFamily="34" charset="0"/>
                <a:ea typeface="黑体" pitchFamily="49" charset="-122"/>
              </a:defRPr>
            </a:lvl4pPr>
            <a:lvl5pPr marL="2057400" indent="-228600" algn="l" rtl="0" eaLnBrk="1" fontAlgn="base" hangingPunct="1">
              <a:lnSpc>
                <a:spcPct val="120000"/>
              </a:lnSpc>
              <a:spcBef>
                <a:spcPct val="20000"/>
              </a:spcBef>
              <a:spcAft>
                <a:spcPct val="0"/>
              </a:spcAft>
              <a:buChar char="»"/>
              <a:defRPr sz="2000" baseline="0">
                <a:solidFill>
                  <a:schemeClr val="tx1"/>
                </a:solidFill>
                <a:latin typeface="Arial" pitchFamily="34"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None/>
            </a:pPr>
            <a:r>
              <a:rPr lang="en-US" altLang="zh-CN" sz="2000" kern="0" dirty="0" smtClean="0">
                <a:latin typeface="宋体" panose="02010600030101010101" pitchFamily="2" charset="-122"/>
                <a:ea typeface="宋体" panose="02010600030101010101" pitchFamily="2" charset="-122"/>
              </a:rPr>
              <a:t>4.2.1 </a:t>
            </a:r>
            <a:r>
              <a:rPr lang="zh-CN" altLang="en-US" sz="2000" kern="0" dirty="0" smtClean="0">
                <a:latin typeface="宋体" panose="02010600030101010101" pitchFamily="2" charset="-122"/>
                <a:ea typeface="宋体" panose="02010600030101010101" pitchFamily="2" charset="-122"/>
              </a:rPr>
              <a:t>技术路线</a:t>
            </a:r>
            <a:endParaRPr lang="en-US" altLang="zh-CN" sz="2000" kern="0" dirty="0">
              <a:solidFill>
                <a:srgbClr val="FF0000"/>
              </a:solidFill>
              <a:latin typeface="宋体" panose="02010600030101010101" pitchFamily="2" charset="-122"/>
              <a:ea typeface="宋体" panose="02010600030101010101" pitchFamily="2" charset="-122"/>
            </a:endParaRPr>
          </a:p>
        </p:txBody>
      </p:sp>
      <p:sp>
        <p:nvSpPr>
          <p:cNvPr id="2" name="灯片编号占位符 1"/>
          <p:cNvSpPr>
            <a:spLocks noGrp="1"/>
          </p:cNvSpPr>
          <p:nvPr>
            <p:ph type="sldNum" sz="quarter" idx="11"/>
          </p:nvPr>
        </p:nvSpPr>
        <p:spPr/>
        <p:txBody>
          <a:bodyPr/>
          <a:lstStyle/>
          <a:p>
            <a:fld id="{57EA92A5-C027-4AA6-B826-350AEA676BBC}" type="slidenum">
              <a:rPr lang="zh-CN" altLang="en-US" smtClean="0"/>
              <a:pPr/>
              <a:t>19</a:t>
            </a:fld>
            <a:endParaRPr lang="zh-CN" altLang="en-US"/>
          </a:p>
        </p:txBody>
      </p:sp>
    </p:spTree>
    <p:extLst>
      <p:ext uri="{BB962C8B-B14F-4D97-AF65-F5344CB8AC3E}">
        <p14:creationId xmlns:p14="http://schemas.microsoft.com/office/powerpoint/2010/main" val="455003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381000"/>
            <a:ext cx="5589240" cy="563563"/>
          </a:xfrm>
        </p:spPr>
        <p:txBody>
          <a:bodyPr/>
          <a:lstStyle/>
          <a:p>
            <a:r>
              <a:rPr lang="zh-CN" altLang="en-US" b="1" dirty="0" smtClean="0">
                <a:latin typeface="Times New Roman" pitchFamily="18" charset="0"/>
                <a:cs typeface="Times New Roman" pitchFamily="18" charset="0"/>
              </a:rPr>
              <a:t>目录</a:t>
            </a:r>
            <a:endParaRPr lang="zh-CN" altLang="en-US" b="1" dirty="0">
              <a:latin typeface="Times New Roman" pitchFamily="18" charset="0"/>
              <a:cs typeface="Times New Roman" pitchFamily="18" charset="0"/>
            </a:endParaRPr>
          </a:p>
        </p:txBody>
      </p:sp>
      <p:grpSp>
        <p:nvGrpSpPr>
          <p:cNvPr id="67" name="Group 121"/>
          <p:cNvGrpSpPr>
            <a:grpSpLocks/>
          </p:cNvGrpSpPr>
          <p:nvPr/>
        </p:nvGrpSpPr>
        <p:grpSpPr bwMode="auto">
          <a:xfrm>
            <a:off x="1331641" y="1491803"/>
            <a:ext cx="5976392" cy="665162"/>
            <a:chOff x="1152" y="1323"/>
            <a:chExt cx="3408" cy="419"/>
          </a:xfrm>
        </p:grpSpPr>
        <p:grpSp>
          <p:nvGrpSpPr>
            <p:cNvPr id="68" name="Group 93"/>
            <p:cNvGrpSpPr>
              <a:grpSpLocks/>
            </p:cNvGrpSpPr>
            <p:nvPr/>
          </p:nvGrpSpPr>
          <p:grpSpPr bwMode="auto">
            <a:xfrm>
              <a:off x="1152" y="1323"/>
              <a:ext cx="480" cy="419"/>
              <a:chOff x="1110" y="2656"/>
              <a:chExt cx="1549" cy="1351"/>
            </a:xfrm>
          </p:grpSpPr>
          <p:sp>
            <p:nvSpPr>
              <p:cNvPr id="72" name="AutoShape 9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latin typeface="Verdana" pitchFamily="34" charset="0"/>
                </a:endParaRPr>
              </a:p>
            </p:txBody>
          </p:sp>
          <p:sp>
            <p:nvSpPr>
              <p:cNvPr id="73" name="AutoShape 9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latin typeface="Verdana" pitchFamily="34" charset="0"/>
                </a:endParaRPr>
              </a:p>
            </p:txBody>
          </p:sp>
          <p:sp>
            <p:nvSpPr>
              <p:cNvPr id="74" name="AutoShape 9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a:p>
            </p:txBody>
          </p:sp>
        </p:grpSp>
        <p:sp>
          <p:nvSpPr>
            <p:cNvPr id="69" name="Line 101"/>
            <p:cNvSpPr>
              <a:spLocks noChangeShapeType="1"/>
            </p:cNvSpPr>
            <p:nvPr/>
          </p:nvSpPr>
          <p:spPr bwMode="auto">
            <a:xfrm>
              <a:off x="1536" y="1707"/>
              <a:ext cx="3024" cy="0"/>
            </a:xfrm>
            <a:prstGeom prst="line">
              <a:avLst/>
            </a:prstGeom>
            <a:noFill/>
            <a:ln w="25400">
              <a:solidFill>
                <a:schemeClr val="tx1"/>
              </a:solidFill>
              <a:prstDash val="sysDot"/>
              <a:round/>
              <a:headEnd/>
              <a:tailEnd type="oval" w="med" len="med"/>
            </a:ln>
          </p:spPr>
          <p:txBody>
            <a:bodyPr wrap="none" anchor="ctr"/>
            <a:lstStyle/>
            <a:p>
              <a:endParaRPr lang="zh-CN" altLang="en-US"/>
            </a:p>
          </p:txBody>
        </p:sp>
        <p:sp>
          <p:nvSpPr>
            <p:cNvPr id="70" name="Text Box 102"/>
            <p:cNvSpPr txBox="1">
              <a:spLocks noChangeArrowheads="1"/>
            </p:cNvSpPr>
            <p:nvPr/>
          </p:nvSpPr>
          <p:spPr bwMode="auto">
            <a:xfrm>
              <a:off x="1652" y="1350"/>
              <a:ext cx="2453" cy="291"/>
            </a:xfrm>
            <a:prstGeom prst="rect">
              <a:avLst/>
            </a:prstGeom>
            <a:noFill/>
            <a:ln w="9525" algn="ctr">
              <a:noFill/>
              <a:miter lim="800000"/>
              <a:headEnd/>
              <a:tailEnd/>
            </a:ln>
          </p:spPr>
          <p:txBody>
            <a:bodyPr wrap="square">
              <a:spAutoFit/>
            </a:bodyPr>
            <a:lstStyle/>
            <a:p>
              <a:r>
                <a:rPr kumimoji="1" lang="zh-CN" altLang="en-US" sz="2400" b="1" dirty="0">
                  <a:solidFill>
                    <a:srgbClr val="FF0000"/>
                  </a:solidFill>
                  <a:latin typeface="微软雅黑" pitchFamily="34" charset="-122"/>
                  <a:ea typeface="微软雅黑" pitchFamily="34" charset="-122"/>
                </a:rPr>
                <a:t>研究</a:t>
              </a:r>
              <a:r>
                <a:rPr kumimoji="1" lang="zh-CN" altLang="en-US" sz="2400" b="1" dirty="0" smtClean="0">
                  <a:solidFill>
                    <a:srgbClr val="FF0000"/>
                  </a:solidFill>
                  <a:latin typeface="微软雅黑" pitchFamily="34" charset="-122"/>
                  <a:ea typeface="微软雅黑" pitchFamily="34" charset="-122"/>
                </a:rPr>
                <a:t>背景</a:t>
              </a:r>
              <a:r>
                <a:rPr kumimoji="1" lang="zh-CN" altLang="en-US" sz="2400" b="1" dirty="0">
                  <a:solidFill>
                    <a:srgbClr val="FF0000"/>
                  </a:solidFill>
                  <a:latin typeface="微软雅黑" pitchFamily="34" charset="-122"/>
                  <a:ea typeface="微软雅黑" pitchFamily="34" charset="-122"/>
                </a:rPr>
                <a:t>和研究意义</a:t>
              </a:r>
              <a:endParaRPr lang="en-US" altLang="zh-CN" sz="2400" dirty="0">
                <a:solidFill>
                  <a:srgbClr val="FF0000"/>
                </a:solidFill>
                <a:latin typeface="黑体" pitchFamily="2" charset="-122"/>
                <a:ea typeface="黑体" pitchFamily="2" charset="-122"/>
              </a:endParaRPr>
            </a:p>
          </p:txBody>
        </p:sp>
        <p:sp>
          <p:nvSpPr>
            <p:cNvPr id="71" name="Text Box 103"/>
            <p:cNvSpPr txBox="1">
              <a:spLocks noChangeArrowheads="1"/>
            </p:cNvSpPr>
            <p:nvPr/>
          </p:nvSpPr>
          <p:spPr bwMode="gray">
            <a:xfrm>
              <a:off x="1276" y="1385"/>
              <a:ext cx="231" cy="291"/>
            </a:xfrm>
            <a:prstGeom prst="rect">
              <a:avLst/>
            </a:prstGeom>
            <a:noFill/>
            <a:ln w="9525" algn="ctr">
              <a:noFill/>
              <a:miter lim="800000"/>
              <a:headEnd/>
              <a:tailEnd/>
            </a:ln>
          </p:spPr>
          <p:txBody>
            <a:bodyPr wrap="none">
              <a:spAutoFit/>
            </a:bodyPr>
            <a:lstStyle/>
            <a:p>
              <a:pPr eaLnBrk="0" hangingPunct="0"/>
              <a:r>
                <a:rPr lang="en-US" altLang="zh-CN" sz="2400" b="1" dirty="0">
                  <a:solidFill>
                    <a:schemeClr val="bg1"/>
                  </a:solidFill>
                  <a:latin typeface="Verdana" pitchFamily="34" charset="0"/>
                </a:rPr>
                <a:t>1</a:t>
              </a:r>
            </a:p>
          </p:txBody>
        </p:sp>
      </p:grpSp>
      <p:grpSp>
        <p:nvGrpSpPr>
          <p:cNvPr id="83" name="Group 123"/>
          <p:cNvGrpSpPr>
            <a:grpSpLocks/>
          </p:cNvGrpSpPr>
          <p:nvPr/>
        </p:nvGrpSpPr>
        <p:grpSpPr bwMode="auto">
          <a:xfrm>
            <a:off x="1331640" y="3098221"/>
            <a:ext cx="5976392" cy="665162"/>
            <a:chOff x="1152" y="2461"/>
            <a:chExt cx="3408" cy="419"/>
          </a:xfrm>
        </p:grpSpPr>
        <p:grpSp>
          <p:nvGrpSpPr>
            <p:cNvPr id="84" name="Group 107"/>
            <p:cNvGrpSpPr>
              <a:grpSpLocks/>
            </p:cNvGrpSpPr>
            <p:nvPr/>
          </p:nvGrpSpPr>
          <p:grpSpPr bwMode="auto">
            <a:xfrm>
              <a:off x="1152" y="2461"/>
              <a:ext cx="480" cy="419"/>
              <a:chOff x="1110" y="2656"/>
              <a:chExt cx="1549" cy="1351"/>
            </a:xfrm>
          </p:grpSpPr>
          <p:sp>
            <p:nvSpPr>
              <p:cNvPr id="88" name="AutoShape 10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latin typeface="Verdana" pitchFamily="34" charset="0"/>
                </a:endParaRPr>
              </a:p>
            </p:txBody>
          </p:sp>
          <p:sp>
            <p:nvSpPr>
              <p:cNvPr id="89" name="AutoShape 10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latin typeface="Verdana" pitchFamily="34" charset="0"/>
                </a:endParaRPr>
              </a:p>
            </p:txBody>
          </p:sp>
          <p:sp>
            <p:nvSpPr>
              <p:cNvPr id="90" name="AutoShape 11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a:p>
            </p:txBody>
          </p:sp>
        </p:grpSp>
        <p:sp>
          <p:nvSpPr>
            <p:cNvPr id="85" name="Line 115"/>
            <p:cNvSpPr>
              <a:spLocks noChangeShapeType="1"/>
            </p:cNvSpPr>
            <p:nvPr/>
          </p:nvSpPr>
          <p:spPr bwMode="auto">
            <a:xfrm>
              <a:off x="1536" y="2845"/>
              <a:ext cx="3024" cy="0"/>
            </a:xfrm>
            <a:prstGeom prst="line">
              <a:avLst/>
            </a:prstGeom>
            <a:noFill/>
            <a:ln w="25400">
              <a:solidFill>
                <a:schemeClr val="tx1"/>
              </a:solidFill>
              <a:prstDash val="sysDot"/>
              <a:round/>
              <a:headEnd/>
              <a:tailEnd type="oval" w="med" len="med"/>
            </a:ln>
          </p:spPr>
          <p:txBody>
            <a:bodyPr wrap="none" anchor="ctr"/>
            <a:lstStyle/>
            <a:p>
              <a:endParaRPr lang="zh-CN" altLang="en-US"/>
            </a:p>
          </p:txBody>
        </p:sp>
        <p:sp>
          <p:nvSpPr>
            <p:cNvPr id="86" name="Text Box 116"/>
            <p:cNvSpPr txBox="1">
              <a:spLocks noChangeArrowheads="1"/>
            </p:cNvSpPr>
            <p:nvPr/>
          </p:nvSpPr>
          <p:spPr bwMode="auto">
            <a:xfrm>
              <a:off x="1641" y="2475"/>
              <a:ext cx="2919" cy="291"/>
            </a:xfrm>
            <a:prstGeom prst="rect">
              <a:avLst/>
            </a:prstGeom>
            <a:noFill/>
            <a:ln w="9525" algn="ctr">
              <a:noFill/>
              <a:miter lim="800000"/>
              <a:headEnd/>
              <a:tailEnd/>
            </a:ln>
          </p:spPr>
          <p:txBody>
            <a:bodyPr wrap="square">
              <a:spAutoFit/>
            </a:bodyPr>
            <a:lstStyle/>
            <a:p>
              <a:r>
                <a:rPr kumimoji="1" lang="zh-CN" altLang="en-US" sz="2400" b="1" dirty="0" smtClean="0">
                  <a:latin typeface="微软雅黑" pitchFamily="34" charset="-122"/>
                  <a:ea typeface="微软雅黑" pitchFamily="34" charset="-122"/>
                </a:rPr>
                <a:t>研究目标和技术路线</a:t>
              </a:r>
              <a:endParaRPr lang="en-US" altLang="zh-CN" sz="2400" dirty="0">
                <a:latin typeface="黑体" pitchFamily="2" charset="-122"/>
                <a:ea typeface="黑体" pitchFamily="2" charset="-122"/>
              </a:endParaRPr>
            </a:p>
          </p:txBody>
        </p:sp>
        <p:sp>
          <p:nvSpPr>
            <p:cNvPr id="87" name="Text Box 117"/>
            <p:cNvSpPr txBox="1">
              <a:spLocks noChangeArrowheads="1"/>
            </p:cNvSpPr>
            <p:nvPr/>
          </p:nvSpPr>
          <p:spPr bwMode="gray">
            <a:xfrm>
              <a:off x="1276" y="2523"/>
              <a:ext cx="231" cy="291"/>
            </a:xfrm>
            <a:prstGeom prst="rect">
              <a:avLst/>
            </a:prstGeom>
            <a:noFill/>
            <a:ln w="9525" algn="ctr">
              <a:noFill/>
              <a:miter lim="800000"/>
              <a:headEnd/>
              <a:tailEnd/>
            </a:ln>
          </p:spPr>
          <p:txBody>
            <a:bodyPr wrap="none">
              <a:spAutoFit/>
            </a:bodyPr>
            <a:lstStyle/>
            <a:p>
              <a:pPr eaLnBrk="0" hangingPunct="0"/>
              <a:r>
                <a:rPr lang="en-US" altLang="zh-CN" sz="2400" b="1" dirty="0">
                  <a:solidFill>
                    <a:schemeClr val="bg1"/>
                  </a:solidFill>
                  <a:latin typeface="Verdana" pitchFamily="34" charset="0"/>
                </a:rPr>
                <a:t>3</a:t>
              </a:r>
            </a:p>
          </p:txBody>
        </p:sp>
      </p:grpSp>
      <p:grpSp>
        <p:nvGrpSpPr>
          <p:cNvPr id="91" name="Group 123"/>
          <p:cNvGrpSpPr>
            <a:grpSpLocks/>
          </p:cNvGrpSpPr>
          <p:nvPr/>
        </p:nvGrpSpPr>
        <p:grpSpPr bwMode="auto">
          <a:xfrm>
            <a:off x="1338537" y="3871016"/>
            <a:ext cx="5976392" cy="665162"/>
            <a:chOff x="1152" y="2461"/>
            <a:chExt cx="3408" cy="419"/>
          </a:xfrm>
        </p:grpSpPr>
        <p:grpSp>
          <p:nvGrpSpPr>
            <p:cNvPr id="92" name="Group 107"/>
            <p:cNvGrpSpPr>
              <a:grpSpLocks/>
            </p:cNvGrpSpPr>
            <p:nvPr/>
          </p:nvGrpSpPr>
          <p:grpSpPr bwMode="auto">
            <a:xfrm>
              <a:off x="1152" y="2461"/>
              <a:ext cx="480" cy="419"/>
              <a:chOff x="1110" y="2656"/>
              <a:chExt cx="1549" cy="1351"/>
            </a:xfrm>
          </p:grpSpPr>
          <p:sp>
            <p:nvSpPr>
              <p:cNvPr id="96" name="AutoShape 10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latin typeface="Verdana" pitchFamily="34" charset="0"/>
                </a:endParaRPr>
              </a:p>
            </p:txBody>
          </p:sp>
          <p:sp>
            <p:nvSpPr>
              <p:cNvPr id="97" name="AutoShape 10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latin typeface="Verdana" pitchFamily="34" charset="0"/>
                </a:endParaRPr>
              </a:p>
            </p:txBody>
          </p:sp>
          <p:sp>
            <p:nvSpPr>
              <p:cNvPr id="98" name="AutoShape 11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a:p>
            </p:txBody>
          </p:sp>
        </p:grpSp>
        <p:sp>
          <p:nvSpPr>
            <p:cNvPr id="93" name="Line 115"/>
            <p:cNvSpPr>
              <a:spLocks noChangeShapeType="1"/>
            </p:cNvSpPr>
            <p:nvPr/>
          </p:nvSpPr>
          <p:spPr bwMode="auto">
            <a:xfrm>
              <a:off x="1536" y="2845"/>
              <a:ext cx="3024" cy="0"/>
            </a:xfrm>
            <a:prstGeom prst="line">
              <a:avLst/>
            </a:prstGeom>
            <a:noFill/>
            <a:ln w="25400">
              <a:solidFill>
                <a:schemeClr val="tx1"/>
              </a:solidFill>
              <a:prstDash val="sysDot"/>
              <a:round/>
              <a:headEnd/>
              <a:tailEnd type="oval" w="med" len="med"/>
            </a:ln>
          </p:spPr>
          <p:txBody>
            <a:bodyPr wrap="none" anchor="ctr"/>
            <a:lstStyle/>
            <a:p>
              <a:endParaRPr lang="zh-CN" altLang="en-US"/>
            </a:p>
          </p:txBody>
        </p:sp>
        <p:sp>
          <p:nvSpPr>
            <p:cNvPr id="94" name="Text Box 116"/>
            <p:cNvSpPr txBox="1">
              <a:spLocks noChangeArrowheads="1"/>
            </p:cNvSpPr>
            <p:nvPr/>
          </p:nvSpPr>
          <p:spPr bwMode="auto">
            <a:xfrm>
              <a:off x="1648" y="2475"/>
              <a:ext cx="2725" cy="291"/>
            </a:xfrm>
            <a:prstGeom prst="rect">
              <a:avLst/>
            </a:prstGeom>
            <a:noFill/>
            <a:ln w="9525" algn="ctr">
              <a:noFill/>
              <a:miter lim="800000"/>
              <a:headEnd/>
              <a:tailEnd/>
            </a:ln>
          </p:spPr>
          <p:txBody>
            <a:bodyPr wrap="square">
              <a:spAutoFit/>
            </a:bodyPr>
            <a:lstStyle/>
            <a:p>
              <a:r>
                <a:rPr kumimoji="1" lang="zh-CN" altLang="en-US" sz="2400" b="1" dirty="0" smtClean="0">
                  <a:latin typeface="微软雅黑" pitchFamily="34" charset="-122"/>
                  <a:ea typeface="微软雅黑" pitchFamily="34" charset="-122"/>
                </a:rPr>
                <a:t>研究内容和成果</a:t>
              </a:r>
              <a:endParaRPr lang="en-US" altLang="zh-CN" sz="2400" dirty="0">
                <a:latin typeface="黑体" pitchFamily="2" charset="-122"/>
                <a:ea typeface="黑体" pitchFamily="2" charset="-122"/>
              </a:endParaRPr>
            </a:p>
          </p:txBody>
        </p:sp>
        <p:sp>
          <p:nvSpPr>
            <p:cNvPr id="95" name="Text Box 117"/>
            <p:cNvSpPr txBox="1">
              <a:spLocks noChangeArrowheads="1"/>
            </p:cNvSpPr>
            <p:nvPr/>
          </p:nvSpPr>
          <p:spPr bwMode="gray">
            <a:xfrm>
              <a:off x="1260" y="2523"/>
              <a:ext cx="231" cy="291"/>
            </a:xfrm>
            <a:prstGeom prst="rect">
              <a:avLst/>
            </a:prstGeom>
            <a:noFill/>
            <a:ln w="9525" algn="ctr">
              <a:noFill/>
              <a:miter lim="800000"/>
              <a:headEnd/>
              <a:tailEnd/>
            </a:ln>
          </p:spPr>
          <p:txBody>
            <a:bodyPr wrap="none">
              <a:spAutoFit/>
            </a:bodyPr>
            <a:lstStyle/>
            <a:p>
              <a:pPr eaLnBrk="0" hangingPunct="0"/>
              <a:r>
                <a:rPr lang="en-US" altLang="zh-CN" sz="2400" b="1" dirty="0" smtClean="0">
                  <a:solidFill>
                    <a:schemeClr val="bg1"/>
                  </a:solidFill>
                  <a:latin typeface="Verdana" pitchFamily="34" charset="0"/>
                </a:rPr>
                <a:t>4</a:t>
              </a:r>
              <a:endParaRPr lang="en-US" altLang="zh-CN" sz="2400" b="1" dirty="0">
                <a:solidFill>
                  <a:schemeClr val="bg1"/>
                </a:solidFill>
                <a:latin typeface="Verdana" pitchFamily="34" charset="0"/>
              </a:endParaRPr>
            </a:p>
          </p:txBody>
        </p:sp>
      </p:grpSp>
      <p:grpSp>
        <p:nvGrpSpPr>
          <p:cNvPr id="101" name="Group 123"/>
          <p:cNvGrpSpPr>
            <a:grpSpLocks/>
          </p:cNvGrpSpPr>
          <p:nvPr/>
        </p:nvGrpSpPr>
        <p:grpSpPr bwMode="auto">
          <a:xfrm>
            <a:off x="1338537" y="4636046"/>
            <a:ext cx="5976392" cy="665162"/>
            <a:chOff x="1152" y="2461"/>
            <a:chExt cx="3408" cy="419"/>
          </a:xfrm>
        </p:grpSpPr>
        <p:grpSp>
          <p:nvGrpSpPr>
            <p:cNvPr id="102" name="Group 107"/>
            <p:cNvGrpSpPr>
              <a:grpSpLocks/>
            </p:cNvGrpSpPr>
            <p:nvPr/>
          </p:nvGrpSpPr>
          <p:grpSpPr bwMode="auto">
            <a:xfrm>
              <a:off x="1152" y="2461"/>
              <a:ext cx="480" cy="419"/>
              <a:chOff x="1110" y="2656"/>
              <a:chExt cx="1549" cy="1351"/>
            </a:xfrm>
          </p:grpSpPr>
          <p:sp>
            <p:nvSpPr>
              <p:cNvPr id="106" name="AutoShape 10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latin typeface="Verdana" pitchFamily="34" charset="0"/>
                </a:endParaRPr>
              </a:p>
            </p:txBody>
          </p:sp>
          <p:sp>
            <p:nvSpPr>
              <p:cNvPr id="107" name="AutoShape 10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latin typeface="Verdana" pitchFamily="34" charset="0"/>
                </a:endParaRPr>
              </a:p>
            </p:txBody>
          </p:sp>
          <p:sp>
            <p:nvSpPr>
              <p:cNvPr id="108" name="AutoShape 11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a:p>
            </p:txBody>
          </p:sp>
        </p:grpSp>
        <p:sp>
          <p:nvSpPr>
            <p:cNvPr id="103" name="Line 115"/>
            <p:cNvSpPr>
              <a:spLocks noChangeShapeType="1"/>
            </p:cNvSpPr>
            <p:nvPr/>
          </p:nvSpPr>
          <p:spPr bwMode="auto">
            <a:xfrm>
              <a:off x="1536" y="2845"/>
              <a:ext cx="3024" cy="0"/>
            </a:xfrm>
            <a:prstGeom prst="line">
              <a:avLst/>
            </a:prstGeom>
            <a:noFill/>
            <a:ln w="25400">
              <a:solidFill>
                <a:schemeClr val="tx1"/>
              </a:solidFill>
              <a:prstDash val="sysDot"/>
              <a:round/>
              <a:headEnd/>
              <a:tailEnd type="oval" w="med" len="med"/>
            </a:ln>
          </p:spPr>
          <p:txBody>
            <a:bodyPr wrap="none" anchor="ctr"/>
            <a:lstStyle/>
            <a:p>
              <a:endParaRPr lang="zh-CN" altLang="en-US"/>
            </a:p>
          </p:txBody>
        </p:sp>
        <p:sp>
          <p:nvSpPr>
            <p:cNvPr id="104" name="Text Box 116"/>
            <p:cNvSpPr txBox="1">
              <a:spLocks noChangeArrowheads="1"/>
            </p:cNvSpPr>
            <p:nvPr/>
          </p:nvSpPr>
          <p:spPr bwMode="auto">
            <a:xfrm>
              <a:off x="1648" y="2475"/>
              <a:ext cx="2725" cy="291"/>
            </a:xfrm>
            <a:prstGeom prst="rect">
              <a:avLst/>
            </a:prstGeom>
            <a:noFill/>
            <a:ln w="9525" algn="ctr">
              <a:noFill/>
              <a:miter lim="800000"/>
              <a:headEnd/>
              <a:tailEnd/>
            </a:ln>
          </p:spPr>
          <p:txBody>
            <a:bodyPr wrap="square">
              <a:spAutoFit/>
            </a:bodyPr>
            <a:lstStyle/>
            <a:p>
              <a:r>
                <a:rPr kumimoji="1" lang="zh-CN" altLang="en-US" sz="2400" b="1" dirty="0" smtClean="0">
                  <a:latin typeface="微软雅黑" pitchFamily="34" charset="-122"/>
                  <a:ea typeface="微软雅黑" pitchFamily="34" charset="-122"/>
                </a:rPr>
                <a:t>研究结论及展望</a:t>
              </a:r>
              <a:endParaRPr lang="en-US" altLang="zh-CN" sz="2400" dirty="0">
                <a:solidFill>
                  <a:srgbClr val="FF0000"/>
                </a:solidFill>
                <a:latin typeface="黑体" pitchFamily="2" charset="-122"/>
                <a:ea typeface="黑体" pitchFamily="2" charset="-122"/>
              </a:endParaRPr>
            </a:p>
          </p:txBody>
        </p:sp>
        <p:sp>
          <p:nvSpPr>
            <p:cNvPr id="105" name="Text Box 117"/>
            <p:cNvSpPr txBox="1">
              <a:spLocks noChangeArrowheads="1"/>
            </p:cNvSpPr>
            <p:nvPr/>
          </p:nvSpPr>
          <p:spPr bwMode="gray">
            <a:xfrm>
              <a:off x="1272" y="2523"/>
              <a:ext cx="231" cy="291"/>
            </a:xfrm>
            <a:prstGeom prst="rect">
              <a:avLst/>
            </a:prstGeom>
            <a:noFill/>
            <a:ln w="9525" algn="ctr">
              <a:noFill/>
              <a:miter lim="800000"/>
              <a:headEnd/>
              <a:tailEnd/>
            </a:ln>
          </p:spPr>
          <p:txBody>
            <a:bodyPr wrap="none">
              <a:spAutoFit/>
            </a:bodyPr>
            <a:lstStyle/>
            <a:p>
              <a:pPr eaLnBrk="0" hangingPunct="0"/>
              <a:r>
                <a:rPr lang="en-US" altLang="zh-CN" sz="2400" b="1" dirty="0">
                  <a:solidFill>
                    <a:schemeClr val="bg1"/>
                  </a:solidFill>
                  <a:latin typeface="Verdana" pitchFamily="34" charset="0"/>
                </a:rPr>
                <a:t>5</a:t>
              </a:r>
            </a:p>
          </p:txBody>
        </p:sp>
      </p:grpSp>
      <p:grpSp>
        <p:nvGrpSpPr>
          <p:cNvPr id="109" name="Group 123"/>
          <p:cNvGrpSpPr>
            <a:grpSpLocks/>
          </p:cNvGrpSpPr>
          <p:nvPr/>
        </p:nvGrpSpPr>
        <p:grpSpPr bwMode="auto">
          <a:xfrm>
            <a:off x="1331640" y="2304688"/>
            <a:ext cx="5976392" cy="665162"/>
            <a:chOff x="1152" y="2461"/>
            <a:chExt cx="3408" cy="419"/>
          </a:xfrm>
        </p:grpSpPr>
        <p:grpSp>
          <p:nvGrpSpPr>
            <p:cNvPr id="110" name="Group 107"/>
            <p:cNvGrpSpPr>
              <a:grpSpLocks/>
            </p:cNvGrpSpPr>
            <p:nvPr/>
          </p:nvGrpSpPr>
          <p:grpSpPr bwMode="auto">
            <a:xfrm>
              <a:off x="1152" y="2461"/>
              <a:ext cx="480" cy="419"/>
              <a:chOff x="1110" y="2656"/>
              <a:chExt cx="1549" cy="1351"/>
            </a:xfrm>
          </p:grpSpPr>
          <p:sp>
            <p:nvSpPr>
              <p:cNvPr id="114" name="AutoShape 10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latin typeface="Verdana" pitchFamily="34" charset="0"/>
                </a:endParaRPr>
              </a:p>
            </p:txBody>
          </p:sp>
          <p:sp>
            <p:nvSpPr>
              <p:cNvPr id="115" name="AutoShape 10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latin typeface="Verdana" pitchFamily="34" charset="0"/>
                </a:endParaRPr>
              </a:p>
            </p:txBody>
          </p:sp>
          <p:sp>
            <p:nvSpPr>
              <p:cNvPr id="116" name="AutoShape 11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a:p>
            </p:txBody>
          </p:sp>
        </p:grpSp>
        <p:sp>
          <p:nvSpPr>
            <p:cNvPr id="111" name="Line 115"/>
            <p:cNvSpPr>
              <a:spLocks noChangeShapeType="1"/>
            </p:cNvSpPr>
            <p:nvPr/>
          </p:nvSpPr>
          <p:spPr bwMode="auto">
            <a:xfrm>
              <a:off x="1536" y="2845"/>
              <a:ext cx="3024" cy="0"/>
            </a:xfrm>
            <a:prstGeom prst="line">
              <a:avLst/>
            </a:prstGeom>
            <a:noFill/>
            <a:ln w="25400">
              <a:solidFill>
                <a:schemeClr val="tx1"/>
              </a:solidFill>
              <a:prstDash val="sysDot"/>
              <a:round/>
              <a:headEnd/>
              <a:tailEnd type="oval" w="med" len="med"/>
            </a:ln>
          </p:spPr>
          <p:txBody>
            <a:bodyPr wrap="none" anchor="ctr"/>
            <a:lstStyle/>
            <a:p>
              <a:endParaRPr lang="zh-CN" altLang="en-US"/>
            </a:p>
          </p:txBody>
        </p:sp>
        <p:sp>
          <p:nvSpPr>
            <p:cNvPr id="112" name="Text Box 116"/>
            <p:cNvSpPr txBox="1">
              <a:spLocks noChangeArrowheads="1"/>
            </p:cNvSpPr>
            <p:nvPr/>
          </p:nvSpPr>
          <p:spPr bwMode="auto">
            <a:xfrm>
              <a:off x="1656" y="2475"/>
              <a:ext cx="2904" cy="291"/>
            </a:xfrm>
            <a:prstGeom prst="rect">
              <a:avLst/>
            </a:prstGeom>
            <a:noFill/>
            <a:ln w="9525" algn="ctr">
              <a:noFill/>
              <a:miter lim="800000"/>
              <a:headEnd/>
              <a:tailEnd/>
            </a:ln>
          </p:spPr>
          <p:txBody>
            <a:bodyPr wrap="square">
              <a:spAutoFit/>
            </a:bodyPr>
            <a:lstStyle/>
            <a:p>
              <a:r>
                <a:rPr kumimoji="1" lang="zh-CN" altLang="en-US" sz="2400" b="1" dirty="0">
                  <a:latin typeface="微软雅黑" pitchFamily="34" charset="-122"/>
                  <a:ea typeface="微软雅黑" pitchFamily="34" charset="-122"/>
                </a:rPr>
                <a:t>国内外研究现状</a:t>
              </a:r>
              <a:endParaRPr lang="en-US" altLang="zh-CN" sz="2400" dirty="0">
                <a:solidFill>
                  <a:srgbClr val="FF0000"/>
                </a:solidFill>
                <a:latin typeface="黑体" pitchFamily="2" charset="-122"/>
                <a:ea typeface="黑体" pitchFamily="2" charset="-122"/>
              </a:endParaRPr>
            </a:p>
          </p:txBody>
        </p:sp>
        <p:sp>
          <p:nvSpPr>
            <p:cNvPr id="113" name="Text Box 117"/>
            <p:cNvSpPr txBox="1">
              <a:spLocks noChangeArrowheads="1"/>
            </p:cNvSpPr>
            <p:nvPr/>
          </p:nvSpPr>
          <p:spPr bwMode="gray">
            <a:xfrm>
              <a:off x="1272" y="2523"/>
              <a:ext cx="231" cy="291"/>
            </a:xfrm>
            <a:prstGeom prst="rect">
              <a:avLst/>
            </a:prstGeom>
            <a:noFill/>
            <a:ln w="9525" algn="ctr">
              <a:noFill/>
              <a:miter lim="800000"/>
              <a:headEnd/>
              <a:tailEnd/>
            </a:ln>
          </p:spPr>
          <p:txBody>
            <a:bodyPr wrap="none">
              <a:spAutoFit/>
            </a:bodyPr>
            <a:lstStyle/>
            <a:p>
              <a:pPr eaLnBrk="0" hangingPunct="0"/>
              <a:r>
                <a:rPr lang="en-US" altLang="zh-CN" sz="2400" b="1" dirty="0">
                  <a:solidFill>
                    <a:schemeClr val="bg1"/>
                  </a:solidFill>
                  <a:latin typeface="Verdana" pitchFamily="34" charset="0"/>
                </a:rPr>
                <a:t>2</a:t>
              </a:r>
            </a:p>
          </p:txBody>
        </p:sp>
      </p:grpSp>
      <p:sp>
        <p:nvSpPr>
          <p:cNvPr id="3" name="灯片编号占位符 2"/>
          <p:cNvSpPr>
            <a:spLocks noGrp="1"/>
          </p:cNvSpPr>
          <p:nvPr>
            <p:ph type="sldNum" sz="quarter" idx="11"/>
          </p:nvPr>
        </p:nvSpPr>
        <p:spPr/>
        <p:txBody>
          <a:bodyPr/>
          <a:lstStyle/>
          <a:p>
            <a:fld id="{57EA92A5-C027-4AA6-B826-350AEA676BBC}" type="slidenum">
              <a:rPr lang="zh-CN" altLang="en-US" smtClean="0"/>
              <a:pPr/>
              <a:t>2</a:t>
            </a:fld>
            <a:endParaRPr lang="zh-CN" altLang="en-US"/>
          </a:p>
        </p:txBody>
      </p:sp>
    </p:spTree>
    <p:extLst>
      <p:ext uri="{BB962C8B-B14F-4D97-AF65-F5344CB8AC3E}">
        <p14:creationId xmlns:p14="http://schemas.microsoft.com/office/powerpoint/2010/main" val="39401700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1988840"/>
            <a:ext cx="7867600" cy="3514328"/>
          </a:xfrm>
        </p:spPr>
        <p:txBody>
          <a:bodyPr/>
          <a:lstStyle/>
          <a:p>
            <a:pPr lvl="0"/>
            <a:r>
              <a:rPr lang="zh-CN" altLang="zh-CN" sz="2000" dirty="0">
                <a:latin typeface="宋体" panose="02010600030101010101" pitchFamily="2" charset="-122"/>
                <a:ea typeface="宋体" panose="02010600030101010101" pitchFamily="2" charset="-122"/>
              </a:rPr>
              <a:t>设计</a:t>
            </a:r>
            <a:r>
              <a:rPr lang="zh-CN" altLang="zh-CN" sz="2000" dirty="0" smtClean="0">
                <a:latin typeface="宋体" panose="02010600030101010101" pitchFamily="2" charset="-122"/>
                <a:ea typeface="宋体" panose="02010600030101010101" pitchFamily="2" charset="-122"/>
              </a:rPr>
              <a:t>并</a:t>
            </a:r>
            <a:r>
              <a:rPr lang="zh-CN" altLang="en-US" sz="2000" dirty="0" smtClean="0">
                <a:latin typeface="宋体" panose="02010600030101010101" pitchFamily="2" charset="-122"/>
                <a:ea typeface="宋体" panose="02010600030101010101" pitchFamily="2" charset="-122"/>
              </a:rPr>
              <a:t>实现一套基于网络服务的</a:t>
            </a:r>
            <a:r>
              <a:rPr lang="zh-CN" altLang="zh-CN" sz="2000" dirty="0" smtClean="0">
                <a:latin typeface="宋体" panose="02010600030101010101" pitchFamily="2" charset="-122"/>
                <a:ea typeface="宋体" panose="02010600030101010101" pitchFamily="2" charset="-122"/>
              </a:rPr>
              <a:t>开放式</a:t>
            </a:r>
            <a:r>
              <a:rPr lang="zh-CN" altLang="zh-CN" sz="2000" dirty="0">
                <a:latin typeface="宋体" panose="02010600030101010101" pitchFamily="2" charset="-122"/>
                <a:ea typeface="宋体" panose="02010600030101010101" pitchFamily="2" charset="-122"/>
              </a:rPr>
              <a:t>地理模型</a:t>
            </a:r>
            <a:r>
              <a:rPr lang="zh-CN" altLang="zh-CN" sz="2000" dirty="0" smtClean="0">
                <a:latin typeface="宋体" panose="02010600030101010101" pitchFamily="2" charset="-122"/>
                <a:ea typeface="宋体" panose="02010600030101010101" pitchFamily="2" charset="-122"/>
              </a:rPr>
              <a:t>对比</a:t>
            </a:r>
            <a:r>
              <a:rPr lang="zh-CN" altLang="en-US" sz="2000" dirty="0">
                <a:latin typeface="宋体" panose="02010600030101010101" pitchFamily="2" charset="-122"/>
                <a:ea typeface="宋体" panose="02010600030101010101" pitchFamily="2" charset="-122"/>
              </a:rPr>
              <a:t>框架</a:t>
            </a:r>
            <a:r>
              <a:rPr lang="zh-CN" altLang="zh-CN" sz="2000" dirty="0" smtClean="0">
                <a:latin typeface="宋体" panose="02010600030101010101" pitchFamily="2" charset="-122"/>
                <a:ea typeface="宋体" panose="02010600030101010101" pitchFamily="2" charset="-122"/>
              </a:rPr>
              <a:t>；</a:t>
            </a:r>
            <a:endParaRPr lang="zh-CN" altLang="zh-CN" sz="2000" dirty="0">
              <a:latin typeface="宋体" panose="02010600030101010101" pitchFamily="2" charset="-122"/>
              <a:ea typeface="宋体" panose="02010600030101010101" pitchFamily="2" charset="-122"/>
            </a:endParaRPr>
          </a:p>
          <a:p>
            <a:pPr lvl="0"/>
            <a:r>
              <a:rPr lang="zh-CN" altLang="en-US" sz="2000" dirty="0" smtClean="0">
                <a:latin typeface="宋体" panose="02010600030101010101" pitchFamily="2" charset="-122"/>
                <a:ea typeface="宋体" panose="02010600030101010101" pitchFamily="2" charset="-122"/>
              </a:rPr>
              <a:t>以</a:t>
            </a:r>
            <a:r>
              <a:rPr lang="zh-CN" altLang="en-US" sz="2000" dirty="0">
                <a:latin typeface="宋体" panose="02010600030101010101" pitchFamily="2" charset="-122"/>
                <a:ea typeface="宋体" panose="02010600030101010101" pitchFamily="2" charset="-122"/>
              </a:rPr>
              <a:t>陆地生态系统碳循环模型为例，实现地理模型资源和数据资源的开放式接入</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lvl="0"/>
            <a:r>
              <a:rPr lang="zh-CN" altLang="zh-CN" sz="2000" dirty="0" smtClean="0">
                <a:latin typeface="宋体" panose="02010600030101010101" pitchFamily="2" charset="-122"/>
                <a:ea typeface="宋体" panose="02010600030101010101" pitchFamily="2" charset="-122"/>
              </a:rPr>
              <a:t>以陆地生态系统碳循环模型为例，</a:t>
            </a:r>
            <a:r>
              <a:rPr lang="zh-CN" altLang="en-US" sz="2000" dirty="0" smtClean="0">
                <a:latin typeface="宋体" panose="02010600030101010101" pitchFamily="2" charset="-122"/>
                <a:ea typeface="宋体" panose="02010600030101010101" pitchFamily="2" charset="-122"/>
              </a:rPr>
              <a:t>实现模型对比方案的构建和实施</a:t>
            </a:r>
            <a:r>
              <a:rPr lang="zh-CN" altLang="zh-CN" sz="2000" dirty="0" smtClean="0">
                <a:latin typeface="宋体" panose="02010600030101010101" pitchFamily="2" charset="-122"/>
                <a:ea typeface="宋体" panose="02010600030101010101" pitchFamily="2" charset="-122"/>
              </a:rPr>
              <a:t>。</a:t>
            </a:r>
            <a:endParaRPr lang="zh-CN" altLang="zh-CN" sz="2000" dirty="0">
              <a:latin typeface="宋体" panose="02010600030101010101" pitchFamily="2" charset="-122"/>
              <a:ea typeface="宋体" panose="02010600030101010101" pitchFamily="2" charset="-122"/>
            </a:endParaRPr>
          </a:p>
        </p:txBody>
      </p:sp>
      <p:sp>
        <p:nvSpPr>
          <p:cNvPr id="4" name="内容占位符 2"/>
          <p:cNvSpPr txBox="1">
            <a:spLocks/>
          </p:cNvSpPr>
          <p:nvPr/>
        </p:nvSpPr>
        <p:spPr bwMode="auto">
          <a:xfrm>
            <a:off x="304800" y="1066800"/>
            <a:ext cx="6859488" cy="4179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0" baseline="0">
                <a:solidFill>
                  <a:schemeClr val="tx1"/>
                </a:solidFill>
                <a:latin typeface="Arial" pitchFamily="34" charset="0"/>
                <a:ea typeface="黑体" pitchFamily="49" charset="-122"/>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baseline="0">
                <a:solidFill>
                  <a:schemeClr val="tx1"/>
                </a:solidFill>
                <a:latin typeface="Arial" pitchFamily="34" charset="0"/>
                <a:ea typeface="黑体" pitchFamily="49" charset="-122"/>
              </a:defRPr>
            </a:lvl2pPr>
            <a:lvl3pPr marL="1143000" indent="-228600" algn="l" rtl="0" eaLnBrk="1" fontAlgn="base" hangingPunct="1">
              <a:lnSpc>
                <a:spcPct val="120000"/>
              </a:lnSpc>
              <a:spcBef>
                <a:spcPct val="20000"/>
              </a:spcBef>
              <a:spcAft>
                <a:spcPct val="0"/>
              </a:spcAft>
              <a:buClr>
                <a:schemeClr val="tx1"/>
              </a:buClr>
              <a:buChar char="•"/>
              <a:defRPr sz="2200" baseline="0">
                <a:solidFill>
                  <a:schemeClr val="tx1"/>
                </a:solidFill>
                <a:latin typeface="Arial" pitchFamily="34" charset="0"/>
                <a:ea typeface="黑体" pitchFamily="49" charset="-122"/>
              </a:defRPr>
            </a:lvl3pPr>
            <a:lvl4pPr marL="1600200" indent="-228600" algn="l" rtl="0" eaLnBrk="1" fontAlgn="base" hangingPunct="1">
              <a:lnSpc>
                <a:spcPct val="120000"/>
              </a:lnSpc>
              <a:spcBef>
                <a:spcPct val="20000"/>
              </a:spcBef>
              <a:spcAft>
                <a:spcPct val="0"/>
              </a:spcAft>
              <a:buChar char="–"/>
              <a:defRPr sz="2000" baseline="0">
                <a:solidFill>
                  <a:schemeClr val="tx1"/>
                </a:solidFill>
                <a:latin typeface="Arial" pitchFamily="34" charset="0"/>
                <a:ea typeface="黑体" pitchFamily="49" charset="-122"/>
              </a:defRPr>
            </a:lvl4pPr>
            <a:lvl5pPr marL="2057400" indent="-228600" algn="l" rtl="0" eaLnBrk="1" fontAlgn="base" hangingPunct="1">
              <a:lnSpc>
                <a:spcPct val="120000"/>
              </a:lnSpc>
              <a:spcBef>
                <a:spcPct val="20000"/>
              </a:spcBef>
              <a:spcAft>
                <a:spcPct val="0"/>
              </a:spcAft>
              <a:buChar char="»"/>
              <a:defRPr sz="2000" baseline="0">
                <a:solidFill>
                  <a:schemeClr val="tx1"/>
                </a:solidFill>
                <a:latin typeface="Arial" pitchFamily="34"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None/>
            </a:pPr>
            <a:r>
              <a:rPr lang="en-US" altLang="zh-CN" sz="2000" kern="0" dirty="0" smtClean="0">
                <a:latin typeface="宋体" panose="02010600030101010101" pitchFamily="2" charset="-122"/>
                <a:ea typeface="宋体" panose="02010600030101010101" pitchFamily="2" charset="-122"/>
              </a:rPr>
              <a:t>4.3.1 </a:t>
            </a:r>
            <a:r>
              <a:rPr lang="zh-CN" altLang="en-US" sz="2000" kern="0" dirty="0" smtClean="0">
                <a:latin typeface="宋体" panose="02010600030101010101" pitchFamily="2" charset="-122"/>
                <a:ea typeface="宋体" panose="02010600030101010101" pitchFamily="2" charset="-122"/>
              </a:rPr>
              <a:t>技术路线</a:t>
            </a:r>
            <a:endParaRPr lang="en-US" altLang="zh-CN" sz="2000" kern="0" dirty="0">
              <a:solidFill>
                <a:srgbClr val="FF0000"/>
              </a:solidFill>
              <a:latin typeface="宋体" panose="02010600030101010101" pitchFamily="2" charset="-122"/>
              <a:ea typeface="宋体" panose="02010600030101010101" pitchFamily="2" charset="-122"/>
            </a:endParaRPr>
          </a:p>
        </p:txBody>
      </p:sp>
      <p:sp>
        <p:nvSpPr>
          <p:cNvPr id="5" name="标题 1"/>
          <p:cNvSpPr txBox="1">
            <a:spLocks/>
          </p:cNvSpPr>
          <p:nvPr/>
        </p:nvSpPr>
        <p:spPr bwMode="white">
          <a:xfrm>
            <a:off x="1143000" y="381000"/>
            <a:ext cx="67818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lang="zh-CN" altLang="en-US" sz="3200" smtClean="0">
                <a:solidFill>
                  <a:schemeClr val="bg1"/>
                </a:solidFill>
                <a:latin typeface="黑体" pitchFamily="49" charset="-122"/>
                <a:ea typeface="黑体" pitchFamily="49" charset="-122"/>
                <a:cs typeface="Arial" charset="0"/>
              </a:defRPr>
            </a:lvl1pPr>
            <a:lvl2pPr algn="ctr" rtl="0" eaLnBrk="1" fontAlgn="base" hangingPunct="1">
              <a:spcBef>
                <a:spcPct val="0"/>
              </a:spcBef>
              <a:spcAft>
                <a:spcPct val="0"/>
              </a:spcAft>
              <a:defRPr sz="3200">
                <a:solidFill>
                  <a:schemeClr val="bg1"/>
                </a:solidFill>
                <a:latin typeface="Verdana" pitchFamily="34" charset="0"/>
              </a:defRPr>
            </a:lvl2pPr>
            <a:lvl3pPr algn="ctr" rtl="0" eaLnBrk="1" fontAlgn="base" hangingPunct="1">
              <a:spcBef>
                <a:spcPct val="0"/>
              </a:spcBef>
              <a:spcAft>
                <a:spcPct val="0"/>
              </a:spcAft>
              <a:defRPr sz="3200">
                <a:solidFill>
                  <a:schemeClr val="bg1"/>
                </a:solidFill>
                <a:latin typeface="Verdana" pitchFamily="34" charset="0"/>
              </a:defRPr>
            </a:lvl3pPr>
            <a:lvl4pPr algn="ctr" rtl="0" eaLnBrk="1" fontAlgn="base" hangingPunct="1">
              <a:spcBef>
                <a:spcPct val="0"/>
              </a:spcBef>
              <a:spcAft>
                <a:spcPct val="0"/>
              </a:spcAft>
              <a:defRPr sz="3200">
                <a:solidFill>
                  <a:schemeClr val="bg1"/>
                </a:solidFill>
                <a:latin typeface="Verdana" pitchFamily="34" charset="0"/>
              </a:defRPr>
            </a:lvl4pPr>
            <a:lvl5pPr algn="ctr" rtl="0" eaLnBrk="1" fontAlgn="base" hangingPunct="1">
              <a:spcBef>
                <a:spcPct val="0"/>
              </a:spcBef>
              <a:spcAft>
                <a:spcPct val="0"/>
              </a:spcAft>
              <a:defRPr sz="3200">
                <a:solidFill>
                  <a:schemeClr val="bg1"/>
                </a:solidFill>
                <a:latin typeface="Verdana" pitchFamily="34" charset="0"/>
              </a:defRPr>
            </a:lvl5pPr>
            <a:lvl6pPr marL="457200" algn="ctr" rtl="0" eaLnBrk="1" fontAlgn="base" hangingPunct="1">
              <a:spcBef>
                <a:spcPct val="0"/>
              </a:spcBef>
              <a:spcAft>
                <a:spcPct val="0"/>
              </a:spcAft>
              <a:defRPr sz="3200">
                <a:solidFill>
                  <a:schemeClr val="bg1"/>
                </a:solidFill>
                <a:latin typeface="Verdana" pitchFamily="34" charset="0"/>
              </a:defRPr>
            </a:lvl6pPr>
            <a:lvl7pPr marL="914400" algn="ctr" rtl="0" eaLnBrk="1" fontAlgn="base" hangingPunct="1">
              <a:spcBef>
                <a:spcPct val="0"/>
              </a:spcBef>
              <a:spcAft>
                <a:spcPct val="0"/>
              </a:spcAft>
              <a:defRPr sz="3200">
                <a:solidFill>
                  <a:schemeClr val="bg1"/>
                </a:solidFill>
                <a:latin typeface="Verdana" pitchFamily="34" charset="0"/>
              </a:defRPr>
            </a:lvl7pPr>
            <a:lvl8pPr marL="1371600" algn="ctr" rtl="0" eaLnBrk="1" fontAlgn="base" hangingPunct="1">
              <a:spcBef>
                <a:spcPct val="0"/>
              </a:spcBef>
              <a:spcAft>
                <a:spcPct val="0"/>
              </a:spcAft>
              <a:defRPr sz="3200">
                <a:solidFill>
                  <a:schemeClr val="bg1"/>
                </a:solidFill>
                <a:latin typeface="Verdana" pitchFamily="34" charset="0"/>
              </a:defRPr>
            </a:lvl8pPr>
            <a:lvl9pPr marL="1828800" algn="ctr" rtl="0" eaLnBrk="1" fontAlgn="base" hangingPunct="1">
              <a:spcBef>
                <a:spcPct val="0"/>
              </a:spcBef>
              <a:spcAft>
                <a:spcPct val="0"/>
              </a:spcAft>
              <a:defRPr sz="3200">
                <a:solidFill>
                  <a:schemeClr val="bg1"/>
                </a:solidFill>
                <a:latin typeface="Verdana" pitchFamily="34" charset="0"/>
              </a:defRPr>
            </a:lvl9pPr>
          </a:lstStyle>
          <a:p>
            <a:pPr algn="l"/>
            <a:r>
              <a:rPr lang="en-US" altLang="zh-CN" sz="2400" dirty="0" smtClean="0"/>
              <a:t>4.3 </a:t>
            </a:r>
            <a:r>
              <a:rPr lang="zh-CN" altLang="en-US" sz="2400" dirty="0" smtClean="0"/>
              <a:t>陆地</a:t>
            </a:r>
            <a:r>
              <a:rPr lang="zh-CN" altLang="en-US" sz="2400" dirty="0"/>
              <a:t>碳循环模型对比引擎的</a:t>
            </a:r>
            <a:r>
              <a:rPr lang="zh-CN" altLang="en-US" sz="2400" dirty="0" smtClean="0"/>
              <a:t>构建</a:t>
            </a:r>
            <a:endParaRPr lang="zh-CN" altLang="en-US" sz="2400" dirty="0"/>
          </a:p>
        </p:txBody>
      </p:sp>
      <p:sp>
        <p:nvSpPr>
          <p:cNvPr id="2" name="灯片编号占位符 1"/>
          <p:cNvSpPr>
            <a:spLocks noGrp="1"/>
          </p:cNvSpPr>
          <p:nvPr>
            <p:ph type="sldNum" sz="quarter" idx="11"/>
          </p:nvPr>
        </p:nvSpPr>
        <p:spPr/>
        <p:txBody>
          <a:bodyPr/>
          <a:lstStyle/>
          <a:p>
            <a:fld id="{57EA92A5-C027-4AA6-B826-350AEA676BBC}" type="slidenum">
              <a:rPr lang="zh-CN" altLang="en-US" smtClean="0"/>
              <a:pPr/>
              <a:t>20</a:t>
            </a:fld>
            <a:endParaRPr lang="zh-CN" altLang="en-US"/>
          </a:p>
        </p:txBody>
      </p:sp>
    </p:spTree>
    <p:extLst>
      <p:ext uri="{BB962C8B-B14F-4D97-AF65-F5344CB8AC3E}">
        <p14:creationId xmlns:p14="http://schemas.microsoft.com/office/powerpoint/2010/main" val="37153364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1988840"/>
            <a:ext cx="7867600" cy="3514328"/>
          </a:xfrm>
        </p:spPr>
        <p:txBody>
          <a:bodyPr/>
          <a:lstStyle/>
          <a:p>
            <a:pPr lvl="0"/>
            <a:r>
              <a:rPr lang="zh-CN" altLang="zh-CN" sz="2000" dirty="0">
                <a:latin typeface="宋体" panose="02010600030101010101" pitchFamily="2" charset="-122"/>
                <a:ea typeface="宋体" panose="02010600030101010101" pitchFamily="2" charset="-122"/>
              </a:rPr>
              <a:t>设计</a:t>
            </a:r>
            <a:r>
              <a:rPr lang="zh-CN" altLang="zh-CN" sz="2000" dirty="0" smtClean="0">
                <a:latin typeface="宋体" panose="02010600030101010101" pitchFamily="2" charset="-122"/>
                <a:ea typeface="宋体" panose="02010600030101010101" pitchFamily="2" charset="-122"/>
              </a:rPr>
              <a:t>并</a:t>
            </a:r>
            <a:r>
              <a:rPr lang="zh-CN" altLang="en-US" sz="2000" dirty="0" smtClean="0">
                <a:latin typeface="宋体" panose="02010600030101010101" pitchFamily="2" charset="-122"/>
                <a:ea typeface="宋体" panose="02010600030101010101" pitchFamily="2" charset="-122"/>
              </a:rPr>
              <a:t>实现一套基于网络服务的</a:t>
            </a:r>
            <a:r>
              <a:rPr lang="zh-CN" altLang="zh-CN" sz="2000" dirty="0" smtClean="0">
                <a:latin typeface="宋体" panose="02010600030101010101" pitchFamily="2" charset="-122"/>
                <a:ea typeface="宋体" panose="02010600030101010101" pitchFamily="2" charset="-122"/>
              </a:rPr>
              <a:t>开放式</a:t>
            </a:r>
            <a:r>
              <a:rPr lang="zh-CN" altLang="zh-CN" sz="2000" dirty="0">
                <a:latin typeface="宋体" panose="02010600030101010101" pitchFamily="2" charset="-122"/>
                <a:ea typeface="宋体" panose="02010600030101010101" pitchFamily="2" charset="-122"/>
              </a:rPr>
              <a:t>地理模型</a:t>
            </a:r>
            <a:r>
              <a:rPr lang="zh-CN" altLang="zh-CN" sz="2000" dirty="0" smtClean="0">
                <a:latin typeface="宋体" panose="02010600030101010101" pitchFamily="2" charset="-122"/>
                <a:ea typeface="宋体" panose="02010600030101010101" pitchFamily="2" charset="-122"/>
              </a:rPr>
              <a:t>对比</a:t>
            </a:r>
            <a:r>
              <a:rPr lang="zh-CN" altLang="en-US" sz="2000" dirty="0">
                <a:latin typeface="宋体" panose="02010600030101010101" pitchFamily="2" charset="-122"/>
                <a:ea typeface="宋体" panose="02010600030101010101" pitchFamily="2" charset="-122"/>
              </a:rPr>
              <a:t>框架</a:t>
            </a:r>
            <a:r>
              <a:rPr lang="zh-CN" altLang="zh-CN" sz="2000" dirty="0" smtClean="0">
                <a:latin typeface="宋体" panose="02010600030101010101" pitchFamily="2" charset="-122"/>
                <a:ea typeface="宋体" panose="02010600030101010101" pitchFamily="2" charset="-122"/>
              </a:rPr>
              <a:t>；</a:t>
            </a:r>
            <a:endParaRPr lang="zh-CN" altLang="zh-CN" sz="2000" dirty="0">
              <a:latin typeface="宋体" panose="02010600030101010101" pitchFamily="2" charset="-122"/>
              <a:ea typeface="宋体" panose="02010600030101010101" pitchFamily="2" charset="-122"/>
            </a:endParaRPr>
          </a:p>
          <a:p>
            <a:pPr lvl="0"/>
            <a:r>
              <a:rPr lang="zh-CN" altLang="en-US" sz="2000" dirty="0" smtClean="0">
                <a:latin typeface="宋体" panose="02010600030101010101" pitchFamily="2" charset="-122"/>
                <a:ea typeface="宋体" panose="02010600030101010101" pitchFamily="2" charset="-122"/>
              </a:rPr>
              <a:t>以</a:t>
            </a:r>
            <a:r>
              <a:rPr lang="zh-CN" altLang="en-US" sz="2000" dirty="0">
                <a:latin typeface="宋体" panose="02010600030101010101" pitchFamily="2" charset="-122"/>
                <a:ea typeface="宋体" panose="02010600030101010101" pitchFamily="2" charset="-122"/>
              </a:rPr>
              <a:t>陆地生态系统碳循环模型为例，实现地理模型资源和数据资源的开放式接入</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lvl="0"/>
            <a:r>
              <a:rPr lang="zh-CN" altLang="zh-CN" sz="2000" dirty="0" smtClean="0">
                <a:latin typeface="宋体" panose="02010600030101010101" pitchFamily="2" charset="-122"/>
                <a:ea typeface="宋体" panose="02010600030101010101" pitchFamily="2" charset="-122"/>
              </a:rPr>
              <a:t>以陆地生态系统碳循环模型为例，</a:t>
            </a:r>
            <a:r>
              <a:rPr lang="zh-CN" altLang="en-US" sz="2000" dirty="0" smtClean="0">
                <a:latin typeface="宋体" panose="02010600030101010101" pitchFamily="2" charset="-122"/>
                <a:ea typeface="宋体" panose="02010600030101010101" pitchFamily="2" charset="-122"/>
              </a:rPr>
              <a:t>实现模型对比方案的构建和实施</a:t>
            </a:r>
            <a:r>
              <a:rPr lang="zh-CN" altLang="zh-CN" sz="2000" dirty="0" smtClean="0">
                <a:latin typeface="宋体" panose="02010600030101010101" pitchFamily="2" charset="-122"/>
                <a:ea typeface="宋体" panose="02010600030101010101" pitchFamily="2" charset="-122"/>
              </a:rPr>
              <a:t>。</a:t>
            </a:r>
            <a:endParaRPr lang="zh-CN" altLang="zh-CN" sz="2000" dirty="0">
              <a:latin typeface="宋体" panose="02010600030101010101" pitchFamily="2" charset="-122"/>
              <a:ea typeface="宋体" panose="02010600030101010101" pitchFamily="2" charset="-122"/>
            </a:endParaRPr>
          </a:p>
        </p:txBody>
      </p:sp>
      <p:sp>
        <p:nvSpPr>
          <p:cNvPr id="4" name="内容占位符 2"/>
          <p:cNvSpPr txBox="1">
            <a:spLocks/>
          </p:cNvSpPr>
          <p:nvPr/>
        </p:nvSpPr>
        <p:spPr bwMode="auto">
          <a:xfrm>
            <a:off x="304800" y="1066800"/>
            <a:ext cx="6859488" cy="4179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0" baseline="0">
                <a:solidFill>
                  <a:schemeClr val="tx1"/>
                </a:solidFill>
                <a:latin typeface="Arial" pitchFamily="34" charset="0"/>
                <a:ea typeface="黑体" pitchFamily="49" charset="-122"/>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baseline="0">
                <a:solidFill>
                  <a:schemeClr val="tx1"/>
                </a:solidFill>
                <a:latin typeface="Arial" pitchFamily="34" charset="0"/>
                <a:ea typeface="黑体" pitchFamily="49" charset="-122"/>
              </a:defRPr>
            </a:lvl2pPr>
            <a:lvl3pPr marL="1143000" indent="-228600" algn="l" rtl="0" eaLnBrk="1" fontAlgn="base" hangingPunct="1">
              <a:lnSpc>
                <a:spcPct val="120000"/>
              </a:lnSpc>
              <a:spcBef>
                <a:spcPct val="20000"/>
              </a:spcBef>
              <a:spcAft>
                <a:spcPct val="0"/>
              </a:spcAft>
              <a:buClr>
                <a:schemeClr val="tx1"/>
              </a:buClr>
              <a:buChar char="•"/>
              <a:defRPr sz="2200" baseline="0">
                <a:solidFill>
                  <a:schemeClr val="tx1"/>
                </a:solidFill>
                <a:latin typeface="Arial" pitchFamily="34" charset="0"/>
                <a:ea typeface="黑体" pitchFamily="49" charset="-122"/>
              </a:defRPr>
            </a:lvl3pPr>
            <a:lvl4pPr marL="1600200" indent="-228600" algn="l" rtl="0" eaLnBrk="1" fontAlgn="base" hangingPunct="1">
              <a:lnSpc>
                <a:spcPct val="120000"/>
              </a:lnSpc>
              <a:spcBef>
                <a:spcPct val="20000"/>
              </a:spcBef>
              <a:spcAft>
                <a:spcPct val="0"/>
              </a:spcAft>
              <a:buChar char="–"/>
              <a:defRPr sz="2000" baseline="0">
                <a:solidFill>
                  <a:schemeClr val="tx1"/>
                </a:solidFill>
                <a:latin typeface="Arial" pitchFamily="34" charset="0"/>
                <a:ea typeface="黑体" pitchFamily="49" charset="-122"/>
              </a:defRPr>
            </a:lvl4pPr>
            <a:lvl5pPr marL="2057400" indent="-228600" algn="l" rtl="0" eaLnBrk="1" fontAlgn="base" hangingPunct="1">
              <a:lnSpc>
                <a:spcPct val="120000"/>
              </a:lnSpc>
              <a:spcBef>
                <a:spcPct val="20000"/>
              </a:spcBef>
              <a:spcAft>
                <a:spcPct val="0"/>
              </a:spcAft>
              <a:buChar char="»"/>
              <a:defRPr sz="2000" baseline="0">
                <a:solidFill>
                  <a:schemeClr val="tx1"/>
                </a:solidFill>
                <a:latin typeface="Arial" pitchFamily="34"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None/>
            </a:pPr>
            <a:r>
              <a:rPr lang="en-US" altLang="zh-CN" sz="2000" kern="0" dirty="0" smtClean="0">
                <a:latin typeface="宋体" panose="02010600030101010101" pitchFamily="2" charset="-122"/>
                <a:ea typeface="宋体" panose="02010600030101010101" pitchFamily="2" charset="-122"/>
              </a:rPr>
              <a:t>4.4.1 </a:t>
            </a:r>
            <a:r>
              <a:rPr lang="zh-CN" altLang="en-US" sz="2000" kern="0" dirty="0" smtClean="0">
                <a:latin typeface="宋体" panose="02010600030101010101" pitchFamily="2" charset="-122"/>
                <a:ea typeface="宋体" panose="02010600030101010101" pitchFamily="2" charset="-122"/>
              </a:rPr>
              <a:t>站点尺度对比</a:t>
            </a:r>
            <a:endParaRPr lang="en-US" altLang="zh-CN" sz="2000" kern="0" dirty="0">
              <a:solidFill>
                <a:srgbClr val="FF0000"/>
              </a:solidFill>
              <a:latin typeface="宋体" panose="02010600030101010101" pitchFamily="2" charset="-122"/>
              <a:ea typeface="宋体" panose="02010600030101010101" pitchFamily="2" charset="-122"/>
            </a:endParaRPr>
          </a:p>
        </p:txBody>
      </p:sp>
      <p:sp>
        <p:nvSpPr>
          <p:cNvPr id="5" name="标题 1"/>
          <p:cNvSpPr txBox="1">
            <a:spLocks/>
          </p:cNvSpPr>
          <p:nvPr/>
        </p:nvSpPr>
        <p:spPr bwMode="white">
          <a:xfrm>
            <a:off x="1143000" y="381000"/>
            <a:ext cx="67818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lang="zh-CN" altLang="en-US" sz="3200" smtClean="0">
                <a:solidFill>
                  <a:schemeClr val="bg1"/>
                </a:solidFill>
                <a:latin typeface="黑体" pitchFamily="49" charset="-122"/>
                <a:ea typeface="黑体" pitchFamily="49" charset="-122"/>
                <a:cs typeface="Arial" charset="0"/>
              </a:defRPr>
            </a:lvl1pPr>
            <a:lvl2pPr algn="ctr" rtl="0" eaLnBrk="1" fontAlgn="base" hangingPunct="1">
              <a:spcBef>
                <a:spcPct val="0"/>
              </a:spcBef>
              <a:spcAft>
                <a:spcPct val="0"/>
              </a:spcAft>
              <a:defRPr sz="3200">
                <a:solidFill>
                  <a:schemeClr val="bg1"/>
                </a:solidFill>
                <a:latin typeface="Verdana" pitchFamily="34" charset="0"/>
              </a:defRPr>
            </a:lvl2pPr>
            <a:lvl3pPr algn="ctr" rtl="0" eaLnBrk="1" fontAlgn="base" hangingPunct="1">
              <a:spcBef>
                <a:spcPct val="0"/>
              </a:spcBef>
              <a:spcAft>
                <a:spcPct val="0"/>
              </a:spcAft>
              <a:defRPr sz="3200">
                <a:solidFill>
                  <a:schemeClr val="bg1"/>
                </a:solidFill>
                <a:latin typeface="Verdana" pitchFamily="34" charset="0"/>
              </a:defRPr>
            </a:lvl3pPr>
            <a:lvl4pPr algn="ctr" rtl="0" eaLnBrk="1" fontAlgn="base" hangingPunct="1">
              <a:spcBef>
                <a:spcPct val="0"/>
              </a:spcBef>
              <a:spcAft>
                <a:spcPct val="0"/>
              </a:spcAft>
              <a:defRPr sz="3200">
                <a:solidFill>
                  <a:schemeClr val="bg1"/>
                </a:solidFill>
                <a:latin typeface="Verdana" pitchFamily="34" charset="0"/>
              </a:defRPr>
            </a:lvl4pPr>
            <a:lvl5pPr algn="ctr" rtl="0" eaLnBrk="1" fontAlgn="base" hangingPunct="1">
              <a:spcBef>
                <a:spcPct val="0"/>
              </a:spcBef>
              <a:spcAft>
                <a:spcPct val="0"/>
              </a:spcAft>
              <a:defRPr sz="3200">
                <a:solidFill>
                  <a:schemeClr val="bg1"/>
                </a:solidFill>
                <a:latin typeface="Verdana" pitchFamily="34" charset="0"/>
              </a:defRPr>
            </a:lvl5pPr>
            <a:lvl6pPr marL="457200" algn="ctr" rtl="0" eaLnBrk="1" fontAlgn="base" hangingPunct="1">
              <a:spcBef>
                <a:spcPct val="0"/>
              </a:spcBef>
              <a:spcAft>
                <a:spcPct val="0"/>
              </a:spcAft>
              <a:defRPr sz="3200">
                <a:solidFill>
                  <a:schemeClr val="bg1"/>
                </a:solidFill>
                <a:latin typeface="Verdana" pitchFamily="34" charset="0"/>
              </a:defRPr>
            </a:lvl6pPr>
            <a:lvl7pPr marL="914400" algn="ctr" rtl="0" eaLnBrk="1" fontAlgn="base" hangingPunct="1">
              <a:spcBef>
                <a:spcPct val="0"/>
              </a:spcBef>
              <a:spcAft>
                <a:spcPct val="0"/>
              </a:spcAft>
              <a:defRPr sz="3200">
                <a:solidFill>
                  <a:schemeClr val="bg1"/>
                </a:solidFill>
                <a:latin typeface="Verdana" pitchFamily="34" charset="0"/>
              </a:defRPr>
            </a:lvl7pPr>
            <a:lvl8pPr marL="1371600" algn="ctr" rtl="0" eaLnBrk="1" fontAlgn="base" hangingPunct="1">
              <a:spcBef>
                <a:spcPct val="0"/>
              </a:spcBef>
              <a:spcAft>
                <a:spcPct val="0"/>
              </a:spcAft>
              <a:defRPr sz="3200">
                <a:solidFill>
                  <a:schemeClr val="bg1"/>
                </a:solidFill>
                <a:latin typeface="Verdana" pitchFamily="34" charset="0"/>
              </a:defRPr>
            </a:lvl8pPr>
            <a:lvl9pPr marL="1828800" algn="ctr" rtl="0" eaLnBrk="1" fontAlgn="base" hangingPunct="1">
              <a:spcBef>
                <a:spcPct val="0"/>
              </a:spcBef>
              <a:spcAft>
                <a:spcPct val="0"/>
              </a:spcAft>
              <a:defRPr sz="3200">
                <a:solidFill>
                  <a:schemeClr val="bg1"/>
                </a:solidFill>
                <a:latin typeface="Verdana" pitchFamily="34" charset="0"/>
              </a:defRPr>
            </a:lvl9pPr>
          </a:lstStyle>
          <a:p>
            <a:pPr algn="l"/>
            <a:r>
              <a:rPr lang="en-US" altLang="zh-CN" sz="2400" dirty="0" smtClean="0"/>
              <a:t>4.4 </a:t>
            </a:r>
            <a:r>
              <a:rPr lang="zh-CN" altLang="en-US" sz="2400" dirty="0" smtClean="0"/>
              <a:t>原型</a:t>
            </a:r>
            <a:r>
              <a:rPr lang="zh-CN" altLang="en-US" sz="2400" dirty="0"/>
              <a:t>系统和实验验证</a:t>
            </a:r>
          </a:p>
        </p:txBody>
      </p:sp>
      <p:sp>
        <p:nvSpPr>
          <p:cNvPr id="2" name="灯片编号占位符 1"/>
          <p:cNvSpPr>
            <a:spLocks noGrp="1"/>
          </p:cNvSpPr>
          <p:nvPr>
            <p:ph type="sldNum" sz="quarter" idx="11"/>
          </p:nvPr>
        </p:nvSpPr>
        <p:spPr/>
        <p:txBody>
          <a:bodyPr/>
          <a:lstStyle/>
          <a:p>
            <a:fld id="{57EA92A5-C027-4AA6-B826-350AEA676BBC}" type="slidenum">
              <a:rPr lang="zh-CN" altLang="en-US" smtClean="0"/>
              <a:pPr/>
              <a:t>21</a:t>
            </a:fld>
            <a:endParaRPr lang="zh-CN" altLang="en-US"/>
          </a:p>
        </p:txBody>
      </p:sp>
    </p:spTree>
    <p:extLst>
      <p:ext uri="{BB962C8B-B14F-4D97-AF65-F5344CB8AC3E}">
        <p14:creationId xmlns:p14="http://schemas.microsoft.com/office/powerpoint/2010/main" val="9782309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1988840"/>
            <a:ext cx="7867600" cy="3514328"/>
          </a:xfrm>
        </p:spPr>
        <p:txBody>
          <a:bodyPr/>
          <a:lstStyle/>
          <a:p>
            <a:pPr lvl="0"/>
            <a:r>
              <a:rPr lang="zh-CN" altLang="zh-CN" sz="2000" dirty="0">
                <a:latin typeface="宋体" panose="02010600030101010101" pitchFamily="2" charset="-122"/>
                <a:ea typeface="宋体" panose="02010600030101010101" pitchFamily="2" charset="-122"/>
              </a:rPr>
              <a:t>设计</a:t>
            </a:r>
            <a:r>
              <a:rPr lang="zh-CN" altLang="zh-CN" sz="2000" dirty="0" smtClean="0">
                <a:latin typeface="宋体" panose="02010600030101010101" pitchFamily="2" charset="-122"/>
                <a:ea typeface="宋体" panose="02010600030101010101" pitchFamily="2" charset="-122"/>
              </a:rPr>
              <a:t>并</a:t>
            </a:r>
            <a:r>
              <a:rPr lang="zh-CN" altLang="en-US" sz="2000" dirty="0" smtClean="0">
                <a:latin typeface="宋体" panose="02010600030101010101" pitchFamily="2" charset="-122"/>
                <a:ea typeface="宋体" panose="02010600030101010101" pitchFamily="2" charset="-122"/>
              </a:rPr>
              <a:t>实现一套基于网络服务的</a:t>
            </a:r>
            <a:r>
              <a:rPr lang="zh-CN" altLang="zh-CN" sz="2000" dirty="0" smtClean="0">
                <a:latin typeface="宋体" panose="02010600030101010101" pitchFamily="2" charset="-122"/>
                <a:ea typeface="宋体" panose="02010600030101010101" pitchFamily="2" charset="-122"/>
              </a:rPr>
              <a:t>开放式</a:t>
            </a:r>
            <a:r>
              <a:rPr lang="zh-CN" altLang="zh-CN" sz="2000" dirty="0">
                <a:latin typeface="宋体" panose="02010600030101010101" pitchFamily="2" charset="-122"/>
                <a:ea typeface="宋体" panose="02010600030101010101" pitchFamily="2" charset="-122"/>
              </a:rPr>
              <a:t>地理模型</a:t>
            </a:r>
            <a:r>
              <a:rPr lang="zh-CN" altLang="zh-CN" sz="2000" dirty="0" smtClean="0">
                <a:latin typeface="宋体" panose="02010600030101010101" pitchFamily="2" charset="-122"/>
                <a:ea typeface="宋体" panose="02010600030101010101" pitchFamily="2" charset="-122"/>
              </a:rPr>
              <a:t>对比</a:t>
            </a:r>
            <a:r>
              <a:rPr lang="zh-CN" altLang="en-US" sz="2000" dirty="0">
                <a:latin typeface="宋体" panose="02010600030101010101" pitchFamily="2" charset="-122"/>
                <a:ea typeface="宋体" panose="02010600030101010101" pitchFamily="2" charset="-122"/>
              </a:rPr>
              <a:t>框架</a:t>
            </a:r>
            <a:r>
              <a:rPr lang="zh-CN" altLang="zh-CN" sz="2000" dirty="0" smtClean="0">
                <a:latin typeface="宋体" panose="02010600030101010101" pitchFamily="2" charset="-122"/>
                <a:ea typeface="宋体" panose="02010600030101010101" pitchFamily="2" charset="-122"/>
              </a:rPr>
              <a:t>；</a:t>
            </a:r>
            <a:endParaRPr lang="zh-CN" altLang="zh-CN" sz="2000" dirty="0">
              <a:latin typeface="宋体" panose="02010600030101010101" pitchFamily="2" charset="-122"/>
              <a:ea typeface="宋体" panose="02010600030101010101" pitchFamily="2" charset="-122"/>
            </a:endParaRPr>
          </a:p>
          <a:p>
            <a:pPr lvl="0"/>
            <a:r>
              <a:rPr lang="zh-CN" altLang="en-US" sz="2000" dirty="0" smtClean="0">
                <a:latin typeface="宋体" panose="02010600030101010101" pitchFamily="2" charset="-122"/>
                <a:ea typeface="宋体" panose="02010600030101010101" pitchFamily="2" charset="-122"/>
              </a:rPr>
              <a:t>以</a:t>
            </a:r>
            <a:r>
              <a:rPr lang="zh-CN" altLang="en-US" sz="2000" dirty="0">
                <a:latin typeface="宋体" panose="02010600030101010101" pitchFamily="2" charset="-122"/>
                <a:ea typeface="宋体" panose="02010600030101010101" pitchFamily="2" charset="-122"/>
              </a:rPr>
              <a:t>陆地生态系统碳循环模型为例，实现地理模型资源和数据资源的开放式接入</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lvl="0"/>
            <a:r>
              <a:rPr lang="zh-CN" altLang="zh-CN" sz="2000" dirty="0" smtClean="0">
                <a:latin typeface="宋体" panose="02010600030101010101" pitchFamily="2" charset="-122"/>
                <a:ea typeface="宋体" panose="02010600030101010101" pitchFamily="2" charset="-122"/>
              </a:rPr>
              <a:t>以陆地生态系统碳循环模型为例，</a:t>
            </a:r>
            <a:r>
              <a:rPr lang="zh-CN" altLang="en-US" sz="2000" dirty="0" smtClean="0">
                <a:latin typeface="宋体" panose="02010600030101010101" pitchFamily="2" charset="-122"/>
                <a:ea typeface="宋体" panose="02010600030101010101" pitchFamily="2" charset="-122"/>
              </a:rPr>
              <a:t>实现模型对比方案的构建和实施</a:t>
            </a:r>
            <a:r>
              <a:rPr lang="zh-CN" altLang="zh-CN" sz="2000" dirty="0" smtClean="0">
                <a:latin typeface="宋体" panose="02010600030101010101" pitchFamily="2" charset="-122"/>
                <a:ea typeface="宋体" panose="02010600030101010101" pitchFamily="2" charset="-122"/>
              </a:rPr>
              <a:t>。</a:t>
            </a:r>
            <a:endParaRPr lang="zh-CN" altLang="zh-CN" sz="2000" dirty="0">
              <a:latin typeface="宋体" panose="02010600030101010101" pitchFamily="2" charset="-122"/>
              <a:ea typeface="宋体" panose="02010600030101010101" pitchFamily="2" charset="-122"/>
            </a:endParaRPr>
          </a:p>
        </p:txBody>
      </p:sp>
      <p:sp>
        <p:nvSpPr>
          <p:cNvPr id="4" name="内容占位符 2"/>
          <p:cNvSpPr txBox="1">
            <a:spLocks/>
          </p:cNvSpPr>
          <p:nvPr/>
        </p:nvSpPr>
        <p:spPr bwMode="auto">
          <a:xfrm>
            <a:off x="304800" y="1066800"/>
            <a:ext cx="6859488" cy="4179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0" baseline="0">
                <a:solidFill>
                  <a:schemeClr val="tx1"/>
                </a:solidFill>
                <a:latin typeface="Arial" pitchFamily="34" charset="0"/>
                <a:ea typeface="黑体" pitchFamily="49" charset="-122"/>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baseline="0">
                <a:solidFill>
                  <a:schemeClr val="tx1"/>
                </a:solidFill>
                <a:latin typeface="Arial" pitchFamily="34" charset="0"/>
                <a:ea typeface="黑体" pitchFamily="49" charset="-122"/>
              </a:defRPr>
            </a:lvl2pPr>
            <a:lvl3pPr marL="1143000" indent="-228600" algn="l" rtl="0" eaLnBrk="1" fontAlgn="base" hangingPunct="1">
              <a:lnSpc>
                <a:spcPct val="120000"/>
              </a:lnSpc>
              <a:spcBef>
                <a:spcPct val="20000"/>
              </a:spcBef>
              <a:spcAft>
                <a:spcPct val="0"/>
              </a:spcAft>
              <a:buClr>
                <a:schemeClr val="tx1"/>
              </a:buClr>
              <a:buChar char="•"/>
              <a:defRPr sz="2200" baseline="0">
                <a:solidFill>
                  <a:schemeClr val="tx1"/>
                </a:solidFill>
                <a:latin typeface="Arial" pitchFamily="34" charset="0"/>
                <a:ea typeface="黑体" pitchFamily="49" charset="-122"/>
              </a:defRPr>
            </a:lvl3pPr>
            <a:lvl4pPr marL="1600200" indent="-228600" algn="l" rtl="0" eaLnBrk="1" fontAlgn="base" hangingPunct="1">
              <a:lnSpc>
                <a:spcPct val="120000"/>
              </a:lnSpc>
              <a:spcBef>
                <a:spcPct val="20000"/>
              </a:spcBef>
              <a:spcAft>
                <a:spcPct val="0"/>
              </a:spcAft>
              <a:buChar char="–"/>
              <a:defRPr sz="2000" baseline="0">
                <a:solidFill>
                  <a:schemeClr val="tx1"/>
                </a:solidFill>
                <a:latin typeface="Arial" pitchFamily="34" charset="0"/>
                <a:ea typeface="黑体" pitchFamily="49" charset="-122"/>
              </a:defRPr>
            </a:lvl4pPr>
            <a:lvl5pPr marL="2057400" indent="-228600" algn="l" rtl="0" eaLnBrk="1" fontAlgn="base" hangingPunct="1">
              <a:lnSpc>
                <a:spcPct val="120000"/>
              </a:lnSpc>
              <a:spcBef>
                <a:spcPct val="20000"/>
              </a:spcBef>
              <a:spcAft>
                <a:spcPct val="0"/>
              </a:spcAft>
              <a:buChar char="»"/>
              <a:defRPr sz="2000" baseline="0">
                <a:solidFill>
                  <a:schemeClr val="tx1"/>
                </a:solidFill>
                <a:latin typeface="Arial" pitchFamily="34"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None/>
            </a:pPr>
            <a:r>
              <a:rPr lang="en-US" altLang="zh-CN" sz="2000" kern="0" dirty="0" smtClean="0">
                <a:latin typeface="宋体" panose="02010600030101010101" pitchFamily="2" charset="-122"/>
                <a:ea typeface="宋体" panose="02010600030101010101" pitchFamily="2" charset="-122"/>
              </a:rPr>
              <a:t>4.4.2 </a:t>
            </a:r>
            <a:r>
              <a:rPr lang="zh-CN" altLang="en-US" sz="2000" kern="0" dirty="0" smtClean="0">
                <a:latin typeface="宋体" panose="02010600030101010101" pitchFamily="2" charset="-122"/>
                <a:ea typeface="宋体" panose="02010600030101010101" pitchFamily="2" charset="-122"/>
              </a:rPr>
              <a:t>全球尺度对比</a:t>
            </a:r>
            <a:endParaRPr lang="en-US" altLang="zh-CN" sz="2000" kern="0" dirty="0">
              <a:solidFill>
                <a:srgbClr val="FF0000"/>
              </a:solidFill>
              <a:latin typeface="宋体" panose="02010600030101010101" pitchFamily="2" charset="-122"/>
              <a:ea typeface="宋体" panose="02010600030101010101" pitchFamily="2" charset="-122"/>
            </a:endParaRPr>
          </a:p>
        </p:txBody>
      </p:sp>
      <p:sp>
        <p:nvSpPr>
          <p:cNvPr id="5" name="标题 1"/>
          <p:cNvSpPr txBox="1">
            <a:spLocks/>
          </p:cNvSpPr>
          <p:nvPr/>
        </p:nvSpPr>
        <p:spPr bwMode="white">
          <a:xfrm>
            <a:off x="1143000" y="381000"/>
            <a:ext cx="67818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lang="zh-CN" altLang="en-US" sz="3200" smtClean="0">
                <a:solidFill>
                  <a:schemeClr val="bg1"/>
                </a:solidFill>
                <a:latin typeface="黑体" pitchFamily="49" charset="-122"/>
                <a:ea typeface="黑体" pitchFamily="49" charset="-122"/>
                <a:cs typeface="Arial" charset="0"/>
              </a:defRPr>
            </a:lvl1pPr>
            <a:lvl2pPr algn="ctr" rtl="0" eaLnBrk="1" fontAlgn="base" hangingPunct="1">
              <a:spcBef>
                <a:spcPct val="0"/>
              </a:spcBef>
              <a:spcAft>
                <a:spcPct val="0"/>
              </a:spcAft>
              <a:defRPr sz="3200">
                <a:solidFill>
                  <a:schemeClr val="bg1"/>
                </a:solidFill>
                <a:latin typeface="Verdana" pitchFamily="34" charset="0"/>
              </a:defRPr>
            </a:lvl2pPr>
            <a:lvl3pPr algn="ctr" rtl="0" eaLnBrk="1" fontAlgn="base" hangingPunct="1">
              <a:spcBef>
                <a:spcPct val="0"/>
              </a:spcBef>
              <a:spcAft>
                <a:spcPct val="0"/>
              </a:spcAft>
              <a:defRPr sz="3200">
                <a:solidFill>
                  <a:schemeClr val="bg1"/>
                </a:solidFill>
                <a:latin typeface="Verdana" pitchFamily="34" charset="0"/>
              </a:defRPr>
            </a:lvl3pPr>
            <a:lvl4pPr algn="ctr" rtl="0" eaLnBrk="1" fontAlgn="base" hangingPunct="1">
              <a:spcBef>
                <a:spcPct val="0"/>
              </a:spcBef>
              <a:spcAft>
                <a:spcPct val="0"/>
              </a:spcAft>
              <a:defRPr sz="3200">
                <a:solidFill>
                  <a:schemeClr val="bg1"/>
                </a:solidFill>
                <a:latin typeface="Verdana" pitchFamily="34" charset="0"/>
              </a:defRPr>
            </a:lvl4pPr>
            <a:lvl5pPr algn="ctr" rtl="0" eaLnBrk="1" fontAlgn="base" hangingPunct="1">
              <a:spcBef>
                <a:spcPct val="0"/>
              </a:spcBef>
              <a:spcAft>
                <a:spcPct val="0"/>
              </a:spcAft>
              <a:defRPr sz="3200">
                <a:solidFill>
                  <a:schemeClr val="bg1"/>
                </a:solidFill>
                <a:latin typeface="Verdana" pitchFamily="34" charset="0"/>
              </a:defRPr>
            </a:lvl5pPr>
            <a:lvl6pPr marL="457200" algn="ctr" rtl="0" eaLnBrk="1" fontAlgn="base" hangingPunct="1">
              <a:spcBef>
                <a:spcPct val="0"/>
              </a:spcBef>
              <a:spcAft>
                <a:spcPct val="0"/>
              </a:spcAft>
              <a:defRPr sz="3200">
                <a:solidFill>
                  <a:schemeClr val="bg1"/>
                </a:solidFill>
                <a:latin typeface="Verdana" pitchFamily="34" charset="0"/>
              </a:defRPr>
            </a:lvl6pPr>
            <a:lvl7pPr marL="914400" algn="ctr" rtl="0" eaLnBrk="1" fontAlgn="base" hangingPunct="1">
              <a:spcBef>
                <a:spcPct val="0"/>
              </a:spcBef>
              <a:spcAft>
                <a:spcPct val="0"/>
              </a:spcAft>
              <a:defRPr sz="3200">
                <a:solidFill>
                  <a:schemeClr val="bg1"/>
                </a:solidFill>
                <a:latin typeface="Verdana" pitchFamily="34" charset="0"/>
              </a:defRPr>
            </a:lvl7pPr>
            <a:lvl8pPr marL="1371600" algn="ctr" rtl="0" eaLnBrk="1" fontAlgn="base" hangingPunct="1">
              <a:spcBef>
                <a:spcPct val="0"/>
              </a:spcBef>
              <a:spcAft>
                <a:spcPct val="0"/>
              </a:spcAft>
              <a:defRPr sz="3200">
                <a:solidFill>
                  <a:schemeClr val="bg1"/>
                </a:solidFill>
                <a:latin typeface="Verdana" pitchFamily="34" charset="0"/>
              </a:defRPr>
            </a:lvl8pPr>
            <a:lvl9pPr marL="1828800" algn="ctr" rtl="0" eaLnBrk="1" fontAlgn="base" hangingPunct="1">
              <a:spcBef>
                <a:spcPct val="0"/>
              </a:spcBef>
              <a:spcAft>
                <a:spcPct val="0"/>
              </a:spcAft>
              <a:defRPr sz="3200">
                <a:solidFill>
                  <a:schemeClr val="bg1"/>
                </a:solidFill>
                <a:latin typeface="Verdana" pitchFamily="34" charset="0"/>
              </a:defRPr>
            </a:lvl9pPr>
          </a:lstStyle>
          <a:p>
            <a:pPr algn="l"/>
            <a:r>
              <a:rPr lang="en-US" altLang="zh-CN" sz="2400" dirty="0"/>
              <a:t>4.4 </a:t>
            </a:r>
            <a:r>
              <a:rPr lang="zh-CN" altLang="en-US" sz="2400" dirty="0"/>
              <a:t>原型系统和实验验证</a:t>
            </a:r>
            <a:endParaRPr lang="zh-CN" altLang="en-US" sz="2400" dirty="0"/>
          </a:p>
        </p:txBody>
      </p:sp>
      <p:sp>
        <p:nvSpPr>
          <p:cNvPr id="2" name="灯片编号占位符 1"/>
          <p:cNvSpPr>
            <a:spLocks noGrp="1"/>
          </p:cNvSpPr>
          <p:nvPr>
            <p:ph type="sldNum" sz="quarter" idx="11"/>
          </p:nvPr>
        </p:nvSpPr>
        <p:spPr/>
        <p:txBody>
          <a:bodyPr/>
          <a:lstStyle/>
          <a:p>
            <a:fld id="{57EA92A5-C027-4AA6-B826-350AEA676BBC}" type="slidenum">
              <a:rPr lang="zh-CN" altLang="en-US" smtClean="0"/>
              <a:pPr/>
              <a:t>22</a:t>
            </a:fld>
            <a:endParaRPr lang="zh-CN" altLang="en-US"/>
          </a:p>
        </p:txBody>
      </p:sp>
    </p:spTree>
    <p:extLst>
      <p:ext uri="{BB962C8B-B14F-4D97-AF65-F5344CB8AC3E}">
        <p14:creationId xmlns:p14="http://schemas.microsoft.com/office/powerpoint/2010/main" val="33465120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381000"/>
            <a:ext cx="5589240" cy="563563"/>
          </a:xfrm>
        </p:spPr>
        <p:txBody>
          <a:bodyPr/>
          <a:lstStyle/>
          <a:p>
            <a:r>
              <a:rPr lang="zh-CN" altLang="en-US" b="1" dirty="0" smtClean="0">
                <a:latin typeface="Times New Roman" pitchFamily="18" charset="0"/>
                <a:cs typeface="Times New Roman" pitchFamily="18" charset="0"/>
              </a:rPr>
              <a:t>目录</a:t>
            </a:r>
            <a:endParaRPr lang="zh-CN" altLang="en-US" b="1" dirty="0">
              <a:latin typeface="Times New Roman" pitchFamily="18" charset="0"/>
              <a:cs typeface="Times New Roman" pitchFamily="18" charset="0"/>
            </a:endParaRPr>
          </a:p>
        </p:txBody>
      </p:sp>
      <p:grpSp>
        <p:nvGrpSpPr>
          <p:cNvPr id="67" name="Group 121"/>
          <p:cNvGrpSpPr>
            <a:grpSpLocks/>
          </p:cNvGrpSpPr>
          <p:nvPr/>
        </p:nvGrpSpPr>
        <p:grpSpPr bwMode="auto">
          <a:xfrm>
            <a:off x="1331641" y="1491803"/>
            <a:ext cx="5976392" cy="665162"/>
            <a:chOff x="1152" y="1323"/>
            <a:chExt cx="3408" cy="419"/>
          </a:xfrm>
        </p:grpSpPr>
        <p:grpSp>
          <p:nvGrpSpPr>
            <p:cNvPr id="68" name="Group 93"/>
            <p:cNvGrpSpPr>
              <a:grpSpLocks/>
            </p:cNvGrpSpPr>
            <p:nvPr/>
          </p:nvGrpSpPr>
          <p:grpSpPr bwMode="auto">
            <a:xfrm>
              <a:off x="1152" y="1323"/>
              <a:ext cx="480" cy="419"/>
              <a:chOff x="1110" y="2656"/>
              <a:chExt cx="1549" cy="1351"/>
            </a:xfrm>
          </p:grpSpPr>
          <p:sp>
            <p:nvSpPr>
              <p:cNvPr id="72" name="AutoShape 9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latin typeface="Verdana" pitchFamily="34" charset="0"/>
                </a:endParaRPr>
              </a:p>
            </p:txBody>
          </p:sp>
          <p:sp>
            <p:nvSpPr>
              <p:cNvPr id="73" name="AutoShape 9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latin typeface="Verdana" pitchFamily="34" charset="0"/>
                </a:endParaRPr>
              </a:p>
            </p:txBody>
          </p:sp>
          <p:sp>
            <p:nvSpPr>
              <p:cNvPr id="74" name="AutoShape 9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a:p>
            </p:txBody>
          </p:sp>
        </p:grpSp>
        <p:sp>
          <p:nvSpPr>
            <p:cNvPr id="69" name="Line 101"/>
            <p:cNvSpPr>
              <a:spLocks noChangeShapeType="1"/>
            </p:cNvSpPr>
            <p:nvPr/>
          </p:nvSpPr>
          <p:spPr bwMode="auto">
            <a:xfrm>
              <a:off x="1536" y="1707"/>
              <a:ext cx="3024" cy="0"/>
            </a:xfrm>
            <a:prstGeom prst="line">
              <a:avLst/>
            </a:prstGeom>
            <a:noFill/>
            <a:ln w="25400">
              <a:solidFill>
                <a:schemeClr val="tx1"/>
              </a:solidFill>
              <a:prstDash val="sysDot"/>
              <a:round/>
              <a:headEnd/>
              <a:tailEnd type="oval" w="med" len="med"/>
            </a:ln>
          </p:spPr>
          <p:txBody>
            <a:bodyPr wrap="none" anchor="ctr"/>
            <a:lstStyle/>
            <a:p>
              <a:endParaRPr lang="zh-CN" altLang="en-US"/>
            </a:p>
          </p:txBody>
        </p:sp>
        <p:sp>
          <p:nvSpPr>
            <p:cNvPr id="70" name="Text Box 102"/>
            <p:cNvSpPr txBox="1">
              <a:spLocks noChangeArrowheads="1"/>
            </p:cNvSpPr>
            <p:nvPr/>
          </p:nvSpPr>
          <p:spPr bwMode="auto">
            <a:xfrm>
              <a:off x="1652" y="1350"/>
              <a:ext cx="2453" cy="291"/>
            </a:xfrm>
            <a:prstGeom prst="rect">
              <a:avLst/>
            </a:prstGeom>
            <a:noFill/>
            <a:ln w="9525" algn="ctr">
              <a:noFill/>
              <a:miter lim="800000"/>
              <a:headEnd/>
              <a:tailEnd/>
            </a:ln>
          </p:spPr>
          <p:txBody>
            <a:bodyPr wrap="square">
              <a:spAutoFit/>
            </a:bodyPr>
            <a:lstStyle/>
            <a:p>
              <a:r>
                <a:rPr kumimoji="1" lang="zh-CN" altLang="en-US" sz="2400" b="1" dirty="0">
                  <a:latin typeface="微软雅黑" pitchFamily="34" charset="-122"/>
                  <a:ea typeface="微软雅黑" pitchFamily="34" charset="-122"/>
                </a:rPr>
                <a:t>研究</a:t>
              </a:r>
              <a:r>
                <a:rPr kumimoji="1" lang="zh-CN" altLang="en-US" sz="2400" b="1" dirty="0">
                  <a:latin typeface="微软雅黑" pitchFamily="34" charset="-122"/>
                  <a:ea typeface="微软雅黑" pitchFamily="34" charset="-122"/>
                </a:rPr>
                <a:t>背景</a:t>
              </a:r>
              <a:r>
                <a:rPr kumimoji="1" lang="zh-CN" altLang="en-US" sz="2400" b="1" dirty="0">
                  <a:latin typeface="微软雅黑" pitchFamily="34" charset="-122"/>
                  <a:ea typeface="微软雅黑" pitchFamily="34" charset="-122"/>
                </a:rPr>
                <a:t>和研究意义</a:t>
              </a:r>
              <a:endParaRPr kumimoji="1" lang="en-US" altLang="zh-CN" sz="2400" b="1" dirty="0">
                <a:latin typeface="微软雅黑" pitchFamily="34" charset="-122"/>
                <a:ea typeface="微软雅黑" pitchFamily="34" charset="-122"/>
              </a:endParaRPr>
            </a:p>
          </p:txBody>
        </p:sp>
        <p:sp>
          <p:nvSpPr>
            <p:cNvPr id="71" name="Text Box 103"/>
            <p:cNvSpPr txBox="1">
              <a:spLocks noChangeArrowheads="1"/>
            </p:cNvSpPr>
            <p:nvPr/>
          </p:nvSpPr>
          <p:spPr bwMode="gray">
            <a:xfrm>
              <a:off x="1276" y="1385"/>
              <a:ext cx="231" cy="291"/>
            </a:xfrm>
            <a:prstGeom prst="rect">
              <a:avLst/>
            </a:prstGeom>
            <a:noFill/>
            <a:ln w="9525" algn="ctr">
              <a:noFill/>
              <a:miter lim="800000"/>
              <a:headEnd/>
              <a:tailEnd/>
            </a:ln>
          </p:spPr>
          <p:txBody>
            <a:bodyPr wrap="none">
              <a:spAutoFit/>
            </a:bodyPr>
            <a:lstStyle/>
            <a:p>
              <a:pPr eaLnBrk="0" hangingPunct="0"/>
              <a:r>
                <a:rPr lang="en-US" altLang="zh-CN" sz="2400" b="1" dirty="0">
                  <a:solidFill>
                    <a:schemeClr val="bg1"/>
                  </a:solidFill>
                  <a:latin typeface="Verdana" pitchFamily="34" charset="0"/>
                </a:rPr>
                <a:t>1</a:t>
              </a:r>
            </a:p>
          </p:txBody>
        </p:sp>
      </p:grpSp>
      <p:grpSp>
        <p:nvGrpSpPr>
          <p:cNvPr id="83" name="Group 123"/>
          <p:cNvGrpSpPr>
            <a:grpSpLocks/>
          </p:cNvGrpSpPr>
          <p:nvPr/>
        </p:nvGrpSpPr>
        <p:grpSpPr bwMode="auto">
          <a:xfrm>
            <a:off x="1331640" y="3098221"/>
            <a:ext cx="5976392" cy="665162"/>
            <a:chOff x="1152" y="2461"/>
            <a:chExt cx="3408" cy="419"/>
          </a:xfrm>
        </p:grpSpPr>
        <p:grpSp>
          <p:nvGrpSpPr>
            <p:cNvPr id="84" name="Group 107"/>
            <p:cNvGrpSpPr>
              <a:grpSpLocks/>
            </p:cNvGrpSpPr>
            <p:nvPr/>
          </p:nvGrpSpPr>
          <p:grpSpPr bwMode="auto">
            <a:xfrm>
              <a:off x="1152" y="2461"/>
              <a:ext cx="480" cy="419"/>
              <a:chOff x="1110" y="2656"/>
              <a:chExt cx="1549" cy="1351"/>
            </a:xfrm>
          </p:grpSpPr>
          <p:sp>
            <p:nvSpPr>
              <p:cNvPr id="88" name="AutoShape 10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latin typeface="Verdana" pitchFamily="34" charset="0"/>
                </a:endParaRPr>
              </a:p>
            </p:txBody>
          </p:sp>
          <p:sp>
            <p:nvSpPr>
              <p:cNvPr id="89" name="AutoShape 10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latin typeface="Verdana" pitchFamily="34" charset="0"/>
                </a:endParaRPr>
              </a:p>
            </p:txBody>
          </p:sp>
          <p:sp>
            <p:nvSpPr>
              <p:cNvPr id="90" name="AutoShape 11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a:p>
            </p:txBody>
          </p:sp>
        </p:grpSp>
        <p:sp>
          <p:nvSpPr>
            <p:cNvPr id="85" name="Line 115"/>
            <p:cNvSpPr>
              <a:spLocks noChangeShapeType="1"/>
            </p:cNvSpPr>
            <p:nvPr/>
          </p:nvSpPr>
          <p:spPr bwMode="auto">
            <a:xfrm>
              <a:off x="1536" y="2845"/>
              <a:ext cx="3024" cy="0"/>
            </a:xfrm>
            <a:prstGeom prst="line">
              <a:avLst/>
            </a:prstGeom>
            <a:noFill/>
            <a:ln w="25400">
              <a:solidFill>
                <a:schemeClr val="tx1"/>
              </a:solidFill>
              <a:prstDash val="sysDot"/>
              <a:round/>
              <a:headEnd/>
              <a:tailEnd type="oval" w="med" len="med"/>
            </a:ln>
          </p:spPr>
          <p:txBody>
            <a:bodyPr wrap="none" anchor="ctr"/>
            <a:lstStyle/>
            <a:p>
              <a:endParaRPr lang="zh-CN" altLang="en-US"/>
            </a:p>
          </p:txBody>
        </p:sp>
        <p:sp>
          <p:nvSpPr>
            <p:cNvPr id="86" name="Text Box 116"/>
            <p:cNvSpPr txBox="1">
              <a:spLocks noChangeArrowheads="1"/>
            </p:cNvSpPr>
            <p:nvPr/>
          </p:nvSpPr>
          <p:spPr bwMode="auto">
            <a:xfrm>
              <a:off x="1641" y="2475"/>
              <a:ext cx="2919" cy="291"/>
            </a:xfrm>
            <a:prstGeom prst="rect">
              <a:avLst/>
            </a:prstGeom>
            <a:noFill/>
            <a:ln w="9525" algn="ctr">
              <a:noFill/>
              <a:miter lim="800000"/>
              <a:headEnd/>
              <a:tailEnd/>
            </a:ln>
          </p:spPr>
          <p:txBody>
            <a:bodyPr wrap="square">
              <a:spAutoFit/>
            </a:bodyPr>
            <a:lstStyle/>
            <a:p>
              <a:r>
                <a:rPr kumimoji="1" lang="zh-CN" altLang="en-US" sz="2400" b="1" dirty="0" smtClean="0">
                  <a:latin typeface="微软雅黑" pitchFamily="34" charset="-122"/>
                  <a:ea typeface="微软雅黑" pitchFamily="34" charset="-122"/>
                </a:rPr>
                <a:t>研究目标和技术路线</a:t>
              </a:r>
              <a:endParaRPr lang="en-US" altLang="zh-CN" sz="2400" dirty="0">
                <a:latin typeface="黑体" pitchFamily="2" charset="-122"/>
                <a:ea typeface="黑体" pitchFamily="2" charset="-122"/>
              </a:endParaRPr>
            </a:p>
          </p:txBody>
        </p:sp>
        <p:sp>
          <p:nvSpPr>
            <p:cNvPr id="87" name="Text Box 117"/>
            <p:cNvSpPr txBox="1">
              <a:spLocks noChangeArrowheads="1"/>
            </p:cNvSpPr>
            <p:nvPr/>
          </p:nvSpPr>
          <p:spPr bwMode="gray">
            <a:xfrm>
              <a:off x="1276" y="2523"/>
              <a:ext cx="231" cy="291"/>
            </a:xfrm>
            <a:prstGeom prst="rect">
              <a:avLst/>
            </a:prstGeom>
            <a:noFill/>
            <a:ln w="9525" algn="ctr">
              <a:noFill/>
              <a:miter lim="800000"/>
              <a:headEnd/>
              <a:tailEnd/>
            </a:ln>
          </p:spPr>
          <p:txBody>
            <a:bodyPr wrap="none">
              <a:spAutoFit/>
            </a:bodyPr>
            <a:lstStyle/>
            <a:p>
              <a:pPr eaLnBrk="0" hangingPunct="0"/>
              <a:r>
                <a:rPr lang="en-US" altLang="zh-CN" sz="2400" b="1" dirty="0">
                  <a:solidFill>
                    <a:schemeClr val="bg1"/>
                  </a:solidFill>
                  <a:latin typeface="Verdana" pitchFamily="34" charset="0"/>
                </a:rPr>
                <a:t>3</a:t>
              </a:r>
            </a:p>
          </p:txBody>
        </p:sp>
      </p:grpSp>
      <p:grpSp>
        <p:nvGrpSpPr>
          <p:cNvPr id="91" name="Group 123"/>
          <p:cNvGrpSpPr>
            <a:grpSpLocks/>
          </p:cNvGrpSpPr>
          <p:nvPr/>
        </p:nvGrpSpPr>
        <p:grpSpPr bwMode="auto">
          <a:xfrm>
            <a:off x="1338537" y="3871016"/>
            <a:ext cx="5976392" cy="665162"/>
            <a:chOff x="1152" y="2461"/>
            <a:chExt cx="3408" cy="419"/>
          </a:xfrm>
        </p:grpSpPr>
        <p:grpSp>
          <p:nvGrpSpPr>
            <p:cNvPr id="92" name="Group 107"/>
            <p:cNvGrpSpPr>
              <a:grpSpLocks/>
            </p:cNvGrpSpPr>
            <p:nvPr/>
          </p:nvGrpSpPr>
          <p:grpSpPr bwMode="auto">
            <a:xfrm>
              <a:off x="1152" y="2461"/>
              <a:ext cx="480" cy="419"/>
              <a:chOff x="1110" y="2656"/>
              <a:chExt cx="1549" cy="1351"/>
            </a:xfrm>
          </p:grpSpPr>
          <p:sp>
            <p:nvSpPr>
              <p:cNvPr id="96" name="AutoShape 10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latin typeface="Verdana" pitchFamily="34" charset="0"/>
                </a:endParaRPr>
              </a:p>
            </p:txBody>
          </p:sp>
          <p:sp>
            <p:nvSpPr>
              <p:cNvPr id="97" name="AutoShape 10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latin typeface="Verdana" pitchFamily="34" charset="0"/>
                </a:endParaRPr>
              </a:p>
            </p:txBody>
          </p:sp>
          <p:sp>
            <p:nvSpPr>
              <p:cNvPr id="98" name="AutoShape 11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a:p>
            </p:txBody>
          </p:sp>
        </p:grpSp>
        <p:sp>
          <p:nvSpPr>
            <p:cNvPr id="93" name="Line 115"/>
            <p:cNvSpPr>
              <a:spLocks noChangeShapeType="1"/>
            </p:cNvSpPr>
            <p:nvPr/>
          </p:nvSpPr>
          <p:spPr bwMode="auto">
            <a:xfrm>
              <a:off x="1536" y="2845"/>
              <a:ext cx="3024" cy="0"/>
            </a:xfrm>
            <a:prstGeom prst="line">
              <a:avLst/>
            </a:prstGeom>
            <a:noFill/>
            <a:ln w="25400">
              <a:solidFill>
                <a:schemeClr val="tx1"/>
              </a:solidFill>
              <a:prstDash val="sysDot"/>
              <a:round/>
              <a:headEnd/>
              <a:tailEnd type="oval" w="med" len="med"/>
            </a:ln>
          </p:spPr>
          <p:txBody>
            <a:bodyPr wrap="none" anchor="ctr"/>
            <a:lstStyle/>
            <a:p>
              <a:endParaRPr lang="zh-CN" altLang="en-US"/>
            </a:p>
          </p:txBody>
        </p:sp>
        <p:sp>
          <p:nvSpPr>
            <p:cNvPr id="94" name="Text Box 116"/>
            <p:cNvSpPr txBox="1">
              <a:spLocks noChangeArrowheads="1"/>
            </p:cNvSpPr>
            <p:nvPr/>
          </p:nvSpPr>
          <p:spPr bwMode="auto">
            <a:xfrm>
              <a:off x="1648" y="2475"/>
              <a:ext cx="2725" cy="291"/>
            </a:xfrm>
            <a:prstGeom prst="rect">
              <a:avLst/>
            </a:prstGeom>
            <a:noFill/>
            <a:ln w="9525" algn="ctr">
              <a:noFill/>
              <a:miter lim="800000"/>
              <a:headEnd/>
              <a:tailEnd/>
            </a:ln>
          </p:spPr>
          <p:txBody>
            <a:bodyPr wrap="square">
              <a:spAutoFit/>
            </a:bodyPr>
            <a:lstStyle/>
            <a:p>
              <a:r>
                <a:rPr kumimoji="1" lang="zh-CN" altLang="en-US" sz="2400" b="1" dirty="0">
                  <a:latin typeface="微软雅黑" pitchFamily="34" charset="-122"/>
                  <a:ea typeface="微软雅黑" pitchFamily="34" charset="-122"/>
                </a:rPr>
                <a:t>研究内容和成果</a:t>
              </a:r>
              <a:endParaRPr lang="en-US" altLang="zh-CN" sz="2400" dirty="0">
                <a:latin typeface="黑体" pitchFamily="2" charset="-122"/>
                <a:ea typeface="黑体" pitchFamily="2" charset="-122"/>
              </a:endParaRPr>
            </a:p>
          </p:txBody>
        </p:sp>
        <p:sp>
          <p:nvSpPr>
            <p:cNvPr id="95" name="Text Box 117"/>
            <p:cNvSpPr txBox="1">
              <a:spLocks noChangeArrowheads="1"/>
            </p:cNvSpPr>
            <p:nvPr/>
          </p:nvSpPr>
          <p:spPr bwMode="gray">
            <a:xfrm>
              <a:off x="1260" y="2523"/>
              <a:ext cx="231" cy="291"/>
            </a:xfrm>
            <a:prstGeom prst="rect">
              <a:avLst/>
            </a:prstGeom>
            <a:noFill/>
            <a:ln w="9525" algn="ctr">
              <a:noFill/>
              <a:miter lim="800000"/>
              <a:headEnd/>
              <a:tailEnd/>
            </a:ln>
          </p:spPr>
          <p:txBody>
            <a:bodyPr wrap="none">
              <a:spAutoFit/>
            </a:bodyPr>
            <a:lstStyle/>
            <a:p>
              <a:pPr eaLnBrk="0" hangingPunct="0"/>
              <a:r>
                <a:rPr lang="en-US" altLang="zh-CN" sz="2400" b="1" dirty="0" smtClean="0">
                  <a:solidFill>
                    <a:schemeClr val="bg1"/>
                  </a:solidFill>
                  <a:latin typeface="Verdana" pitchFamily="34" charset="0"/>
                </a:rPr>
                <a:t>4</a:t>
              </a:r>
              <a:endParaRPr lang="en-US" altLang="zh-CN" sz="2400" b="1" dirty="0">
                <a:solidFill>
                  <a:schemeClr val="bg1"/>
                </a:solidFill>
                <a:latin typeface="Verdana" pitchFamily="34" charset="0"/>
              </a:endParaRPr>
            </a:p>
          </p:txBody>
        </p:sp>
      </p:grpSp>
      <p:grpSp>
        <p:nvGrpSpPr>
          <p:cNvPr id="101" name="Group 123"/>
          <p:cNvGrpSpPr>
            <a:grpSpLocks/>
          </p:cNvGrpSpPr>
          <p:nvPr/>
        </p:nvGrpSpPr>
        <p:grpSpPr bwMode="auto">
          <a:xfrm>
            <a:off x="1338537" y="4636046"/>
            <a:ext cx="5976392" cy="665162"/>
            <a:chOff x="1152" y="2461"/>
            <a:chExt cx="3408" cy="419"/>
          </a:xfrm>
        </p:grpSpPr>
        <p:grpSp>
          <p:nvGrpSpPr>
            <p:cNvPr id="102" name="Group 107"/>
            <p:cNvGrpSpPr>
              <a:grpSpLocks/>
            </p:cNvGrpSpPr>
            <p:nvPr/>
          </p:nvGrpSpPr>
          <p:grpSpPr bwMode="auto">
            <a:xfrm>
              <a:off x="1152" y="2461"/>
              <a:ext cx="480" cy="419"/>
              <a:chOff x="1110" y="2656"/>
              <a:chExt cx="1549" cy="1351"/>
            </a:xfrm>
          </p:grpSpPr>
          <p:sp>
            <p:nvSpPr>
              <p:cNvPr id="106" name="AutoShape 10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latin typeface="Verdana" pitchFamily="34" charset="0"/>
                </a:endParaRPr>
              </a:p>
            </p:txBody>
          </p:sp>
          <p:sp>
            <p:nvSpPr>
              <p:cNvPr id="107" name="AutoShape 10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latin typeface="Verdana" pitchFamily="34" charset="0"/>
                </a:endParaRPr>
              </a:p>
            </p:txBody>
          </p:sp>
          <p:sp>
            <p:nvSpPr>
              <p:cNvPr id="108" name="AutoShape 11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a:p>
            </p:txBody>
          </p:sp>
        </p:grpSp>
        <p:sp>
          <p:nvSpPr>
            <p:cNvPr id="103" name="Line 115"/>
            <p:cNvSpPr>
              <a:spLocks noChangeShapeType="1"/>
            </p:cNvSpPr>
            <p:nvPr/>
          </p:nvSpPr>
          <p:spPr bwMode="auto">
            <a:xfrm>
              <a:off x="1536" y="2845"/>
              <a:ext cx="3024" cy="0"/>
            </a:xfrm>
            <a:prstGeom prst="line">
              <a:avLst/>
            </a:prstGeom>
            <a:noFill/>
            <a:ln w="25400">
              <a:solidFill>
                <a:schemeClr val="tx1"/>
              </a:solidFill>
              <a:prstDash val="sysDot"/>
              <a:round/>
              <a:headEnd/>
              <a:tailEnd type="oval" w="med" len="med"/>
            </a:ln>
          </p:spPr>
          <p:txBody>
            <a:bodyPr wrap="none" anchor="ctr"/>
            <a:lstStyle/>
            <a:p>
              <a:endParaRPr lang="zh-CN" altLang="en-US"/>
            </a:p>
          </p:txBody>
        </p:sp>
        <p:sp>
          <p:nvSpPr>
            <p:cNvPr id="104" name="Text Box 116"/>
            <p:cNvSpPr txBox="1">
              <a:spLocks noChangeArrowheads="1"/>
            </p:cNvSpPr>
            <p:nvPr/>
          </p:nvSpPr>
          <p:spPr bwMode="auto">
            <a:xfrm>
              <a:off x="1648" y="2475"/>
              <a:ext cx="2725" cy="291"/>
            </a:xfrm>
            <a:prstGeom prst="rect">
              <a:avLst/>
            </a:prstGeom>
            <a:noFill/>
            <a:ln w="9525" algn="ctr">
              <a:noFill/>
              <a:miter lim="800000"/>
              <a:headEnd/>
              <a:tailEnd/>
            </a:ln>
          </p:spPr>
          <p:txBody>
            <a:bodyPr wrap="square">
              <a:spAutoFit/>
            </a:bodyPr>
            <a:lstStyle/>
            <a:p>
              <a:r>
                <a:rPr kumimoji="1" lang="zh-CN" altLang="en-US" sz="2400" b="1" dirty="0" smtClean="0">
                  <a:solidFill>
                    <a:srgbClr val="FF0000"/>
                  </a:solidFill>
                  <a:latin typeface="微软雅黑" pitchFamily="34" charset="-122"/>
                  <a:ea typeface="微软雅黑" pitchFamily="34" charset="-122"/>
                </a:rPr>
                <a:t>研究结论及展望</a:t>
              </a:r>
              <a:endParaRPr lang="en-US" altLang="zh-CN" sz="2400" dirty="0">
                <a:solidFill>
                  <a:srgbClr val="FF0000"/>
                </a:solidFill>
                <a:latin typeface="黑体" pitchFamily="2" charset="-122"/>
                <a:ea typeface="黑体" pitchFamily="2" charset="-122"/>
              </a:endParaRPr>
            </a:p>
          </p:txBody>
        </p:sp>
        <p:sp>
          <p:nvSpPr>
            <p:cNvPr id="105" name="Text Box 117"/>
            <p:cNvSpPr txBox="1">
              <a:spLocks noChangeArrowheads="1"/>
            </p:cNvSpPr>
            <p:nvPr/>
          </p:nvSpPr>
          <p:spPr bwMode="gray">
            <a:xfrm>
              <a:off x="1272" y="2523"/>
              <a:ext cx="231" cy="291"/>
            </a:xfrm>
            <a:prstGeom prst="rect">
              <a:avLst/>
            </a:prstGeom>
            <a:noFill/>
            <a:ln w="9525" algn="ctr">
              <a:noFill/>
              <a:miter lim="800000"/>
              <a:headEnd/>
              <a:tailEnd/>
            </a:ln>
          </p:spPr>
          <p:txBody>
            <a:bodyPr wrap="none">
              <a:spAutoFit/>
            </a:bodyPr>
            <a:lstStyle/>
            <a:p>
              <a:pPr eaLnBrk="0" hangingPunct="0"/>
              <a:r>
                <a:rPr lang="en-US" altLang="zh-CN" sz="2400" b="1" dirty="0">
                  <a:solidFill>
                    <a:schemeClr val="bg1"/>
                  </a:solidFill>
                  <a:latin typeface="Verdana" pitchFamily="34" charset="0"/>
                </a:rPr>
                <a:t>5</a:t>
              </a:r>
            </a:p>
          </p:txBody>
        </p:sp>
      </p:grpSp>
      <p:grpSp>
        <p:nvGrpSpPr>
          <p:cNvPr id="109" name="Group 123"/>
          <p:cNvGrpSpPr>
            <a:grpSpLocks/>
          </p:cNvGrpSpPr>
          <p:nvPr/>
        </p:nvGrpSpPr>
        <p:grpSpPr bwMode="auto">
          <a:xfrm>
            <a:off x="1331640" y="2304688"/>
            <a:ext cx="5976392" cy="665162"/>
            <a:chOff x="1152" y="2461"/>
            <a:chExt cx="3408" cy="419"/>
          </a:xfrm>
        </p:grpSpPr>
        <p:grpSp>
          <p:nvGrpSpPr>
            <p:cNvPr id="110" name="Group 107"/>
            <p:cNvGrpSpPr>
              <a:grpSpLocks/>
            </p:cNvGrpSpPr>
            <p:nvPr/>
          </p:nvGrpSpPr>
          <p:grpSpPr bwMode="auto">
            <a:xfrm>
              <a:off x="1152" y="2461"/>
              <a:ext cx="480" cy="419"/>
              <a:chOff x="1110" y="2656"/>
              <a:chExt cx="1549" cy="1351"/>
            </a:xfrm>
          </p:grpSpPr>
          <p:sp>
            <p:nvSpPr>
              <p:cNvPr id="114" name="AutoShape 10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latin typeface="Verdana" pitchFamily="34" charset="0"/>
                </a:endParaRPr>
              </a:p>
            </p:txBody>
          </p:sp>
          <p:sp>
            <p:nvSpPr>
              <p:cNvPr id="115" name="AutoShape 10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latin typeface="Verdana" pitchFamily="34" charset="0"/>
                </a:endParaRPr>
              </a:p>
            </p:txBody>
          </p:sp>
          <p:sp>
            <p:nvSpPr>
              <p:cNvPr id="116" name="AutoShape 11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a:p>
            </p:txBody>
          </p:sp>
        </p:grpSp>
        <p:sp>
          <p:nvSpPr>
            <p:cNvPr id="111" name="Line 115"/>
            <p:cNvSpPr>
              <a:spLocks noChangeShapeType="1"/>
            </p:cNvSpPr>
            <p:nvPr/>
          </p:nvSpPr>
          <p:spPr bwMode="auto">
            <a:xfrm>
              <a:off x="1536" y="2845"/>
              <a:ext cx="3024" cy="0"/>
            </a:xfrm>
            <a:prstGeom prst="line">
              <a:avLst/>
            </a:prstGeom>
            <a:noFill/>
            <a:ln w="25400">
              <a:solidFill>
                <a:schemeClr val="tx1"/>
              </a:solidFill>
              <a:prstDash val="sysDot"/>
              <a:round/>
              <a:headEnd/>
              <a:tailEnd type="oval" w="med" len="med"/>
            </a:ln>
          </p:spPr>
          <p:txBody>
            <a:bodyPr wrap="none" anchor="ctr"/>
            <a:lstStyle/>
            <a:p>
              <a:endParaRPr lang="zh-CN" altLang="en-US"/>
            </a:p>
          </p:txBody>
        </p:sp>
        <p:sp>
          <p:nvSpPr>
            <p:cNvPr id="112" name="Text Box 116"/>
            <p:cNvSpPr txBox="1">
              <a:spLocks noChangeArrowheads="1"/>
            </p:cNvSpPr>
            <p:nvPr/>
          </p:nvSpPr>
          <p:spPr bwMode="auto">
            <a:xfrm>
              <a:off x="1656" y="2475"/>
              <a:ext cx="2904" cy="291"/>
            </a:xfrm>
            <a:prstGeom prst="rect">
              <a:avLst/>
            </a:prstGeom>
            <a:noFill/>
            <a:ln w="9525" algn="ctr">
              <a:noFill/>
              <a:miter lim="800000"/>
              <a:headEnd/>
              <a:tailEnd/>
            </a:ln>
          </p:spPr>
          <p:txBody>
            <a:bodyPr wrap="square">
              <a:spAutoFit/>
            </a:bodyPr>
            <a:lstStyle/>
            <a:p>
              <a:r>
                <a:rPr kumimoji="1" lang="zh-CN" altLang="en-US" sz="2400" b="1" dirty="0">
                  <a:latin typeface="微软雅黑" pitchFamily="34" charset="-122"/>
                  <a:ea typeface="微软雅黑" pitchFamily="34" charset="-122"/>
                </a:rPr>
                <a:t>国内外研究现状</a:t>
              </a:r>
              <a:endParaRPr lang="en-US" altLang="zh-CN" sz="2400" dirty="0">
                <a:solidFill>
                  <a:srgbClr val="FF0000"/>
                </a:solidFill>
                <a:latin typeface="黑体" pitchFamily="2" charset="-122"/>
                <a:ea typeface="黑体" pitchFamily="2" charset="-122"/>
              </a:endParaRPr>
            </a:p>
          </p:txBody>
        </p:sp>
        <p:sp>
          <p:nvSpPr>
            <p:cNvPr id="113" name="Text Box 117"/>
            <p:cNvSpPr txBox="1">
              <a:spLocks noChangeArrowheads="1"/>
            </p:cNvSpPr>
            <p:nvPr/>
          </p:nvSpPr>
          <p:spPr bwMode="gray">
            <a:xfrm>
              <a:off x="1272" y="2523"/>
              <a:ext cx="231" cy="291"/>
            </a:xfrm>
            <a:prstGeom prst="rect">
              <a:avLst/>
            </a:prstGeom>
            <a:noFill/>
            <a:ln w="9525" algn="ctr">
              <a:noFill/>
              <a:miter lim="800000"/>
              <a:headEnd/>
              <a:tailEnd/>
            </a:ln>
          </p:spPr>
          <p:txBody>
            <a:bodyPr wrap="none">
              <a:spAutoFit/>
            </a:bodyPr>
            <a:lstStyle/>
            <a:p>
              <a:pPr eaLnBrk="0" hangingPunct="0"/>
              <a:r>
                <a:rPr lang="en-US" altLang="zh-CN" sz="2400" b="1" dirty="0">
                  <a:solidFill>
                    <a:schemeClr val="bg1"/>
                  </a:solidFill>
                  <a:latin typeface="Verdana" pitchFamily="34" charset="0"/>
                </a:rPr>
                <a:t>2</a:t>
              </a:r>
            </a:p>
          </p:txBody>
        </p:sp>
      </p:grpSp>
      <p:sp>
        <p:nvSpPr>
          <p:cNvPr id="3" name="灯片编号占位符 2"/>
          <p:cNvSpPr>
            <a:spLocks noGrp="1"/>
          </p:cNvSpPr>
          <p:nvPr>
            <p:ph type="sldNum" sz="quarter" idx="11"/>
          </p:nvPr>
        </p:nvSpPr>
        <p:spPr/>
        <p:txBody>
          <a:bodyPr/>
          <a:lstStyle/>
          <a:p>
            <a:fld id="{57EA92A5-C027-4AA6-B826-350AEA676BBC}" type="slidenum">
              <a:rPr lang="zh-CN" altLang="en-US" smtClean="0"/>
              <a:pPr/>
              <a:t>23</a:t>
            </a:fld>
            <a:endParaRPr lang="zh-CN" altLang="en-US"/>
          </a:p>
        </p:txBody>
      </p:sp>
    </p:spTree>
    <p:extLst>
      <p:ext uri="{BB962C8B-B14F-4D97-AF65-F5344CB8AC3E}">
        <p14:creationId xmlns:p14="http://schemas.microsoft.com/office/powerpoint/2010/main" val="40547066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1988840"/>
            <a:ext cx="7867600" cy="3514328"/>
          </a:xfrm>
        </p:spPr>
        <p:txBody>
          <a:bodyPr/>
          <a:lstStyle/>
          <a:p>
            <a:pPr lvl="0"/>
            <a:r>
              <a:rPr lang="zh-CN" altLang="zh-CN" sz="2000" dirty="0">
                <a:latin typeface="宋体" panose="02010600030101010101" pitchFamily="2" charset="-122"/>
                <a:ea typeface="宋体" panose="02010600030101010101" pitchFamily="2" charset="-122"/>
              </a:rPr>
              <a:t>设计</a:t>
            </a:r>
            <a:r>
              <a:rPr lang="zh-CN" altLang="zh-CN" sz="2000" dirty="0" smtClean="0">
                <a:latin typeface="宋体" panose="02010600030101010101" pitchFamily="2" charset="-122"/>
                <a:ea typeface="宋体" panose="02010600030101010101" pitchFamily="2" charset="-122"/>
              </a:rPr>
              <a:t>并</a:t>
            </a:r>
            <a:r>
              <a:rPr lang="zh-CN" altLang="en-US" sz="2000" dirty="0" smtClean="0">
                <a:latin typeface="宋体" panose="02010600030101010101" pitchFamily="2" charset="-122"/>
                <a:ea typeface="宋体" panose="02010600030101010101" pitchFamily="2" charset="-122"/>
              </a:rPr>
              <a:t>实现一套基于网络服务的</a:t>
            </a:r>
            <a:r>
              <a:rPr lang="zh-CN" altLang="zh-CN" sz="2000" dirty="0" smtClean="0">
                <a:latin typeface="宋体" panose="02010600030101010101" pitchFamily="2" charset="-122"/>
                <a:ea typeface="宋体" panose="02010600030101010101" pitchFamily="2" charset="-122"/>
              </a:rPr>
              <a:t>开放式</a:t>
            </a:r>
            <a:r>
              <a:rPr lang="zh-CN" altLang="zh-CN" sz="2000" dirty="0">
                <a:latin typeface="宋体" panose="02010600030101010101" pitchFamily="2" charset="-122"/>
                <a:ea typeface="宋体" panose="02010600030101010101" pitchFamily="2" charset="-122"/>
              </a:rPr>
              <a:t>地理模型</a:t>
            </a:r>
            <a:r>
              <a:rPr lang="zh-CN" altLang="zh-CN" sz="2000" dirty="0" smtClean="0">
                <a:latin typeface="宋体" panose="02010600030101010101" pitchFamily="2" charset="-122"/>
                <a:ea typeface="宋体" panose="02010600030101010101" pitchFamily="2" charset="-122"/>
              </a:rPr>
              <a:t>对比</a:t>
            </a:r>
            <a:r>
              <a:rPr lang="zh-CN" altLang="en-US" sz="2000" dirty="0">
                <a:latin typeface="宋体" panose="02010600030101010101" pitchFamily="2" charset="-122"/>
                <a:ea typeface="宋体" panose="02010600030101010101" pitchFamily="2" charset="-122"/>
              </a:rPr>
              <a:t>框架</a:t>
            </a:r>
            <a:r>
              <a:rPr lang="zh-CN" altLang="zh-CN" sz="2000" dirty="0" smtClean="0">
                <a:latin typeface="宋体" panose="02010600030101010101" pitchFamily="2" charset="-122"/>
                <a:ea typeface="宋体" panose="02010600030101010101" pitchFamily="2" charset="-122"/>
              </a:rPr>
              <a:t>；</a:t>
            </a:r>
            <a:endParaRPr lang="zh-CN" altLang="zh-CN" sz="2000" dirty="0">
              <a:latin typeface="宋体" panose="02010600030101010101" pitchFamily="2" charset="-122"/>
              <a:ea typeface="宋体" panose="02010600030101010101" pitchFamily="2" charset="-122"/>
            </a:endParaRPr>
          </a:p>
          <a:p>
            <a:pPr lvl="0"/>
            <a:r>
              <a:rPr lang="zh-CN" altLang="en-US" sz="2000" dirty="0" smtClean="0">
                <a:latin typeface="宋体" panose="02010600030101010101" pitchFamily="2" charset="-122"/>
                <a:ea typeface="宋体" panose="02010600030101010101" pitchFamily="2" charset="-122"/>
              </a:rPr>
              <a:t>以</a:t>
            </a:r>
            <a:r>
              <a:rPr lang="zh-CN" altLang="en-US" sz="2000" dirty="0">
                <a:latin typeface="宋体" panose="02010600030101010101" pitchFamily="2" charset="-122"/>
                <a:ea typeface="宋体" panose="02010600030101010101" pitchFamily="2" charset="-122"/>
              </a:rPr>
              <a:t>陆地生态系统碳循环模型为例，实现地理模型资源和数据资源的开放式接入</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lvl="0"/>
            <a:r>
              <a:rPr lang="zh-CN" altLang="zh-CN" sz="2000" dirty="0" smtClean="0">
                <a:latin typeface="宋体" panose="02010600030101010101" pitchFamily="2" charset="-122"/>
                <a:ea typeface="宋体" panose="02010600030101010101" pitchFamily="2" charset="-122"/>
              </a:rPr>
              <a:t>以陆地生态系统碳循环模型为例，</a:t>
            </a:r>
            <a:r>
              <a:rPr lang="zh-CN" altLang="en-US" sz="2000" dirty="0" smtClean="0">
                <a:latin typeface="宋体" panose="02010600030101010101" pitchFamily="2" charset="-122"/>
                <a:ea typeface="宋体" panose="02010600030101010101" pitchFamily="2" charset="-122"/>
              </a:rPr>
              <a:t>实现模型对比方案的构建和实施</a:t>
            </a:r>
            <a:r>
              <a:rPr lang="zh-CN" altLang="zh-CN" sz="2000" dirty="0" smtClean="0">
                <a:latin typeface="宋体" panose="02010600030101010101" pitchFamily="2" charset="-122"/>
                <a:ea typeface="宋体" panose="02010600030101010101" pitchFamily="2" charset="-122"/>
              </a:rPr>
              <a:t>。</a:t>
            </a:r>
            <a:endParaRPr lang="zh-CN" altLang="zh-CN" sz="2000" dirty="0">
              <a:latin typeface="宋体" panose="02010600030101010101" pitchFamily="2" charset="-122"/>
              <a:ea typeface="宋体" panose="02010600030101010101" pitchFamily="2" charset="-122"/>
            </a:endParaRPr>
          </a:p>
        </p:txBody>
      </p:sp>
      <p:sp>
        <p:nvSpPr>
          <p:cNvPr id="160" name="标题 1"/>
          <p:cNvSpPr txBox="1">
            <a:spLocks/>
          </p:cNvSpPr>
          <p:nvPr/>
        </p:nvSpPr>
        <p:spPr bwMode="white">
          <a:xfrm>
            <a:off x="1143000" y="381000"/>
            <a:ext cx="67818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lang="zh-CN" altLang="en-US" sz="3200" smtClean="0">
                <a:solidFill>
                  <a:schemeClr val="bg1"/>
                </a:solidFill>
                <a:latin typeface="黑体" pitchFamily="49" charset="-122"/>
                <a:ea typeface="黑体" pitchFamily="49" charset="-122"/>
                <a:cs typeface="Arial" charset="0"/>
              </a:defRPr>
            </a:lvl1pPr>
            <a:lvl2pPr algn="ctr" rtl="0" eaLnBrk="1" fontAlgn="base" hangingPunct="1">
              <a:spcBef>
                <a:spcPct val="0"/>
              </a:spcBef>
              <a:spcAft>
                <a:spcPct val="0"/>
              </a:spcAft>
              <a:defRPr sz="3200">
                <a:solidFill>
                  <a:schemeClr val="bg1"/>
                </a:solidFill>
                <a:latin typeface="Verdana" pitchFamily="34" charset="0"/>
              </a:defRPr>
            </a:lvl2pPr>
            <a:lvl3pPr algn="ctr" rtl="0" eaLnBrk="1" fontAlgn="base" hangingPunct="1">
              <a:spcBef>
                <a:spcPct val="0"/>
              </a:spcBef>
              <a:spcAft>
                <a:spcPct val="0"/>
              </a:spcAft>
              <a:defRPr sz="3200">
                <a:solidFill>
                  <a:schemeClr val="bg1"/>
                </a:solidFill>
                <a:latin typeface="Verdana" pitchFamily="34" charset="0"/>
              </a:defRPr>
            </a:lvl3pPr>
            <a:lvl4pPr algn="ctr" rtl="0" eaLnBrk="1" fontAlgn="base" hangingPunct="1">
              <a:spcBef>
                <a:spcPct val="0"/>
              </a:spcBef>
              <a:spcAft>
                <a:spcPct val="0"/>
              </a:spcAft>
              <a:defRPr sz="3200">
                <a:solidFill>
                  <a:schemeClr val="bg1"/>
                </a:solidFill>
                <a:latin typeface="Verdana" pitchFamily="34" charset="0"/>
              </a:defRPr>
            </a:lvl4pPr>
            <a:lvl5pPr algn="ctr" rtl="0" eaLnBrk="1" fontAlgn="base" hangingPunct="1">
              <a:spcBef>
                <a:spcPct val="0"/>
              </a:spcBef>
              <a:spcAft>
                <a:spcPct val="0"/>
              </a:spcAft>
              <a:defRPr sz="3200">
                <a:solidFill>
                  <a:schemeClr val="bg1"/>
                </a:solidFill>
                <a:latin typeface="Verdana" pitchFamily="34" charset="0"/>
              </a:defRPr>
            </a:lvl5pPr>
            <a:lvl6pPr marL="457200" algn="ctr" rtl="0" eaLnBrk="1" fontAlgn="base" hangingPunct="1">
              <a:spcBef>
                <a:spcPct val="0"/>
              </a:spcBef>
              <a:spcAft>
                <a:spcPct val="0"/>
              </a:spcAft>
              <a:defRPr sz="3200">
                <a:solidFill>
                  <a:schemeClr val="bg1"/>
                </a:solidFill>
                <a:latin typeface="Verdana" pitchFamily="34" charset="0"/>
              </a:defRPr>
            </a:lvl6pPr>
            <a:lvl7pPr marL="914400" algn="ctr" rtl="0" eaLnBrk="1" fontAlgn="base" hangingPunct="1">
              <a:spcBef>
                <a:spcPct val="0"/>
              </a:spcBef>
              <a:spcAft>
                <a:spcPct val="0"/>
              </a:spcAft>
              <a:defRPr sz="3200">
                <a:solidFill>
                  <a:schemeClr val="bg1"/>
                </a:solidFill>
                <a:latin typeface="Verdana" pitchFamily="34" charset="0"/>
              </a:defRPr>
            </a:lvl7pPr>
            <a:lvl8pPr marL="1371600" algn="ctr" rtl="0" eaLnBrk="1" fontAlgn="base" hangingPunct="1">
              <a:spcBef>
                <a:spcPct val="0"/>
              </a:spcBef>
              <a:spcAft>
                <a:spcPct val="0"/>
              </a:spcAft>
              <a:defRPr sz="3200">
                <a:solidFill>
                  <a:schemeClr val="bg1"/>
                </a:solidFill>
                <a:latin typeface="Verdana" pitchFamily="34" charset="0"/>
              </a:defRPr>
            </a:lvl8pPr>
            <a:lvl9pPr marL="1828800" algn="ctr" rtl="0" eaLnBrk="1" fontAlgn="base" hangingPunct="1">
              <a:spcBef>
                <a:spcPct val="0"/>
              </a:spcBef>
              <a:spcAft>
                <a:spcPct val="0"/>
              </a:spcAft>
              <a:defRPr sz="3200">
                <a:solidFill>
                  <a:schemeClr val="bg1"/>
                </a:solidFill>
                <a:latin typeface="Verdana" pitchFamily="34" charset="0"/>
              </a:defRPr>
            </a:lvl9pPr>
          </a:lstStyle>
          <a:p>
            <a:pPr algn="l"/>
            <a:r>
              <a:rPr lang="en-US" altLang="zh-CN" dirty="0" smtClean="0"/>
              <a:t>5 </a:t>
            </a:r>
            <a:r>
              <a:rPr lang="zh-CN" altLang="en-US" dirty="0" smtClean="0"/>
              <a:t>研究结论及展望</a:t>
            </a:r>
            <a:endParaRPr lang="zh-CN" altLang="en-US" dirty="0"/>
          </a:p>
        </p:txBody>
      </p:sp>
      <p:sp>
        <p:nvSpPr>
          <p:cNvPr id="4" name="内容占位符 2"/>
          <p:cNvSpPr txBox="1">
            <a:spLocks/>
          </p:cNvSpPr>
          <p:nvPr/>
        </p:nvSpPr>
        <p:spPr bwMode="auto">
          <a:xfrm>
            <a:off x="304800" y="1066800"/>
            <a:ext cx="6859488" cy="4179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0" baseline="0">
                <a:solidFill>
                  <a:schemeClr val="tx1"/>
                </a:solidFill>
                <a:latin typeface="Arial" pitchFamily="34" charset="0"/>
                <a:ea typeface="黑体" pitchFamily="49" charset="-122"/>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baseline="0">
                <a:solidFill>
                  <a:schemeClr val="tx1"/>
                </a:solidFill>
                <a:latin typeface="Arial" pitchFamily="34" charset="0"/>
                <a:ea typeface="黑体" pitchFamily="49" charset="-122"/>
              </a:defRPr>
            </a:lvl2pPr>
            <a:lvl3pPr marL="1143000" indent="-228600" algn="l" rtl="0" eaLnBrk="1" fontAlgn="base" hangingPunct="1">
              <a:lnSpc>
                <a:spcPct val="120000"/>
              </a:lnSpc>
              <a:spcBef>
                <a:spcPct val="20000"/>
              </a:spcBef>
              <a:spcAft>
                <a:spcPct val="0"/>
              </a:spcAft>
              <a:buClr>
                <a:schemeClr val="tx1"/>
              </a:buClr>
              <a:buChar char="•"/>
              <a:defRPr sz="2200" baseline="0">
                <a:solidFill>
                  <a:schemeClr val="tx1"/>
                </a:solidFill>
                <a:latin typeface="Arial" pitchFamily="34" charset="0"/>
                <a:ea typeface="黑体" pitchFamily="49" charset="-122"/>
              </a:defRPr>
            </a:lvl3pPr>
            <a:lvl4pPr marL="1600200" indent="-228600" algn="l" rtl="0" eaLnBrk="1" fontAlgn="base" hangingPunct="1">
              <a:lnSpc>
                <a:spcPct val="120000"/>
              </a:lnSpc>
              <a:spcBef>
                <a:spcPct val="20000"/>
              </a:spcBef>
              <a:spcAft>
                <a:spcPct val="0"/>
              </a:spcAft>
              <a:buChar char="–"/>
              <a:defRPr sz="2000" baseline="0">
                <a:solidFill>
                  <a:schemeClr val="tx1"/>
                </a:solidFill>
                <a:latin typeface="Arial" pitchFamily="34" charset="0"/>
                <a:ea typeface="黑体" pitchFamily="49" charset="-122"/>
              </a:defRPr>
            </a:lvl4pPr>
            <a:lvl5pPr marL="2057400" indent="-228600" algn="l" rtl="0" eaLnBrk="1" fontAlgn="base" hangingPunct="1">
              <a:lnSpc>
                <a:spcPct val="120000"/>
              </a:lnSpc>
              <a:spcBef>
                <a:spcPct val="20000"/>
              </a:spcBef>
              <a:spcAft>
                <a:spcPct val="0"/>
              </a:spcAft>
              <a:buChar char="»"/>
              <a:defRPr sz="2000" baseline="0">
                <a:solidFill>
                  <a:schemeClr val="tx1"/>
                </a:solidFill>
                <a:latin typeface="Arial" pitchFamily="34"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None/>
            </a:pPr>
            <a:r>
              <a:rPr lang="en-US" altLang="zh-CN" sz="2000" kern="0" dirty="0" smtClean="0">
                <a:latin typeface="宋体" panose="02010600030101010101" pitchFamily="2" charset="-122"/>
                <a:ea typeface="宋体" panose="02010600030101010101" pitchFamily="2" charset="-122"/>
              </a:rPr>
              <a:t>5.1 </a:t>
            </a:r>
            <a:r>
              <a:rPr lang="zh-CN" altLang="en-US" sz="2000" kern="0" dirty="0" smtClean="0">
                <a:latin typeface="宋体" panose="02010600030101010101" pitchFamily="2" charset="-122"/>
                <a:ea typeface="宋体" panose="02010600030101010101" pitchFamily="2" charset="-122"/>
              </a:rPr>
              <a:t>研究结论</a:t>
            </a:r>
            <a:endParaRPr lang="en-US" altLang="zh-CN" sz="2000" kern="0" dirty="0">
              <a:solidFill>
                <a:srgbClr val="FF0000"/>
              </a:solidFill>
              <a:latin typeface="宋体" panose="02010600030101010101" pitchFamily="2" charset="-122"/>
              <a:ea typeface="宋体" panose="02010600030101010101" pitchFamily="2" charset="-122"/>
            </a:endParaRPr>
          </a:p>
        </p:txBody>
      </p:sp>
      <p:sp>
        <p:nvSpPr>
          <p:cNvPr id="2" name="灯片编号占位符 1"/>
          <p:cNvSpPr>
            <a:spLocks noGrp="1"/>
          </p:cNvSpPr>
          <p:nvPr>
            <p:ph type="sldNum" sz="quarter" idx="11"/>
          </p:nvPr>
        </p:nvSpPr>
        <p:spPr/>
        <p:txBody>
          <a:bodyPr/>
          <a:lstStyle/>
          <a:p>
            <a:fld id="{57EA92A5-C027-4AA6-B826-350AEA676BBC}" type="slidenum">
              <a:rPr lang="zh-CN" altLang="en-US" smtClean="0"/>
              <a:pPr/>
              <a:t>24</a:t>
            </a:fld>
            <a:endParaRPr lang="zh-CN" altLang="en-US"/>
          </a:p>
        </p:txBody>
      </p:sp>
    </p:spTree>
    <p:extLst>
      <p:ext uri="{BB962C8B-B14F-4D97-AF65-F5344CB8AC3E}">
        <p14:creationId xmlns:p14="http://schemas.microsoft.com/office/powerpoint/2010/main" val="7963869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1988840"/>
            <a:ext cx="7867600" cy="3514328"/>
          </a:xfrm>
        </p:spPr>
        <p:txBody>
          <a:bodyPr/>
          <a:lstStyle/>
          <a:p>
            <a:pPr lvl="0"/>
            <a:r>
              <a:rPr lang="zh-CN" altLang="zh-CN" sz="2000" dirty="0">
                <a:latin typeface="宋体" panose="02010600030101010101" pitchFamily="2" charset="-122"/>
                <a:ea typeface="宋体" panose="02010600030101010101" pitchFamily="2" charset="-122"/>
              </a:rPr>
              <a:t>设计</a:t>
            </a:r>
            <a:r>
              <a:rPr lang="zh-CN" altLang="zh-CN" sz="2000" dirty="0" smtClean="0">
                <a:latin typeface="宋体" panose="02010600030101010101" pitchFamily="2" charset="-122"/>
                <a:ea typeface="宋体" panose="02010600030101010101" pitchFamily="2" charset="-122"/>
              </a:rPr>
              <a:t>并</a:t>
            </a:r>
            <a:r>
              <a:rPr lang="zh-CN" altLang="en-US" sz="2000" dirty="0" smtClean="0">
                <a:latin typeface="宋体" panose="02010600030101010101" pitchFamily="2" charset="-122"/>
                <a:ea typeface="宋体" panose="02010600030101010101" pitchFamily="2" charset="-122"/>
              </a:rPr>
              <a:t>实现一套基于网络服务的</a:t>
            </a:r>
            <a:r>
              <a:rPr lang="zh-CN" altLang="zh-CN" sz="2000" dirty="0" smtClean="0">
                <a:latin typeface="宋体" panose="02010600030101010101" pitchFamily="2" charset="-122"/>
                <a:ea typeface="宋体" panose="02010600030101010101" pitchFamily="2" charset="-122"/>
              </a:rPr>
              <a:t>开放式</a:t>
            </a:r>
            <a:r>
              <a:rPr lang="zh-CN" altLang="zh-CN" sz="2000" dirty="0">
                <a:latin typeface="宋体" panose="02010600030101010101" pitchFamily="2" charset="-122"/>
                <a:ea typeface="宋体" panose="02010600030101010101" pitchFamily="2" charset="-122"/>
              </a:rPr>
              <a:t>地理模型</a:t>
            </a:r>
            <a:r>
              <a:rPr lang="zh-CN" altLang="zh-CN" sz="2000" dirty="0" smtClean="0">
                <a:latin typeface="宋体" panose="02010600030101010101" pitchFamily="2" charset="-122"/>
                <a:ea typeface="宋体" panose="02010600030101010101" pitchFamily="2" charset="-122"/>
              </a:rPr>
              <a:t>对比</a:t>
            </a:r>
            <a:r>
              <a:rPr lang="zh-CN" altLang="en-US" sz="2000" dirty="0">
                <a:latin typeface="宋体" panose="02010600030101010101" pitchFamily="2" charset="-122"/>
                <a:ea typeface="宋体" panose="02010600030101010101" pitchFamily="2" charset="-122"/>
              </a:rPr>
              <a:t>框架</a:t>
            </a:r>
            <a:r>
              <a:rPr lang="zh-CN" altLang="zh-CN" sz="2000" dirty="0" smtClean="0">
                <a:latin typeface="宋体" panose="02010600030101010101" pitchFamily="2" charset="-122"/>
                <a:ea typeface="宋体" panose="02010600030101010101" pitchFamily="2" charset="-122"/>
              </a:rPr>
              <a:t>；</a:t>
            </a:r>
            <a:endParaRPr lang="zh-CN" altLang="zh-CN" sz="2000" dirty="0">
              <a:latin typeface="宋体" panose="02010600030101010101" pitchFamily="2" charset="-122"/>
              <a:ea typeface="宋体" panose="02010600030101010101" pitchFamily="2" charset="-122"/>
            </a:endParaRPr>
          </a:p>
          <a:p>
            <a:pPr lvl="0"/>
            <a:r>
              <a:rPr lang="zh-CN" altLang="en-US" sz="2000" dirty="0" smtClean="0">
                <a:latin typeface="宋体" panose="02010600030101010101" pitchFamily="2" charset="-122"/>
                <a:ea typeface="宋体" panose="02010600030101010101" pitchFamily="2" charset="-122"/>
              </a:rPr>
              <a:t>以</a:t>
            </a:r>
            <a:r>
              <a:rPr lang="zh-CN" altLang="en-US" sz="2000" dirty="0">
                <a:latin typeface="宋体" panose="02010600030101010101" pitchFamily="2" charset="-122"/>
                <a:ea typeface="宋体" panose="02010600030101010101" pitchFamily="2" charset="-122"/>
              </a:rPr>
              <a:t>陆地生态系统碳循环模型为例，实现地理模型资源和数据资源的开放式接入</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lvl="0"/>
            <a:r>
              <a:rPr lang="zh-CN" altLang="zh-CN" sz="2000" dirty="0" smtClean="0">
                <a:latin typeface="宋体" panose="02010600030101010101" pitchFamily="2" charset="-122"/>
                <a:ea typeface="宋体" panose="02010600030101010101" pitchFamily="2" charset="-122"/>
              </a:rPr>
              <a:t>以陆地生态系统碳循环模型为例，</a:t>
            </a:r>
            <a:r>
              <a:rPr lang="zh-CN" altLang="en-US" sz="2000" dirty="0" smtClean="0">
                <a:latin typeface="宋体" panose="02010600030101010101" pitchFamily="2" charset="-122"/>
                <a:ea typeface="宋体" panose="02010600030101010101" pitchFamily="2" charset="-122"/>
              </a:rPr>
              <a:t>实现模型对比方案的构建和实施</a:t>
            </a:r>
            <a:r>
              <a:rPr lang="zh-CN" altLang="zh-CN" sz="2000" dirty="0" smtClean="0">
                <a:latin typeface="宋体" panose="02010600030101010101" pitchFamily="2" charset="-122"/>
                <a:ea typeface="宋体" panose="02010600030101010101" pitchFamily="2" charset="-122"/>
              </a:rPr>
              <a:t>。</a:t>
            </a:r>
            <a:endParaRPr lang="zh-CN" altLang="zh-CN" sz="2000" dirty="0">
              <a:latin typeface="宋体" panose="02010600030101010101" pitchFamily="2" charset="-122"/>
              <a:ea typeface="宋体" panose="02010600030101010101" pitchFamily="2" charset="-122"/>
            </a:endParaRPr>
          </a:p>
        </p:txBody>
      </p:sp>
      <p:sp>
        <p:nvSpPr>
          <p:cNvPr id="160" name="标题 1"/>
          <p:cNvSpPr txBox="1">
            <a:spLocks/>
          </p:cNvSpPr>
          <p:nvPr/>
        </p:nvSpPr>
        <p:spPr bwMode="white">
          <a:xfrm>
            <a:off x="1143000" y="381000"/>
            <a:ext cx="67818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lang="zh-CN" altLang="en-US" sz="3200" smtClean="0">
                <a:solidFill>
                  <a:schemeClr val="bg1"/>
                </a:solidFill>
                <a:latin typeface="黑体" pitchFamily="49" charset="-122"/>
                <a:ea typeface="黑体" pitchFamily="49" charset="-122"/>
                <a:cs typeface="Arial" charset="0"/>
              </a:defRPr>
            </a:lvl1pPr>
            <a:lvl2pPr algn="ctr" rtl="0" eaLnBrk="1" fontAlgn="base" hangingPunct="1">
              <a:spcBef>
                <a:spcPct val="0"/>
              </a:spcBef>
              <a:spcAft>
                <a:spcPct val="0"/>
              </a:spcAft>
              <a:defRPr sz="3200">
                <a:solidFill>
                  <a:schemeClr val="bg1"/>
                </a:solidFill>
                <a:latin typeface="Verdana" pitchFamily="34" charset="0"/>
              </a:defRPr>
            </a:lvl2pPr>
            <a:lvl3pPr algn="ctr" rtl="0" eaLnBrk="1" fontAlgn="base" hangingPunct="1">
              <a:spcBef>
                <a:spcPct val="0"/>
              </a:spcBef>
              <a:spcAft>
                <a:spcPct val="0"/>
              </a:spcAft>
              <a:defRPr sz="3200">
                <a:solidFill>
                  <a:schemeClr val="bg1"/>
                </a:solidFill>
                <a:latin typeface="Verdana" pitchFamily="34" charset="0"/>
              </a:defRPr>
            </a:lvl3pPr>
            <a:lvl4pPr algn="ctr" rtl="0" eaLnBrk="1" fontAlgn="base" hangingPunct="1">
              <a:spcBef>
                <a:spcPct val="0"/>
              </a:spcBef>
              <a:spcAft>
                <a:spcPct val="0"/>
              </a:spcAft>
              <a:defRPr sz="3200">
                <a:solidFill>
                  <a:schemeClr val="bg1"/>
                </a:solidFill>
                <a:latin typeface="Verdana" pitchFamily="34" charset="0"/>
              </a:defRPr>
            </a:lvl4pPr>
            <a:lvl5pPr algn="ctr" rtl="0" eaLnBrk="1" fontAlgn="base" hangingPunct="1">
              <a:spcBef>
                <a:spcPct val="0"/>
              </a:spcBef>
              <a:spcAft>
                <a:spcPct val="0"/>
              </a:spcAft>
              <a:defRPr sz="3200">
                <a:solidFill>
                  <a:schemeClr val="bg1"/>
                </a:solidFill>
                <a:latin typeface="Verdana" pitchFamily="34" charset="0"/>
              </a:defRPr>
            </a:lvl5pPr>
            <a:lvl6pPr marL="457200" algn="ctr" rtl="0" eaLnBrk="1" fontAlgn="base" hangingPunct="1">
              <a:spcBef>
                <a:spcPct val="0"/>
              </a:spcBef>
              <a:spcAft>
                <a:spcPct val="0"/>
              </a:spcAft>
              <a:defRPr sz="3200">
                <a:solidFill>
                  <a:schemeClr val="bg1"/>
                </a:solidFill>
                <a:latin typeface="Verdana" pitchFamily="34" charset="0"/>
              </a:defRPr>
            </a:lvl6pPr>
            <a:lvl7pPr marL="914400" algn="ctr" rtl="0" eaLnBrk="1" fontAlgn="base" hangingPunct="1">
              <a:spcBef>
                <a:spcPct val="0"/>
              </a:spcBef>
              <a:spcAft>
                <a:spcPct val="0"/>
              </a:spcAft>
              <a:defRPr sz="3200">
                <a:solidFill>
                  <a:schemeClr val="bg1"/>
                </a:solidFill>
                <a:latin typeface="Verdana" pitchFamily="34" charset="0"/>
              </a:defRPr>
            </a:lvl7pPr>
            <a:lvl8pPr marL="1371600" algn="ctr" rtl="0" eaLnBrk="1" fontAlgn="base" hangingPunct="1">
              <a:spcBef>
                <a:spcPct val="0"/>
              </a:spcBef>
              <a:spcAft>
                <a:spcPct val="0"/>
              </a:spcAft>
              <a:defRPr sz="3200">
                <a:solidFill>
                  <a:schemeClr val="bg1"/>
                </a:solidFill>
                <a:latin typeface="Verdana" pitchFamily="34" charset="0"/>
              </a:defRPr>
            </a:lvl8pPr>
            <a:lvl9pPr marL="1828800" algn="ctr" rtl="0" eaLnBrk="1" fontAlgn="base" hangingPunct="1">
              <a:spcBef>
                <a:spcPct val="0"/>
              </a:spcBef>
              <a:spcAft>
                <a:spcPct val="0"/>
              </a:spcAft>
              <a:defRPr sz="3200">
                <a:solidFill>
                  <a:schemeClr val="bg1"/>
                </a:solidFill>
                <a:latin typeface="Verdana" pitchFamily="34" charset="0"/>
              </a:defRPr>
            </a:lvl9pPr>
          </a:lstStyle>
          <a:p>
            <a:pPr algn="l"/>
            <a:r>
              <a:rPr lang="en-US" altLang="zh-CN" dirty="0" smtClean="0"/>
              <a:t>5 </a:t>
            </a:r>
            <a:r>
              <a:rPr lang="zh-CN" altLang="en-US" dirty="0" smtClean="0"/>
              <a:t>研究结论及展望</a:t>
            </a:r>
            <a:endParaRPr lang="zh-CN" altLang="en-US" dirty="0"/>
          </a:p>
        </p:txBody>
      </p:sp>
      <p:sp>
        <p:nvSpPr>
          <p:cNvPr id="4" name="内容占位符 2"/>
          <p:cNvSpPr txBox="1">
            <a:spLocks/>
          </p:cNvSpPr>
          <p:nvPr/>
        </p:nvSpPr>
        <p:spPr bwMode="auto">
          <a:xfrm>
            <a:off x="304800" y="1066800"/>
            <a:ext cx="6859488" cy="4179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0" baseline="0">
                <a:solidFill>
                  <a:schemeClr val="tx1"/>
                </a:solidFill>
                <a:latin typeface="Arial" pitchFamily="34" charset="0"/>
                <a:ea typeface="黑体" pitchFamily="49" charset="-122"/>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baseline="0">
                <a:solidFill>
                  <a:schemeClr val="tx1"/>
                </a:solidFill>
                <a:latin typeface="Arial" pitchFamily="34" charset="0"/>
                <a:ea typeface="黑体" pitchFamily="49" charset="-122"/>
              </a:defRPr>
            </a:lvl2pPr>
            <a:lvl3pPr marL="1143000" indent="-228600" algn="l" rtl="0" eaLnBrk="1" fontAlgn="base" hangingPunct="1">
              <a:lnSpc>
                <a:spcPct val="120000"/>
              </a:lnSpc>
              <a:spcBef>
                <a:spcPct val="20000"/>
              </a:spcBef>
              <a:spcAft>
                <a:spcPct val="0"/>
              </a:spcAft>
              <a:buClr>
                <a:schemeClr val="tx1"/>
              </a:buClr>
              <a:buChar char="•"/>
              <a:defRPr sz="2200" baseline="0">
                <a:solidFill>
                  <a:schemeClr val="tx1"/>
                </a:solidFill>
                <a:latin typeface="Arial" pitchFamily="34" charset="0"/>
                <a:ea typeface="黑体" pitchFamily="49" charset="-122"/>
              </a:defRPr>
            </a:lvl3pPr>
            <a:lvl4pPr marL="1600200" indent="-228600" algn="l" rtl="0" eaLnBrk="1" fontAlgn="base" hangingPunct="1">
              <a:lnSpc>
                <a:spcPct val="120000"/>
              </a:lnSpc>
              <a:spcBef>
                <a:spcPct val="20000"/>
              </a:spcBef>
              <a:spcAft>
                <a:spcPct val="0"/>
              </a:spcAft>
              <a:buChar char="–"/>
              <a:defRPr sz="2000" baseline="0">
                <a:solidFill>
                  <a:schemeClr val="tx1"/>
                </a:solidFill>
                <a:latin typeface="Arial" pitchFamily="34" charset="0"/>
                <a:ea typeface="黑体" pitchFamily="49" charset="-122"/>
              </a:defRPr>
            </a:lvl4pPr>
            <a:lvl5pPr marL="2057400" indent="-228600" algn="l" rtl="0" eaLnBrk="1" fontAlgn="base" hangingPunct="1">
              <a:lnSpc>
                <a:spcPct val="120000"/>
              </a:lnSpc>
              <a:spcBef>
                <a:spcPct val="20000"/>
              </a:spcBef>
              <a:spcAft>
                <a:spcPct val="0"/>
              </a:spcAft>
              <a:buChar char="»"/>
              <a:defRPr sz="2000" baseline="0">
                <a:solidFill>
                  <a:schemeClr val="tx1"/>
                </a:solidFill>
                <a:latin typeface="Arial" pitchFamily="34"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None/>
            </a:pPr>
            <a:r>
              <a:rPr lang="en-US" altLang="zh-CN" sz="2000" kern="0" dirty="0" smtClean="0">
                <a:latin typeface="宋体" panose="02010600030101010101" pitchFamily="2" charset="-122"/>
                <a:ea typeface="宋体" panose="02010600030101010101" pitchFamily="2" charset="-122"/>
              </a:rPr>
              <a:t>5.2 </a:t>
            </a:r>
            <a:r>
              <a:rPr lang="zh-CN" altLang="en-US" sz="2000" kern="0" dirty="0" smtClean="0">
                <a:latin typeface="宋体" panose="02010600030101010101" pitchFamily="2" charset="-122"/>
                <a:ea typeface="宋体" panose="02010600030101010101" pitchFamily="2" charset="-122"/>
              </a:rPr>
              <a:t>不足与展望</a:t>
            </a:r>
            <a:endParaRPr lang="en-US" altLang="zh-CN" sz="2000" kern="0" dirty="0">
              <a:solidFill>
                <a:srgbClr val="FF0000"/>
              </a:solidFill>
              <a:latin typeface="宋体" panose="02010600030101010101" pitchFamily="2" charset="-122"/>
              <a:ea typeface="宋体" panose="02010600030101010101" pitchFamily="2" charset="-122"/>
            </a:endParaRPr>
          </a:p>
        </p:txBody>
      </p:sp>
      <p:sp>
        <p:nvSpPr>
          <p:cNvPr id="2" name="灯片编号占位符 1"/>
          <p:cNvSpPr>
            <a:spLocks noGrp="1"/>
          </p:cNvSpPr>
          <p:nvPr>
            <p:ph type="sldNum" sz="quarter" idx="11"/>
          </p:nvPr>
        </p:nvSpPr>
        <p:spPr/>
        <p:txBody>
          <a:bodyPr/>
          <a:lstStyle/>
          <a:p>
            <a:fld id="{57EA92A5-C027-4AA6-B826-350AEA676BBC}" type="slidenum">
              <a:rPr lang="zh-CN" altLang="en-US" smtClean="0"/>
              <a:pPr/>
              <a:t>25</a:t>
            </a:fld>
            <a:endParaRPr lang="zh-CN" altLang="en-US"/>
          </a:p>
        </p:txBody>
      </p:sp>
    </p:spTree>
    <p:extLst>
      <p:ext uri="{BB962C8B-B14F-4D97-AF65-F5344CB8AC3E}">
        <p14:creationId xmlns:p14="http://schemas.microsoft.com/office/powerpoint/2010/main" val="6900640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59832" y="2996952"/>
            <a:ext cx="5580112" cy="898836"/>
          </a:xfrm>
          <a:prstGeom prst="rect">
            <a:avLst/>
          </a:prstGeom>
          <a:noFill/>
        </p:spPr>
        <p:txBody>
          <a:bodyPr wrap="square" rtlCol="0">
            <a:spAutoFit/>
          </a:bodyPr>
          <a:lstStyle/>
          <a:p>
            <a:pPr>
              <a:lnSpc>
                <a:spcPct val="150000"/>
              </a:lnSpc>
            </a:pPr>
            <a:r>
              <a:rPr lang="zh-CN" altLang="en-US" sz="4000" b="1" dirty="0" smtClean="0">
                <a:solidFill>
                  <a:schemeClr val="bg1"/>
                </a:solidFill>
                <a:latin typeface="Times New Roman" pitchFamily="18" charset="0"/>
                <a:cs typeface="Times New Roman" pitchFamily="18" charset="0"/>
              </a:rPr>
              <a:t>敬请</a:t>
            </a:r>
            <a:r>
              <a:rPr lang="zh-CN" altLang="en-US" sz="4000" b="1" dirty="0" smtClean="0">
                <a:solidFill>
                  <a:schemeClr val="bg1"/>
                </a:solidFill>
                <a:latin typeface="Times New Roman" pitchFamily="18" charset="0"/>
                <a:cs typeface="Times New Roman" pitchFamily="18" charset="0"/>
              </a:rPr>
              <a:t>老师批评</a:t>
            </a:r>
            <a:r>
              <a:rPr lang="zh-CN" altLang="en-US" sz="4000" b="1" dirty="0" smtClean="0">
                <a:solidFill>
                  <a:schemeClr val="bg1"/>
                </a:solidFill>
                <a:latin typeface="Times New Roman" pitchFamily="18" charset="0"/>
                <a:cs typeface="Times New Roman" pitchFamily="18" charset="0"/>
              </a:rPr>
              <a:t>指正！</a:t>
            </a:r>
            <a:endParaRPr lang="zh-CN" altLang="en-US" sz="4000" b="1" dirty="0">
              <a:solidFill>
                <a:schemeClr val="bg1"/>
              </a:solidFill>
              <a:latin typeface="Times New Roman" pitchFamily="18" charset="0"/>
              <a:cs typeface="Times New Roman" pitchFamily="18" charset="0"/>
            </a:endParaRPr>
          </a:p>
        </p:txBody>
      </p:sp>
      <p:sp>
        <p:nvSpPr>
          <p:cNvPr id="4" name="WordArt 2"/>
          <p:cNvSpPr>
            <a:spLocks noChangeArrowheads="1" noChangeShapeType="1" noTextEdit="1"/>
          </p:cNvSpPr>
          <p:nvPr/>
        </p:nvSpPr>
        <p:spPr bwMode="gray">
          <a:xfrm>
            <a:off x="3131840" y="980728"/>
            <a:ext cx="1885300" cy="864096"/>
          </a:xfrm>
          <a:prstGeom prst="rect">
            <a:avLst/>
          </a:prstGeom>
        </p:spPr>
        <p:txBody>
          <a:bodyPr wrap="none" fromWordArt="1">
            <a:prstTxWarp prst="textDeflate">
              <a:avLst>
                <a:gd name="adj" fmla="val 0"/>
              </a:avLst>
            </a:prstTxWarp>
          </a:bodyPr>
          <a:lstStyle/>
          <a:p>
            <a:pPr algn="ctr"/>
            <a:r>
              <a:rPr lang="zh-CN" altLang="en-US" sz="3600" b="1" kern="10" dirty="0" smtClean="0">
                <a:ln w="19050">
                  <a:solidFill>
                    <a:srgbClr val="FFFFFF"/>
                  </a:solidFill>
                  <a:round/>
                  <a:headEnd/>
                  <a:tailEnd/>
                </a:ln>
                <a:gradFill rotWithShape="1">
                  <a:gsLst>
                    <a:gs pos="0">
                      <a:schemeClr val="accent1"/>
                    </a:gs>
                    <a:gs pos="100000">
                      <a:schemeClr val="accent2"/>
                    </a:gs>
                  </a:gsLst>
                  <a:lin ang="0" scaled="1"/>
                </a:gradFill>
                <a:effectLst>
                  <a:outerShdw dist="53882" dir="2700000" algn="ctr" rotWithShape="0">
                    <a:schemeClr val="tx1">
                      <a:alpha val="50000"/>
                    </a:schemeClr>
                  </a:outerShdw>
                </a:effectLst>
                <a:latin typeface="Arial"/>
                <a:cs typeface="Arial"/>
              </a:rPr>
              <a:t>谢谢</a:t>
            </a:r>
            <a:endParaRPr lang="zh-CN" altLang="en-US" sz="3600" b="1" kern="10" dirty="0">
              <a:ln w="19050">
                <a:solidFill>
                  <a:srgbClr val="FFFFFF"/>
                </a:solidFill>
                <a:round/>
                <a:headEnd/>
                <a:tailEnd/>
              </a:ln>
              <a:gradFill rotWithShape="1">
                <a:gsLst>
                  <a:gs pos="0">
                    <a:schemeClr val="accent1"/>
                  </a:gs>
                  <a:gs pos="100000">
                    <a:schemeClr val="accent2"/>
                  </a:gs>
                </a:gsLst>
                <a:lin ang="0" scaled="1"/>
              </a:gradFill>
              <a:effectLst>
                <a:outerShdw dist="53882" dir="2700000" algn="ctr" rotWithShape="0">
                  <a:schemeClr val="tx1">
                    <a:alpha val="50000"/>
                  </a:schemeClr>
                </a:outerShdw>
              </a:effectLst>
              <a:latin typeface="Arial"/>
              <a:cs typeface="Arial"/>
            </a:endParaRPr>
          </a:p>
        </p:txBody>
      </p:sp>
    </p:spTree>
    <p:extLst>
      <p:ext uri="{BB962C8B-B14F-4D97-AF65-F5344CB8AC3E}">
        <p14:creationId xmlns:p14="http://schemas.microsoft.com/office/powerpoint/2010/main" val="4219341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 </a:t>
            </a:r>
            <a:r>
              <a:rPr lang="zh-CN" altLang="en-US" dirty="0" smtClean="0"/>
              <a:t>研究</a:t>
            </a:r>
            <a:r>
              <a:rPr lang="zh-CN" altLang="en-US" dirty="0" smtClean="0"/>
              <a:t>背景</a:t>
            </a:r>
            <a:r>
              <a:rPr lang="zh-CN" altLang="en-US" dirty="0" smtClean="0"/>
              <a:t>和研究意义</a:t>
            </a:r>
            <a:endParaRPr lang="zh-CN" altLang="en-US" dirty="0"/>
          </a:p>
        </p:txBody>
      </p:sp>
      <p:sp>
        <p:nvSpPr>
          <p:cNvPr id="6" name="内容占位符 2"/>
          <p:cNvSpPr>
            <a:spLocks noGrp="1"/>
          </p:cNvSpPr>
          <p:nvPr>
            <p:ph idx="1"/>
          </p:nvPr>
        </p:nvSpPr>
        <p:spPr>
          <a:xfrm>
            <a:off x="304800" y="1570856"/>
            <a:ext cx="4716701" cy="2218184"/>
          </a:xfrm>
        </p:spPr>
        <p:txBody>
          <a:bodyPr/>
          <a:lstStyle/>
          <a:p>
            <a:r>
              <a:rPr lang="zh-CN" altLang="en-US" sz="2000" dirty="0" smtClean="0">
                <a:latin typeface="宋体" panose="02010600030101010101" pitchFamily="2" charset="-122"/>
                <a:ea typeface="宋体" panose="02010600030101010101" pitchFamily="2" charset="-122"/>
              </a:rPr>
              <a:t>自工业革命</a:t>
            </a:r>
            <a:r>
              <a:rPr lang="zh-CN" altLang="en-US" sz="2000" dirty="0">
                <a:latin typeface="宋体" panose="02010600030101010101" pitchFamily="2" charset="-122"/>
                <a:ea typeface="宋体" panose="02010600030101010101" pitchFamily="2" charset="-122"/>
              </a:rPr>
              <a:t>以来</a:t>
            </a:r>
            <a:r>
              <a:rPr lang="zh-CN" altLang="en-US" sz="2000" dirty="0" smtClean="0">
                <a:latin typeface="宋体" panose="02010600030101010101" pitchFamily="2" charset="-122"/>
                <a:ea typeface="宋体" panose="02010600030101010101" pitchFamily="2" charset="-122"/>
              </a:rPr>
              <a:t>，人类活动正大规模地改变生态系统，其中最典型的是温室气体浓度的增加导致的</a:t>
            </a:r>
            <a:r>
              <a:rPr lang="zh-CN" altLang="en-US" sz="2000" dirty="0" smtClean="0">
                <a:solidFill>
                  <a:srgbClr val="FF0000"/>
                </a:solidFill>
                <a:latin typeface="宋体" panose="02010600030101010101" pitchFamily="2" charset="-122"/>
                <a:ea typeface="宋体" panose="02010600030101010101" pitchFamily="2" charset="-122"/>
              </a:rPr>
              <a:t>全球气候变暖</a:t>
            </a:r>
            <a:r>
              <a:rPr lang="zh-CN" altLang="en-US" sz="2000" dirty="0" smtClean="0">
                <a:latin typeface="宋体" panose="02010600030101010101" pitchFamily="2" charset="-122"/>
                <a:ea typeface="宋体" panose="02010600030101010101" pitchFamily="2" charset="-122"/>
              </a:rPr>
              <a:t>问题，将会引发一系列严重的全球问题，开展</a:t>
            </a:r>
            <a:r>
              <a:rPr lang="zh-CN" altLang="en-US" sz="2000" dirty="0">
                <a:latin typeface="宋体" panose="02010600030101010101" pitchFamily="2" charset="-122"/>
                <a:ea typeface="宋体" panose="02010600030101010101" pitchFamily="2" charset="-122"/>
              </a:rPr>
              <a:t>碳循环模型的模拟是预测碳收支格局和变化的重要</a:t>
            </a:r>
            <a:r>
              <a:rPr lang="zh-CN" altLang="en-US" sz="2000" dirty="0" smtClean="0">
                <a:latin typeface="宋体" panose="02010600030101010101" pitchFamily="2" charset="-122"/>
                <a:ea typeface="宋体" panose="02010600030101010101" pitchFamily="2" charset="-122"/>
              </a:rPr>
              <a:t>手段。</a:t>
            </a:r>
            <a:endParaRPr lang="en-US" altLang="zh-CN" sz="2000" dirty="0" smtClean="0">
              <a:latin typeface="宋体" panose="02010600030101010101" pitchFamily="2" charset="-122"/>
              <a:ea typeface="宋体" panose="02010600030101010101" pitchFamily="2" charset="-122"/>
            </a:endParaRPr>
          </a:p>
        </p:txBody>
      </p:sp>
      <p:sp>
        <p:nvSpPr>
          <p:cNvPr id="7" name="内容占位符 2"/>
          <p:cNvSpPr txBox="1">
            <a:spLocks/>
          </p:cNvSpPr>
          <p:nvPr/>
        </p:nvSpPr>
        <p:spPr bwMode="auto">
          <a:xfrm>
            <a:off x="304800" y="3933056"/>
            <a:ext cx="7867600" cy="30243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0" baseline="0">
                <a:solidFill>
                  <a:schemeClr val="tx1"/>
                </a:solidFill>
                <a:latin typeface="Arial" pitchFamily="34" charset="0"/>
                <a:ea typeface="黑体" pitchFamily="49" charset="-122"/>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baseline="0">
                <a:solidFill>
                  <a:schemeClr val="tx1"/>
                </a:solidFill>
                <a:latin typeface="Arial" pitchFamily="34" charset="0"/>
                <a:ea typeface="黑体" pitchFamily="49" charset="-122"/>
              </a:defRPr>
            </a:lvl2pPr>
            <a:lvl3pPr marL="1143000" indent="-228600" algn="l" rtl="0" eaLnBrk="1" fontAlgn="base" hangingPunct="1">
              <a:lnSpc>
                <a:spcPct val="120000"/>
              </a:lnSpc>
              <a:spcBef>
                <a:spcPct val="20000"/>
              </a:spcBef>
              <a:spcAft>
                <a:spcPct val="0"/>
              </a:spcAft>
              <a:buClr>
                <a:schemeClr val="tx1"/>
              </a:buClr>
              <a:buChar char="•"/>
              <a:defRPr sz="2200" baseline="0">
                <a:solidFill>
                  <a:schemeClr val="tx1"/>
                </a:solidFill>
                <a:latin typeface="Arial" pitchFamily="34" charset="0"/>
                <a:ea typeface="黑体" pitchFamily="49" charset="-122"/>
              </a:defRPr>
            </a:lvl3pPr>
            <a:lvl4pPr marL="1600200" indent="-228600" algn="l" rtl="0" eaLnBrk="1" fontAlgn="base" hangingPunct="1">
              <a:lnSpc>
                <a:spcPct val="120000"/>
              </a:lnSpc>
              <a:spcBef>
                <a:spcPct val="20000"/>
              </a:spcBef>
              <a:spcAft>
                <a:spcPct val="0"/>
              </a:spcAft>
              <a:buChar char="–"/>
              <a:defRPr sz="2000" baseline="0">
                <a:solidFill>
                  <a:schemeClr val="tx1"/>
                </a:solidFill>
                <a:latin typeface="Arial" pitchFamily="34" charset="0"/>
                <a:ea typeface="黑体" pitchFamily="49" charset="-122"/>
              </a:defRPr>
            </a:lvl4pPr>
            <a:lvl5pPr marL="2057400" indent="-228600" algn="l" rtl="0" eaLnBrk="1" fontAlgn="base" hangingPunct="1">
              <a:lnSpc>
                <a:spcPct val="120000"/>
              </a:lnSpc>
              <a:spcBef>
                <a:spcPct val="20000"/>
              </a:spcBef>
              <a:spcAft>
                <a:spcPct val="0"/>
              </a:spcAft>
              <a:buChar char="»"/>
              <a:defRPr sz="2000" baseline="0">
                <a:solidFill>
                  <a:schemeClr val="tx1"/>
                </a:solidFill>
                <a:latin typeface="Arial" pitchFamily="34"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zh-CN" altLang="en-US" sz="2000" dirty="0">
                <a:latin typeface="宋体" panose="02010600030101010101" pitchFamily="2" charset="-122"/>
                <a:ea typeface="宋体" panose="02010600030101010101" pitchFamily="2" charset="-122"/>
              </a:rPr>
              <a:t>面对严峻的气候变化</a:t>
            </a:r>
            <a:r>
              <a:rPr lang="zh-CN" altLang="en-US" sz="2000" dirty="0" smtClean="0">
                <a:latin typeface="宋体" panose="02010600030101010101" pitchFamily="2" charset="-122"/>
                <a:ea typeface="宋体" panose="02010600030101010101" pitchFamily="2" charset="-122"/>
              </a:rPr>
              <a:t>，</a:t>
            </a:r>
            <a:r>
              <a:rPr lang="zh-CN" altLang="en-US" sz="2000" kern="0" dirty="0" smtClean="0">
                <a:latin typeface="宋体" panose="02010600030101010101" pitchFamily="2" charset="-122"/>
                <a:ea typeface="宋体" panose="02010600030101010101" pitchFamily="2" charset="-122"/>
              </a:rPr>
              <a:t>国际上成立了联合国政府间气候变化专门委员会（</a:t>
            </a:r>
            <a:r>
              <a:rPr lang="en-US" altLang="zh-CN" sz="2000" kern="0" dirty="0" smtClean="0">
                <a:latin typeface="宋体" panose="02010600030101010101" pitchFamily="2" charset="-122"/>
                <a:ea typeface="宋体" panose="02010600030101010101" pitchFamily="2" charset="-122"/>
              </a:rPr>
              <a:t>IPCC</a:t>
            </a:r>
            <a:r>
              <a:rPr lang="zh-CN" altLang="en-US" sz="2000" kern="0" dirty="0" smtClean="0">
                <a:latin typeface="宋体" panose="02010600030101010101" pitchFamily="2" charset="-122"/>
                <a:ea typeface="宋体" panose="02010600030101010101" pitchFamily="2" charset="-122"/>
              </a:rPr>
              <a:t>），</a:t>
            </a:r>
            <a:r>
              <a:rPr lang="en-US" altLang="zh-CN" sz="2000" kern="0" dirty="0" smtClean="0">
                <a:latin typeface="宋体" panose="02010600030101010101" pitchFamily="2" charset="-122"/>
                <a:ea typeface="宋体" panose="02010600030101010101" pitchFamily="2" charset="-122"/>
              </a:rPr>
              <a:t>IPCC</a:t>
            </a:r>
            <a:r>
              <a:rPr lang="zh-CN" altLang="en-US" sz="2000" kern="0" dirty="0" smtClean="0">
                <a:latin typeface="宋体" panose="02010600030101010101" pitchFamily="2" charset="-122"/>
                <a:ea typeface="宋体" panose="02010600030101010101" pitchFamily="2" charset="-122"/>
              </a:rPr>
              <a:t>每</a:t>
            </a:r>
            <a:r>
              <a:rPr lang="en-US" altLang="zh-CN" sz="2000" kern="0" dirty="0" smtClean="0">
                <a:latin typeface="宋体" panose="02010600030101010101" pitchFamily="2" charset="-122"/>
                <a:ea typeface="宋体" panose="02010600030101010101" pitchFamily="2" charset="-122"/>
              </a:rPr>
              <a:t>5</a:t>
            </a:r>
            <a:r>
              <a:rPr lang="zh-CN" altLang="en-US" sz="2000" kern="0" dirty="0" smtClean="0">
                <a:latin typeface="宋体" panose="02010600030101010101" pitchFamily="2" charset="-122"/>
                <a:ea typeface="宋体" panose="02010600030101010101" pitchFamily="2" charset="-122"/>
              </a:rPr>
              <a:t>年开展出版一次</a:t>
            </a:r>
            <a:r>
              <a:rPr lang="zh-CN" altLang="en-US" sz="2000" kern="0" dirty="0" smtClean="0">
                <a:solidFill>
                  <a:srgbClr val="FF0000"/>
                </a:solidFill>
                <a:latin typeface="宋体" panose="02010600030101010101" pitchFamily="2" charset="-122"/>
                <a:ea typeface="宋体" panose="02010600030101010101" pitchFamily="2" charset="-122"/>
              </a:rPr>
              <a:t>评估报告</a:t>
            </a:r>
            <a:r>
              <a:rPr lang="zh-CN" altLang="en-US" sz="2000" kern="0" dirty="0" smtClean="0">
                <a:latin typeface="宋体" panose="02010600030101010101" pitchFamily="2" charset="-122"/>
                <a:ea typeface="宋体" panose="02010600030101010101" pitchFamily="2" charset="-122"/>
              </a:rPr>
              <a:t>，提供有关气候变化的现象、成因、影响及对策信息。</a:t>
            </a:r>
            <a:endParaRPr lang="en-US" altLang="zh-CN" sz="2000" kern="0" dirty="0" smtClean="0">
              <a:latin typeface="宋体" panose="02010600030101010101" pitchFamily="2" charset="-122"/>
              <a:ea typeface="宋体" panose="02010600030101010101" pitchFamily="2" charset="-122"/>
            </a:endParaRPr>
          </a:p>
          <a:p>
            <a:r>
              <a:rPr lang="zh-CN" altLang="en-US" sz="2000" kern="0" dirty="0" smtClean="0">
                <a:latin typeface="宋体" panose="02010600030101010101" pitchFamily="2" charset="-122"/>
                <a:ea typeface="宋体" panose="02010600030101010101" pitchFamily="2" charset="-122"/>
              </a:rPr>
              <a:t>此外，国际上也多次开展了</a:t>
            </a:r>
            <a:r>
              <a:rPr lang="zh-CN" altLang="en-US" sz="2000" kern="0" dirty="0">
                <a:solidFill>
                  <a:srgbClr val="FF0000"/>
                </a:solidFill>
                <a:latin typeface="宋体" panose="02010600030101010101" pitchFamily="2" charset="-122"/>
                <a:ea typeface="宋体" panose="02010600030101010101" pitchFamily="2" charset="-122"/>
              </a:rPr>
              <a:t>耦合模型对比计划（</a:t>
            </a:r>
            <a:r>
              <a:rPr lang="en-US" altLang="zh-CN" sz="2000" kern="0" dirty="0">
                <a:solidFill>
                  <a:srgbClr val="FF0000"/>
                </a:solidFill>
                <a:latin typeface="宋体" panose="02010600030101010101" pitchFamily="2" charset="-122"/>
                <a:ea typeface="宋体" panose="02010600030101010101" pitchFamily="2" charset="-122"/>
              </a:rPr>
              <a:t>CMIP</a:t>
            </a:r>
            <a:r>
              <a:rPr lang="zh-CN" altLang="en-US" sz="2000" kern="0" dirty="0" smtClean="0">
                <a:solidFill>
                  <a:srgbClr val="FF0000"/>
                </a:solidFill>
                <a:latin typeface="宋体" panose="02010600030101010101" pitchFamily="2" charset="-122"/>
                <a:ea typeface="宋体" panose="02010600030101010101" pitchFamily="2" charset="-122"/>
              </a:rPr>
              <a:t>）</a:t>
            </a:r>
            <a:r>
              <a:rPr lang="zh-CN" altLang="en-US" sz="2000" kern="0" dirty="0" smtClean="0">
                <a:latin typeface="宋体" panose="02010600030101010101" pitchFamily="2" charset="-122"/>
                <a:ea typeface="宋体" panose="02010600030101010101" pitchFamily="2" charset="-122"/>
              </a:rPr>
              <a:t>、</a:t>
            </a:r>
            <a:r>
              <a:rPr lang="zh-CN" altLang="en-US" sz="2000" kern="0" dirty="0">
                <a:solidFill>
                  <a:srgbClr val="FF0000"/>
                </a:solidFill>
                <a:latin typeface="宋体" panose="02010600030101010101" pitchFamily="2" charset="-122"/>
                <a:ea typeface="宋体" panose="02010600030101010101" pitchFamily="2" charset="-122"/>
              </a:rPr>
              <a:t>区域气候模型评估系统（</a:t>
            </a:r>
            <a:r>
              <a:rPr lang="en-US" altLang="zh-CN" sz="2000" kern="0" dirty="0">
                <a:solidFill>
                  <a:srgbClr val="FF0000"/>
                </a:solidFill>
                <a:latin typeface="宋体" panose="02010600030101010101" pitchFamily="2" charset="-122"/>
                <a:ea typeface="宋体" panose="02010600030101010101" pitchFamily="2" charset="-122"/>
              </a:rPr>
              <a:t>RCMES</a:t>
            </a:r>
            <a:r>
              <a:rPr lang="zh-CN" altLang="en-US" sz="2000" kern="0" dirty="0">
                <a:solidFill>
                  <a:srgbClr val="FF0000"/>
                </a:solidFill>
                <a:latin typeface="宋体" panose="02010600030101010101" pitchFamily="2" charset="-122"/>
                <a:ea typeface="宋体" panose="02010600030101010101" pitchFamily="2" charset="-122"/>
              </a:rPr>
              <a:t>）</a:t>
            </a:r>
            <a:r>
              <a:rPr lang="zh-CN" altLang="en-US" sz="2000" kern="0" dirty="0">
                <a:latin typeface="宋体" panose="02010600030101010101" pitchFamily="2" charset="-122"/>
                <a:ea typeface="宋体" panose="02010600030101010101" pitchFamily="2" charset="-122"/>
              </a:rPr>
              <a:t>、</a:t>
            </a:r>
            <a:r>
              <a:rPr lang="zh-CN" altLang="en-US" sz="2000" kern="0" dirty="0">
                <a:solidFill>
                  <a:srgbClr val="FF0000"/>
                </a:solidFill>
                <a:latin typeface="宋体" panose="02010600030101010101" pitchFamily="2" charset="-122"/>
                <a:ea typeface="宋体" panose="02010600030101010101" pitchFamily="2" charset="-122"/>
              </a:rPr>
              <a:t>协调区域气候降尺度实验（</a:t>
            </a:r>
            <a:r>
              <a:rPr lang="en-US" altLang="zh-CN" sz="2000" kern="0" dirty="0">
                <a:solidFill>
                  <a:srgbClr val="FF0000"/>
                </a:solidFill>
                <a:latin typeface="宋体" panose="02010600030101010101" pitchFamily="2" charset="-122"/>
                <a:ea typeface="宋体" panose="02010600030101010101" pitchFamily="2" charset="-122"/>
              </a:rPr>
              <a:t>CORDEX</a:t>
            </a:r>
            <a:r>
              <a:rPr lang="zh-CN" altLang="en-US" sz="2000" kern="0" dirty="0" smtClean="0">
                <a:solidFill>
                  <a:srgbClr val="FF0000"/>
                </a:solidFill>
                <a:latin typeface="宋体" panose="02010600030101010101" pitchFamily="2" charset="-122"/>
                <a:ea typeface="宋体" panose="02010600030101010101" pitchFamily="2" charset="-122"/>
              </a:rPr>
              <a:t>）</a:t>
            </a:r>
            <a:r>
              <a:rPr lang="zh-CN" altLang="en-US" sz="2000" kern="0" dirty="0" smtClean="0">
                <a:latin typeface="宋体" panose="02010600030101010101" pitchFamily="2" charset="-122"/>
                <a:ea typeface="宋体" panose="02010600030101010101" pitchFamily="2" charset="-122"/>
              </a:rPr>
              <a:t>等工作，在区域以及全球尺度下对比评估模型的模拟能力。</a:t>
            </a:r>
            <a:endParaRPr lang="en-US" altLang="zh-CN" sz="2000" kern="0" dirty="0" smtClean="0">
              <a:latin typeface="宋体" panose="02010600030101010101" pitchFamily="2" charset="-122"/>
              <a:ea typeface="宋体" panose="02010600030101010101" pitchFamily="2" charset="-122"/>
            </a:endParaRPr>
          </a:p>
          <a:p>
            <a:r>
              <a:rPr lang="zh-CN" altLang="en-US" sz="2000" kern="0" dirty="0" smtClean="0">
                <a:latin typeface="宋体" panose="02010600030101010101" pitchFamily="2" charset="-122"/>
                <a:ea typeface="宋体" panose="02010600030101010101" pitchFamily="2" charset="-122"/>
              </a:rPr>
              <a:t>因此，模型对比是当前气候模型研究领域的一个</a:t>
            </a:r>
            <a:r>
              <a:rPr lang="zh-CN" altLang="en-US" sz="2000" kern="0" dirty="0" smtClean="0">
                <a:solidFill>
                  <a:srgbClr val="FF0000"/>
                </a:solidFill>
                <a:latin typeface="宋体" panose="02010600030101010101" pitchFamily="2" charset="-122"/>
                <a:ea typeface="宋体" panose="02010600030101010101" pitchFamily="2" charset="-122"/>
              </a:rPr>
              <a:t>热点</a:t>
            </a:r>
            <a:r>
              <a:rPr lang="zh-CN" altLang="en-US" sz="2000" kern="0" dirty="0" smtClean="0">
                <a:latin typeface="宋体" panose="02010600030101010101" pitchFamily="2" charset="-122"/>
                <a:ea typeface="宋体" panose="02010600030101010101" pitchFamily="2" charset="-122"/>
              </a:rPr>
              <a:t>。</a:t>
            </a:r>
            <a:endParaRPr lang="en-US" altLang="zh-CN" sz="2000" kern="0" dirty="0" smtClean="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rotWithShape="1">
          <a:blip r:embed="rId3"/>
          <a:srcRect r="19306"/>
          <a:stretch/>
        </p:blipFill>
        <p:spPr>
          <a:xfrm>
            <a:off x="5021501" y="969838"/>
            <a:ext cx="3128783" cy="2099122"/>
          </a:xfrm>
          <a:prstGeom prst="rect">
            <a:avLst/>
          </a:prstGeom>
        </p:spPr>
      </p:pic>
      <p:sp>
        <p:nvSpPr>
          <p:cNvPr id="8" name="内容占位符 2"/>
          <p:cNvSpPr txBox="1">
            <a:spLocks/>
          </p:cNvSpPr>
          <p:nvPr/>
        </p:nvSpPr>
        <p:spPr bwMode="auto">
          <a:xfrm>
            <a:off x="304800" y="1066800"/>
            <a:ext cx="6859488" cy="4179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0" baseline="0">
                <a:solidFill>
                  <a:schemeClr val="tx1"/>
                </a:solidFill>
                <a:latin typeface="Arial" pitchFamily="34" charset="0"/>
                <a:ea typeface="黑体" pitchFamily="49" charset="-122"/>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baseline="0">
                <a:solidFill>
                  <a:schemeClr val="tx1"/>
                </a:solidFill>
                <a:latin typeface="Arial" pitchFamily="34" charset="0"/>
                <a:ea typeface="黑体" pitchFamily="49" charset="-122"/>
              </a:defRPr>
            </a:lvl2pPr>
            <a:lvl3pPr marL="1143000" indent="-228600" algn="l" rtl="0" eaLnBrk="1" fontAlgn="base" hangingPunct="1">
              <a:lnSpc>
                <a:spcPct val="120000"/>
              </a:lnSpc>
              <a:spcBef>
                <a:spcPct val="20000"/>
              </a:spcBef>
              <a:spcAft>
                <a:spcPct val="0"/>
              </a:spcAft>
              <a:buClr>
                <a:schemeClr val="tx1"/>
              </a:buClr>
              <a:buChar char="•"/>
              <a:defRPr sz="2200" baseline="0">
                <a:solidFill>
                  <a:schemeClr val="tx1"/>
                </a:solidFill>
                <a:latin typeface="Arial" pitchFamily="34" charset="0"/>
                <a:ea typeface="黑体" pitchFamily="49" charset="-122"/>
              </a:defRPr>
            </a:lvl3pPr>
            <a:lvl4pPr marL="1600200" indent="-228600" algn="l" rtl="0" eaLnBrk="1" fontAlgn="base" hangingPunct="1">
              <a:lnSpc>
                <a:spcPct val="120000"/>
              </a:lnSpc>
              <a:spcBef>
                <a:spcPct val="20000"/>
              </a:spcBef>
              <a:spcAft>
                <a:spcPct val="0"/>
              </a:spcAft>
              <a:buChar char="–"/>
              <a:defRPr sz="2000" baseline="0">
                <a:solidFill>
                  <a:schemeClr val="tx1"/>
                </a:solidFill>
                <a:latin typeface="Arial" pitchFamily="34" charset="0"/>
                <a:ea typeface="黑体" pitchFamily="49" charset="-122"/>
              </a:defRPr>
            </a:lvl4pPr>
            <a:lvl5pPr marL="2057400" indent="-228600" algn="l" rtl="0" eaLnBrk="1" fontAlgn="base" hangingPunct="1">
              <a:lnSpc>
                <a:spcPct val="120000"/>
              </a:lnSpc>
              <a:spcBef>
                <a:spcPct val="20000"/>
              </a:spcBef>
              <a:spcAft>
                <a:spcPct val="0"/>
              </a:spcAft>
              <a:buChar char="»"/>
              <a:defRPr sz="2000" baseline="0">
                <a:solidFill>
                  <a:schemeClr val="tx1"/>
                </a:solidFill>
                <a:latin typeface="Arial" pitchFamily="34"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Font typeface="Wingdings" pitchFamily="2" charset="2"/>
              <a:buNone/>
            </a:pPr>
            <a:r>
              <a:rPr lang="en-US" altLang="zh-CN" sz="2000" kern="0" dirty="0" smtClean="0">
                <a:latin typeface="宋体" panose="02010600030101010101" pitchFamily="2" charset="-122"/>
                <a:ea typeface="宋体" panose="02010600030101010101" pitchFamily="2" charset="-122"/>
              </a:rPr>
              <a:t>1.1 </a:t>
            </a:r>
            <a:r>
              <a:rPr lang="zh-CN" altLang="en-US" sz="2000" kern="0" dirty="0" smtClean="0">
                <a:latin typeface="宋体" panose="02010600030101010101" pitchFamily="2" charset="-122"/>
                <a:ea typeface="宋体" panose="02010600030101010101" pitchFamily="2" charset="-122"/>
              </a:rPr>
              <a:t>研究背景</a:t>
            </a:r>
            <a:endParaRPr lang="en-US" altLang="zh-CN" sz="2000" kern="0" dirty="0">
              <a:solidFill>
                <a:srgbClr val="FF0000"/>
              </a:solidFill>
              <a:latin typeface="宋体" panose="02010600030101010101" pitchFamily="2" charset="-122"/>
              <a:ea typeface="宋体" panose="02010600030101010101" pitchFamily="2" charset="-122"/>
            </a:endParaRPr>
          </a:p>
        </p:txBody>
      </p:sp>
      <p:sp>
        <p:nvSpPr>
          <p:cNvPr id="3" name="灯片编号占位符 2"/>
          <p:cNvSpPr>
            <a:spLocks noGrp="1"/>
          </p:cNvSpPr>
          <p:nvPr>
            <p:ph type="sldNum" sz="quarter" idx="11"/>
          </p:nvPr>
        </p:nvSpPr>
        <p:spPr/>
        <p:txBody>
          <a:bodyPr/>
          <a:lstStyle/>
          <a:p>
            <a:fld id="{57EA92A5-C027-4AA6-B826-350AEA676BBC}" type="slidenum">
              <a:rPr lang="zh-CN" altLang="en-US" smtClean="0"/>
              <a:pPr/>
              <a:t>3</a:t>
            </a:fld>
            <a:endParaRPr lang="zh-CN" altLang="en-US"/>
          </a:p>
        </p:txBody>
      </p:sp>
    </p:spTree>
    <p:extLst>
      <p:ext uri="{BB962C8B-B14F-4D97-AF65-F5344CB8AC3E}">
        <p14:creationId xmlns:p14="http://schemas.microsoft.com/office/powerpoint/2010/main" val="7744822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1 </a:t>
            </a:r>
            <a:r>
              <a:rPr lang="zh-CN" altLang="en-US" dirty="0"/>
              <a:t>研究背景和研究意义</a:t>
            </a:r>
            <a:endParaRPr lang="zh-CN" altLang="en-US" dirty="0"/>
          </a:p>
        </p:txBody>
      </p:sp>
      <p:sp>
        <p:nvSpPr>
          <p:cNvPr id="6" name="内容占位符 2"/>
          <p:cNvSpPr>
            <a:spLocks noGrp="1"/>
          </p:cNvSpPr>
          <p:nvPr>
            <p:ph idx="1"/>
          </p:nvPr>
        </p:nvSpPr>
        <p:spPr>
          <a:xfrm>
            <a:off x="304800" y="1844824"/>
            <a:ext cx="7867600" cy="2290192"/>
          </a:xfrm>
        </p:spPr>
        <p:txBody>
          <a:bodyPr/>
          <a:lstStyle/>
          <a:p>
            <a:r>
              <a:rPr lang="zh-CN" altLang="en-US" sz="2000" dirty="0" smtClean="0">
                <a:latin typeface="宋体" panose="02010600030101010101" pitchFamily="2" charset="-122"/>
                <a:ea typeface="宋体" panose="02010600030101010101" pitchFamily="2" charset="-122"/>
              </a:rPr>
              <a:t>但是，由于地球系统模式的复杂性、地理现象的时空分异特性、模型参数的复杂性等诸多原因限制了模型对比工作的开展，模型对比也是当前研究的一个</a:t>
            </a:r>
            <a:r>
              <a:rPr lang="zh-CN" altLang="en-US" sz="2000" dirty="0" smtClean="0">
                <a:solidFill>
                  <a:srgbClr val="FF0000"/>
                </a:solidFill>
                <a:latin typeface="宋体" panose="02010600030101010101" pitchFamily="2" charset="-122"/>
                <a:ea typeface="宋体" panose="02010600030101010101" pitchFamily="2" charset="-122"/>
              </a:rPr>
              <a:t>难点</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r>
              <a:rPr lang="zh-CN" altLang="en-US" sz="2000" dirty="0" smtClean="0">
                <a:latin typeface="宋体" panose="02010600030101010101" pitchFamily="2" charset="-122"/>
                <a:ea typeface="宋体" panose="02010600030101010101" pitchFamily="2" charset="-122"/>
              </a:rPr>
              <a:t>而随着网络技术的发展，模型和数据现阶段朝着服务化的方向发展，</a:t>
            </a:r>
            <a:r>
              <a:rPr lang="zh-CN" altLang="en-US" sz="2000" dirty="0" smtClean="0">
                <a:solidFill>
                  <a:srgbClr val="FF0000"/>
                </a:solidFill>
                <a:latin typeface="宋体" panose="02010600030101010101" pitchFamily="2" charset="-122"/>
                <a:ea typeface="宋体" panose="02010600030101010101" pitchFamily="2" charset="-122"/>
              </a:rPr>
              <a:t>网络服务</a:t>
            </a:r>
            <a:r>
              <a:rPr lang="zh-CN" altLang="en-US" sz="2000" dirty="0" smtClean="0">
                <a:latin typeface="宋体" panose="02010600030101010101" pitchFamily="2" charset="-122"/>
                <a:ea typeface="宋体" panose="02010600030101010101" pitchFamily="2" charset="-122"/>
              </a:rPr>
              <a:t>也为模型对比提供了一种新的视角和技术手段。</a:t>
            </a:r>
            <a:endParaRPr lang="en-US" altLang="zh-CN" sz="2000" dirty="0" smtClean="0">
              <a:latin typeface="宋体" panose="02010600030101010101" pitchFamily="2" charset="-122"/>
              <a:ea typeface="宋体" panose="02010600030101010101" pitchFamily="2" charset="-122"/>
            </a:endParaRPr>
          </a:p>
        </p:txBody>
      </p:sp>
      <p:sp>
        <p:nvSpPr>
          <p:cNvPr id="4" name="内容占位符 2"/>
          <p:cNvSpPr txBox="1">
            <a:spLocks/>
          </p:cNvSpPr>
          <p:nvPr/>
        </p:nvSpPr>
        <p:spPr bwMode="auto">
          <a:xfrm>
            <a:off x="304800" y="1066800"/>
            <a:ext cx="6859488" cy="4179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0" baseline="0">
                <a:solidFill>
                  <a:schemeClr val="tx1"/>
                </a:solidFill>
                <a:latin typeface="Arial" pitchFamily="34" charset="0"/>
                <a:ea typeface="黑体" pitchFamily="49" charset="-122"/>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baseline="0">
                <a:solidFill>
                  <a:schemeClr val="tx1"/>
                </a:solidFill>
                <a:latin typeface="Arial" pitchFamily="34" charset="0"/>
                <a:ea typeface="黑体" pitchFamily="49" charset="-122"/>
              </a:defRPr>
            </a:lvl2pPr>
            <a:lvl3pPr marL="1143000" indent="-228600" algn="l" rtl="0" eaLnBrk="1" fontAlgn="base" hangingPunct="1">
              <a:lnSpc>
                <a:spcPct val="120000"/>
              </a:lnSpc>
              <a:spcBef>
                <a:spcPct val="20000"/>
              </a:spcBef>
              <a:spcAft>
                <a:spcPct val="0"/>
              </a:spcAft>
              <a:buClr>
                <a:schemeClr val="tx1"/>
              </a:buClr>
              <a:buChar char="•"/>
              <a:defRPr sz="2200" baseline="0">
                <a:solidFill>
                  <a:schemeClr val="tx1"/>
                </a:solidFill>
                <a:latin typeface="Arial" pitchFamily="34" charset="0"/>
                <a:ea typeface="黑体" pitchFamily="49" charset="-122"/>
              </a:defRPr>
            </a:lvl3pPr>
            <a:lvl4pPr marL="1600200" indent="-228600" algn="l" rtl="0" eaLnBrk="1" fontAlgn="base" hangingPunct="1">
              <a:lnSpc>
                <a:spcPct val="120000"/>
              </a:lnSpc>
              <a:spcBef>
                <a:spcPct val="20000"/>
              </a:spcBef>
              <a:spcAft>
                <a:spcPct val="0"/>
              </a:spcAft>
              <a:buChar char="–"/>
              <a:defRPr sz="2000" baseline="0">
                <a:solidFill>
                  <a:schemeClr val="tx1"/>
                </a:solidFill>
                <a:latin typeface="Arial" pitchFamily="34" charset="0"/>
                <a:ea typeface="黑体" pitchFamily="49" charset="-122"/>
              </a:defRPr>
            </a:lvl4pPr>
            <a:lvl5pPr marL="2057400" indent="-228600" algn="l" rtl="0" eaLnBrk="1" fontAlgn="base" hangingPunct="1">
              <a:lnSpc>
                <a:spcPct val="120000"/>
              </a:lnSpc>
              <a:spcBef>
                <a:spcPct val="20000"/>
              </a:spcBef>
              <a:spcAft>
                <a:spcPct val="0"/>
              </a:spcAft>
              <a:buChar char="»"/>
              <a:defRPr sz="2000" baseline="0">
                <a:solidFill>
                  <a:schemeClr val="tx1"/>
                </a:solidFill>
                <a:latin typeface="Arial" pitchFamily="34"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Font typeface="Wingdings" pitchFamily="2" charset="2"/>
              <a:buNone/>
            </a:pPr>
            <a:r>
              <a:rPr lang="en-US" altLang="zh-CN" sz="2000" kern="0" dirty="0" smtClean="0">
                <a:latin typeface="宋体" panose="02010600030101010101" pitchFamily="2" charset="-122"/>
                <a:ea typeface="宋体" panose="02010600030101010101" pitchFamily="2" charset="-122"/>
              </a:rPr>
              <a:t>1.1 </a:t>
            </a:r>
            <a:r>
              <a:rPr lang="zh-CN" altLang="en-US" sz="2000" kern="0" dirty="0" smtClean="0">
                <a:latin typeface="宋体" panose="02010600030101010101" pitchFamily="2" charset="-122"/>
                <a:ea typeface="宋体" panose="02010600030101010101" pitchFamily="2" charset="-122"/>
              </a:rPr>
              <a:t>研究背景</a:t>
            </a:r>
            <a:endParaRPr lang="en-US" altLang="zh-CN" sz="2000" kern="0" dirty="0">
              <a:solidFill>
                <a:srgbClr val="FF0000"/>
              </a:solidFill>
              <a:latin typeface="宋体" panose="02010600030101010101" pitchFamily="2" charset="-122"/>
              <a:ea typeface="宋体" panose="02010600030101010101" pitchFamily="2" charset="-122"/>
            </a:endParaRPr>
          </a:p>
        </p:txBody>
      </p:sp>
      <p:sp>
        <p:nvSpPr>
          <p:cNvPr id="3" name="灯片编号占位符 2"/>
          <p:cNvSpPr>
            <a:spLocks noGrp="1"/>
          </p:cNvSpPr>
          <p:nvPr>
            <p:ph type="sldNum" sz="quarter" idx="11"/>
          </p:nvPr>
        </p:nvSpPr>
        <p:spPr/>
        <p:txBody>
          <a:bodyPr/>
          <a:lstStyle/>
          <a:p>
            <a:fld id="{57EA92A5-C027-4AA6-B826-350AEA676BBC}" type="slidenum">
              <a:rPr lang="zh-CN" altLang="en-US" smtClean="0"/>
              <a:pPr/>
              <a:t>4</a:t>
            </a:fld>
            <a:endParaRPr lang="zh-CN" altLang="en-US"/>
          </a:p>
        </p:txBody>
      </p:sp>
    </p:spTree>
    <p:extLst>
      <p:ext uri="{BB962C8B-B14F-4D97-AF65-F5344CB8AC3E}">
        <p14:creationId xmlns:p14="http://schemas.microsoft.com/office/powerpoint/2010/main" val="2763021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1 </a:t>
            </a:r>
            <a:r>
              <a:rPr lang="zh-CN" altLang="en-US" dirty="0"/>
              <a:t>研究背景和研究意义</a:t>
            </a:r>
            <a:endParaRPr lang="zh-CN" altLang="en-US" dirty="0"/>
          </a:p>
        </p:txBody>
      </p:sp>
      <p:sp>
        <p:nvSpPr>
          <p:cNvPr id="3" name="内容占位符 2"/>
          <p:cNvSpPr>
            <a:spLocks noGrp="1"/>
          </p:cNvSpPr>
          <p:nvPr>
            <p:ph idx="1"/>
          </p:nvPr>
        </p:nvSpPr>
        <p:spPr>
          <a:xfrm>
            <a:off x="304800" y="2060848"/>
            <a:ext cx="7867600" cy="3010272"/>
          </a:xfrm>
        </p:spPr>
        <p:txBody>
          <a:bodyPr/>
          <a:lstStyle/>
          <a:p>
            <a:r>
              <a:rPr lang="zh-CN" altLang="en-US" sz="2000" dirty="0" smtClean="0">
                <a:latin typeface="宋体" panose="02010600030101010101" pitchFamily="2" charset="-122"/>
                <a:ea typeface="宋体" panose="02010600030101010101" pitchFamily="2" charset="-122"/>
              </a:rPr>
              <a:t>通过碳循环模型之间的对比，一方面验证和诊断了模型的模拟效果，促进了模型的应用和改进，另一方面促进了耦合模型的协同研究和实验，从而在人类活动对自然环境的影响方面获取更可信地评判，指导人类面对气候问题及时作出正确的决策。</a:t>
            </a:r>
            <a:endParaRPr lang="en-US" altLang="zh-CN" sz="2000" dirty="0" smtClean="0">
              <a:latin typeface="宋体" panose="02010600030101010101" pitchFamily="2" charset="-122"/>
              <a:ea typeface="宋体" panose="02010600030101010101" pitchFamily="2" charset="-122"/>
            </a:endParaRPr>
          </a:p>
          <a:p>
            <a:r>
              <a:rPr lang="zh-CN" altLang="en-US" sz="2000" dirty="0" smtClean="0">
                <a:latin typeface="宋体" panose="02010600030101010101" pitchFamily="2" charset="-122"/>
                <a:ea typeface="宋体" panose="02010600030101010101" pitchFamily="2" charset="-122"/>
              </a:rPr>
              <a:t>本文提出了一种开放式的模型对比框架，为模型对比提供了一种新的视角。</a:t>
            </a:r>
            <a:endParaRPr lang="en-US" altLang="zh-CN" sz="2000" dirty="0">
              <a:latin typeface="宋体" panose="02010600030101010101" pitchFamily="2" charset="-122"/>
              <a:ea typeface="宋体" panose="02010600030101010101" pitchFamily="2" charset="-122"/>
            </a:endParaRPr>
          </a:p>
        </p:txBody>
      </p:sp>
      <p:sp>
        <p:nvSpPr>
          <p:cNvPr id="4" name="内容占位符 2"/>
          <p:cNvSpPr txBox="1">
            <a:spLocks/>
          </p:cNvSpPr>
          <p:nvPr/>
        </p:nvSpPr>
        <p:spPr bwMode="auto">
          <a:xfrm>
            <a:off x="304800" y="1066800"/>
            <a:ext cx="6859488" cy="4179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0" baseline="0">
                <a:solidFill>
                  <a:schemeClr val="tx1"/>
                </a:solidFill>
                <a:latin typeface="Arial" pitchFamily="34" charset="0"/>
                <a:ea typeface="黑体" pitchFamily="49" charset="-122"/>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baseline="0">
                <a:solidFill>
                  <a:schemeClr val="tx1"/>
                </a:solidFill>
                <a:latin typeface="Arial" pitchFamily="34" charset="0"/>
                <a:ea typeface="黑体" pitchFamily="49" charset="-122"/>
              </a:defRPr>
            </a:lvl2pPr>
            <a:lvl3pPr marL="1143000" indent="-228600" algn="l" rtl="0" eaLnBrk="1" fontAlgn="base" hangingPunct="1">
              <a:lnSpc>
                <a:spcPct val="120000"/>
              </a:lnSpc>
              <a:spcBef>
                <a:spcPct val="20000"/>
              </a:spcBef>
              <a:spcAft>
                <a:spcPct val="0"/>
              </a:spcAft>
              <a:buClr>
                <a:schemeClr val="tx1"/>
              </a:buClr>
              <a:buChar char="•"/>
              <a:defRPr sz="2200" baseline="0">
                <a:solidFill>
                  <a:schemeClr val="tx1"/>
                </a:solidFill>
                <a:latin typeface="Arial" pitchFamily="34" charset="0"/>
                <a:ea typeface="黑体" pitchFamily="49" charset="-122"/>
              </a:defRPr>
            </a:lvl3pPr>
            <a:lvl4pPr marL="1600200" indent="-228600" algn="l" rtl="0" eaLnBrk="1" fontAlgn="base" hangingPunct="1">
              <a:lnSpc>
                <a:spcPct val="120000"/>
              </a:lnSpc>
              <a:spcBef>
                <a:spcPct val="20000"/>
              </a:spcBef>
              <a:spcAft>
                <a:spcPct val="0"/>
              </a:spcAft>
              <a:buChar char="–"/>
              <a:defRPr sz="2000" baseline="0">
                <a:solidFill>
                  <a:schemeClr val="tx1"/>
                </a:solidFill>
                <a:latin typeface="Arial" pitchFamily="34" charset="0"/>
                <a:ea typeface="黑体" pitchFamily="49" charset="-122"/>
              </a:defRPr>
            </a:lvl4pPr>
            <a:lvl5pPr marL="2057400" indent="-228600" algn="l" rtl="0" eaLnBrk="1" fontAlgn="base" hangingPunct="1">
              <a:lnSpc>
                <a:spcPct val="120000"/>
              </a:lnSpc>
              <a:spcBef>
                <a:spcPct val="20000"/>
              </a:spcBef>
              <a:spcAft>
                <a:spcPct val="0"/>
              </a:spcAft>
              <a:buChar char="»"/>
              <a:defRPr sz="2000" baseline="0">
                <a:solidFill>
                  <a:schemeClr val="tx1"/>
                </a:solidFill>
                <a:latin typeface="Arial" pitchFamily="34"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Font typeface="Wingdings" pitchFamily="2" charset="2"/>
              <a:buNone/>
            </a:pPr>
            <a:r>
              <a:rPr lang="en-US" altLang="zh-CN" sz="2000" kern="0" dirty="0" smtClean="0">
                <a:latin typeface="宋体" panose="02010600030101010101" pitchFamily="2" charset="-122"/>
                <a:ea typeface="宋体" panose="02010600030101010101" pitchFamily="2" charset="-122"/>
              </a:rPr>
              <a:t>1.1 </a:t>
            </a:r>
            <a:r>
              <a:rPr lang="zh-CN" altLang="en-US" sz="2000" kern="0" dirty="0" smtClean="0">
                <a:latin typeface="宋体" panose="02010600030101010101" pitchFamily="2" charset="-122"/>
                <a:ea typeface="宋体" panose="02010600030101010101" pitchFamily="2" charset="-122"/>
              </a:rPr>
              <a:t>研究</a:t>
            </a:r>
            <a:r>
              <a:rPr lang="zh-CN" altLang="en-US" sz="2000" kern="0" dirty="0">
                <a:latin typeface="宋体" panose="02010600030101010101" pitchFamily="2" charset="-122"/>
                <a:ea typeface="宋体" panose="02010600030101010101" pitchFamily="2" charset="-122"/>
              </a:rPr>
              <a:t>意义</a:t>
            </a:r>
            <a:endParaRPr lang="en-US" altLang="zh-CN" sz="2000" kern="0" dirty="0">
              <a:solidFill>
                <a:srgbClr val="FF0000"/>
              </a:solidFill>
              <a:latin typeface="宋体" panose="02010600030101010101" pitchFamily="2" charset="-122"/>
              <a:ea typeface="宋体" panose="02010600030101010101" pitchFamily="2" charset="-122"/>
            </a:endParaRPr>
          </a:p>
        </p:txBody>
      </p:sp>
      <p:sp>
        <p:nvSpPr>
          <p:cNvPr id="5" name="灯片编号占位符 4"/>
          <p:cNvSpPr>
            <a:spLocks noGrp="1"/>
          </p:cNvSpPr>
          <p:nvPr>
            <p:ph type="sldNum" sz="quarter" idx="11"/>
          </p:nvPr>
        </p:nvSpPr>
        <p:spPr/>
        <p:txBody>
          <a:bodyPr/>
          <a:lstStyle/>
          <a:p>
            <a:fld id="{57EA92A5-C027-4AA6-B826-350AEA676BBC}" type="slidenum">
              <a:rPr lang="zh-CN" altLang="en-US" smtClean="0"/>
              <a:pPr/>
              <a:t>5</a:t>
            </a:fld>
            <a:endParaRPr lang="zh-CN" altLang="en-US"/>
          </a:p>
        </p:txBody>
      </p:sp>
    </p:spTree>
    <p:extLst>
      <p:ext uri="{BB962C8B-B14F-4D97-AF65-F5344CB8AC3E}">
        <p14:creationId xmlns:p14="http://schemas.microsoft.com/office/powerpoint/2010/main" val="1084786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381000"/>
            <a:ext cx="5589240" cy="563563"/>
          </a:xfrm>
        </p:spPr>
        <p:txBody>
          <a:bodyPr/>
          <a:lstStyle/>
          <a:p>
            <a:r>
              <a:rPr lang="zh-CN" altLang="en-US" b="1" dirty="0" smtClean="0">
                <a:latin typeface="Times New Roman" pitchFamily="18" charset="0"/>
                <a:cs typeface="Times New Roman" pitchFamily="18" charset="0"/>
              </a:rPr>
              <a:t>目录</a:t>
            </a:r>
            <a:endParaRPr lang="zh-CN" altLang="en-US" b="1" dirty="0">
              <a:latin typeface="Times New Roman" pitchFamily="18" charset="0"/>
              <a:cs typeface="Times New Roman" pitchFamily="18" charset="0"/>
            </a:endParaRPr>
          </a:p>
        </p:txBody>
      </p:sp>
      <p:grpSp>
        <p:nvGrpSpPr>
          <p:cNvPr id="67" name="Group 121"/>
          <p:cNvGrpSpPr>
            <a:grpSpLocks/>
          </p:cNvGrpSpPr>
          <p:nvPr/>
        </p:nvGrpSpPr>
        <p:grpSpPr bwMode="auto">
          <a:xfrm>
            <a:off x="1331641" y="1491803"/>
            <a:ext cx="5976392" cy="665162"/>
            <a:chOff x="1152" y="1323"/>
            <a:chExt cx="3408" cy="419"/>
          </a:xfrm>
        </p:grpSpPr>
        <p:grpSp>
          <p:nvGrpSpPr>
            <p:cNvPr id="68" name="Group 93"/>
            <p:cNvGrpSpPr>
              <a:grpSpLocks/>
            </p:cNvGrpSpPr>
            <p:nvPr/>
          </p:nvGrpSpPr>
          <p:grpSpPr bwMode="auto">
            <a:xfrm>
              <a:off x="1152" y="1323"/>
              <a:ext cx="480" cy="419"/>
              <a:chOff x="1110" y="2656"/>
              <a:chExt cx="1549" cy="1351"/>
            </a:xfrm>
          </p:grpSpPr>
          <p:sp>
            <p:nvSpPr>
              <p:cNvPr id="72" name="AutoShape 9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latin typeface="Verdana" pitchFamily="34" charset="0"/>
                </a:endParaRPr>
              </a:p>
            </p:txBody>
          </p:sp>
          <p:sp>
            <p:nvSpPr>
              <p:cNvPr id="73" name="AutoShape 9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latin typeface="Verdana" pitchFamily="34" charset="0"/>
                </a:endParaRPr>
              </a:p>
            </p:txBody>
          </p:sp>
          <p:sp>
            <p:nvSpPr>
              <p:cNvPr id="74" name="AutoShape 9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a:p>
            </p:txBody>
          </p:sp>
        </p:grpSp>
        <p:sp>
          <p:nvSpPr>
            <p:cNvPr id="69" name="Line 101"/>
            <p:cNvSpPr>
              <a:spLocks noChangeShapeType="1"/>
            </p:cNvSpPr>
            <p:nvPr/>
          </p:nvSpPr>
          <p:spPr bwMode="auto">
            <a:xfrm>
              <a:off x="1536" y="1707"/>
              <a:ext cx="3024" cy="0"/>
            </a:xfrm>
            <a:prstGeom prst="line">
              <a:avLst/>
            </a:prstGeom>
            <a:noFill/>
            <a:ln w="25400">
              <a:solidFill>
                <a:schemeClr val="tx1"/>
              </a:solidFill>
              <a:prstDash val="sysDot"/>
              <a:round/>
              <a:headEnd/>
              <a:tailEnd type="oval" w="med" len="med"/>
            </a:ln>
          </p:spPr>
          <p:txBody>
            <a:bodyPr wrap="none" anchor="ctr"/>
            <a:lstStyle/>
            <a:p>
              <a:endParaRPr lang="zh-CN" altLang="en-US"/>
            </a:p>
          </p:txBody>
        </p:sp>
        <p:sp>
          <p:nvSpPr>
            <p:cNvPr id="70" name="Text Box 102"/>
            <p:cNvSpPr txBox="1">
              <a:spLocks noChangeArrowheads="1"/>
            </p:cNvSpPr>
            <p:nvPr/>
          </p:nvSpPr>
          <p:spPr bwMode="auto">
            <a:xfrm>
              <a:off x="1652" y="1350"/>
              <a:ext cx="2453" cy="291"/>
            </a:xfrm>
            <a:prstGeom prst="rect">
              <a:avLst/>
            </a:prstGeom>
            <a:noFill/>
            <a:ln w="9525" algn="ctr">
              <a:noFill/>
              <a:miter lim="800000"/>
              <a:headEnd/>
              <a:tailEnd/>
            </a:ln>
          </p:spPr>
          <p:txBody>
            <a:bodyPr wrap="square">
              <a:spAutoFit/>
            </a:bodyPr>
            <a:lstStyle/>
            <a:p>
              <a:r>
                <a:rPr kumimoji="1" lang="zh-CN" altLang="en-US" sz="2400" b="1" dirty="0">
                  <a:latin typeface="微软雅黑" pitchFamily="34" charset="-122"/>
                  <a:ea typeface="微软雅黑" pitchFamily="34" charset="-122"/>
                </a:rPr>
                <a:t>研究</a:t>
              </a:r>
              <a:r>
                <a:rPr kumimoji="1" lang="zh-CN" altLang="en-US" sz="2400" b="1" dirty="0">
                  <a:latin typeface="微软雅黑" pitchFamily="34" charset="-122"/>
                  <a:ea typeface="微软雅黑" pitchFamily="34" charset="-122"/>
                </a:rPr>
                <a:t>背景</a:t>
              </a:r>
              <a:r>
                <a:rPr kumimoji="1" lang="zh-CN" altLang="en-US" sz="2400" b="1" dirty="0">
                  <a:latin typeface="微软雅黑" pitchFamily="34" charset="-122"/>
                  <a:ea typeface="微软雅黑" pitchFamily="34" charset="-122"/>
                </a:rPr>
                <a:t>和研究意义</a:t>
              </a:r>
              <a:endParaRPr kumimoji="1" lang="en-US" altLang="zh-CN" sz="2400" b="1" dirty="0">
                <a:latin typeface="微软雅黑" pitchFamily="34" charset="-122"/>
                <a:ea typeface="微软雅黑" pitchFamily="34" charset="-122"/>
              </a:endParaRPr>
            </a:p>
          </p:txBody>
        </p:sp>
        <p:sp>
          <p:nvSpPr>
            <p:cNvPr id="71" name="Text Box 103"/>
            <p:cNvSpPr txBox="1">
              <a:spLocks noChangeArrowheads="1"/>
            </p:cNvSpPr>
            <p:nvPr/>
          </p:nvSpPr>
          <p:spPr bwMode="gray">
            <a:xfrm>
              <a:off x="1276" y="1385"/>
              <a:ext cx="231" cy="291"/>
            </a:xfrm>
            <a:prstGeom prst="rect">
              <a:avLst/>
            </a:prstGeom>
            <a:noFill/>
            <a:ln w="9525" algn="ctr">
              <a:noFill/>
              <a:miter lim="800000"/>
              <a:headEnd/>
              <a:tailEnd/>
            </a:ln>
          </p:spPr>
          <p:txBody>
            <a:bodyPr wrap="none">
              <a:spAutoFit/>
            </a:bodyPr>
            <a:lstStyle/>
            <a:p>
              <a:pPr eaLnBrk="0" hangingPunct="0"/>
              <a:r>
                <a:rPr lang="en-US" altLang="zh-CN" sz="2400" b="1" dirty="0">
                  <a:solidFill>
                    <a:schemeClr val="bg1"/>
                  </a:solidFill>
                  <a:latin typeface="Verdana" pitchFamily="34" charset="0"/>
                </a:rPr>
                <a:t>1</a:t>
              </a:r>
            </a:p>
          </p:txBody>
        </p:sp>
      </p:grpSp>
      <p:grpSp>
        <p:nvGrpSpPr>
          <p:cNvPr id="83" name="Group 123"/>
          <p:cNvGrpSpPr>
            <a:grpSpLocks/>
          </p:cNvGrpSpPr>
          <p:nvPr/>
        </p:nvGrpSpPr>
        <p:grpSpPr bwMode="auto">
          <a:xfrm>
            <a:off x="1331640" y="3098221"/>
            <a:ext cx="5976392" cy="665162"/>
            <a:chOff x="1152" y="2461"/>
            <a:chExt cx="3408" cy="419"/>
          </a:xfrm>
        </p:grpSpPr>
        <p:grpSp>
          <p:nvGrpSpPr>
            <p:cNvPr id="84" name="Group 107"/>
            <p:cNvGrpSpPr>
              <a:grpSpLocks/>
            </p:cNvGrpSpPr>
            <p:nvPr/>
          </p:nvGrpSpPr>
          <p:grpSpPr bwMode="auto">
            <a:xfrm>
              <a:off x="1152" y="2461"/>
              <a:ext cx="480" cy="419"/>
              <a:chOff x="1110" y="2656"/>
              <a:chExt cx="1549" cy="1351"/>
            </a:xfrm>
          </p:grpSpPr>
          <p:sp>
            <p:nvSpPr>
              <p:cNvPr id="88" name="AutoShape 10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latin typeface="Verdana" pitchFamily="34" charset="0"/>
                </a:endParaRPr>
              </a:p>
            </p:txBody>
          </p:sp>
          <p:sp>
            <p:nvSpPr>
              <p:cNvPr id="89" name="AutoShape 10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latin typeface="Verdana" pitchFamily="34" charset="0"/>
                </a:endParaRPr>
              </a:p>
            </p:txBody>
          </p:sp>
          <p:sp>
            <p:nvSpPr>
              <p:cNvPr id="90" name="AutoShape 11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a:p>
            </p:txBody>
          </p:sp>
        </p:grpSp>
        <p:sp>
          <p:nvSpPr>
            <p:cNvPr id="85" name="Line 115"/>
            <p:cNvSpPr>
              <a:spLocks noChangeShapeType="1"/>
            </p:cNvSpPr>
            <p:nvPr/>
          </p:nvSpPr>
          <p:spPr bwMode="auto">
            <a:xfrm>
              <a:off x="1536" y="2845"/>
              <a:ext cx="3024" cy="0"/>
            </a:xfrm>
            <a:prstGeom prst="line">
              <a:avLst/>
            </a:prstGeom>
            <a:noFill/>
            <a:ln w="25400">
              <a:solidFill>
                <a:schemeClr val="tx1"/>
              </a:solidFill>
              <a:prstDash val="sysDot"/>
              <a:round/>
              <a:headEnd/>
              <a:tailEnd type="oval" w="med" len="med"/>
            </a:ln>
          </p:spPr>
          <p:txBody>
            <a:bodyPr wrap="none" anchor="ctr"/>
            <a:lstStyle/>
            <a:p>
              <a:endParaRPr lang="zh-CN" altLang="en-US"/>
            </a:p>
          </p:txBody>
        </p:sp>
        <p:sp>
          <p:nvSpPr>
            <p:cNvPr id="86" name="Text Box 116"/>
            <p:cNvSpPr txBox="1">
              <a:spLocks noChangeArrowheads="1"/>
            </p:cNvSpPr>
            <p:nvPr/>
          </p:nvSpPr>
          <p:spPr bwMode="auto">
            <a:xfrm>
              <a:off x="1641" y="2475"/>
              <a:ext cx="2919" cy="291"/>
            </a:xfrm>
            <a:prstGeom prst="rect">
              <a:avLst/>
            </a:prstGeom>
            <a:noFill/>
            <a:ln w="9525" algn="ctr">
              <a:noFill/>
              <a:miter lim="800000"/>
              <a:headEnd/>
              <a:tailEnd/>
            </a:ln>
          </p:spPr>
          <p:txBody>
            <a:bodyPr wrap="square">
              <a:spAutoFit/>
            </a:bodyPr>
            <a:lstStyle/>
            <a:p>
              <a:r>
                <a:rPr kumimoji="1" lang="zh-CN" altLang="en-US" sz="2400" b="1" dirty="0" smtClean="0">
                  <a:latin typeface="微软雅黑" pitchFamily="34" charset="-122"/>
                  <a:ea typeface="微软雅黑" pitchFamily="34" charset="-122"/>
                </a:rPr>
                <a:t>研究目标和技术路线</a:t>
              </a:r>
              <a:endParaRPr lang="en-US" altLang="zh-CN" sz="2400" dirty="0">
                <a:latin typeface="黑体" pitchFamily="2" charset="-122"/>
                <a:ea typeface="黑体" pitchFamily="2" charset="-122"/>
              </a:endParaRPr>
            </a:p>
          </p:txBody>
        </p:sp>
        <p:sp>
          <p:nvSpPr>
            <p:cNvPr id="87" name="Text Box 117"/>
            <p:cNvSpPr txBox="1">
              <a:spLocks noChangeArrowheads="1"/>
            </p:cNvSpPr>
            <p:nvPr/>
          </p:nvSpPr>
          <p:spPr bwMode="gray">
            <a:xfrm>
              <a:off x="1276" y="2523"/>
              <a:ext cx="231" cy="291"/>
            </a:xfrm>
            <a:prstGeom prst="rect">
              <a:avLst/>
            </a:prstGeom>
            <a:noFill/>
            <a:ln w="9525" algn="ctr">
              <a:noFill/>
              <a:miter lim="800000"/>
              <a:headEnd/>
              <a:tailEnd/>
            </a:ln>
          </p:spPr>
          <p:txBody>
            <a:bodyPr wrap="none">
              <a:spAutoFit/>
            </a:bodyPr>
            <a:lstStyle/>
            <a:p>
              <a:pPr eaLnBrk="0" hangingPunct="0"/>
              <a:r>
                <a:rPr lang="en-US" altLang="zh-CN" sz="2400" b="1" dirty="0">
                  <a:solidFill>
                    <a:schemeClr val="bg1"/>
                  </a:solidFill>
                  <a:latin typeface="Verdana" pitchFamily="34" charset="0"/>
                </a:rPr>
                <a:t>3</a:t>
              </a:r>
            </a:p>
          </p:txBody>
        </p:sp>
      </p:grpSp>
      <p:grpSp>
        <p:nvGrpSpPr>
          <p:cNvPr id="91" name="Group 123"/>
          <p:cNvGrpSpPr>
            <a:grpSpLocks/>
          </p:cNvGrpSpPr>
          <p:nvPr/>
        </p:nvGrpSpPr>
        <p:grpSpPr bwMode="auto">
          <a:xfrm>
            <a:off x="1338537" y="3871016"/>
            <a:ext cx="5976392" cy="665162"/>
            <a:chOff x="1152" y="2461"/>
            <a:chExt cx="3408" cy="419"/>
          </a:xfrm>
        </p:grpSpPr>
        <p:grpSp>
          <p:nvGrpSpPr>
            <p:cNvPr id="92" name="Group 107"/>
            <p:cNvGrpSpPr>
              <a:grpSpLocks/>
            </p:cNvGrpSpPr>
            <p:nvPr/>
          </p:nvGrpSpPr>
          <p:grpSpPr bwMode="auto">
            <a:xfrm>
              <a:off x="1152" y="2461"/>
              <a:ext cx="480" cy="419"/>
              <a:chOff x="1110" y="2656"/>
              <a:chExt cx="1549" cy="1351"/>
            </a:xfrm>
          </p:grpSpPr>
          <p:sp>
            <p:nvSpPr>
              <p:cNvPr id="96" name="AutoShape 10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latin typeface="Verdana" pitchFamily="34" charset="0"/>
                </a:endParaRPr>
              </a:p>
            </p:txBody>
          </p:sp>
          <p:sp>
            <p:nvSpPr>
              <p:cNvPr id="97" name="AutoShape 10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latin typeface="Verdana" pitchFamily="34" charset="0"/>
                </a:endParaRPr>
              </a:p>
            </p:txBody>
          </p:sp>
          <p:sp>
            <p:nvSpPr>
              <p:cNvPr id="98" name="AutoShape 11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a:p>
            </p:txBody>
          </p:sp>
        </p:grpSp>
        <p:sp>
          <p:nvSpPr>
            <p:cNvPr id="93" name="Line 115"/>
            <p:cNvSpPr>
              <a:spLocks noChangeShapeType="1"/>
            </p:cNvSpPr>
            <p:nvPr/>
          </p:nvSpPr>
          <p:spPr bwMode="auto">
            <a:xfrm>
              <a:off x="1536" y="2845"/>
              <a:ext cx="3024" cy="0"/>
            </a:xfrm>
            <a:prstGeom prst="line">
              <a:avLst/>
            </a:prstGeom>
            <a:noFill/>
            <a:ln w="25400">
              <a:solidFill>
                <a:schemeClr val="tx1"/>
              </a:solidFill>
              <a:prstDash val="sysDot"/>
              <a:round/>
              <a:headEnd/>
              <a:tailEnd type="oval" w="med" len="med"/>
            </a:ln>
          </p:spPr>
          <p:txBody>
            <a:bodyPr wrap="none" anchor="ctr"/>
            <a:lstStyle/>
            <a:p>
              <a:endParaRPr lang="zh-CN" altLang="en-US"/>
            </a:p>
          </p:txBody>
        </p:sp>
        <p:sp>
          <p:nvSpPr>
            <p:cNvPr id="94" name="Text Box 116"/>
            <p:cNvSpPr txBox="1">
              <a:spLocks noChangeArrowheads="1"/>
            </p:cNvSpPr>
            <p:nvPr/>
          </p:nvSpPr>
          <p:spPr bwMode="auto">
            <a:xfrm>
              <a:off x="1648" y="2475"/>
              <a:ext cx="2725" cy="291"/>
            </a:xfrm>
            <a:prstGeom prst="rect">
              <a:avLst/>
            </a:prstGeom>
            <a:noFill/>
            <a:ln w="9525" algn="ctr">
              <a:noFill/>
              <a:miter lim="800000"/>
              <a:headEnd/>
              <a:tailEnd/>
            </a:ln>
          </p:spPr>
          <p:txBody>
            <a:bodyPr wrap="square">
              <a:spAutoFit/>
            </a:bodyPr>
            <a:lstStyle/>
            <a:p>
              <a:r>
                <a:rPr kumimoji="1" lang="zh-CN" altLang="en-US" sz="2400" b="1" dirty="0">
                  <a:latin typeface="微软雅黑" pitchFamily="34" charset="-122"/>
                  <a:ea typeface="微软雅黑" pitchFamily="34" charset="-122"/>
                </a:rPr>
                <a:t>研究内容和成果</a:t>
              </a:r>
              <a:endParaRPr lang="en-US" altLang="zh-CN" sz="2400" dirty="0">
                <a:latin typeface="黑体" pitchFamily="2" charset="-122"/>
                <a:ea typeface="黑体" pitchFamily="2" charset="-122"/>
              </a:endParaRPr>
            </a:p>
          </p:txBody>
        </p:sp>
        <p:sp>
          <p:nvSpPr>
            <p:cNvPr id="95" name="Text Box 117"/>
            <p:cNvSpPr txBox="1">
              <a:spLocks noChangeArrowheads="1"/>
            </p:cNvSpPr>
            <p:nvPr/>
          </p:nvSpPr>
          <p:spPr bwMode="gray">
            <a:xfrm>
              <a:off x="1260" y="2523"/>
              <a:ext cx="231" cy="291"/>
            </a:xfrm>
            <a:prstGeom prst="rect">
              <a:avLst/>
            </a:prstGeom>
            <a:noFill/>
            <a:ln w="9525" algn="ctr">
              <a:noFill/>
              <a:miter lim="800000"/>
              <a:headEnd/>
              <a:tailEnd/>
            </a:ln>
          </p:spPr>
          <p:txBody>
            <a:bodyPr wrap="none">
              <a:spAutoFit/>
            </a:bodyPr>
            <a:lstStyle/>
            <a:p>
              <a:pPr eaLnBrk="0" hangingPunct="0"/>
              <a:r>
                <a:rPr lang="en-US" altLang="zh-CN" sz="2400" b="1" dirty="0" smtClean="0">
                  <a:solidFill>
                    <a:schemeClr val="bg1"/>
                  </a:solidFill>
                  <a:latin typeface="Verdana" pitchFamily="34" charset="0"/>
                </a:rPr>
                <a:t>4</a:t>
              </a:r>
              <a:endParaRPr lang="en-US" altLang="zh-CN" sz="2400" b="1" dirty="0">
                <a:solidFill>
                  <a:schemeClr val="bg1"/>
                </a:solidFill>
                <a:latin typeface="Verdana" pitchFamily="34" charset="0"/>
              </a:endParaRPr>
            </a:p>
          </p:txBody>
        </p:sp>
      </p:grpSp>
      <p:grpSp>
        <p:nvGrpSpPr>
          <p:cNvPr id="101" name="Group 123"/>
          <p:cNvGrpSpPr>
            <a:grpSpLocks/>
          </p:cNvGrpSpPr>
          <p:nvPr/>
        </p:nvGrpSpPr>
        <p:grpSpPr bwMode="auto">
          <a:xfrm>
            <a:off x="1338537" y="4636046"/>
            <a:ext cx="5976392" cy="665162"/>
            <a:chOff x="1152" y="2461"/>
            <a:chExt cx="3408" cy="419"/>
          </a:xfrm>
        </p:grpSpPr>
        <p:grpSp>
          <p:nvGrpSpPr>
            <p:cNvPr id="102" name="Group 107"/>
            <p:cNvGrpSpPr>
              <a:grpSpLocks/>
            </p:cNvGrpSpPr>
            <p:nvPr/>
          </p:nvGrpSpPr>
          <p:grpSpPr bwMode="auto">
            <a:xfrm>
              <a:off x="1152" y="2461"/>
              <a:ext cx="480" cy="419"/>
              <a:chOff x="1110" y="2656"/>
              <a:chExt cx="1549" cy="1351"/>
            </a:xfrm>
          </p:grpSpPr>
          <p:sp>
            <p:nvSpPr>
              <p:cNvPr id="106" name="AutoShape 10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latin typeface="Verdana" pitchFamily="34" charset="0"/>
                </a:endParaRPr>
              </a:p>
            </p:txBody>
          </p:sp>
          <p:sp>
            <p:nvSpPr>
              <p:cNvPr id="107" name="AutoShape 10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latin typeface="Verdana" pitchFamily="34" charset="0"/>
                </a:endParaRPr>
              </a:p>
            </p:txBody>
          </p:sp>
          <p:sp>
            <p:nvSpPr>
              <p:cNvPr id="108" name="AutoShape 11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a:p>
            </p:txBody>
          </p:sp>
        </p:grpSp>
        <p:sp>
          <p:nvSpPr>
            <p:cNvPr id="103" name="Line 115"/>
            <p:cNvSpPr>
              <a:spLocks noChangeShapeType="1"/>
            </p:cNvSpPr>
            <p:nvPr/>
          </p:nvSpPr>
          <p:spPr bwMode="auto">
            <a:xfrm>
              <a:off x="1536" y="2845"/>
              <a:ext cx="3024" cy="0"/>
            </a:xfrm>
            <a:prstGeom prst="line">
              <a:avLst/>
            </a:prstGeom>
            <a:noFill/>
            <a:ln w="25400">
              <a:solidFill>
                <a:schemeClr val="tx1"/>
              </a:solidFill>
              <a:prstDash val="sysDot"/>
              <a:round/>
              <a:headEnd/>
              <a:tailEnd type="oval" w="med" len="med"/>
            </a:ln>
          </p:spPr>
          <p:txBody>
            <a:bodyPr wrap="none" anchor="ctr"/>
            <a:lstStyle/>
            <a:p>
              <a:endParaRPr lang="zh-CN" altLang="en-US"/>
            </a:p>
          </p:txBody>
        </p:sp>
        <p:sp>
          <p:nvSpPr>
            <p:cNvPr id="104" name="Text Box 116"/>
            <p:cNvSpPr txBox="1">
              <a:spLocks noChangeArrowheads="1"/>
            </p:cNvSpPr>
            <p:nvPr/>
          </p:nvSpPr>
          <p:spPr bwMode="auto">
            <a:xfrm>
              <a:off x="1648" y="2475"/>
              <a:ext cx="2725" cy="291"/>
            </a:xfrm>
            <a:prstGeom prst="rect">
              <a:avLst/>
            </a:prstGeom>
            <a:noFill/>
            <a:ln w="9525" algn="ctr">
              <a:noFill/>
              <a:miter lim="800000"/>
              <a:headEnd/>
              <a:tailEnd/>
            </a:ln>
          </p:spPr>
          <p:txBody>
            <a:bodyPr wrap="square">
              <a:spAutoFit/>
            </a:bodyPr>
            <a:lstStyle/>
            <a:p>
              <a:r>
                <a:rPr kumimoji="1" lang="zh-CN" altLang="en-US" sz="2400" b="1" dirty="0" smtClean="0">
                  <a:latin typeface="微软雅黑" pitchFamily="34" charset="-122"/>
                  <a:ea typeface="微软雅黑" pitchFamily="34" charset="-122"/>
                </a:rPr>
                <a:t>研究结论及展望</a:t>
              </a:r>
              <a:endParaRPr lang="en-US" altLang="zh-CN" sz="2400" dirty="0">
                <a:solidFill>
                  <a:srgbClr val="FF0000"/>
                </a:solidFill>
                <a:latin typeface="黑体" pitchFamily="2" charset="-122"/>
                <a:ea typeface="黑体" pitchFamily="2" charset="-122"/>
              </a:endParaRPr>
            </a:p>
          </p:txBody>
        </p:sp>
        <p:sp>
          <p:nvSpPr>
            <p:cNvPr id="105" name="Text Box 117"/>
            <p:cNvSpPr txBox="1">
              <a:spLocks noChangeArrowheads="1"/>
            </p:cNvSpPr>
            <p:nvPr/>
          </p:nvSpPr>
          <p:spPr bwMode="gray">
            <a:xfrm>
              <a:off x="1272" y="2523"/>
              <a:ext cx="231" cy="291"/>
            </a:xfrm>
            <a:prstGeom prst="rect">
              <a:avLst/>
            </a:prstGeom>
            <a:noFill/>
            <a:ln w="9525" algn="ctr">
              <a:noFill/>
              <a:miter lim="800000"/>
              <a:headEnd/>
              <a:tailEnd/>
            </a:ln>
          </p:spPr>
          <p:txBody>
            <a:bodyPr wrap="none">
              <a:spAutoFit/>
            </a:bodyPr>
            <a:lstStyle/>
            <a:p>
              <a:pPr eaLnBrk="0" hangingPunct="0"/>
              <a:r>
                <a:rPr lang="en-US" altLang="zh-CN" sz="2400" b="1" dirty="0">
                  <a:solidFill>
                    <a:schemeClr val="bg1"/>
                  </a:solidFill>
                  <a:latin typeface="Verdana" pitchFamily="34" charset="0"/>
                </a:rPr>
                <a:t>5</a:t>
              </a:r>
            </a:p>
          </p:txBody>
        </p:sp>
      </p:grpSp>
      <p:grpSp>
        <p:nvGrpSpPr>
          <p:cNvPr id="109" name="Group 123"/>
          <p:cNvGrpSpPr>
            <a:grpSpLocks/>
          </p:cNvGrpSpPr>
          <p:nvPr/>
        </p:nvGrpSpPr>
        <p:grpSpPr bwMode="auto">
          <a:xfrm>
            <a:off x="1331640" y="2304688"/>
            <a:ext cx="5976392" cy="665162"/>
            <a:chOff x="1152" y="2461"/>
            <a:chExt cx="3408" cy="419"/>
          </a:xfrm>
        </p:grpSpPr>
        <p:grpSp>
          <p:nvGrpSpPr>
            <p:cNvPr id="110" name="Group 107"/>
            <p:cNvGrpSpPr>
              <a:grpSpLocks/>
            </p:cNvGrpSpPr>
            <p:nvPr/>
          </p:nvGrpSpPr>
          <p:grpSpPr bwMode="auto">
            <a:xfrm>
              <a:off x="1152" y="2461"/>
              <a:ext cx="480" cy="419"/>
              <a:chOff x="1110" y="2656"/>
              <a:chExt cx="1549" cy="1351"/>
            </a:xfrm>
          </p:grpSpPr>
          <p:sp>
            <p:nvSpPr>
              <p:cNvPr id="114" name="AutoShape 10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latin typeface="Verdana" pitchFamily="34" charset="0"/>
                </a:endParaRPr>
              </a:p>
            </p:txBody>
          </p:sp>
          <p:sp>
            <p:nvSpPr>
              <p:cNvPr id="115" name="AutoShape 10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latin typeface="Verdana" pitchFamily="34" charset="0"/>
                </a:endParaRPr>
              </a:p>
            </p:txBody>
          </p:sp>
          <p:sp>
            <p:nvSpPr>
              <p:cNvPr id="116" name="AutoShape 11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zh-CN" altLang="en-US"/>
              </a:p>
            </p:txBody>
          </p:sp>
        </p:grpSp>
        <p:sp>
          <p:nvSpPr>
            <p:cNvPr id="111" name="Line 115"/>
            <p:cNvSpPr>
              <a:spLocks noChangeShapeType="1"/>
            </p:cNvSpPr>
            <p:nvPr/>
          </p:nvSpPr>
          <p:spPr bwMode="auto">
            <a:xfrm>
              <a:off x="1536" y="2845"/>
              <a:ext cx="3024" cy="0"/>
            </a:xfrm>
            <a:prstGeom prst="line">
              <a:avLst/>
            </a:prstGeom>
            <a:noFill/>
            <a:ln w="25400">
              <a:solidFill>
                <a:schemeClr val="tx1"/>
              </a:solidFill>
              <a:prstDash val="sysDot"/>
              <a:round/>
              <a:headEnd/>
              <a:tailEnd type="oval" w="med" len="med"/>
            </a:ln>
          </p:spPr>
          <p:txBody>
            <a:bodyPr wrap="none" anchor="ctr"/>
            <a:lstStyle/>
            <a:p>
              <a:endParaRPr lang="zh-CN" altLang="en-US"/>
            </a:p>
          </p:txBody>
        </p:sp>
        <p:sp>
          <p:nvSpPr>
            <p:cNvPr id="112" name="Text Box 116"/>
            <p:cNvSpPr txBox="1">
              <a:spLocks noChangeArrowheads="1"/>
            </p:cNvSpPr>
            <p:nvPr/>
          </p:nvSpPr>
          <p:spPr bwMode="auto">
            <a:xfrm>
              <a:off x="1656" y="2475"/>
              <a:ext cx="2904" cy="291"/>
            </a:xfrm>
            <a:prstGeom prst="rect">
              <a:avLst/>
            </a:prstGeom>
            <a:noFill/>
            <a:ln w="9525" algn="ctr">
              <a:noFill/>
              <a:miter lim="800000"/>
              <a:headEnd/>
              <a:tailEnd/>
            </a:ln>
          </p:spPr>
          <p:txBody>
            <a:bodyPr wrap="square">
              <a:spAutoFit/>
            </a:bodyPr>
            <a:lstStyle/>
            <a:p>
              <a:r>
                <a:rPr kumimoji="1" lang="zh-CN" altLang="en-US" sz="2400" b="1" dirty="0">
                  <a:solidFill>
                    <a:srgbClr val="FF0000"/>
                  </a:solidFill>
                  <a:latin typeface="微软雅黑" pitchFamily="34" charset="-122"/>
                  <a:ea typeface="微软雅黑" pitchFamily="34" charset="-122"/>
                </a:rPr>
                <a:t>国内外研究现状</a:t>
              </a:r>
              <a:endParaRPr lang="en-US" altLang="zh-CN" sz="2400" dirty="0">
                <a:solidFill>
                  <a:srgbClr val="FF0000"/>
                </a:solidFill>
                <a:latin typeface="黑体" pitchFamily="2" charset="-122"/>
                <a:ea typeface="黑体" pitchFamily="2" charset="-122"/>
              </a:endParaRPr>
            </a:p>
          </p:txBody>
        </p:sp>
        <p:sp>
          <p:nvSpPr>
            <p:cNvPr id="113" name="Text Box 117"/>
            <p:cNvSpPr txBox="1">
              <a:spLocks noChangeArrowheads="1"/>
            </p:cNvSpPr>
            <p:nvPr/>
          </p:nvSpPr>
          <p:spPr bwMode="gray">
            <a:xfrm>
              <a:off x="1272" y="2523"/>
              <a:ext cx="231" cy="291"/>
            </a:xfrm>
            <a:prstGeom prst="rect">
              <a:avLst/>
            </a:prstGeom>
            <a:noFill/>
            <a:ln w="9525" algn="ctr">
              <a:noFill/>
              <a:miter lim="800000"/>
              <a:headEnd/>
              <a:tailEnd/>
            </a:ln>
          </p:spPr>
          <p:txBody>
            <a:bodyPr wrap="none">
              <a:spAutoFit/>
            </a:bodyPr>
            <a:lstStyle/>
            <a:p>
              <a:pPr eaLnBrk="0" hangingPunct="0"/>
              <a:r>
                <a:rPr lang="en-US" altLang="zh-CN" sz="2400" b="1" dirty="0">
                  <a:solidFill>
                    <a:schemeClr val="bg1"/>
                  </a:solidFill>
                  <a:latin typeface="Verdana" pitchFamily="34" charset="0"/>
                </a:rPr>
                <a:t>2</a:t>
              </a:r>
            </a:p>
          </p:txBody>
        </p:sp>
      </p:grpSp>
      <p:sp>
        <p:nvSpPr>
          <p:cNvPr id="3" name="灯片编号占位符 2"/>
          <p:cNvSpPr>
            <a:spLocks noGrp="1"/>
          </p:cNvSpPr>
          <p:nvPr>
            <p:ph type="sldNum" sz="quarter" idx="11"/>
          </p:nvPr>
        </p:nvSpPr>
        <p:spPr/>
        <p:txBody>
          <a:bodyPr/>
          <a:lstStyle/>
          <a:p>
            <a:fld id="{57EA92A5-C027-4AA6-B826-350AEA676BBC}" type="slidenum">
              <a:rPr lang="zh-CN" altLang="en-US" smtClean="0"/>
              <a:pPr/>
              <a:t>6</a:t>
            </a:fld>
            <a:endParaRPr lang="zh-CN" altLang="en-US"/>
          </a:p>
        </p:txBody>
      </p:sp>
    </p:spTree>
    <p:extLst>
      <p:ext uri="{BB962C8B-B14F-4D97-AF65-F5344CB8AC3E}">
        <p14:creationId xmlns:p14="http://schemas.microsoft.com/office/powerpoint/2010/main" val="2350483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 </a:t>
            </a:r>
            <a:r>
              <a:rPr lang="zh-CN" altLang="en-US" dirty="0" smtClean="0"/>
              <a:t>国内外</a:t>
            </a:r>
            <a:r>
              <a:rPr lang="zh-CN" altLang="en-US" dirty="0"/>
              <a:t>研究</a:t>
            </a:r>
            <a:r>
              <a:rPr lang="zh-CN" altLang="en-US" dirty="0" smtClean="0"/>
              <a:t>现状</a:t>
            </a:r>
            <a:endParaRPr lang="zh-CN" altLang="en-US" sz="1600" dirty="0"/>
          </a:p>
        </p:txBody>
      </p:sp>
      <p:sp>
        <p:nvSpPr>
          <p:cNvPr id="6" name="内容占位符 2"/>
          <p:cNvSpPr>
            <a:spLocks noGrp="1"/>
          </p:cNvSpPr>
          <p:nvPr>
            <p:ph idx="1"/>
          </p:nvPr>
        </p:nvSpPr>
        <p:spPr>
          <a:xfrm>
            <a:off x="304800" y="1066800"/>
            <a:ext cx="6859488" cy="562000"/>
          </a:xfrm>
        </p:spPr>
        <p:txBody>
          <a:bodyPr/>
          <a:lstStyle/>
          <a:p>
            <a:pPr marL="0" indent="0">
              <a:buNone/>
            </a:pPr>
            <a:r>
              <a:rPr lang="en-US" altLang="zh-CN" sz="2000" dirty="0" smtClean="0">
                <a:latin typeface="宋体" panose="02010600030101010101" pitchFamily="2" charset="-122"/>
                <a:ea typeface="宋体" panose="02010600030101010101" pitchFamily="2" charset="-122"/>
              </a:rPr>
              <a:t>2.1 </a:t>
            </a:r>
            <a:r>
              <a:rPr lang="zh-CN" altLang="en-US" sz="2000" dirty="0" smtClean="0">
                <a:latin typeface="宋体" panose="02010600030101010101" pitchFamily="2" charset="-122"/>
                <a:ea typeface="宋体" panose="02010600030101010101" pitchFamily="2" charset="-122"/>
              </a:rPr>
              <a:t>陆地碳循环模型</a:t>
            </a:r>
            <a:endParaRPr lang="en-US" altLang="zh-CN" sz="2000" dirty="0">
              <a:solidFill>
                <a:srgbClr val="FF0000"/>
              </a:solidFill>
              <a:latin typeface="宋体" panose="02010600030101010101" pitchFamily="2" charset="-122"/>
              <a:ea typeface="宋体" panose="02010600030101010101"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271748175"/>
              </p:ext>
            </p:extLst>
          </p:nvPr>
        </p:nvGraphicFramePr>
        <p:xfrm>
          <a:off x="304800" y="1807576"/>
          <a:ext cx="7848872" cy="3277608"/>
        </p:xfrm>
        <a:graphic>
          <a:graphicData uri="http://schemas.openxmlformats.org/drawingml/2006/table">
            <a:tbl>
              <a:tblPr firstRow="1" firstCol="1" bandRow="1">
                <a:tableStyleId>{16D9F66E-5EB9-4882-86FB-DCBF35E3C3E4}</a:tableStyleId>
              </a:tblPr>
              <a:tblGrid>
                <a:gridCol w="1873284">
                  <a:extLst>
                    <a:ext uri="{9D8B030D-6E8A-4147-A177-3AD203B41FA5}">
                      <a16:colId xmlns:a16="http://schemas.microsoft.com/office/drawing/2014/main" val="2356664300"/>
                    </a:ext>
                  </a:extLst>
                </a:gridCol>
                <a:gridCol w="5975588">
                  <a:extLst>
                    <a:ext uri="{9D8B030D-6E8A-4147-A177-3AD203B41FA5}">
                      <a16:colId xmlns:a16="http://schemas.microsoft.com/office/drawing/2014/main" val="3259574021"/>
                    </a:ext>
                  </a:extLst>
                </a:gridCol>
              </a:tblGrid>
              <a:tr h="529864">
                <a:tc>
                  <a:txBody>
                    <a:bodyPr/>
                    <a:lstStyle/>
                    <a:p>
                      <a:pPr algn="ctr">
                        <a:spcAft>
                          <a:spcPts val="0"/>
                        </a:spcAft>
                      </a:pPr>
                      <a:r>
                        <a:rPr lang="zh-CN" altLang="en-US" sz="1600" dirty="0" smtClean="0">
                          <a:effectLst/>
                          <a:latin typeface="宋体" panose="02010600030101010101" pitchFamily="2" charset="-122"/>
                          <a:ea typeface="宋体" panose="02010600030101010101" pitchFamily="2" charset="-122"/>
                        </a:rPr>
                        <a:t>研究者</a:t>
                      </a:r>
                      <a:endParaRPr lang="zh-CN" sz="1600" b="0" dirty="0">
                        <a:effectLst/>
                        <a:latin typeface="宋体" panose="02010600030101010101" pitchFamily="2" charset="-122"/>
                        <a:ea typeface="宋体" panose="02010600030101010101" pitchFamily="2" charset="-122"/>
                      </a:endParaRPr>
                    </a:p>
                  </a:txBody>
                  <a:tcPr marL="93625" marR="93625" marT="0" marB="0" anchor="ctr"/>
                </a:tc>
                <a:tc>
                  <a:txBody>
                    <a:bodyPr/>
                    <a:lstStyle/>
                    <a:p>
                      <a:pPr marL="0" indent="0" algn="ctr">
                        <a:spcAft>
                          <a:spcPts val="0"/>
                        </a:spcAft>
                        <a:buFont typeface="+mj-lt"/>
                        <a:buNone/>
                      </a:pPr>
                      <a:r>
                        <a:rPr lang="zh-CN" altLang="en-US" sz="1600" dirty="0" smtClean="0">
                          <a:effectLst/>
                          <a:latin typeface="宋体" panose="02010600030101010101" pitchFamily="2" charset="-122"/>
                          <a:ea typeface="宋体" panose="02010600030101010101" pitchFamily="2" charset="-122"/>
                        </a:rPr>
                        <a:t>研究内容</a:t>
                      </a:r>
                      <a:endParaRPr lang="zh-CN" sz="1600" b="0" dirty="0">
                        <a:effectLst/>
                        <a:latin typeface="宋体" panose="02010600030101010101" pitchFamily="2" charset="-122"/>
                        <a:ea typeface="宋体" panose="02010600030101010101" pitchFamily="2" charset="-122"/>
                      </a:endParaRPr>
                    </a:p>
                  </a:txBody>
                  <a:tcPr marL="93625" marR="93625" marT="0" marB="0" anchor="ctr"/>
                </a:tc>
                <a:extLst>
                  <a:ext uri="{0D108BD9-81ED-4DB2-BD59-A6C34878D82A}">
                    <a16:rowId xmlns:a16="http://schemas.microsoft.com/office/drawing/2014/main" val="2140163769"/>
                  </a:ext>
                </a:extLst>
              </a:tr>
              <a:tr h="504056">
                <a:tc>
                  <a:txBody>
                    <a:bodyPr/>
                    <a:lstStyle/>
                    <a:p>
                      <a:pPr algn="ctr">
                        <a:spcAft>
                          <a:spcPts val="0"/>
                        </a:spcAft>
                      </a:pPr>
                      <a:r>
                        <a:rPr lang="zh-CN" altLang="en-US" sz="1600" b="0" dirty="0" smtClean="0">
                          <a:effectLst/>
                          <a:latin typeface="宋体" panose="02010600030101010101" pitchFamily="2" charset="-122"/>
                          <a:ea typeface="宋体" panose="02010600030101010101" pitchFamily="2" charset="-122"/>
                        </a:rPr>
                        <a:t>谢馨瑶</a:t>
                      </a:r>
                      <a:endParaRPr lang="en-US" altLang="zh-CN" sz="1600" b="0" dirty="0" smtClean="0">
                        <a:effectLst/>
                        <a:latin typeface="宋体" panose="02010600030101010101" pitchFamily="2" charset="-122"/>
                        <a:ea typeface="宋体" panose="02010600030101010101" pitchFamily="2" charset="-122"/>
                      </a:endParaRPr>
                    </a:p>
                    <a:p>
                      <a:pPr algn="ctr">
                        <a:spcAft>
                          <a:spcPts val="0"/>
                        </a:spcAft>
                      </a:pPr>
                      <a:r>
                        <a:rPr lang="zh-CN" altLang="en-US" sz="1600" b="0" dirty="0" smtClean="0">
                          <a:effectLst/>
                          <a:latin typeface="宋体" panose="02010600030101010101" pitchFamily="2" charset="-122"/>
                          <a:ea typeface="宋体" panose="02010600030101010101" pitchFamily="2" charset="-122"/>
                        </a:rPr>
                        <a:t>（</a:t>
                      </a:r>
                      <a:r>
                        <a:rPr lang="en-US" altLang="zh-CN" sz="1600" b="0" dirty="0" smtClean="0">
                          <a:effectLst/>
                          <a:latin typeface="宋体" panose="02010600030101010101" pitchFamily="2" charset="-122"/>
                          <a:ea typeface="宋体" panose="02010600030101010101" pitchFamily="2" charset="-122"/>
                        </a:rPr>
                        <a:t>2018</a:t>
                      </a:r>
                      <a:r>
                        <a:rPr lang="zh-CN" altLang="en-US" sz="1600" b="0" dirty="0" smtClean="0">
                          <a:effectLst/>
                          <a:latin typeface="宋体" panose="02010600030101010101" pitchFamily="2" charset="-122"/>
                          <a:ea typeface="宋体" panose="02010600030101010101" pitchFamily="2" charset="-122"/>
                        </a:rPr>
                        <a:t>）</a:t>
                      </a:r>
                      <a:endParaRPr lang="zh-CN" sz="1600" b="0" dirty="0">
                        <a:effectLst/>
                        <a:latin typeface="宋体" panose="02010600030101010101" pitchFamily="2" charset="-122"/>
                        <a:ea typeface="宋体" panose="02010600030101010101" pitchFamily="2" charset="-122"/>
                      </a:endParaRPr>
                    </a:p>
                  </a:txBody>
                  <a:tcPr marL="93625" marR="93625" marT="0" marB="0" anchor="ctr"/>
                </a:tc>
                <a:tc>
                  <a:txBody>
                    <a:bodyPr/>
                    <a:lstStyle/>
                    <a:p>
                      <a:pPr marL="0" lvl="0" indent="0" algn="l">
                        <a:spcAft>
                          <a:spcPts val="0"/>
                        </a:spcAft>
                        <a:buFont typeface="+mj-lt"/>
                        <a:buNone/>
                      </a:pPr>
                      <a:r>
                        <a:rPr lang="zh-CN" altLang="en-US" sz="1600" b="0" dirty="0" smtClean="0">
                          <a:effectLst/>
                          <a:latin typeface="宋体" panose="02010600030101010101" pitchFamily="2" charset="-122"/>
                          <a:ea typeface="宋体" panose="02010600030101010101" pitchFamily="2" charset="-122"/>
                        </a:rPr>
                        <a:t>综述了</a:t>
                      </a:r>
                      <a:r>
                        <a:rPr lang="zh-CN" altLang="en-US" sz="1600" b="0" dirty="0" smtClean="0">
                          <a:solidFill>
                            <a:srgbClr val="FF0000"/>
                          </a:solidFill>
                          <a:effectLst/>
                          <a:latin typeface="宋体" panose="02010600030101010101" pitchFamily="2" charset="-122"/>
                          <a:ea typeface="宋体" panose="02010600030101010101" pitchFamily="2" charset="-122"/>
                        </a:rPr>
                        <a:t>大尺度森林碳循环模型</a:t>
                      </a:r>
                      <a:r>
                        <a:rPr lang="zh-CN" altLang="en-US" sz="1600" b="0" dirty="0" smtClean="0">
                          <a:effectLst/>
                          <a:latin typeface="宋体" panose="02010600030101010101" pitchFamily="2" charset="-122"/>
                          <a:ea typeface="宋体" panose="02010600030101010101" pitchFamily="2" charset="-122"/>
                        </a:rPr>
                        <a:t>的分类、组成模块和优劣势，探讨了未来森林碳循环模型的发展方向。</a:t>
                      </a:r>
                      <a:endParaRPr lang="zh-CN" sz="1600" b="0" dirty="0">
                        <a:effectLst/>
                        <a:latin typeface="宋体" panose="02010600030101010101" pitchFamily="2" charset="-122"/>
                        <a:ea typeface="宋体" panose="02010600030101010101" pitchFamily="2" charset="-122"/>
                      </a:endParaRPr>
                    </a:p>
                  </a:txBody>
                  <a:tcPr marL="93625" marR="93625" marT="0" marB="0" anchor="ctr"/>
                </a:tc>
                <a:extLst>
                  <a:ext uri="{0D108BD9-81ED-4DB2-BD59-A6C34878D82A}">
                    <a16:rowId xmlns:a16="http://schemas.microsoft.com/office/drawing/2014/main" val="1036730307"/>
                  </a:ext>
                </a:extLst>
              </a:tr>
              <a:tr h="504056">
                <a:tc>
                  <a:txBody>
                    <a:bodyPr/>
                    <a:lstStyle/>
                    <a:p>
                      <a:pPr algn="ctr">
                        <a:spcAft>
                          <a:spcPts val="0"/>
                        </a:spcAft>
                      </a:pPr>
                      <a:r>
                        <a:rPr lang="zh-CN" altLang="en-US" sz="1600" b="0" dirty="0" smtClean="0">
                          <a:effectLst/>
                          <a:latin typeface="宋体" panose="02010600030101010101" pitchFamily="2" charset="-122"/>
                          <a:ea typeface="宋体" panose="02010600030101010101" pitchFamily="2" charset="-122"/>
                        </a:rPr>
                        <a:t>车明亮</a:t>
                      </a:r>
                      <a:endParaRPr lang="en-US" altLang="zh-CN" sz="1600" b="0" dirty="0" smtClean="0">
                        <a:effectLst/>
                        <a:latin typeface="宋体" panose="02010600030101010101" pitchFamily="2" charset="-122"/>
                        <a:ea typeface="宋体" panose="02010600030101010101" pitchFamily="2" charset="-122"/>
                      </a:endParaRPr>
                    </a:p>
                    <a:p>
                      <a:pPr algn="ctr">
                        <a:spcAft>
                          <a:spcPts val="0"/>
                        </a:spcAft>
                      </a:pPr>
                      <a:r>
                        <a:rPr lang="zh-CN" altLang="en-US" sz="1600" b="0" dirty="0" smtClean="0">
                          <a:effectLst/>
                          <a:latin typeface="宋体" panose="02010600030101010101" pitchFamily="2" charset="-122"/>
                          <a:ea typeface="宋体" panose="02010600030101010101" pitchFamily="2" charset="-122"/>
                        </a:rPr>
                        <a:t>（</a:t>
                      </a:r>
                      <a:r>
                        <a:rPr lang="en-US" altLang="zh-CN" sz="1600" b="0" dirty="0" smtClean="0">
                          <a:effectLst/>
                          <a:latin typeface="宋体" panose="02010600030101010101" pitchFamily="2" charset="-122"/>
                          <a:ea typeface="宋体" panose="02010600030101010101" pitchFamily="2" charset="-122"/>
                        </a:rPr>
                        <a:t>2014</a:t>
                      </a:r>
                      <a:r>
                        <a:rPr lang="zh-CN" altLang="en-US" sz="1600" b="0" dirty="0" smtClean="0">
                          <a:effectLst/>
                          <a:latin typeface="宋体" panose="02010600030101010101" pitchFamily="2" charset="-122"/>
                          <a:ea typeface="宋体" panose="02010600030101010101" pitchFamily="2" charset="-122"/>
                        </a:rPr>
                        <a:t>）</a:t>
                      </a:r>
                      <a:endParaRPr lang="en-US" altLang="zh-CN" sz="1600" b="0" dirty="0" smtClean="0">
                        <a:effectLst/>
                        <a:latin typeface="宋体" panose="02010600030101010101" pitchFamily="2" charset="-122"/>
                        <a:ea typeface="宋体" panose="02010600030101010101" pitchFamily="2" charset="-122"/>
                      </a:endParaRPr>
                    </a:p>
                  </a:txBody>
                  <a:tcPr marL="93625" marR="93625" marT="0" marB="0" anchor="ctr"/>
                </a:tc>
                <a:tc>
                  <a:txBody>
                    <a:bodyPr/>
                    <a:lstStyle/>
                    <a:p>
                      <a:pPr marL="0" lvl="0" indent="0" algn="l">
                        <a:spcAft>
                          <a:spcPts val="0"/>
                        </a:spcAft>
                        <a:buFont typeface="+mj-lt"/>
                        <a:buNone/>
                      </a:pPr>
                      <a:r>
                        <a:rPr lang="zh-CN" altLang="en-US" sz="1600" b="0" dirty="0" smtClean="0">
                          <a:effectLst/>
                          <a:latin typeface="宋体" panose="02010600030101010101" pitchFamily="2" charset="-122"/>
                          <a:ea typeface="宋体" panose="02010600030101010101" pitchFamily="2" charset="-122"/>
                        </a:rPr>
                        <a:t>综述了</a:t>
                      </a:r>
                      <a:r>
                        <a:rPr lang="zh-CN" altLang="en-US" sz="1600" b="0" dirty="0" smtClean="0">
                          <a:solidFill>
                            <a:srgbClr val="FF0000"/>
                          </a:solidFill>
                          <a:effectLst/>
                          <a:latin typeface="宋体" panose="02010600030101010101" pitchFamily="2" charset="-122"/>
                          <a:ea typeface="宋体" panose="02010600030101010101" pitchFamily="2" charset="-122"/>
                        </a:rPr>
                        <a:t>全球植被动力学模型</a:t>
                      </a:r>
                      <a:r>
                        <a:rPr lang="zh-CN" altLang="en-US" sz="1600" b="0" dirty="0" smtClean="0">
                          <a:effectLst/>
                          <a:latin typeface="宋体" panose="02010600030101010101" pitchFamily="2" charset="-122"/>
                          <a:ea typeface="宋体" panose="02010600030101010101" pitchFamily="2" charset="-122"/>
                        </a:rPr>
                        <a:t>的基本结构，介绍了国际上应用比较广泛的</a:t>
                      </a:r>
                      <a:r>
                        <a:rPr lang="en-US" altLang="zh-CN" sz="1600" b="0" dirty="0" smtClean="0">
                          <a:effectLst/>
                          <a:latin typeface="宋体" panose="02010600030101010101" pitchFamily="2" charset="-122"/>
                          <a:ea typeface="宋体" panose="02010600030101010101" pitchFamily="2" charset="-122"/>
                        </a:rPr>
                        <a:t>CLM-DGVM</a:t>
                      </a:r>
                      <a:r>
                        <a:rPr lang="zh-CN" altLang="en-US" sz="1600" b="0" dirty="0" smtClean="0">
                          <a:effectLst/>
                          <a:latin typeface="宋体" panose="02010600030101010101" pitchFamily="2" charset="-122"/>
                          <a:ea typeface="宋体" panose="02010600030101010101" pitchFamily="2" charset="-122"/>
                        </a:rPr>
                        <a:t>、</a:t>
                      </a:r>
                      <a:r>
                        <a:rPr lang="en-US" altLang="zh-CN" sz="1600" b="0" dirty="0" smtClean="0">
                          <a:effectLst/>
                          <a:latin typeface="宋体" panose="02010600030101010101" pitchFamily="2" charset="-122"/>
                          <a:ea typeface="宋体" panose="02010600030101010101" pitchFamily="2" charset="-122"/>
                        </a:rPr>
                        <a:t>LPJ</a:t>
                      </a:r>
                      <a:r>
                        <a:rPr lang="zh-CN" altLang="en-US" sz="1600" b="0" dirty="0" smtClean="0">
                          <a:effectLst/>
                          <a:latin typeface="宋体" panose="02010600030101010101" pitchFamily="2" charset="-122"/>
                          <a:ea typeface="宋体" panose="02010600030101010101" pitchFamily="2" charset="-122"/>
                        </a:rPr>
                        <a:t>、</a:t>
                      </a:r>
                      <a:r>
                        <a:rPr lang="en-US" altLang="zh-CN" sz="1600" b="0" dirty="0" smtClean="0">
                          <a:effectLst/>
                          <a:latin typeface="宋体" panose="02010600030101010101" pitchFamily="2" charset="-122"/>
                          <a:ea typeface="宋体" panose="02010600030101010101" pitchFamily="2" charset="-122"/>
                        </a:rPr>
                        <a:t>IBIS</a:t>
                      </a:r>
                      <a:r>
                        <a:rPr lang="zh-CN" altLang="en-US" sz="1600" b="0" dirty="0" smtClean="0">
                          <a:effectLst/>
                          <a:latin typeface="宋体" panose="02010600030101010101" pitchFamily="2" charset="-122"/>
                          <a:ea typeface="宋体" panose="02010600030101010101" pitchFamily="2" charset="-122"/>
                        </a:rPr>
                        <a:t>和</a:t>
                      </a:r>
                      <a:r>
                        <a:rPr lang="en-US" altLang="zh-CN" sz="1600" b="0" dirty="0" smtClean="0">
                          <a:effectLst/>
                          <a:latin typeface="宋体" panose="02010600030101010101" pitchFamily="2" charset="-122"/>
                          <a:ea typeface="宋体" panose="02010600030101010101" pitchFamily="2" charset="-122"/>
                        </a:rPr>
                        <a:t>SEIB</a:t>
                      </a:r>
                      <a:r>
                        <a:rPr lang="zh-CN" altLang="en-US" sz="1600" b="0" dirty="0" smtClean="0">
                          <a:effectLst/>
                          <a:latin typeface="宋体" panose="02010600030101010101" pitchFamily="2" charset="-122"/>
                          <a:ea typeface="宋体" panose="02010600030101010101" pitchFamily="2" charset="-122"/>
                        </a:rPr>
                        <a:t>模型</a:t>
                      </a:r>
                      <a:endParaRPr lang="zh-CN" sz="1600" b="0" dirty="0">
                        <a:effectLst/>
                        <a:latin typeface="宋体" panose="02010600030101010101" pitchFamily="2" charset="-122"/>
                        <a:ea typeface="宋体" panose="02010600030101010101" pitchFamily="2" charset="-122"/>
                      </a:endParaRPr>
                    </a:p>
                  </a:txBody>
                  <a:tcPr marL="93625" marR="93625" marT="0" marB="0" anchor="ctr"/>
                </a:tc>
                <a:extLst>
                  <a:ext uri="{0D108BD9-81ED-4DB2-BD59-A6C34878D82A}">
                    <a16:rowId xmlns:a16="http://schemas.microsoft.com/office/drawing/2014/main" val="577865357"/>
                  </a:ext>
                </a:extLst>
              </a:tr>
              <a:tr h="504056">
                <a:tc>
                  <a:txBody>
                    <a:bodyPr/>
                    <a:lstStyle/>
                    <a:p>
                      <a:pPr algn="ctr">
                        <a:spcAft>
                          <a:spcPts val="0"/>
                        </a:spcAft>
                      </a:pPr>
                      <a:r>
                        <a:rPr lang="zh-CN" altLang="en-US" sz="1600" b="0" dirty="0" smtClean="0">
                          <a:effectLst/>
                          <a:latin typeface="宋体" panose="02010600030101010101" pitchFamily="2" charset="-122"/>
                          <a:ea typeface="宋体" panose="02010600030101010101" pitchFamily="2" charset="-122"/>
                        </a:rPr>
                        <a:t>王萍</a:t>
                      </a:r>
                      <a:endParaRPr lang="en-US" altLang="zh-CN" sz="1600" b="0" dirty="0" smtClean="0">
                        <a:effectLst/>
                        <a:latin typeface="宋体" panose="02010600030101010101" pitchFamily="2" charset="-122"/>
                        <a:ea typeface="宋体" panose="02010600030101010101" pitchFamily="2" charset="-122"/>
                      </a:endParaRPr>
                    </a:p>
                    <a:p>
                      <a:pPr algn="ctr">
                        <a:spcAft>
                          <a:spcPts val="0"/>
                        </a:spcAft>
                      </a:pPr>
                      <a:r>
                        <a:rPr lang="zh-CN" altLang="en-US" sz="1600" b="0" dirty="0" smtClean="0">
                          <a:effectLst/>
                          <a:latin typeface="宋体" panose="02010600030101010101" pitchFamily="2" charset="-122"/>
                          <a:ea typeface="宋体" panose="02010600030101010101" pitchFamily="2" charset="-122"/>
                        </a:rPr>
                        <a:t>（</a:t>
                      </a:r>
                      <a:r>
                        <a:rPr lang="en-US" altLang="zh-CN" sz="1600" b="0" dirty="0" smtClean="0">
                          <a:effectLst/>
                          <a:latin typeface="宋体" panose="02010600030101010101" pitchFamily="2" charset="-122"/>
                          <a:ea typeface="宋体" panose="02010600030101010101" pitchFamily="2" charset="-122"/>
                        </a:rPr>
                        <a:t>2009</a:t>
                      </a:r>
                      <a:r>
                        <a:rPr lang="zh-CN" altLang="en-US" sz="1600" b="0" dirty="0" smtClean="0">
                          <a:effectLst/>
                          <a:latin typeface="宋体" panose="02010600030101010101" pitchFamily="2" charset="-122"/>
                          <a:ea typeface="宋体" panose="02010600030101010101" pitchFamily="2" charset="-122"/>
                        </a:rPr>
                        <a:t>）</a:t>
                      </a:r>
                      <a:endParaRPr lang="en-US" altLang="zh-CN" sz="1600" b="0" dirty="0" smtClean="0">
                        <a:effectLst/>
                        <a:latin typeface="宋体" panose="02010600030101010101" pitchFamily="2" charset="-122"/>
                        <a:ea typeface="宋体" panose="02010600030101010101" pitchFamily="2" charset="-122"/>
                      </a:endParaRPr>
                    </a:p>
                  </a:txBody>
                  <a:tcPr marL="93625" marR="93625" marT="0" marB="0" anchor="ctr"/>
                </a:tc>
                <a:tc>
                  <a:txBody>
                    <a:bodyPr/>
                    <a:lstStyle/>
                    <a:p>
                      <a:pPr marL="0" lvl="0" indent="0" algn="l">
                        <a:spcAft>
                          <a:spcPts val="0"/>
                        </a:spcAft>
                        <a:buFont typeface="+mj-lt"/>
                        <a:buNone/>
                      </a:pPr>
                      <a:r>
                        <a:rPr lang="zh-CN" altLang="en-US" sz="1600" b="0" dirty="0" smtClean="0">
                          <a:effectLst/>
                          <a:latin typeface="宋体" panose="02010600030101010101" pitchFamily="2" charset="-122"/>
                          <a:ea typeface="宋体" panose="02010600030101010101" pitchFamily="2" charset="-122"/>
                        </a:rPr>
                        <a:t>以模型的适用尺度为判断标准，将</a:t>
                      </a:r>
                      <a:r>
                        <a:rPr lang="zh-CN" altLang="en-US" sz="1600" b="0" dirty="0" smtClean="0">
                          <a:solidFill>
                            <a:srgbClr val="FF0000"/>
                          </a:solidFill>
                          <a:effectLst/>
                          <a:latin typeface="宋体" panose="02010600030101010101" pitchFamily="2" charset="-122"/>
                          <a:ea typeface="宋体" panose="02010600030101010101" pitchFamily="2" charset="-122"/>
                        </a:rPr>
                        <a:t>森林碳循环模型</a:t>
                      </a:r>
                      <a:r>
                        <a:rPr lang="zh-CN" altLang="en-US" sz="1600" b="0" dirty="0" smtClean="0">
                          <a:effectLst/>
                          <a:latin typeface="宋体" panose="02010600030101010101" pitchFamily="2" charset="-122"/>
                          <a:ea typeface="宋体" panose="02010600030101010101" pitchFamily="2" charset="-122"/>
                        </a:rPr>
                        <a:t>归纳为斑块尺度和区域尺度两类，并评述了各类型的代表性模型及其特点。</a:t>
                      </a:r>
                      <a:endParaRPr lang="zh-CN" sz="1600" b="0" dirty="0">
                        <a:effectLst/>
                        <a:latin typeface="宋体" panose="02010600030101010101" pitchFamily="2" charset="-122"/>
                        <a:ea typeface="宋体" panose="02010600030101010101" pitchFamily="2" charset="-122"/>
                      </a:endParaRPr>
                    </a:p>
                  </a:txBody>
                  <a:tcPr marL="93625" marR="93625" marT="0" marB="0" anchor="ctr"/>
                </a:tc>
                <a:extLst>
                  <a:ext uri="{0D108BD9-81ED-4DB2-BD59-A6C34878D82A}">
                    <a16:rowId xmlns:a16="http://schemas.microsoft.com/office/drawing/2014/main" val="655219194"/>
                  </a:ext>
                </a:extLst>
              </a:tr>
              <a:tr h="504056">
                <a:tc>
                  <a:txBody>
                    <a:bodyPr/>
                    <a:lstStyle/>
                    <a:p>
                      <a:pPr algn="ctr">
                        <a:spcAft>
                          <a:spcPts val="0"/>
                        </a:spcAft>
                      </a:pPr>
                      <a:r>
                        <a:rPr lang="zh-CN" altLang="en-US" sz="1600" b="0" dirty="0" smtClean="0">
                          <a:effectLst/>
                          <a:latin typeface="宋体" panose="02010600030101010101" pitchFamily="2" charset="-122"/>
                          <a:ea typeface="宋体" panose="02010600030101010101" pitchFamily="2" charset="-122"/>
                        </a:rPr>
                        <a:t>王绍刚</a:t>
                      </a:r>
                      <a:endParaRPr lang="en-US" altLang="zh-CN" sz="1600" b="0" dirty="0" smtClean="0">
                        <a:effectLst/>
                        <a:latin typeface="宋体" panose="02010600030101010101" pitchFamily="2" charset="-122"/>
                        <a:ea typeface="宋体" panose="02010600030101010101" pitchFamily="2" charset="-122"/>
                      </a:endParaRPr>
                    </a:p>
                    <a:p>
                      <a:pPr algn="ctr">
                        <a:spcAft>
                          <a:spcPts val="0"/>
                        </a:spcAft>
                      </a:pPr>
                      <a:r>
                        <a:rPr lang="zh-CN" altLang="en-US" sz="1600" b="0" dirty="0" smtClean="0">
                          <a:effectLst/>
                          <a:latin typeface="宋体" panose="02010600030101010101" pitchFamily="2" charset="-122"/>
                          <a:ea typeface="宋体" panose="02010600030101010101" pitchFamily="2" charset="-122"/>
                        </a:rPr>
                        <a:t>（</a:t>
                      </a:r>
                      <a:r>
                        <a:rPr lang="en-US" altLang="zh-CN" sz="1600" b="0" dirty="0" smtClean="0">
                          <a:effectLst/>
                          <a:latin typeface="宋体" panose="02010600030101010101" pitchFamily="2" charset="-122"/>
                          <a:ea typeface="宋体" panose="02010600030101010101" pitchFamily="2" charset="-122"/>
                        </a:rPr>
                        <a:t>2008</a:t>
                      </a:r>
                      <a:r>
                        <a:rPr lang="zh-CN" altLang="en-US" sz="1600" b="0" dirty="0" smtClean="0">
                          <a:effectLst/>
                          <a:latin typeface="宋体" panose="02010600030101010101" pitchFamily="2" charset="-122"/>
                          <a:ea typeface="宋体" panose="02010600030101010101" pitchFamily="2" charset="-122"/>
                        </a:rPr>
                        <a:t>）</a:t>
                      </a:r>
                      <a:endParaRPr lang="zh-CN" sz="1600" b="0" dirty="0">
                        <a:effectLst/>
                        <a:latin typeface="宋体" panose="02010600030101010101" pitchFamily="2" charset="-122"/>
                        <a:ea typeface="宋体" panose="02010600030101010101" pitchFamily="2" charset="-122"/>
                      </a:endParaRPr>
                    </a:p>
                  </a:txBody>
                  <a:tcPr marL="93625" marR="93625" marT="0" marB="0" anchor="ctr"/>
                </a:tc>
                <a:tc>
                  <a:txBody>
                    <a:bodyPr/>
                    <a:lstStyle/>
                    <a:p>
                      <a:pPr marL="0" indent="0" algn="l">
                        <a:spcAft>
                          <a:spcPts val="0"/>
                        </a:spcAft>
                        <a:buFont typeface="+mj-lt"/>
                        <a:buNone/>
                      </a:pPr>
                      <a:r>
                        <a:rPr lang="zh-CN" altLang="en-US" sz="1600" b="0" dirty="0" smtClean="0">
                          <a:effectLst/>
                          <a:latin typeface="宋体" panose="02010600030101010101" pitchFamily="2" charset="-122"/>
                          <a:ea typeface="宋体" panose="02010600030101010101" pitchFamily="2" charset="-122"/>
                        </a:rPr>
                        <a:t>综述了</a:t>
                      </a:r>
                      <a:r>
                        <a:rPr lang="zh-CN" altLang="en-US" sz="1600" b="0" dirty="0" smtClean="0">
                          <a:solidFill>
                            <a:srgbClr val="FF0000"/>
                          </a:solidFill>
                          <a:effectLst/>
                          <a:latin typeface="宋体" panose="02010600030101010101" pitchFamily="2" charset="-122"/>
                          <a:ea typeface="宋体" panose="02010600030101010101" pitchFamily="2" charset="-122"/>
                        </a:rPr>
                        <a:t>森林生态系统碳循环模型</a:t>
                      </a:r>
                      <a:r>
                        <a:rPr lang="zh-CN" altLang="en-US" sz="1600" b="0" dirty="0" smtClean="0">
                          <a:effectLst/>
                          <a:latin typeface="宋体" panose="02010600030101010101" pitchFamily="2" charset="-122"/>
                          <a:ea typeface="宋体" panose="02010600030101010101" pitchFamily="2" charset="-122"/>
                        </a:rPr>
                        <a:t>的分类体系和模型特征。</a:t>
                      </a:r>
                      <a:endParaRPr lang="zh-CN" sz="1600" b="0" dirty="0">
                        <a:effectLst/>
                        <a:latin typeface="宋体" panose="02010600030101010101" pitchFamily="2" charset="-122"/>
                        <a:ea typeface="宋体" panose="02010600030101010101" pitchFamily="2" charset="-122"/>
                      </a:endParaRPr>
                    </a:p>
                  </a:txBody>
                  <a:tcPr marL="93625" marR="93625" marT="0" marB="0" anchor="ctr"/>
                </a:tc>
                <a:extLst>
                  <a:ext uri="{0D108BD9-81ED-4DB2-BD59-A6C34878D82A}">
                    <a16:rowId xmlns:a16="http://schemas.microsoft.com/office/drawing/2014/main" val="1029180210"/>
                  </a:ext>
                </a:extLst>
              </a:tr>
              <a:tr h="504056">
                <a:tc>
                  <a:txBody>
                    <a:bodyPr/>
                    <a:lstStyle/>
                    <a:p>
                      <a:pPr algn="ctr">
                        <a:spcAft>
                          <a:spcPts val="0"/>
                        </a:spcAft>
                      </a:pPr>
                      <a:r>
                        <a:rPr lang="zh-CN" altLang="en-US" sz="1600" b="0" dirty="0" smtClean="0">
                          <a:effectLst/>
                          <a:latin typeface="宋体" panose="02010600030101010101" pitchFamily="2" charset="-122"/>
                          <a:ea typeface="宋体" panose="02010600030101010101" pitchFamily="2" charset="-122"/>
                        </a:rPr>
                        <a:t>毛留喜</a:t>
                      </a:r>
                      <a:endParaRPr lang="en-US" altLang="zh-CN" sz="1600" b="0" dirty="0" smtClean="0">
                        <a:effectLst/>
                        <a:latin typeface="宋体" panose="02010600030101010101" pitchFamily="2" charset="-122"/>
                        <a:ea typeface="宋体" panose="02010600030101010101" pitchFamily="2" charset="-122"/>
                      </a:endParaRPr>
                    </a:p>
                    <a:p>
                      <a:pPr algn="ctr">
                        <a:spcAft>
                          <a:spcPts val="0"/>
                        </a:spcAft>
                      </a:pPr>
                      <a:r>
                        <a:rPr lang="zh-CN" altLang="en-US" sz="1600" b="0" dirty="0" smtClean="0">
                          <a:effectLst/>
                          <a:latin typeface="宋体" panose="02010600030101010101" pitchFamily="2" charset="-122"/>
                          <a:ea typeface="宋体" panose="02010600030101010101" pitchFamily="2" charset="-122"/>
                        </a:rPr>
                        <a:t>（</a:t>
                      </a:r>
                      <a:r>
                        <a:rPr lang="en-US" altLang="zh-CN" sz="1600" b="0" dirty="0" smtClean="0">
                          <a:effectLst/>
                          <a:latin typeface="宋体" panose="02010600030101010101" pitchFamily="2" charset="-122"/>
                          <a:ea typeface="宋体" panose="02010600030101010101" pitchFamily="2" charset="-122"/>
                        </a:rPr>
                        <a:t>2006</a:t>
                      </a:r>
                      <a:r>
                        <a:rPr lang="zh-CN" altLang="en-US" sz="1600" b="0" dirty="0" smtClean="0">
                          <a:effectLst/>
                          <a:latin typeface="宋体" panose="02010600030101010101" pitchFamily="2" charset="-122"/>
                          <a:ea typeface="宋体" panose="02010600030101010101" pitchFamily="2" charset="-122"/>
                        </a:rPr>
                        <a:t>）</a:t>
                      </a:r>
                      <a:endParaRPr lang="zh-CN" sz="1600" b="0" dirty="0">
                        <a:effectLst/>
                        <a:latin typeface="宋体" panose="02010600030101010101" pitchFamily="2" charset="-122"/>
                        <a:ea typeface="宋体" panose="02010600030101010101" pitchFamily="2" charset="-122"/>
                      </a:endParaRPr>
                    </a:p>
                  </a:txBody>
                  <a:tcPr marL="93625" marR="93625" marT="0" marB="0" anchor="ctr"/>
                </a:tc>
                <a:tc>
                  <a:txBody>
                    <a:bodyPr/>
                    <a:lstStyle/>
                    <a:p>
                      <a:pPr marL="0" indent="0" algn="l">
                        <a:spcAft>
                          <a:spcPts val="0"/>
                        </a:spcAft>
                        <a:buFont typeface="+mj-lt"/>
                        <a:buNone/>
                      </a:pPr>
                      <a:r>
                        <a:rPr lang="zh-CN" altLang="en-US" sz="1600" b="0" dirty="0" smtClean="0">
                          <a:effectLst/>
                          <a:latin typeface="宋体" panose="02010600030101010101" pitchFamily="2" charset="-122"/>
                          <a:ea typeface="宋体" panose="02010600030101010101" pitchFamily="2" charset="-122"/>
                        </a:rPr>
                        <a:t>介绍了</a:t>
                      </a:r>
                      <a:r>
                        <a:rPr lang="zh-CN" altLang="en-US" sz="1600" b="0" dirty="0" smtClean="0">
                          <a:solidFill>
                            <a:srgbClr val="FF0000"/>
                          </a:solidFill>
                          <a:effectLst/>
                          <a:latin typeface="宋体" panose="02010600030101010101" pitchFamily="2" charset="-122"/>
                          <a:ea typeface="宋体" panose="02010600030101010101" pitchFamily="2" charset="-122"/>
                        </a:rPr>
                        <a:t>陆地生态系统碳循环模型</a:t>
                      </a:r>
                      <a:r>
                        <a:rPr lang="zh-CN" altLang="en-US" sz="1600" b="0" dirty="0" smtClean="0">
                          <a:effectLst/>
                          <a:latin typeface="宋体" panose="02010600030101010101" pitchFamily="2" charset="-122"/>
                          <a:ea typeface="宋体" panose="02010600030101010101" pitchFamily="2" charset="-122"/>
                        </a:rPr>
                        <a:t>的基本结构，碳循环过程中涉及到的两个基本模型以及目前的陆地生态系统碳循环模型的两大类型。</a:t>
                      </a:r>
                      <a:endParaRPr lang="zh-CN" sz="1600" b="0" dirty="0">
                        <a:effectLst/>
                        <a:latin typeface="宋体" panose="02010600030101010101" pitchFamily="2" charset="-122"/>
                        <a:ea typeface="宋体" panose="02010600030101010101" pitchFamily="2" charset="-122"/>
                      </a:endParaRPr>
                    </a:p>
                  </a:txBody>
                  <a:tcPr marL="93625" marR="93625" marT="0" marB="0" anchor="ctr"/>
                </a:tc>
                <a:extLst>
                  <a:ext uri="{0D108BD9-81ED-4DB2-BD59-A6C34878D82A}">
                    <a16:rowId xmlns:a16="http://schemas.microsoft.com/office/drawing/2014/main" val="3601716866"/>
                  </a:ext>
                </a:extLst>
              </a:tr>
            </a:tbl>
          </a:graphicData>
        </a:graphic>
      </p:graphicFrame>
      <p:sp>
        <p:nvSpPr>
          <p:cNvPr id="3" name="灯片编号占位符 2"/>
          <p:cNvSpPr>
            <a:spLocks noGrp="1"/>
          </p:cNvSpPr>
          <p:nvPr>
            <p:ph type="sldNum" sz="quarter" idx="11"/>
          </p:nvPr>
        </p:nvSpPr>
        <p:spPr/>
        <p:txBody>
          <a:bodyPr/>
          <a:lstStyle/>
          <a:p>
            <a:fld id="{57EA92A5-C027-4AA6-B826-350AEA676BBC}" type="slidenum">
              <a:rPr lang="zh-CN" altLang="en-US" smtClean="0"/>
              <a:pPr/>
              <a:t>7</a:t>
            </a:fld>
            <a:endParaRPr lang="zh-CN" altLang="en-US"/>
          </a:p>
        </p:txBody>
      </p:sp>
    </p:spTree>
    <p:extLst>
      <p:ext uri="{BB962C8B-B14F-4D97-AF65-F5344CB8AC3E}">
        <p14:creationId xmlns:p14="http://schemas.microsoft.com/office/powerpoint/2010/main" val="18649037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 </a:t>
            </a:r>
            <a:r>
              <a:rPr lang="zh-CN" altLang="en-US" dirty="0" smtClean="0"/>
              <a:t>国内外</a:t>
            </a:r>
            <a:r>
              <a:rPr lang="zh-CN" altLang="en-US" dirty="0"/>
              <a:t>研究</a:t>
            </a:r>
            <a:r>
              <a:rPr lang="zh-CN" altLang="en-US" dirty="0" smtClean="0"/>
              <a:t>现状</a:t>
            </a:r>
            <a:endParaRPr lang="zh-CN" altLang="en-US" sz="1600" dirty="0"/>
          </a:p>
        </p:txBody>
      </p:sp>
      <p:sp>
        <p:nvSpPr>
          <p:cNvPr id="6" name="内容占位符 2"/>
          <p:cNvSpPr>
            <a:spLocks noGrp="1"/>
          </p:cNvSpPr>
          <p:nvPr>
            <p:ph idx="1"/>
          </p:nvPr>
        </p:nvSpPr>
        <p:spPr>
          <a:xfrm>
            <a:off x="304800" y="1066800"/>
            <a:ext cx="6859488" cy="417984"/>
          </a:xfrm>
        </p:spPr>
        <p:txBody>
          <a:bodyPr/>
          <a:lstStyle/>
          <a:p>
            <a:pPr marL="0" indent="0">
              <a:buNone/>
            </a:pPr>
            <a:r>
              <a:rPr lang="en-US" altLang="zh-CN" sz="2000" dirty="0" smtClean="0">
                <a:latin typeface="宋体" panose="02010600030101010101" pitchFamily="2" charset="-122"/>
                <a:ea typeface="宋体" panose="02010600030101010101" pitchFamily="2" charset="-122"/>
              </a:rPr>
              <a:t>2.2 </a:t>
            </a:r>
            <a:r>
              <a:rPr lang="zh-CN" altLang="en-US" sz="2000" dirty="0" smtClean="0">
                <a:latin typeface="宋体" panose="02010600030101010101" pitchFamily="2" charset="-122"/>
                <a:ea typeface="宋体" panose="02010600030101010101" pitchFamily="2" charset="-122"/>
              </a:rPr>
              <a:t>陆地碳循环模型对比计划</a:t>
            </a:r>
            <a:endParaRPr lang="en-US" altLang="zh-CN" sz="2000" dirty="0">
              <a:solidFill>
                <a:srgbClr val="FF0000"/>
              </a:solidFill>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1"/>
          </p:nvPr>
        </p:nvSpPr>
        <p:spPr/>
        <p:txBody>
          <a:bodyPr/>
          <a:lstStyle/>
          <a:p>
            <a:fld id="{57EA92A5-C027-4AA6-B826-350AEA676BBC}" type="slidenum">
              <a:rPr lang="zh-CN" altLang="en-US" smtClean="0"/>
              <a:pPr/>
              <a:t>8</a:t>
            </a:fld>
            <a:endParaRPr lang="zh-CN" altLang="en-US"/>
          </a:p>
        </p:txBody>
      </p:sp>
    </p:spTree>
    <p:extLst>
      <p:ext uri="{BB962C8B-B14F-4D97-AF65-F5344CB8AC3E}">
        <p14:creationId xmlns:p14="http://schemas.microsoft.com/office/powerpoint/2010/main" val="39214122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 </a:t>
            </a:r>
            <a:r>
              <a:rPr lang="zh-CN" altLang="en-US" dirty="0" smtClean="0"/>
              <a:t>国内外</a:t>
            </a:r>
            <a:r>
              <a:rPr lang="zh-CN" altLang="en-US" dirty="0"/>
              <a:t>研究</a:t>
            </a:r>
            <a:r>
              <a:rPr lang="zh-CN" altLang="en-US" dirty="0" smtClean="0"/>
              <a:t>现状</a:t>
            </a:r>
            <a:endParaRPr lang="zh-CN" altLang="en-US" sz="1600" dirty="0"/>
          </a:p>
        </p:txBody>
      </p:sp>
      <p:sp>
        <p:nvSpPr>
          <p:cNvPr id="6" name="内容占位符 2"/>
          <p:cNvSpPr>
            <a:spLocks noGrp="1"/>
          </p:cNvSpPr>
          <p:nvPr>
            <p:ph idx="1"/>
          </p:nvPr>
        </p:nvSpPr>
        <p:spPr>
          <a:xfrm>
            <a:off x="304800" y="1066800"/>
            <a:ext cx="6859488" cy="562000"/>
          </a:xfrm>
        </p:spPr>
        <p:txBody>
          <a:bodyPr/>
          <a:lstStyle/>
          <a:p>
            <a:pPr marL="0" indent="0">
              <a:buNone/>
            </a:pPr>
            <a:r>
              <a:rPr lang="en-US" altLang="zh-CN" sz="2000" dirty="0" smtClean="0">
                <a:latin typeface="宋体" panose="02010600030101010101" pitchFamily="2" charset="-122"/>
                <a:ea typeface="宋体" panose="02010600030101010101" pitchFamily="2" charset="-122"/>
              </a:rPr>
              <a:t>2.3 </a:t>
            </a:r>
            <a:r>
              <a:rPr lang="zh-CN" altLang="en-US" sz="2000" dirty="0" smtClean="0">
                <a:latin typeface="宋体" panose="02010600030101010101" pitchFamily="2" charset="-122"/>
                <a:ea typeface="宋体" panose="02010600030101010101" pitchFamily="2" charset="-122"/>
              </a:rPr>
              <a:t>陆地碳循环模型对比工具</a:t>
            </a:r>
            <a:endParaRPr lang="en-US" altLang="zh-CN" sz="2000" dirty="0">
              <a:solidFill>
                <a:srgbClr val="FF0000"/>
              </a:solidFill>
              <a:latin typeface="宋体" panose="02010600030101010101" pitchFamily="2" charset="-122"/>
              <a:ea typeface="宋体" panose="02010600030101010101"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221212497"/>
              </p:ext>
            </p:extLst>
          </p:nvPr>
        </p:nvGraphicFramePr>
        <p:xfrm>
          <a:off x="304800" y="1602992"/>
          <a:ext cx="7848872" cy="4121114"/>
        </p:xfrm>
        <a:graphic>
          <a:graphicData uri="http://schemas.openxmlformats.org/drawingml/2006/table">
            <a:tbl>
              <a:tblPr firstRow="1" firstCol="1" bandRow="1">
                <a:tableStyleId>{16D9F66E-5EB9-4882-86FB-DCBF35E3C3E4}</a:tableStyleId>
              </a:tblPr>
              <a:tblGrid>
                <a:gridCol w="1873284">
                  <a:extLst>
                    <a:ext uri="{9D8B030D-6E8A-4147-A177-3AD203B41FA5}">
                      <a16:colId xmlns:a16="http://schemas.microsoft.com/office/drawing/2014/main" val="2356664300"/>
                    </a:ext>
                  </a:extLst>
                </a:gridCol>
                <a:gridCol w="5975588">
                  <a:extLst>
                    <a:ext uri="{9D8B030D-6E8A-4147-A177-3AD203B41FA5}">
                      <a16:colId xmlns:a16="http://schemas.microsoft.com/office/drawing/2014/main" val="3259574021"/>
                    </a:ext>
                  </a:extLst>
                </a:gridCol>
              </a:tblGrid>
              <a:tr h="714924">
                <a:tc>
                  <a:txBody>
                    <a:bodyPr/>
                    <a:lstStyle/>
                    <a:p>
                      <a:pPr algn="ctr">
                        <a:spcAft>
                          <a:spcPts val="0"/>
                        </a:spcAft>
                      </a:pPr>
                      <a:r>
                        <a:rPr lang="zh-CN" altLang="en-US" sz="1600" dirty="0" smtClean="0">
                          <a:effectLst/>
                          <a:latin typeface="宋体" panose="02010600030101010101" pitchFamily="2" charset="-122"/>
                          <a:ea typeface="宋体" panose="02010600030101010101" pitchFamily="2" charset="-122"/>
                        </a:rPr>
                        <a:t>研究者</a:t>
                      </a:r>
                      <a:endParaRPr lang="zh-CN" sz="1600" b="0" dirty="0">
                        <a:effectLst/>
                        <a:latin typeface="宋体" panose="02010600030101010101" pitchFamily="2" charset="-122"/>
                        <a:ea typeface="宋体" panose="02010600030101010101" pitchFamily="2" charset="-122"/>
                      </a:endParaRPr>
                    </a:p>
                  </a:txBody>
                  <a:tcPr marL="93625" marR="93625" marT="0" marB="0" anchor="ctr"/>
                </a:tc>
                <a:tc>
                  <a:txBody>
                    <a:bodyPr/>
                    <a:lstStyle/>
                    <a:p>
                      <a:pPr marL="0" indent="0" algn="ctr">
                        <a:spcAft>
                          <a:spcPts val="0"/>
                        </a:spcAft>
                        <a:buFont typeface="+mj-lt"/>
                        <a:buNone/>
                      </a:pPr>
                      <a:r>
                        <a:rPr lang="zh-CN" altLang="en-US" sz="1600" dirty="0" smtClean="0">
                          <a:effectLst/>
                          <a:latin typeface="宋体" panose="02010600030101010101" pitchFamily="2" charset="-122"/>
                          <a:ea typeface="宋体" panose="02010600030101010101" pitchFamily="2" charset="-122"/>
                        </a:rPr>
                        <a:t>研究内容</a:t>
                      </a:r>
                      <a:endParaRPr lang="zh-CN" sz="1600" b="0" dirty="0">
                        <a:effectLst/>
                        <a:latin typeface="宋体" panose="02010600030101010101" pitchFamily="2" charset="-122"/>
                        <a:ea typeface="宋体" panose="02010600030101010101" pitchFamily="2" charset="-122"/>
                      </a:endParaRPr>
                    </a:p>
                  </a:txBody>
                  <a:tcPr marL="93625" marR="93625" marT="0" marB="0" anchor="ctr"/>
                </a:tc>
                <a:extLst>
                  <a:ext uri="{0D108BD9-81ED-4DB2-BD59-A6C34878D82A}">
                    <a16:rowId xmlns:a16="http://schemas.microsoft.com/office/drawing/2014/main" val="2140163769"/>
                  </a:ext>
                </a:extLst>
              </a:tr>
              <a:tr h="680102">
                <a:tc>
                  <a:txBody>
                    <a:bodyPr/>
                    <a:lstStyle/>
                    <a:p>
                      <a:pPr algn="ctr">
                        <a:spcAft>
                          <a:spcPts val="0"/>
                        </a:spcAft>
                      </a:pPr>
                      <a:r>
                        <a:rPr lang="zh-CN" altLang="en-US" sz="1600" b="0" dirty="0" smtClean="0">
                          <a:effectLst/>
                          <a:latin typeface="宋体" panose="02010600030101010101" pitchFamily="2" charset="-122"/>
                          <a:ea typeface="宋体" panose="02010600030101010101" pitchFamily="2" charset="-122"/>
                        </a:rPr>
                        <a:t>刘曦（</a:t>
                      </a:r>
                      <a:r>
                        <a:rPr lang="en-US" altLang="zh-CN" sz="1600" b="0" dirty="0" smtClean="0">
                          <a:effectLst/>
                          <a:latin typeface="宋体" panose="02010600030101010101" pitchFamily="2" charset="-122"/>
                          <a:ea typeface="宋体" panose="02010600030101010101" pitchFamily="2" charset="-122"/>
                        </a:rPr>
                        <a:t>2010</a:t>
                      </a:r>
                      <a:r>
                        <a:rPr lang="zh-CN" altLang="en-US" sz="1600" b="0" dirty="0" smtClean="0">
                          <a:effectLst/>
                          <a:latin typeface="宋体" panose="02010600030101010101" pitchFamily="2" charset="-122"/>
                          <a:ea typeface="宋体" panose="02010600030101010101" pitchFamily="2" charset="-122"/>
                        </a:rPr>
                        <a:t>，</a:t>
                      </a:r>
                      <a:r>
                        <a:rPr lang="en-US" altLang="zh-CN" sz="1600" b="0" dirty="0" smtClean="0">
                          <a:effectLst/>
                          <a:latin typeface="宋体" panose="02010600030101010101" pitchFamily="2" charset="-122"/>
                          <a:ea typeface="宋体" panose="02010600030101010101" pitchFamily="2" charset="-122"/>
                        </a:rPr>
                        <a:t>2011</a:t>
                      </a:r>
                      <a:r>
                        <a:rPr lang="zh-CN" altLang="en-US" sz="1600" b="0" dirty="0" smtClean="0">
                          <a:effectLst/>
                          <a:latin typeface="宋体" panose="02010600030101010101" pitchFamily="2" charset="-122"/>
                          <a:ea typeface="宋体" panose="02010600030101010101" pitchFamily="2" charset="-122"/>
                        </a:rPr>
                        <a:t>）</a:t>
                      </a:r>
                      <a:endParaRPr lang="en-US" altLang="zh-CN" sz="1600" b="0" dirty="0" smtClean="0">
                        <a:effectLst/>
                        <a:latin typeface="宋体" panose="02010600030101010101" pitchFamily="2" charset="-122"/>
                        <a:ea typeface="宋体" panose="02010600030101010101" pitchFamily="2" charset="-122"/>
                      </a:endParaRPr>
                    </a:p>
                    <a:p>
                      <a:pPr algn="ctr">
                        <a:spcAft>
                          <a:spcPts val="0"/>
                        </a:spcAft>
                      </a:pPr>
                      <a:r>
                        <a:rPr lang="zh-CN" altLang="en-US" sz="1600" b="0" dirty="0" smtClean="0">
                          <a:effectLst/>
                          <a:latin typeface="宋体" panose="02010600030101010101" pitchFamily="2" charset="-122"/>
                          <a:ea typeface="宋体" panose="02010600030101010101" pitchFamily="2" charset="-122"/>
                        </a:rPr>
                        <a:t>郭丽娟（</a:t>
                      </a:r>
                      <a:r>
                        <a:rPr lang="en-US" altLang="zh-CN" sz="1600" b="0" dirty="0" smtClean="0">
                          <a:effectLst/>
                          <a:latin typeface="宋体" panose="02010600030101010101" pitchFamily="2" charset="-122"/>
                          <a:ea typeface="宋体" panose="02010600030101010101" pitchFamily="2" charset="-122"/>
                        </a:rPr>
                        <a:t>2013</a:t>
                      </a:r>
                      <a:r>
                        <a:rPr lang="zh-CN" altLang="en-US" sz="1600" b="0" dirty="0" smtClean="0">
                          <a:effectLst/>
                          <a:latin typeface="宋体" panose="02010600030101010101" pitchFamily="2" charset="-122"/>
                          <a:ea typeface="宋体" panose="02010600030101010101" pitchFamily="2" charset="-122"/>
                        </a:rPr>
                        <a:t>）</a:t>
                      </a:r>
                      <a:endParaRPr lang="en-US" altLang="zh-CN" sz="1600" b="0" dirty="0" smtClean="0">
                        <a:effectLst/>
                        <a:latin typeface="宋体" panose="02010600030101010101" pitchFamily="2" charset="-122"/>
                        <a:ea typeface="宋体" panose="02010600030101010101" pitchFamily="2" charset="-122"/>
                      </a:endParaRPr>
                    </a:p>
                    <a:p>
                      <a:pPr algn="ctr">
                        <a:spcAft>
                          <a:spcPts val="0"/>
                        </a:spcAft>
                      </a:pPr>
                      <a:r>
                        <a:rPr lang="zh-CN" altLang="en-US" sz="1600" b="0" dirty="0" smtClean="0">
                          <a:effectLst/>
                          <a:latin typeface="宋体" panose="02010600030101010101" pitchFamily="2" charset="-122"/>
                          <a:ea typeface="宋体" panose="02010600030101010101" pitchFamily="2" charset="-122"/>
                        </a:rPr>
                        <a:t>杨延征（</a:t>
                      </a:r>
                      <a:r>
                        <a:rPr lang="en-US" altLang="zh-CN" sz="1600" b="0" dirty="0" smtClean="0">
                          <a:effectLst/>
                          <a:latin typeface="宋体" panose="02010600030101010101" pitchFamily="2" charset="-122"/>
                          <a:ea typeface="宋体" panose="02010600030101010101" pitchFamily="2" charset="-122"/>
                        </a:rPr>
                        <a:t>2016</a:t>
                      </a:r>
                      <a:r>
                        <a:rPr lang="zh-CN" altLang="en-US" sz="1600" b="0" dirty="0" smtClean="0">
                          <a:effectLst/>
                          <a:latin typeface="宋体" panose="02010600030101010101" pitchFamily="2" charset="-122"/>
                          <a:ea typeface="宋体" panose="02010600030101010101" pitchFamily="2" charset="-122"/>
                        </a:rPr>
                        <a:t>）</a:t>
                      </a:r>
                      <a:endParaRPr lang="en-US" altLang="zh-CN" sz="1600" b="0" dirty="0" smtClean="0">
                        <a:effectLst/>
                        <a:latin typeface="宋体" panose="02010600030101010101" pitchFamily="2" charset="-122"/>
                        <a:ea typeface="宋体" panose="02010600030101010101" pitchFamily="2" charset="-122"/>
                      </a:endParaRPr>
                    </a:p>
                    <a:p>
                      <a:pPr algn="ctr">
                        <a:spcAft>
                          <a:spcPts val="0"/>
                        </a:spcAft>
                      </a:pPr>
                      <a:r>
                        <a:rPr lang="zh-CN" altLang="en-US" sz="1600" b="0" dirty="0" smtClean="0">
                          <a:effectLst/>
                          <a:latin typeface="宋体" panose="02010600030101010101" pitchFamily="2" charset="-122"/>
                          <a:ea typeface="宋体" panose="02010600030101010101" pitchFamily="2" charset="-122"/>
                        </a:rPr>
                        <a:t>王萍（</a:t>
                      </a:r>
                      <a:r>
                        <a:rPr lang="en-US" altLang="zh-CN" sz="1600" b="0" dirty="0" smtClean="0">
                          <a:effectLst/>
                          <a:latin typeface="宋体" panose="02010600030101010101" pitchFamily="2" charset="-122"/>
                          <a:ea typeface="宋体" panose="02010600030101010101" pitchFamily="2" charset="-122"/>
                        </a:rPr>
                        <a:t>2009</a:t>
                      </a:r>
                      <a:r>
                        <a:rPr lang="zh-CN" altLang="en-US" sz="1600" b="0" dirty="0" smtClean="0">
                          <a:effectLst/>
                          <a:latin typeface="宋体" panose="02010600030101010101" pitchFamily="2" charset="-122"/>
                          <a:ea typeface="宋体" panose="02010600030101010101" pitchFamily="2" charset="-122"/>
                        </a:rPr>
                        <a:t>）</a:t>
                      </a:r>
                      <a:endParaRPr lang="en-US" altLang="zh-CN" sz="1600" b="0" dirty="0" smtClean="0">
                        <a:effectLst/>
                        <a:latin typeface="宋体" panose="02010600030101010101" pitchFamily="2" charset="-122"/>
                        <a:ea typeface="宋体" panose="02010600030101010101" pitchFamily="2" charset="-122"/>
                      </a:endParaRPr>
                    </a:p>
                    <a:p>
                      <a:pPr algn="ctr">
                        <a:spcAft>
                          <a:spcPts val="0"/>
                        </a:spcAft>
                      </a:pPr>
                      <a:r>
                        <a:rPr lang="zh-CN" altLang="en-US" sz="1600" b="0" dirty="0" smtClean="0">
                          <a:effectLst/>
                          <a:latin typeface="宋体" panose="02010600030101010101" pitchFamily="2" charset="-122"/>
                          <a:ea typeface="宋体" panose="02010600030101010101" pitchFamily="2" charset="-122"/>
                        </a:rPr>
                        <a:t>王磊（</a:t>
                      </a:r>
                      <a:r>
                        <a:rPr lang="en-US" altLang="zh-CN" sz="1600" b="0" dirty="0" smtClean="0">
                          <a:effectLst/>
                          <a:latin typeface="宋体" panose="02010600030101010101" pitchFamily="2" charset="-122"/>
                          <a:ea typeface="宋体" panose="02010600030101010101" pitchFamily="2" charset="-122"/>
                        </a:rPr>
                        <a:t>2010</a:t>
                      </a:r>
                      <a:r>
                        <a:rPr lang="zh-CN" altLang="en-US" sz="1600" b="0" dirty="0" smtClean="0">
                          <a:effectLst/>
                          <a:latin typeface="宋体" panose="02010600030101010101" pitchFamily="2" charset="-122"/>
                          <a:ea typeface="宋体" panose="02010600030101010101" pitchFamily="2" charset="-122"/>
                        </a:rPr>
                        <a:t>）</a:t>
                      </a:r>
                      <a:endParaRPr lang="en-US" altLang="zh-CN" sz="1600" b="0" dirty="0" smtClean="0">
                        <a:effectLst/>
                        <a:latin typeface="宋体" panose="02010600030101010101" pitchFamily="2" charset="-122"/>
                        <a:ea typeface="宋体" panose="02010600030101010101" pitchFamily="2" charset="-122"/>
                      </a:endParaRPr>
                    </a:p>
                    <a:p>
                      <a:pPr algn="ctr">
                        <a:spcAft>
                          <a:spcPts val="0"/>
                        </a:spcAft>
                      </a:pPr>
                      <a:r>
                        <a:rPr lang="zh-CN" altLang="en-US" sz="1600" b="0" dirty="0" smtClean="0">
                          <a:effectLst/>
                          <a:latin typeface="宋体" panose="02010600030101010101" pitchFamily="2" charset="-122"/>
                          <a:ea typeface="宋体" panose="02010600030101010101" pitchFamily="2" charset="-122"/>
                        </a:rPr>
                        <a:t>张海燕（</a:t>
                      </a:r>
                      <a:r>
                        <a:rPr lang="en-US" altLang="zh-CN" sz="1600" b="0" dirty="0" smtClean="0">
                          <a:effectLst/>
                          <a:latin typeface="宋体" panose="02010600030101010101" pitchFamily="2" charset="-122"/>
                          <a:ea typeface="宋体" panose="02010600030101010101" pitchFamily="2" charset="-122"/>
                        </a:rPr>
                        <a:t>2009</a:t>
                      </a:r>
                      <a:r>
                        <a:rPr lang="zh-CN" altLang="en-US" sz="1600" b="0" dirty="0" smtClean="0">
                          <a:effectLst/>
                          <a:latin typeface="宋体" panose="02010600030101010101" pitchFamily="2" charset="-122"/>
                          <a:ea typeface="宋体" panose="02010600030101010101" pitchFamily="2" charset="-122"/>
                        </a:rPr>
                        <a:t>）</a:t>
                      </a:r>
                      <a:endParaRPr lang="en-US" altLang="zh-CN" sz="1600" b="0" dirty="0" smtClean="0">
                        <a:effectLst/>
                        <a:latin typeface="宋体" panose="02010600030101010101" pitchFamily="2" charset="-122"/>
                        <a:ea typeface="宋体" panose="02010600030101010101" pitchFamily="2" charset="-122"/>
                      </a:endParaRPr>
                    </a:p>
                  </a:txBody>
                  <a:tcPr marL="93625" marR="93625" marT="0" marB="0" anchor="ctr"/>
                </a:tc>
                <a:tc>
                  <a:txBody>
                    <a:bodyPr/>
                    <a:lstStyle/>
                    <a:p>
                      <a:pPr marL="0" indent="0" algn="l">
                        <a:spcAft>
                          <a:spcPts val="0"/>
                        </a:spcAft>
                        <a:buFont typeface="+mj-lt"/>
                        <a:buNone/>
                      </a:pPr>
                      <a:r>
                        <a:rPr lang="zh-CN" altLang="en-US" sz="1600" b="0" dirty="0" smtClean="0">
                          <a:effectLst/>
                          <a:latin typeface="宋体" panose="02010600030101010101" pitchFamily="2" charset="-122"/>
                          <a:ea typeface="宋体" panose="02010600030101010101" pitchFamily="2" charset="-122"/>
                        </a:rPr>
                        <a:t>分析了</a:t>
                      </a:r>
                      <a:r>
                        <a:rPr lang="en-US" altLang="zh-CN" sz="1600" b="0" dirty="0" smtClean="0">
                          <a:solidFill>
                            <a:srgbClr val="FF0000"/>
                          </a:solidFill>
                          <a:effectLst/>
                          <a:latin typeface="宋体" panose="02010600030101010101" pitchFamily="2" charset="-122"/>
                          <a:ea typeface="宋体" panose="02010600030101010101" pitchFamily="2" charset="-122"/>
                        </a:rPr>
                        <a:t>IBIS</a:t>
                      </a:r>
                      <a:r>
                        <a:rPr lang="zh-CN" altLang="en-US" sz="1600" b="0" dirty="0" smtClean="0">
                          <a:solidFill>
                            <a:srgbClr val="FF0000"/>
                          </a:solidFill>
                          <a:effectLst/>
                          <a:latin typeface="宋体" panose="02010600030101010101" pitchFamily="2" charset="-122"/>
                          <a:ea typeface="宋体" panose="02010600030101010101" pitchFamily="2" charset="-122"/>
                        </a:rPr>
                        <a:t>模型</a:t>
                      </a:r>
                      <a:r>
                        <a:rPr lang="zh-CN" altLang="en-US" sz="1600" b="0" dirty="0" smtClean="0">
                          <a:effectLst/>
                          <a:latin typeface="宋体" panose="02010600030101010101" pitchFamily="2" charset="-122"/>
                          <a:ea typeface="宋体" panose="02010600030101010101" pitchFamily="2" charset="-122"/>
                        </a:rPr>
                        <a:t>的特征，并应用</a:t>
                      </a:r>
                      <a:r>
                        <a:rPr lang="en-US" altLang="zh-CN" sz="1600" b="0" dirty="0" smtClean="0">
                          <a:effectLst/>
                          <a:latin typeface="宋体" panose="02010600030101010101" pitchFamily="2" charset="-122"/>
                          <a:ea typeface="宋体" panose="02010600030101010101" pitchFamily="2" charset="-122"/>
                        </a:rPr>
                        <a:t>IBIS</a:t>
                      </a:r>
                      <a:r>
                        <a:rPr lang="zh-CN" altLang="en-US" sz="1600" b="0" dirty="0" smtClean="0">
                          <a:effectLst/>
                          <a:latin typeface="宋体" panose="02010600030101010101" pitchFamily="2" charset="-122"/>
                          <a:ea typeface="宋体" panose="02010600030101010101" pitchFamily="2" charset="-122"/>
                        </a:rPr>
                        <a:t>模型在中国东北森林、中国全国、东北东部森林等区域模拟碳收支变化情况。</a:t>
                      </a:r>
                      <a:endParaRPr lang="zh-CN" sz="1600" b="0" dirty="0">
                        <a:effectLst/>
                        <a:latin typeface="宋体" panose="02010600030101010101" pitchFamily="2" charset="-122"/>
                        <a:ea typeface="宋体" panose="02010600030101010101" pitchFamily="2" charset="-122"/>
                      </a:endParaRPr>
                    </a:p>
                  </a:txBody>
                  <a:tcPr marL="93625" marR="93625" marT="0" marB="0" anchor="ctr"/>
                </a:tc>
                <a:extLst>
                  <a:ext uri="{0D108BD9-81ED-4DB2-BD59-A6C34878D82A}">
                    <a16:rowId xmlns:a16="http://schemas.microsoft.com/office/drawing/2014/main" val="1029180210"/>
                  </a:ext>
                </a:extLst>
              </a:tr>
              <a:tr h="777260">
                <a:tc>
                  <a:txBody>
                    <a:bodyPr/>
                    <a:lstStyle/>
                    <a:p>
                      <a:pPr algn="ctr">
                        <a:spcAft>
                          <a:spcPts val="0"/>
                        </a:spcAft>
                      </a:pPr>
                      <a:r>
                        <a:rPr lang="zh-CN" altLang="en-US" sz="1600" b="0" dirty="0" smtClean="0">
                          <a:effectLst/>
                          <a:latin typeface="宋体" panose="02010600030101010101" pitchFamily="2" charset="-122"/>
                          <a:ea typeface="宋体" panose="02010600030101010101" pitchFamily="2" charset="-122"/>
                        </a:rPr>
                        <a:t>张延龙（</a:t>
                      </a:r>
                      <a:r>
                        <a:rPr lang="en-US" altLang="zh-CN" sz="1600" b="0" dirty="0" smtClean="0">
                          <a:effectLst/>
                          <a:latin typeface="宋体" panose="02010600030101010101" pitchFamily="2" charset="-122"/>
                          <a:ea typeface="宋体" panose="02010600030101010101" pitchFamily="2" charset="-122"/>
                        </a:rPr>
                        <a:t>2011</a:t>
                      </a:r>
                      <a:r>
                        <a:rPr lang="zh-CN" altLang="en-US" sz="1600" b="0" dirty="0" smtClean="0">
                          <a:effectLst/>
                          <a:latin typeface="宋体" panose="02010600030101010101" pitchFamily="2" charset="-122"/>
                          <a:ea typeface="宋体" panose="02010600030101010101" pitchFamily="2" charset="-122"/>
                        </a:rPr>
                        <a:t>）</a:t>
                      </a:r>
                      <a:endParaRPr lang="en-US" altLang="zh-CN" sz="1600" b="0" dirty="0" smtClean="0">
                        <a:effectLst/>
                        <a:latin typeface="宋体" panose="02010600030101010101" pitchFamily="2" charset="-122"/>
                        <a:ea typeface="宋体" panose="02010600030101010101" pitchFamily="2" charset="-122"/>
                      </a:endParaRPr>
                    </a:p>
                    <a:p>
                      <a:pPr algn="ctr">
                        <a:spcAft>
                          <a:spcPts val="0"/>
                        </a:spcAft>
                      </a:pPr>
                      <a:r>
                        <a:rPr lang="zh-CN" altLang="en-US" sz="1600" b="0" dirty="0" smtClean="0">
                          <a:effectLst/>
                          <a:latin typeface="宋体" panose="02010600030101010101" pitchFamily="2" charset="-122"/>
                          <a:ea typeface="宋体" panose="02010600030101010101" pitchFamily="2" charset="-122"/>
                        </a:rPr>
                        <a:t>彭俊杰（</a:t>
                      </a:r>
                      <a:r>
                        <a:rPr lang="en-US" altLang="zh-CN" sz="1600" b="0" dirty="0" smtClean="0">
                          <a:effectLst/>
                          <a:latin typeface="宋体" panose="02010600030101010101" pitchFamily="2" charset="-122"/>
                          <a:ea typeface="宋体" panose="02010600030101010101" pitchFamily="2" charset="-122"/>
                        </a:rPr>
                        <a:t>2012</a:t>
                      </a:r>
                      <a:r>
                        <a:rPr lang="zh-CN" altLang="en-US" sz="1600" b="0" dirty="0" smtClean="0">
                          <a:effectLst/>
                          <a:latin typeface="宋体" panose="02010600030101010101" pitchFamily="2" charset="-122"/>
                          <a:ea typeface="宋体" panose="02010600030101010101" pitchFamily="2" charset="-122"/>
                        </a:rPr>
                        <a:t>）</a:t>
                      </a:r>
                      <a:endParaRPr lang="en-US" altLang="zh-CN" sz="1600" b="0" dirty="0" smtClean="0">
                        <a:effectLst/>
                        <a:latin typeface="宋体" panose="02010600030101010101" pitchFamily="2" charset="-122"/>
                        <a:ea typeface="宋体" panose="02010600030101010101" pitchFamily="2" charset="-122"/>
                      </a:endParaRPr>
                    </a:p>
                    <a:p>
                      <a:pPr algn="ctr">
                        <a:spcAft>
                          <a:spcPts val="0"/>
                        </a:spcAft>
                      </a:pPr>
                      <a:r>
                        <a:rPr lang="zh-CN" altLang="en-US" sz="1600" b="0" dirty="0" smtClean="0">
                          <a:effectLst/>
                          <a:latin typeface="宋体" panose="02010600030101010101" pitchFamily="2" charset="-122"/>
                          <a:ea typeface="宋体" panose="02010600030101010101" pitchFamily="2" charset="-122"/>
                        </a:rPr>
                        <a:t>何丽鸿（</a:t>
                      </a:r>
                      <a:r>
                        <a:rPr lang="en-US" altLang="zh-CN" sz="1600" b="0" dirty="0" smtClean="0">
                          <a:effectLst/>
                          <a:latin typeface="宋体" panose="02010600030101010101" pitchFamily="2" charset="-122"/>
                          <a:ea typeface="宋体" panose="02010600030101010101" pitchFamily="2" charset="-122"/>
                        </a:rPr>
                        <a:t>2016</a:t>
                      </a:r>
                      <a:r>
                        <a:rPr lang="zh-CN" altLang="en-US" sz="1600" b="0" dirty="0" smtClean="0">
                          <a:effectLst/>
                          <a:latin typeface="宋体" panose="02010600030101010101" pitchFamily="2" charset="-122"/>
                          <a:ea typeface="宋体" panose="02010600030101010101" pitchFamily="2" charset="-122"/>
                        </a:rPr>
                        <a:t>）</a:t>
                      </a:r>
                      <a:endParaRPr lang="zh-CN" sz="1600" b="0" dirty="0">
                        <a:effectLst/>
                        <a:latin typeface="宋体" panose="02010600030101010101" pitchFamily="2" charset="-122"/>
                        <a:ea typeface="宋体" panose="02010600030101010101" pitchFamily="2" charset="-122"/>
                      </a:endParaRPr>
                    </a:p>
                  </a:txBody>
                  <a:tcPr marL="93625" marR="93625" marT="0" marB="0" anchor="ctr"/>
                </a:tc>
                <a:tc>
                  <a:txBody>
                    <a:bodyPr/>
                    <a:lstStyle/>
                    <a:p>
                      <a:pPr marL="0" lvl="0" indent="0" algn="l">
                        <a:spcAft>
                          <a:spcPts val="0"/>
                        </a:spcAft>
                        <a:buFont typeface="+mj-lt"/>
                        <a:buNone/>
                      </a:pPr>
                      <a:r>
                        <a:rPr lang="zh-CN" altLang="en-US" sz="1600" b="0" dirty="0" smtClean="0">
                          <a:effectLst/>
                          <a:latin typeface="宋体" panose="02010600030101010101" pitchFamily="2" charset="-122"/>
                          <a:ea typeface="宋体" panose="02010600030101010101" pitchFamily="2" charset="-122"/>
                        </a:rPr>
                        <a:t>分析了</a:t>
                      </a:r>
                      <a:r>
                        <a:rPr lang="en-US" altLang="zh-CN" sz="1600" b="0" dirty="0" smtClean="0">
                          <a:solidFill>
                            <a:srgbClr val="FF0000"/>
                          </a:solidFill>
                          <a:effectLst/>
                          <a:latin typeface="宋体" panose="02010600030101010101" pitchFamily="2" charset="-122"/>
                          <a:ea typeface="宋体" panose="02010600030101010101" pitchFamily="2" charset="-122"/>
                        </a:rPr>
                        <a:t>BIOME-BGC</a:t>
                      </a:r>
                      <a:r>
                        <a:rPr lang="zh-CN" altLang="en-US" sz="1600" b="0" dirty="0" smtClean="0">
                          <a:solidFill>
                            <a:srgbClr val="FF0000"/>
                          </a:solidFill>
                          <a:effectLst/>
                          <a:latin typeface="宋体" panose="02010600030101010101" pitchFamily="2" charset="-122"/>
                          <a:ea typeface="宋体" panose="02010600030101010101" pitchFamily="2" charset="-122"/>
                        </a:rPr>
                        <a:t>模型</a:t>
                      </a:r>
                      <a:r>
                        <a:rPr lang="zh-CN" altLang="en-US" sz="1600" b="0" dirty="0" smtClean="0">
                          <a:effectLst/>
                          <a:latin typeface="宋体" panose="02010600030101010101" pitchFamily="2" charset="-122"/>
                          <a:ea typeface="宋体" panose="02010600030101010101" pitchFamily="2" charset="-122"/>
                        </a:rPr>
                        <a:t>的参数特征、运行模式、模块组成、数据以来等，并以哈佛森林、华北、东北森林等地区为研究区域，模拟其碳通量变化。</a:t>
                      </a:r>
                      <a:endParaRPr lang="zh-CN" sz="1600" b="0" dirty="0">
                        <a:effectLst/>
                        <a:latin typeface="宋体" panose="02010600030101010101" pitchFamily="2" charset="-122"/>
                        <a:ea typeface="宋体" panose="02010600030101010101" pitchFamily="2" charset="-122"/>
                      </a:endParaRPr>
                    </a:p>
                  </a:txBody>
                  <a:tcPr marL="93625" marR="93625" marT="0" marB="0" anchor="ctr"/>
                </a:tc>
                <a:extLst>
                  <a:ext uri="{0D108BD9-81ED-4DB2-BD59-A6C34878D82A}">
                    <a16:rowId xmlns:a16="http://schemas.microsoft.com/office/drawing/2014/main" val="2972957771"/>
                  </a:ext>
                </a:extLst>
              </a:tr>
              <a:tr h="1165890">
                <a:tc>
                  <a:txBody>
                    <a:bodyPr/>
                    <a:lstStyle/>
                    <a:p>
                      <a:pPr algn="ctr">
                        <a:spcAft>
                          <a:spcPts val="0"/>
                        </a:spcAft>
                      </a:pPr>
                      <a:r>
                        <a:rPr lang="zh-CN" altLang="en-US" sz="1600" b="0" dirty="0" smtClean="0">
                          <a:effectLst/>
                          <a:latin typeface="宋体" panose="02010600030101010101" pitchFamily="2" charset="-122"/>
                          <a:ea typeface="宋体" panose="02010600030101010101" pitchFamily="2" charset="-122"/>
                        </a:rPr>
                        <a:t>孙国栋（</a:t>
                      </a:r>
                      <a:r>
                        <a:rPr lang="en-US" altLang="zh-CN" sz="1600" b="0" dirty="0" smtClean="0">
                          <a:effectLst/>
                          <a:latin typeface="宋体" panose="02010600030101010101" pitchFamily="2" charset="-122"/>
                          <a:ea typeface="宋体" panose="02010600030101010101" pitchFamily="2" charset="-122"/>
                        </a:rPr>
                        <a:t>2009</a:t>
                      </a:r>
                      <a:r>
                        <a:rPr lang="zh-CN" altLang="en-US" sz="1600" b="0" dirty="0" smtClean="0">
                          <a:effectLst/>
                          <a:latin typeface="宋体" panose="02010600030101010101" pitchFamily="2" charset="-122"/>
                          <a:ea typeface="宋体" panose="02010600030101010101" pitchFamily="2" charset="-122"/>
                        </a:rPr>
                        <a:t>）</a:t>
                      </a:r>
                      <a:endParaRPr lang="en-US" altLang="zh-CN" sz="1600" b="0" dirty="0" smtClean="0">
                        <a:effectLst/>
                        <a:latin typeface="宋体" panose="02010600030101010101" pitchFamily="2" charset="-122"/>
                        <a:ea typeface="宋体" panose="02010600030101010101" pitchFamily="2" charset="-122"/>
                      </a:endParaRPr>
                    </a:p>
                    <a:p>
                      <a:pPr algn="ctr">
                        <a:spcAft>
                          <a:spcPts val="0"/>
                        </a:spcAft>
                      </a:pPr>
                      <a:r>
                        <a:rPr lang="zh-CN" altLang="en-US" sz="1600" b="0" dirty="0" smtClean="0">
                          <a:effectLst/>
                          <a:latin typeface="宋体" panose="02010600030101010101" pitchFamily="2" charset="-122"/>
                          <a:ea typeface="宋体" panose="02010600030101010101" pitchFamily="2" charset="-122"/>
                        </a:rPr>
                        <a:t>张建财（</a:t>
                      </a:r>
                      <a:r>
                        <a:rPr lang="en-US" altLang="zh-CN" sz="1600" b="0" dirty="0" smtClean="0">
                          <a:effectLst/>
                          <a:latin typeface="宋体" panose="02010600030101010101" pitchFamily="2" charset="-122"/>
                          <a:ea typeface="宋体" panose="02010600030101010101" pitchFamily="2" charset="-122"/>
                        </a:rPr>
                        <a:t>2015</a:t>
                      </a:r>
                      <a:r>
                        <a:rPr lang="zh-CN" altLang="en-US" sz="1600" b="0" dirty="0" smtClean="0">
                          <a:effectLst/>
                          <a:latin typeface="宋体" panose="02010600030101010101" pitchFamily="2" charset="-122"/>
                          <a:ea typeface="宋体" panose="02010600030101010101" pitchFamily="2" charset="-122"/>
                        </a:rPr>
                        <a:t>）</a:t>
                      </a:r>
                      <a:endParaRPr lang="en-US" altLang="zh-CN" sz="1600" b="0" dirty="0" smtClean="0">
                        <a:effectLst/>
                        <a:latin typeface="宋体" panose="02010600030101010101" pitchFamily="2" charset="-122"/>
                        <a:ea typeface="宋体" panose="02010600030101010101" pitchFamily="2" charset="-122"/>
                      </a:endParaRPr>
                    </a:p>
                  </a:txBody>
                  <a:tcPr marL="93625" marR="93625" marT="0" marB="0" anchor="ctr"/>
                </a:tc>
                <a:tc>
                  <a:txBody>
                    <a:bodyPr/>
                    <a:lstStyle/>
                    <a:p>
                      <a:pPr marL="0" lvl="0" indent="0" algn="l">
                        <a:spcAft>
                          <a:spcPts val="0"/>
                        </a:spcAft>
                        <a:buFont typeface="+mj-lt"/>
                        <a:buNone/>
                      </a:pPr>
                      <a:r>
                        <a:rPr lang="zh-CN" altLang="en-US" sz="1600" b="0" dirty="0" smtClean="0">
                          <a:effectLst/>
                          <a:latin typeface="宋体" panose="02010600030101010101" pitchFamily="2" charset="-122"/>
                          <a:ea typeface="宋体" panose="02010600030101010101" pitchFamily="2" charset="-122"/>
                        </a:rPr>
                        <a:t>分析了</a:t>
                      </a:r>
                      <a:r>
                        <a:rPr lang="en-US" altLang="zh-CN" sz="1600" b="0" dirty="0" smtClean="0">
                          <a:solidFill>
                            <a:srgbClr val="FF0000"/>
                          </a:solidFill>
                          <a:effectLst/>
                          <a:latin typeface="宋体" panose="02010600030101010101" pitchFamily="2" charset="-122"/>
                          <a:ea typeface="宋体" panose="02010600030101010101" pitchFamily="2" charset="-122"/>
                        </a:rPr>
                        <a:t>LPJ DGVM</a:t>
                      </a:r>
                      <a:r>
                        <a:rPr lang="zh-CN" altLang="en-US" sz="1600" b="0" dirty="0" smtClean="0">
                          <a:solidFill>
                            <a:srgbClr val="FF0000"/>
                          </a:solidFill>
                          <a:effectLst/>
                          <a:latin typeface="宋体" panose="02010600030101010101" pitchFamily="2" charset="-122"/>
                          <a:ea typeface="宋体" panose="02010600030101010101" pitchFamily="2" charset="-122"/>
                        </a:rPr>
                        <a:t>模型</a:t>
                      </a:r>
                      <a:r>
                        <a:rPr lang="zh-CN" altLang="en-US" sz="1600" b="0" dirty="0" smtClean="0">
                          <a:effectLst/>
                          <a:latin typeface="宋体" panose="02010600030101010101" pitchFamily="2" charset="-122"/>
                          <a:ea typeface="宋体" panose="02010600030101010101" pitchFamily="2" charset="-122"/>
                        </a:rPr>
                        <a:t>的特征，以中国全国范围为研究区域，并采用集合卡尔曼滤波算法耦合遥感数据进行模拟，估计碳收支格局。</a:t>
                      </a:r>
                      <a:endParaRPr lang="zh-CN" sz="1600" b="0" dirty="0">
                        <a:effectLst/>
                        <a:latin typeface="宋体" panose="02010600030101010101" pitchFamily="2" charset="-122"/>
                        <a:ea typeface="宋体" panose="02010600030101010101" pitchFamily="2" charset="-122"/>
                      </a:endParaRPr>
                    </a:p>
                  </a:txBody>
                  <a:tcPr marL="93625" marR="93625" marT="0" marB="0" anchor="ctr"/>
                </a:tc>
                <a:extLst>
                  <a:ext uri="{0D108BD9-81ED-4DB2-BD59-A6C34878D82A}">
                    <a16:rowId xmlns:a16="http://schemas.microsoft.com/office/drawing/2014/main" val="201137924"/>
                  </a:ext>
                </a:extLst>
              </a:tr>
            </a:tbl>
          </a:graphicData>
        </a:graphic>
      </p:graphicFrame>
      <p:sp>
        <p:nvSpPr>
          <p:cNvPr id="3" name="灯片编号占位符 2"/>
          <p:cNvSpPr>
            <a:spLocks noGrp="1"/>
          </p:cNvSpPr>
          <p:nvPr>
            <p:ph type="sldNum" sz="quarter" idx="11"/>
          </p:nvPr>
        </p:nvSpPr>
        <p:spPr/>
        <p:txBody>
          <a:bodyPr/>
          <a:lstStyle/>
          <a:p>
            <a:fld id="{57EA92A5-C027-4AA6-B826-350AEA676BBC}" type="slidenum">
              <a:rPr lang="zh-CN" altLang="en-US" smtClean="0"/>
              <a:pPr/>
              <a:t>9</a:t>
            </a:fld>
            <a:endParaRPr lang="zh-CN" altLang="en-US"/>
          </a:p>
        </p:txBody>
      </p:sp>
    </p:spTree>
    <p:extLst>
      <p:ext uri="{BB962C8B-B14F-4D97-AF65-F5344CB8AC3E}">
        <p14:creationId xmlns:p14="http://schemas.microsoft.com/office/powerpoint/2010/main" val="406383604"/>
      </p:ext>
    </p:extLst>
  </p:cSld>
  <p:clrMapOvr>
    <a:masterClrMapping/>
  </p:clrMapOvr>
  <p:timing>
    <p:tnLst>
      <p:par>
        <p:cTn id="1" dur="indefinite" restart="never" nodeType="tmRoot"/>
      </p:par>
    </p:tnLst>
  </p:timing>
</p:sld>
</file>

<file path=ppt/theme/theme1.xml><?xml version="1.0" encoding="utf-8"?>
<a:theme xmlns:a="http://schemas.openxmlformats.org/drawingml/2006/main" name="主题1">
  <a:themeElements>
    <a:clrScheme name="Office 主题 3">
      <a:dk1>
        <a:srgbClr val="003366"/>
      </a:dk1>
      <a:lt1>
        <a:srgbClr val="FFFFFF"/>
      </a:lt1>
      <a:dk2>
        <a:srgbClr val="6542AA"/>
      </a:dk2>
      <a:lt2>
        <a:srgbClr val="C0C0C0"/>
      </a:lt2>
      <a:accent1>
        <a:srgbClr val="269DD8"/>
      </a:accent1>
      <a:accent2>
        <a:srgbClr val="85BA54"/>
      </a:accent2>
      <a:accent3>
        <a:srgbClr val="FFFFFF"/>
      </a:accent3>
      <a:accent4>
        <a:srgbClr val="002A56"/>
      </a:accent4>
      <a:accent5>
        <a:srgbClr val="ACCCE9"/>
      </a:accent5>
      <a:accent6>
        <a:srgbClr val="78A84B"/>
      </a:accent6>
      <a:hlink>
        <a:srgbClr val="4C59D2"/>
      </a:hlink>
      <a:folHlink>
        <a:srgbClr val="A0B5C4"/>
      </a:folHlink>
    </a:clrScheme>
    <a:fontScheme name="Office 主题">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Office 主题 2">
        <a:dk1>
          <a:srgbClr val="006666"/>
        </a:dk1>
        <a:lt1>
          <a:srgbClr val="FFFFFF"/>
        </a:lt1>
        <a:dk2>
          <a:srgbClr val="003366"/>
        </a:dk2>
        <a:lt2>
          <a:srgbClr val="C0C0C0"/>
        </a:lt2>
        <a:accent1>
          <a:srgbClr val="54AA36"/>
        </a:accent1>
        <a:accent2>
          <a:srgbClr val="D4BA3A"/>
        </a:accent2>
        <a:accent3>
          <a:srgbClr val="FFFFFF"/>
        </a:accent3>
        <a:accent4>
          <a:srgbClr val="005656"/>
        </a:accent4>
        <a:accent5>
          <a:srgbClr val="B3D2AE"/>
        </a:accent5>
        <a:accent6>
          <a:srgbClr val="C0A834"/>
        </a:accent6>
        <a:hlink>
          <a:srgbClr val="21B7A9"/>
        </a:hlink>
        <a:folHlink>
          <a:srgbClr val="BAC4A0"/>
        </a:folHlink>
      </a:clrScheme>
      <a:clrMap bg1="lt1" tx1="dk1" bg2="lt2" tx2="dk2" accent1="accent1" accent2="accent2" accent3="accent3" accent4="accent4" accent5="accent5" accent6="accent6" hlink="hlink" folHlink="folHlink"/>
    </a:extraClrScheme>
    <a:extraClrScheme>
      <a:clrScheme name="Office 主题 3">
        <a:dk1>
          <a:srgbClr val="003366"/>
        </a:dk1>
        <a:lt1>
          <a:srgbClr val="FFFFFF"/>
        </a:lt1>
        <a:dk2>
          <a:srgbClr val="6542AA"/>
        </a:dk2>
        <a:lt2>
          <a:srgbClr val="C0C0C0"/>
        </a:lt2>
        <a:accent1>
          <a:srgbClr val="269DD8"/>
        </a:accent1>
        <a:accent2>
          <a:srgbClr val="85BA54"/>
        </a:accent2>
        <a:accent3>
          <a:srgbClr val="FFFFFF"/>
        </a:accent3>
        <a:accent4>
          <a:srgbClr val="002A56"/>
        </a:accent4>
        <a:accent5>
          <a:srgbClr val="ACCCE9"/>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9102</TotalTime>
  <Words>2013</Words>
  <Application>Microsoft Office PowerPoint</Application>
  <PresentationFormat>全屏显示(4:3)</PresentationFormat>
  <Paragraphs>385</Paragraphs>
  <Slides>26</Slides>
  <Notes>26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黑体</vt:lpstr>
      <vt:lpstr>宋体</vt:lpstr>
      <vt:lpstr>微软雅黑</vt:lpstr>
      <vt:lpstr>Arial</vt:lpstr>
      <vt:lpstr>Broadway</vt:lpstr>
      <vt:lpstr>Calibri</vt:lpstr>
      <vt:lpstr>Times New Roman</vt:lpstr>
      <vt:lpstr>Verdana</vt:lpstr>
      <vt:lpstr>Wingdings</vt:lpstr>
      <vt:lpstr>主题1</vt:lpstr>
      <vt:lpstr>PowerPoint 演示文稿</vt:lpstr>
      <vt:lpstr>目录</vt:lpstr>
      <vt:lpstr>1 研究背景和研究意义</vt:lpstr>
      <vt:lpstr>1 研究背景和研究意义</vt:lpstr>
      <vt:lpstr>1 研究背景和研究意义</vt:lpstr>
      <vt:lpstr>目录</vt:lpstr>
      <vt:lpstr>2 国内外研究现状</vt:lpstr>
      <vt:lpstr>2 国内外研究现状</vt:lpstr>
      <vt:lpstr>2 国内外研究现状</vt:lpstr>
      <vt:lpstr>2 国内外研究现状</vt:lpstr>
      <vt:lpstr>目录</vt:lpstr>
      <vt:lpstr>PowerPoint 演示文稿</vt:lpstr>
      <vt:lpstr>PowerPoint 演示文稿</vt:lpstr>
      <vt:lpstr>PowerPoint 演示文稿</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目录</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XGE</dc:creator>
  <cp:lastModifiedBy>shen chaoran</cp:lastModifiedBy>
  <cp:revision>752</cp:revision>
  <dcterms:created xsi:type="dcterms:W3CDTF">2015-01-29T11:37:37Z</dcterms:created>
  <dcterms:modified xsi:type="dcterms:W3CDTF">2019-05-16T06:36:36Z</dcterms:modified>
</cp:coreProperties>
</file>