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8" r:id="rId3"/>
    <p:sldId id="280" r:id="rId4"/>
    <p:sldId id="286" r:id="rId5"/>
    <p:sldId id="283" r:id="rId6"/>
    <p:sldId id="282" r:id="rId7"/>
    <p:sldId id="284" r:id="rId8"/>
    <p:sldId id="285" r:id="rId9"/>
    <p:sldId id="287" r:id="rId10"/>
    <p:sldId id="288" r:id="rId11"/>
    <p:sldId id="290" r:id="rId12"/>
    <p:sldId id="291" r:id="rId13"/>
    <p:sldId id="292" r:id="rId14"/>
    <p:sldId id="293" r:id="rId15"/>
    <p:sldId id="294" r:id="rId16"/>
    <p:sldId id="296" r:id="rId17"/>
    <p:sldId id="301" r:id="rId18"/>
    <p:sldId id="297" r:id="rId19"/>
    <p:sldId id="298" r:id="rId20"/>
    <p:sldId id="302" r:id="rId21"/>
    <p:sldId id="300" r:id="rId22"/>
    <p:sldId id="304" r:id="rId23"/>
    <p:sldId id="303" r:id="rId24"/>
    <p:sldId id="307" r:id="rId25"/>
    <p:sldId id="305" r:id="rId26"/>
    <p:sldId id="30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3154" autoAdjust="0"/>
  </p:normalViewPr>
  <p:slideViewPr>
    <p:cSldViewPr>
      <p:cViewPr varScale="1">
        <p:scale>
          <a:sx n="73" d="100"/>
          <a:sy n="73" d="100"/>
        </p:scale>
        <p:origin x="155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5.wmf"/><Relationship Id="rId4"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0F848-1BD9-4B32-AEFC-E740B607F4FF}" type="datetimeFigureOut">
              <a:rPr lang="zh-CN" altLang="en-US" smtClean="0"/>
              <a:t>2017/5/28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47F769-BCD8-49ED-82C0-975215AC0A88}" type="slidenum">
              <a:rPr lang="zh-CN" altLang="en-US" smtClean="0"/>
              <a:t>‹#›</a:t>
            </a:fld>
            <a:endParaRPr lang="zh-CN" altLang="en-US"/>
          </a:p>
        </p:txBody>
      </p:sp>
    </p:spTree>
    <p:extLst>
      <p:ext uri="{BB962C8B-B14F-4D97-AF65-F5344CB8AC3E}">
        <p14:creationId xmlns:p14="http://schemas.microsoft.com/office/powerpoint/2010/main" val="208119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a:t>
            </a:fld>
            <a:endParaRPr lang="zh-CN" altLang="en-US"/>
          </a:p>
        </p:txBody>
      </p:sp>
    </p:spTree>
    <p:extLst>
      <p:ext uri="{BB962C8B-B14F-4D97-AF65-F5344CB8AC3E}">
        <p14:creationId xmlns:p14="http://schemas.microsoft.com/office/powerpoint/2010/main" val="4090538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10</a:t>
            </a:fld>
            <a:endParaRPr lang="zh-CN" altLang="en-US"/>
          </a:p>
        </p:txBody>
      </p:sp>
    </p:spTree>
    <p:extLst>
      <p:ext uri="{BB962C8B-B14F-4D97-AF65-F5344CB8AC3E}">
        <p14:creationId xmlns:p14="http://schemas.microsoft.com/office/powerpoint/2010/main" val="280493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11</a:t>
            </a:fld>
            <a:endParaRPr lang="zh-CN" altLang="en-US"/>
          </a:p>
        </p:txBody>
      </p:sp>
    </p:spTree>
    <p:extLst>
      <p:ext uri="{BB962C8B-B14F-4D97-AF65-F5344CB8AC3E}">
        <p14:creationId xmlns:p14="http://schemas.microsoft.com/office/powerpoint/2010/main" val="341835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12</a:t>
            </a:fld>
            <a:endParaRPr lang="zh-CN" altLang="en-US"/>
          </a:p>
        </p:txBody>
      </p:sp>
    </p:spTree>
    <p:extLst>
      <p:ext uri="{BB962C8B-B14F-4D97-AF65-F5344CB8AC3E}">
        <p14:creationId xmlns:p14="http://schemas.microsoft.com/office/powerpoint/2010/main" val="771483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13</a:t>
            </a:fld>
            <a:endParaRPr lang="zh-CN" altLang="en-US"/>
          </a:p>
        </p:txBody>
      </p:sp>
    </p:spTree>
    <p:extLst>
      <p:ext uri="{BB962C8B-B14F-4D97-AF65-F5344CB8AC3E}">
        <p14:creationId xmlns:p14="http://schemas.microsoft.com/office/powerpoint/2010/main" val="302400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14</a:t>
            </a:fld>
            <a:endParaRPr lang="zh-CN" altLang="en-US"/>
          </a:p>
        </p:txBody>
      </p:sp>
    </p:spTree>
    <p:extLst>
      <p:ext uri="{BB962C8B-B14F-4D97-AF65-F5344CB8AC3E}">
        <p14:creationId xmlns:p14="http://schemas.microsoft.com/office/powerpoint/2010/main" val="59244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15</a:t>
            </a:fld>
            <a:endParaRPr lang="zh-CN" altLang="en-US"/>
          </a:p>
        </p:txBody>
      </p:sp>
    </p:spTree>
    <p:extLst>
      <p:ext uri="{BB962C8B-B14F-4D97-AF65-F5344CB8AC3E}">
        <p14:creationId xmlns:p14="http://schemas.microsoft.com/office/powerpoint/2010/main" val="279548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16</a:t>
            </a:fld>
            <a:endParaRPr lang="zh-CN" altLang="en-US"/>
          </a:p>
        </p:txBody>
      </p:sp>
    </p:spTree>
    <p:extLst>
      <p:ext uri="{BB962C8B-B14F-4D97-AF65-F5344CB8AC3E}">
        <p14:creationId xmlns:p14="http://schemas.microsoft.com/office/powerpoint/2010/main" val="1444436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17</a:t>
            </a:fld>
            <a:endParaRPr lang="zh-CN" altLang="en-US"/>
          </a:p>
        </p:txBody>
      </p:sp>
    </p:spTree>
    <p:extLst>
      <p:ext uri="{BB962C8B-B14F-4D97-AF65-F5344CB8AC3E}">
        <p14:creationId xmlns:p14="http://schemas.microsoft.com/office/powerpoint/2010/main" val="201571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18</a:t>
            </a:fld>
            <a:endParaRPr lang="zh-CN" altLang="en-US"/>
          </a:p>
        </p:txBody>
      </p:sp>
    </p:spTree>
    <p:extLst>
      <p:ext uri="{BB962C8B-B14F-4D97-AF65-F5344CB8AC3E}">
        <p14:creationId xmlns:p14="http://schemas.microsoft.com/office/powerpoint/2010/main" val="3837075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19</a:t>
            </a:fld>
            <a:endParaRPr lang="zh-CN" altLang="en-US"/>
          </a:p>
        </p:txBody>
      </p:sp>
    </p:spTree>
    <p:extLst>
      <p:ext uri="{BB962C8B-B14F-4D97-AF65-F5344CB8AC3E}">
        <p14:creationId xmlns:p14="http://schemas.microsoft.com/office/powerpoint/2010/main" val="196646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a:t>
            </a:fld>
            <a:endParaRPr lang="zh-CN" altLang="en-US"/>
          </a:p>
        </p:txBody>
      </p:sp>
    </p:spTree>
    <p:extLst>
      <p:ext uri="{BB962C8B-B14F-4D97-AF65-F5344CB8AC3E}">
        <p14:creationId xmlns:p14="http://schemas.microsoft.com/office/powerpoint/2010/main" val="66994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20</a:t>
            </a:fld>
            <a:endParaRPr lang="zh-CN" altLang="en-US"/>
          </a:p>
        </p:txBody>
      </p:sp>
    </p:spTree>
    <p:extLst>
      <p:ext uri="{BB962C8B-B14F-4D97-AF65-F5344CB8AC3E}">
        <p14:creationId xmlns:p14="http://schemas.microsoft.com/office/powerpoint/2010/main" val="221633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21</a:t>
            </a:fld>
            <a:endParaRPr lang="zh-CN" altLang="en-US"/>
          </a:p>
        </p:txBody>
      </p:sp>
    </p:spTree>
    <p:extLst>
      <p:ext uri="{BB962C8B-B14F-4D97-AF65-F5344CB8AC3E}">
        <p14:creationId xmlns:p14="http://schemas.microsoft.com/office/powerpoint/2010/main" val="2233628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22</a:t>
            </a:fld>
            <a:endParaRPr lang="zh-CN" altLang="en-US"/>
          </a:p>
        </p:txBody>
      </p:sp>
    </p:spTree>
    <p:extLst>
      <p:ext uri="{BB962C8B-B14F-4D97-AF65-F5344CB8AC3E}">
        <p14:creationId xmlns:p14="http://schemas.microsoft.com/office/powerpoint/2010/main" val="3695131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23</a:t>
            </a:fld>
            <a:endParaRPr lang="zh-CN" altLang="en-US"/>
          </a:p>
        </p:txBody>
      </p:sp>
    </p:spTree>
    <p:extLst>
      <p:ext uri="{BB962C8B-B14F-4D97-AF65-F5344CB8AC3E}">
        <p14:creationId xmlns:p14="http://schemas.microsoft.com/office/powerpoint/2010/main" val="2733202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24</a:t>
            </a:fld>
            <a:endParaRPr lang="zh-CN" altLang="en-US"/>
          </a:p>
        </p:txBody>
      </p:sp>
    </p:spTree>
    <p:extLst>
      <p:ext uri="{BB962C8B-B14F-4D97-AF65-F5344CB8AC3E}">
        <p14:creationId xmlns:p14="http://schemas.microsoft.com/office/powerpoint/2010/main" val="1058714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25</a:t>
            </a:fld>
            <a:endParaRPr lang="zh-CN" altLang="en-US"/>
          </a:p>
        </p:txBody>
      </p:sp>
    </p:spTree>
    <p:extLst>
      <p:ext uri="{BB962C8B-B14F-4D97-AF65-F5344CB8AC3E}">
        <p14:creationId xmlns:p14="http://schemas.microsoft.com/office/powerpoint/2010/main" val="173613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26</a:t>
            </a:fld>
            <a:endParaRPr lang="zh-CN" altLang="en-US"/>
          </a:p>
        </p:txBody>
      </p:sp>
    </p:spTree>
    <p:extLst>
      <p:ext uri="{BB962C8B-B14F-4D97-AF65-F5344CB8AC3E}">
        <p14:creationId xmlns:p14="http://schemas.microsoft.com/office/powerpoint/2010/main" val="386257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endParaRPr lang="en-US" altLang="zh-CN" sz="1200" b="1"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3</a:t>
            </a:fld>
            <a:endParaRPr lang="zh-CN" altLang="en-US"/>
          </a:p>
        </p:txBody>
      </p:sp>
    </p:spTree>
    <p:extLst>
      <p:ext uri="{BB962C8B-B14F-4D97-AF65-F5344CB8AC3E}">
        <p14:creationId xmlns:p14="http://schemas.microsoft.com/office/powerpoint/2010/main" val="38566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4</a:t>
            </a:fld>
            <a:endParaRPr lang="zh-CN" altLang="en-US"/>
          </a:p>
        </p:txBody>
      </p:sp>
    </p:spTree>
    <p:extLst>
      <p:ext uri="{BB962C8B-B14F-4D97-AF65-F5344CB8AC3E}">
        <p14:creationId xmlns:p14="http://schemas.microsoft.com/office/powerpoint/2010/main" val="1243464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5</a:t>
            </a:fld>
            <a:endParaRPr lang="zh-CN" altLang="en-US"/>
          </a:p>
        </p:txBody>
      </p:sp>
    </p:spTree>
    <p:extLst>
      <p:ext uri="{BB962C8B-B14F-4D97-AF65-F5344CB8AC3E}">
        <p14:creationId xmlns:p14="http://schemas.microsoft.com/office/powerpoint/2010/main" val="325941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6</a:t>
            </a:fld>
            <a:endParaRPr lang="zh-CN" altLang="en-US"/>
          </a:p>
        </p:txBody>
      </p:sp>
    </p:spTree>
    <p:extLst>
      <p:ext uri="{BB962C8B-B14F-4D97-AF65-F5344CB8AC3E}">
        <p14:creationId xmlns:p14="http://schemas.microsoft.com/office/powerpoint/2010/main" val="99182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7</a:t>
            </a:fld>
            <a:endParaRPr lang="zh-CN" altLang="en-US"/>
          </a:p>
        </p:txBody>
      </p:sp>
    </p:spTree>
    <p:extLst>
      <p:ext uri="{BB962C8B-B14F-4D97-AF65-F5344CB8AC3E}">
        <p14:creationId xmlns:p14="http://schemas.microsoft.com/office/powerpoint/2010/main" val="364581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8</a:t>
            </a:fld>
            <a:endParaRPr lang="zh-CN" altLang="en-US"/>
          </a:p>
        </p:txBody>
      </p:sp>
    </p:spTree>
    <p:extLst>
      <p:ext uri="{BB962C8B-B14F-4D97-AF65-F5344CB8AC3E}">
        <p14:creationId xmlns:p14="http://schemas.microsoft.com/office/powerpoint/2010/main" val="17832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9</a:t>
            </a:fld>
            <a:endParaRPr lang="zh-CN" altLang="en-US"/>
          </a:p>
        </p:txBody>
      </p:sp>
    </p:spTree>
    <p:extLst>
      <p:ext uri="{BB962C8B-B14F-4D97-AF65-F5344CB8AC3E}">
        <p14:creationId xmlns:p14="http://schemas.microsoft.com/office/powerpoint/2010/main" val="57655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30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31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887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8148140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530820CF-B880-4189-942D-D702A7CBA730}" type="datetimeFigureOut">
              <a:rPr lang="zh-CN" altLang="en-US" smtClean="0"/>
              <a:t>2017/5/28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ea typeface="宋体" pitchFamily="2" charset="-122"/>
              </a:defRPr>
            </a:lvl1pPr>
          </a:lstStyle>
          <a:p>
            <a:fld id="{0C913308-F349-4B6D-A68A-DD1791B4A57B}" type="slidenum">
              <a:rPr lang="zh-CN" altLang="en-US" smtClean="0"/>
              <a:t>‹#›</a:t>
            </a:fld>
            <a:endParaRPr lang="zh-CN" altLang="en-US"/>
          </a:p>
        </p:txBody>
      </p:sp>
      <p:pic>
        <p:nvPicPr>
          <p:cNvPr id="7175" name="Picture 2" descr="E:\PPT汇报\矢量文件\未命名 -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456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36.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7.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1.xml"/><Relationship Id="rId7" Type="http://schemas.openxmlformats.org/officeDocument/2006/relationships/image" Target="../media/image41.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43.wmf"/><Relationship Id="rId5" Type="http://schemas.openxmlformats.org/officeDocument/2006/relationships/image" Target="../media/image3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42.wmf"/></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9643" y="2132856"/>
            <a:ext cx="7772400" cy="1470025"/>
          </a:xfrm>
        </p:spPr>
        <p:txBody>
          <a:bodyPr>
            <a:normAutofit/>
          </a:bodyPr>
          <a:lstStyle/>
          <a:p>
            <a:r>
              <a:rPr lang="zh-CN" altLang="en-US" b="1" dirty="0" smtClean="0">
                <a:solidFill>
                  <a:srgbClr val="7030A0"/>
                </a:solidFill>
                <a:latin typeface="黑体" panose="02010609060101010101" pitchFamily="49" charset="-122"/>
                <a:ea typeface="黑体" panose="02010609060101010101" pitchFamily="49" charset="-122"/>
              </a:rPr>
              <a:t>基于目标性的显著性检测</a:t>
            </a:r>
            <a:endParaRPr lang="zh-CN" altLang="en-US" b="1" dirty="0">
              <a:solidFill>
                <a:srgbClr val="7030A0"/>
              </a:solidFill>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4265579" y="3933056"/>
            <a:ext cx="4176464" cy="1368152"/>
          </a:xfrm>
        </p:spPr>
        <p:txBody>
          <a:bodyPr>
            <a:noAutofit/>
          </a:bodyPr>
          <a:lstStyle/>
          <a:p>
            <a:pPr algn="l"/>
            <a:r>
              <a:rPr lang="en-US" altLang="zh-CN" sz="2400" b="1" dirty="0">
                <a:solidFill>
                  <a:schemeClr val="tx1"/>
                </a:solidFill>
                <a:latin typeface="黑体" panose="02010609060101010101" pitchFamily="49" charset="-122"/>
                <a:ea typeface="黑体" panose="02010609060101010101" pitchFamily="49" charset="-122"/>
              </a:rPr>
              <a:t> </a:t>
            </a:r>
            <a:r>
              <a:rPr lang="en-US" altLang="zh-CN" sz="2400" b="1" dirty="0" smtClean="0">
                <a:solidFill>
                  <a:schemeClr val="tx1"/>
                </a:solidFill>
                <a:latin typeface="黑体" panose="02010609060101010101" pitchFamily="49" charset="-122"/>
                <a:ea typeface="黑体" panose="02010609060101010101" pitchFamily="49" charset="-122"/>
              </a:rPr>
              <a:t>    </a:t>
            </a:r>
            <a:r>
              <a:rPr lang="zh-CN" altLang="en-US" sz="2000" b="1" dirty="0" smtClean="0">
                <a:solidFill>
                  <a:schemeClr val="tx1"/>
                </a:solidFill>
                <a:latin typeface="黑体" panose="02010609060101010101" pitchFamily="49" charset="-122"/>
                <a:ea typeface="黑体" panose="02010609060101010101" pitchFamily="49" charset="-122"/>
              </a:rPr>
              <a:t>答辩人：沈冲</a:t>
            </a:r>
            <a:endParaRPr lang="en-US" altLang="zh-CN" sz="2000" b="1" dirty="0" smtClean="0">
              <a:solidFill>
                <a:schemeClr val="tx1"/>
              </a:solidFill>
              <a:latin typeface="黑体" panose="02010609060101010101" pitchFamily="49" charset="-122"/>
              <a:ea typeface="黑体" panose="02010609060101010101" pitchFamily="49" charset="-122"/>
            </a:endParaRPr>
          </a:p>
          <a:p>
            <a:pPr algn="l"/>
            <a:r>
              <a:rPr lang="zh-CN" altLang="en-US" sz="2000" b="1" dirty="0" smtClean="0">
                <a:solidFill>
                  <a:schemeClr val="tx1"/>
                </a:solidFill>
                <a:latin typeface="黑体" panose="02010609060101010101" pitchFamily="49" charset="-122"/>
                <a:ea typeface="黑体" panose="02010609060101010101" pitchFamily="49" charset="-122"/>
              </a:rPr>
              <a:t>      导  师：齐飞   副教授</a:t>
            </a:r>
            <a:endParaRPr lang="en-US" altLang="zh-CN" sz="2000" b="1" dirty="0">
              <a:solidFill>
                <a:schemeClr val="tx1"/>
              </a:solidFill>
              <a:latin typeface="黑体" panose="02010609060101010101" pitchFamily="49" charset="-122"/>
              <a:ea typeface="黑体" panose="02010609060101010101" pitchFamily="49" charset="-122"/>
            </a:endParaRPr>
          </a:p>
          <a:p>
            <a:pPr algn="l"/>
            <a:r>
              <a:rPr lang="zh-CN" altLang="en-US" sz="2000" b="1" dirty="0" smtClean="0">
                <a:solidFill>
                  <a:schemeClr val="tx1"/>
                </a:solidFill>
                <a:latin typeface="黑体" panose="02010609060101010101" pitchFamily="49" charset="-122"/>
                <a:ea typeface="黑体" panose="02010609060101010101" pitchFamily="49" charset="-122"/>
              </a:rPr>
              <a:t>      专  业：电子与通信工程</a:t>
            </a:r>
          </a:p>
        </p:txBody>
      </p:sp>
    </p:spTree>
    <p:extLst>
      <p:ext uri="{BB962C8B-B14F-4D97-AF65-F5344CB8AC3E}">
        <p14:creationId xmlns:p14="http://schemas.microsoft.com/office/powerpoint/2010/main" val="2661573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获取图像的目标性</a:t>
            </a:r>
            <a:endParaRPr lang="zh-CN" altLang="en-US" sz="2800" b="1" dirty="0">
              <a:latin typeface="黑体" panose="02010609060101010101" pitchFamily="49" charset="-122"/>
              <a:ea typeface="黑体" panose="02010609060101010101" pitchFamily="49" charset="-122"/>
            </a:endParaRPr>
          </a:p>
        </p:txBody>
      </p:sp>
      <p:sp>
        <p:nvSpPr>
          <p:cNvPr id="4" name="内容占位符 1"/>
          <p:cNvSpPr txBox="1">
            <a:spLocks/>
          </p:cNvSpPr>
          <p:nvPr/>
        </p:nvSpPr>
        <p:spPr bwMode="auto">
          <a:xfrm>
            <a:off x="971600" y="1052736"/>
            <a:ext cx="252028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smtClean="0">
                <a:latin typeface="黑体" panose="02010609060101010101" pitchFamily="49" charset="-122"/>
                <a:ea typeface="黑体" panose="02010609060101010101" pitchFamily="49" charset="-122"/>
              </a:rPr>
              <a:t>目标性效果图</a:t>
            </a:r>
            <a:endParaRPr lang="en-US" altLang="zh-CN" sz="2400" b="1" dirty="0" smtClean="0">
              <a:latin typeface="黑体" panose="02010609060101010101" pitchFamily="49" charset="-122"/>
              <a:ea typeface="黑体" panose="02010609060101010101" pitchFamily="49" charset="-122"/>
            </a:endParaRPr>
          </a:p>
        </p:txBody>
      </p:sp>
      <p:pic>
        <p:nvPicPr>
          <p:cNvPr id="80" name="图片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967990"/>
            <a:ext cx="3024336" cy="2063849"/>
          </a:xfrm>
          <a:prstGeom prst="rect">
            <a:avLst/>
          </a:prstGeom>
        </p:spPr>
      </p:pic>
      <p:grpSp>
        <p:nvGrpSpPr>
          <p:cNvPr id="103" name="组合 102"/>
          <p:cNvGrpSpPr/>
          <p:nvPr/>
        </p:nvGrpSpPr>
        <p:grpSpPr>
          <a:xfrm>
            <a:off x="4705531" y="3087838"/>
            <a:ext cx="4075630" cy="3239786"/>
            <a:chOff x="4236625" y="3052453"/>
            <a:chExt cx="4075630" cy="3239786"/>
          </a:xfrm>
        </p:grpSpPr>
        <p:sp>
          <p:nvSpPr>
            <p:cNvPr id="83" name="文本框 82"/>
            <p:cNvSpPr txBox="1"/>
            <p:nvPr/>
          </p:nvSpPr>
          <p:spPr>
            <a:xfrm>
              <a:off x="6612425" y="3212884"/>
              <a:ext cx="1252729" cy="369332"/>
            </a:xfrm>
            <a:prstGeom prst="rect">
              <a:avLst/>
            </a:prstGeom>
            <a:noFill/>
          </p:spPr>
          <p:txBody>
            <a:bodyPr wrap="square" rtlCol="0">
              <a:spAutoFit/>
            </a:bodyPr>
            <a:lstStyle/>
            <a:p>
              <a:r>
                <a:rPr lang="en-US" altLang="zh-CN" dirty="0"/>
                <a:t>w</a:t>
              </a:r>
              <a:r>
                <a:rPr lang="en-US" altLang="zh-CN" dirty="0" smtClean="0"/>
                <a:t>indows=1</a:t>
              </a:r>
              <a:endParaRPr lang="zh-CN" altLang="en-US" dirty="0"/>
            </a:p>
          </p:txBody>
        </p:sp>
        <p:sp>
          <p:nvSpPr>
            <p:cNvPr id="86" name="文本框 85"/>
            <p:cNvSpPr txBox="1"/>
            <p:nvPr/>
          </p:nvSpPr>
          <p:spPr>
            <a:xfrm>
              <a:off x="6587919" y="4041422"/>
              <a:ext cx="1371603" cy="369332"/>
            </a:xfrm>
            <a:prstGeom prst="rect">
              <a:avLst/>
            </a:prstGeom>
            <a:noFill/>
          </p:spPr>
          <p:txBody>
            <a:bodyPr wrap="square" rtlCol="0">
              <a:spAutoFit/>
            </a:bodyPr>
            <a:lstStyle/>
            <a:p>
              <a:r>
                <a:rPr lang="en-US" altLang="zh-CN" dirty="0" smtClean="0"/>
                <a:t>windows=10</a:t>
              </a:r>
              <a:endParaRPr lang="zh-CN" altLang="en-US" dirty="0"/>
            </a:p>
          </p:txBody>
        </p:sp>
        <p:sp>
          <p:nvSpPr>
            <p:cNvPr id="89" name="文本框 88"/>
            <p:cNvSpPr txBox="1"/>
            <p:nvPr/>
          </p:nvSpPr>
          <p:spPr>
            <a:xfrm>
              <a:off x="6583312" y="4869960"/>
              <a:ext cx="1529938" cy="369332"/>
            </a:xfrm>
            <a:prstGeom prst="rect">
              <a:avLst/>
            </a:prstGeom>
            <a:noFill/>
          </p:spPr>
          <p:txBody>
            <a:bodyPr wrap="square" rtlCol="0">
              <a:spAutoFit/>
            </a:bodyPr>
            <a:lstStyle/>
            <a:p>
              <a:r>
                <a:rPr lang="en-US" altLang="zh-CN" dirty="0" smtClean="0"/>
                <a:t>windows=512</a:t>
              </a:r>
              <a:endParaRPr lang="zh-CN" altLang="en-US" dirty="0"/>
            </a:p>
          </p:txBody>
        </p:sp>
        <p:sp>
          <p:nvSpPr>
            <p:cNvPr id="92" name="文本框 91"/>
            <p:cNvSpPr txBox="1"/>
            <p:nvPr/>
          </p:nvSpPr>
          <p:spPr>
            <a:xfrm>
              <a:off x="6602324" y="5709219"/>
              <a:ext cx="1709931" cy="369332"/>
            </a:xfrm>
            <a:prstGeom prst="rect">
              <a:avLst/>
            </a:prstGeom>
            <a:noFill/>
          </p:spPr>
          <p:txBody>
            <a:bodyPr wrap="square" rtlCol="0">
              <a:spAutoFit/>
            </a:bodyPr>
            <a:lstStyle/>
            <a:p>
              <a:r>
                <a:rPr lang="en-US" altLang="zh-CN" dirty="0" smtClean="0"/>
                <a:t>windows=1000</a:t>
              </a:r>
              <a:endParaRPr lang="zh-CN" altLang="en-US" dirty="0"/>
            </a:p>
          </p:txBody>
        </p:sp>
        <p:grpSp>
          <p:nvGrpSpPr>
            <p:cNvPr id="102" name="组合 101"/>
            <p:cNvGrpSpPr/>
            <p:nvPr/>
          </p:nvGrpSpPr>
          <p:grpSpPr>
            <a:xfrm>
              <a:off x="4236625" y="3052453"/>
              <a:ext cx="2375800" cy="3239786"/>
              <a:chOff x="3872375" y="1221845"/>
              <a:chExt cx="2562859" cy="4508543"/>
            </a:xfrm>
          </p:grpSpPr>
          <p:pic>
            <p:nvPicPr>
              <p:cNvPr id="93" name="图片 92"/>
              <p:cNvPicPr/>
              <p:nvPr/>
            </p:nvPicPr>
            <p:blipFill>
              <a:blip r:embed="rId4" cstate="print">
                <a:extLst>
                  <a:ext uri="{28A0092B-C50C-407E-A947-70E740481C1C}">
                    <a14:useLocalDpi xmlns:a14="http://schemas.microsoft.com/office/drawing/2010/main" val="0"/>
                  </a:ext>
                </a:extLst>
              </a:blip>
              <a:stretch>
                <a:fillRect/>
              </a:stretch>
            </p:blipFill>
            <p:spPr>
              <a:xfrm>
                <a:off x="3872375" y="1233643"/>
                <a:ext cx="1281430" cy="1108710"/>
              </a:xfrm>
              <a:prstGeom prst="rect">
                <a:avLst/>
              </a:prstGeom>
            </p:spPr>
          </p:pic>
          <p:pic>
            <p:nvPicPr>
              <p:cNvPr id="94" name="图片 93"/>
              <p:cNvPicPr/>
              <p:nvPr/>
            </p:nvPicPr>
            <p:blipFill>
              <a:blip r:embed="rId5" cstate="print">
                <a:extLst>
                  <a:ext uri="{28A0092B-C50C-407E-A947-70E740481C1C}">
                    <a14:useLocalDpi xmlns:a14="http://schemas.microsoft.com/office/drawing/2010/main" val="0"/>
                  </a:ext>
                </a:extLst>
              </a:blip>
              <a:stretch>
                <a:fillRect/>
              </a:stretch>
            </p:blipFill>
            <p:spPr>
              <a:xfrm>
                <a:off x="5153804" y="1221845"/>
                <a:ext cx="1281430" cy="1108710"/>
              </a:xfrm>
              <a:prstGeom prst="rect">
                <a:avLst/>
              </a:prstGeom>
            </p:spPr>
          </p:pic>
          <p:pic>
            <p:nvPicPr>
              <p:cNvPr id="95" name="图片 94"/>
              <p:cNvPicPr/>
              <p:nvPr/>
            </p:nvPicPr>
            <p:blipFill>
              <a:blip r:embed="rId6" cstate="print">
                <a:extLst>
                  <a:ext uri="{28A0092B-C50C-407E-A947-70E740481C1C}">
                    <a14:useLocalDpi xmlns:a14="http://schemas.microsoft.com/office/drawing/2010/main" val="0"/>
                  </a:ext>
                </a:extLst>
              </a:blip>
              <a:stretch>
                <a:fillRect/>
              </a:stretch>
            </p:blipFill>
            <p:spPr>
              <a:xfrm>
                <a:off x="3872375" y="2350202"/>
                <a:ext cx="1281430" cy="1108710"/>
              </a:xfrm>
              <a:prstGeom prst="rect">
                <a:avLst/>
              </a:prstGeom>
            </p:spPr>
          </p:pic>
          <p:pic>
            <p:nvPicPr>
              <p:cNvPr id="96" name="图片 95"/>
              <p:cNvPicPr/>
              <p:nvPr/>
            </p:nvPicPr>
            <p:blipFill>
              <a:blip r:embed="rId7" cstate="print">
                <a:extLst>
                  <a:ext uri="{28A0092B-C50C-407E-A947-70E740481C1C}">
                    <a14:useLocalDpi xmlns:a14="http://schemas.microsoft.com/office/drawing/2010/main" val="0"/>
                  </a:ext>
                </a:extLst>
              </a:blip>
              <a:stretch>
                <a:fillRect/>
              </a:stretch>
            </p:blipFill>
            <p:spPr>
              <a:xfrm>
                <a:off x="5153804" y="2350202"/>
                <a:ext cx="1281430" cy="1108710"/>
              </a:xfrm>
              <a:prstGeom prst="rect">
                <a:avLst/>
              </a:prstGeom>
            </p:spPr>
          </p:pic>
          <p:pic>
            <p:nvPicPr>
              <p:cNvPr id="97" name="图片 96"/>
              <p:cNvPicPr/>
              <p:nvPr/>
            </p:nvPicPr>
            <p:blipFill>
              <a:blip r:embed="rId8" cstate="print">
                <a:extLst>
                  <a:ext uri="{28A0092B-C50C-407E-A947-70E740481C1C}">
                    <a14:useLocalDpi xmlns:a14="http://schemas.microsoft.com/office/drawing/2010/main" val="0"/>
                  </a:ext>
                </a:extLst>
              </a:blip>
              <a:stretch>
                <a:fillRect/>
              </a:stretch>
            </p:blipFill>
            <p:spPr>
              <a:xfrm>
                <a:off x="3872375" y="3482060"/>
                <a:ext cx="1281430" cy="1108710"/>
              </a:xfrm>
              <a:prstGeom prst="rect">
                <a:avLst/>
              </a:prstGeom>
            </p:spPr>
          </p:pic>
          <p:pic>
            <p:nvPicPr>
              <p:cNvPr id="98" name="图片 97"/>
              <p:cNvPicPr/>
              <p:nvPr/>
            </p:nvPicPr>
            <p:blipFill>
              <a:blip r:embed="rId9" cstate="print">
                <a:extLst>
                  <a:ext uri="{28A0092B-C50C-407E-A947-70E740481C1C}">
                    <a14:useLocalDpi xmlns:a14="http://schemas.microsoft.com/office/drawing/2010/main" val="0"/>
                  </a:ext>
                </a:extLst>
              </a:blip>
              <a:stretch>
                <a:fillRect/>
              </a:stretch>
            </p:blipFill>
            <p:spPr>
              <a:xfrm>
                <a:off x="5153804" y="3482060"/>
                <a:ext cx="1281430" cy="1108710"/>
              </a:xfrm>
              <a:prstGeom prst="rect">
                <a:avLst/>
              </a:prstGeom>
            </p:spPr>
          </p:pic>
          <p:pic>
            <p:nvPicPr>
              <p:cNvPr id="99" name="图片 98"/>
              <p:cNvPicPr/>
              <p:nvPr/>
            </p:nvPicPr>
            <p:blipFill>
              <a:blip r:embed="rId10" cstate="print">
                <a:extLst>
                  <a:ext uri="{28A0092B-C50C-407E-A947-70E740481C1C}">
                    <a14:useLocalDpi xmlns:a14="http://schemas.microsoft.com/office/drawing/2010/main" val="0"/>
                  </a:ext>
                </a:extLst>
              </a:blip>
              <a:stretch>
                <a:fillRect/>
              </a:stretch>
            </p:blipFill>
            <p:spPr>
              <a:xfrm>
                <a:off x="3872375" y="4627074"/>
                <a:ext cx="1281430" cy="1097915"/>
              </a:xfrm>
              <a:prstGeom prst="rect">
                <a:avLst/>
              </a:prstGeom>
            </p:spPr>
          </p:pic>
          <p:pic>
            <p:nvPicPr>
              <p:cNvPr id="100" name="图片 99"/>
              <p:cNvPicPr/>
              <p:nvPr/>
            </p:nvPicPr>
            <p:blipFill>
              <a:blip r:embed="rId11" cstate="print">
                <a:extLst>
                  <a:ext uri="{28A0092B-C50C-407E-A947-70E740481C1C}">
                    <a14:useLocalDpi xmlns:a14="http://schemas.microsoft.com/office/drawing/2010/main" val="0"/>
                  </a:ext>
                </a:extLst>
              </a:blip>
              <a:stretch>
                <a:fillRect/>
              </a:stretch>
            </p:blipFill>
            <p:spPr>
              <a:xfrm>
                <a:off x="5153804" y="4621678"/>
                <a:ext cx="1281430" cy="1108710"/>
              </a:xfrm>
              <a:prstGeom prst="rect">
                <a:avLst/>
              </a:prstGeom>
            </p:spPr>
          </p:pic>
        </p:grpSp>
      </p:grpSp>
      <p:sp>
        <p:nvSpPr>
          <p:cNvPr id="101" name="文本框 100"/>
          <p:cNvSpPr txBox="1"/>
          <p:nvPr/>
        </p:nvSpPr>
        <p:spPr>
          <a:xfrm>
            <a:off x="429739" y="2034390"/>
            <a:ext cx="3854229" cy="3831818"/>
          </a:xfrm>
          <a:prstGeom prst="rect">
            <a:avLst/>
          </a:prstGeom>
          <a:noFill/>
        </p:spPr>
        <p:txBody>
          <a:bodyPr wrap="square" rtlCol="0">
            <a:spAutoFit/>
          </a:bodyPr>
          <a:lstStyle/>
          <a:p>
            <a:pPr marL="342900" lvl="2" indent="-34290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当窗口为</a:t>
            </a: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时，</a:t>
            </a:r>
            <a:r>
              <a:rPr lang="zh-CN" altLang="zh-CN" dirty="0">
                <a:latin typeface="黑体" panose="02010609060101010101" pitchFamily="49" charset="-122"/>
                <a:ea typeface="黑体" panose="02010609060101010101" pitchFamily="49" charset="-122"/>
              </a:rPr>
              <a:t>目标性值只有两</a:t>
            </a:r>
            <a:r>
              <a:rPr lang="zh-CN" altLang="zh-CN" dirty="0" smtClean="0">
                <a:latin typeface="黑体" panose="02010609060101010101" pitchFamily="49" charset="-122"/>
                <a:ea typeface="黑体" panose="02010609060101010101" pitchFamily="49" charset="-122"/>
              </a:rPr>
              <a:t>个</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随着窗口的增加，目标性值的分布会越来越广，对图中目标位置的分布也表述的越来越清楚；</a:t>
            </a: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当窗口达到</a:t>
            </a:r>
            <a:r>
              <a:rPr lang="en-US" altLang="zh-CN" dirty="0" smtClean="0">
                <a:latin typeface="黑体" panose="02010609060101010101" pitchFamily="49" charset="-122"/>
                <a:ea typeface="黑体" panose="02010609060101010101" pitchFamily="49" charset="-122"/>
              </a:rPr>
              <a:t>1000</a:t>
            </a:r>
            <a:r>
              <a:rPr lang="zh-CN" altLang="en-US" dirty="0" smtClean="0">
                <a:latin typeface="黑体" panose="02010609060101010101" pitchFamily="49" charset="-122"/>
                <a:ea typeface="黑体" panose="02010609060101010101" pitchFamily="49" charset="-122"/>
              </a:rPr>
              <a:t>时，目标性图已经能够很好的反应图像中的目标分布情况；</a:t>
            </a:r>
            <a:endParaRPr lang="zh-CN"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130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由</a:t>
            </a:r>
            <a:r>
              <a:rPr lang="zh-CN" altLang="en-US" sz="2800" b="1" dirty="0">
                <a:latin typeface="黑体" panose="02010609060101010101" pitchFamily="49" charset="-122"/>
                <a:ea typeface="黑体" panose="02010609060101010101" pitchFamily="49" charset="-122"/>
              </a:rPr>
              <a:t>自动编码器得到图像显著</a:t>
            </a:r>
            <a:r>
              <a:rPr lang="zh-CN" altLang="en-US" sz="2800" b="1" dirty="0" smtClean="0">
                <a:latin typeface="黑体" panose="02010609060101010101" pitchFamily="49" charset="-122"/>
                <a:ea typeface="黑体" panose="02010609060101010101" pitchFamily="49" charset="-122"/>
              </a:rPr>
              <a:t>性</a:t>
            </a:r>
            <a:endParaRPr lang="zh-CN" altLang="en-US" sz="2800" b="1"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2880354"/>
            <a:ext cx="6408712" cy="3242633"/>
          </a:xfrm>
          <a:prstGeom prst="rect">
            <a:avLst/>
          </a:prstGeom>
        </p:spPr>
      </p:pic>
      <p:sp>
        <p:nvSpPr>
          <p:cNvPr id="7" name="文本框 6"/>
          <p:cNvSpPr txBox="1"/>
          <p:nvPr/>
        </p:nvSpPr>
        <p:spPr>
          <a:xfrm>
            <a:off x="1691680" y="6122987"/>
            <a:ext cx="5887555" cy="507831"/>
          </a:xfrm>
          <a:prstGeom prst="rect">
            <a:avLst/>
          </a:prstGeom>
          <a:noFill/>
        </p:spPr>
        <p:txBody>
          <a:bodyPr wrap="square" rtlCol="0">
            <a:spAutoFit/>
          </a:bodyPr>
          <a:lstStyle/>
          <a:p>
            <a:pPr marL="0" lvl="2">
              <a:lnSpc>
                <a:spcPct val="150000"/>
              </a:lnSpc>
            </a:pP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利用自动编码器重构图像的重构残差来计算显著性</a:t>
            </a:r>
            <a:endParaRPr lang="en-US" altLang="zh-CN" dirty="0" smtClean="0">
              <a:latin typeface="黑体" panose="02010609060101010101" pitchFamily="49" charset="-122"/>
              <a:ea typeface="黑体" panose="02010609060101010101" pitchFamily="49" charset="-122"/>
            </a:endParaRPr>
          </a:p>
        </p:txBody>
      </p:sp>
      <p:sp>
        <p:nvSpPr>
          <p:cNvPr id="8" name="文本框 7"/>
          <p:cNvSpPr txBox="1"/>
          <p:nvPr/>
        </p:nvSpPr>
        <p:spPr>
          <a:xfrm>
            <a:off x="971600" y="982192"/>
            <a:ext cx="7704856" cy="1800493"/>
          </a:xfrm>
          <a:prstGeom prst="rect">
            <a:avLst/>
          </a:prstGeom>
          <a:noFill/>
        </p:spPr>
        <p:txBody>
          <a:bodyPr wrap="square" rtlCol="0">
            <a:spAutoFit/>
          </a:bodyPr>
          <a:lstStyle/>
          <a:p>
            <a:pPr marL="0" lvl="2">
              <a:lnSpc>
                <a:spcPct val="150000"/>
              </a:lnSpc>
            </a:pPr>
            <a:r>
              <a:rPr lang="zh-CN" altLang="en-US" sz="2000" b="1" dirty="0" smtClean="0">
                <a:latin typeface="黑体" panose="02010609060101010101" pitchFamily="49" charset="-122"/>
                <a:ea typeface="黑体" panose="02010609060101010101" pitchFamily="49" charset="-122"/>
              </a:rPr>
              <a:t>模型依据</a:t>
            </a:r>
            <a:endParaRPr lang="en-US" altLang="zh-CN" sz="2000" b="1" dirty="0">
              <a:latin typeface="黑体" panose="02010609060101010101" pitchFamily="49" charset="-122"/>
              <a:ea typeface="黑体" panose="02010609060101010101" pitchFamily="49" charset="-122"/>
            </a:endParaRPr>
          </a:p>
          <a:p>
            <a:pPr marL="0" lvl="2">
              <a:lnSpc>
                <a:spcPct val="150000"/>
              </a:lnSpc>
            </a:pPr>
            <a:r>
              <a:rPr lang="en-US" altLang="zh-CN" b="1" dirty="0">
                <a:latin typeface="黑体" panose="02010609060101010101" pitchFamily="49" charset="-122"/>
                <a:ea typeface="黑体" panose="02010609060101010101" pitchFamily="49" charset="-122"/>
              </a:rPr>
              <a:t> </a:t>
            </a:r>
            <a:r>
              <a:rPr lang="en-US" altLang="zh-CN" b="1"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中心</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外围模型</a:t>
            </a:r>
            <a:r>
              <a:rPr lang="zh-CN" altLang="en-US" dirty="0" smtClean="0">
                <a:latin typeface="黑体" panose="02010609060101010101" pitchFamily="49" charset="-122"/>
                <a:ea typeface="黑体" panose="02010609060101010101" pitchFamily="49" charset="-122"/>
              </a:rPr>
              <a:t>是显著性检测中常用的方法，通过局部差异比能够反映中心块的显著程度，而自动编码器可以通过输入重构输出，再结合理论输出得到重构残差，以此来得到图像显著性。</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1525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由自动编码器得到图像显著性</a:t>
            </a:r>
            <a:endParaRPr lang="zh-CN" altLang="en-US" sz="2800" b="1" dirty="0"/>
          </a:p>
        </p:txBody>
      </p:sp>
      <p:sp>
        <p:nvSpPr>
          <p:cNvPr id="13" name="文本框 12"/>
          <p:cNvSpPr txBox="1"/>
          <p:nvPr/>
        </p:nvSpPr>
        <p:spPr>
          <a:xfrm>
            <a:off x="899592" y="2276872"/>
            <a:ext cx="7704856" cy="1431161"/>
          </a:xfrm>
          <a:prstGeom prst="rect">
            <a:avLst/>
          </a:prstGeom>
          <a:noFill/>
        </p:spPr>
        <p:txBody>
          <a:bodyPr wrap="square" rtlCol="0">
            <a:spAutoFit/>
          </a:bodyPr>
          <a:lstStyle/>
          <a:p>
            <a:pPr marL="0" lvl="2">
              <a:lnSpc>
                <a:spcPct val="150000"/>
              </a:lnSpc>
            </a:pPr>
            <a:r>
              <a:rPr lang="zh-CN" altLang="en-US" sz="2000" b="1" dirty="0" smtClean="0">
                <a:latin typeface="黑体" panose="02010609060101010101" pitchFamily="49" charset="-122"/>
                <a:ea typeface="黑体" panose="02010609060101010101" pitchFamily="49" charset="-122"/>
              </a:rPr>
              <a:t>步骤一：样本采样</a:t>
            </a:r>
            <a:endParaRPr lang="en-US" altLang="zh-CN" sz="2000" b="1" dirty="0">
              <a:latin typeface="黑体" panose="02010609060101010101" pitchFamily="49" charset="-122"/>
              <a:ea typeface="黑体" panose="02010609060101010101" pitchFamily="49" charset="-122"/>
            </a:endParaRPr>
          </a:p>
          <a:p>
            <a:pPr marL="0" lvl="2">
              <a:lnSpc>
                <a:spcPct val="150000"/>
              </a:lnSpc>
            </a:pPr>
            <a:r>
              <a:rPr lang="en-US" altLang="zh-CN" sz="2000" b="1"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一</a:t>
            </a:r>
            <a:r>
              <a:rPr lang="zh-CN" altLang="en-US" dirty="0">
                <a:latin typeface="黑体" panose="02010609060101010101" pitchFamily="49" charset="-122"/>
                <a:ea typeface="黑体" panose="02010609060101010101" pitchFamily="49" charset="-122"/>
              </a:rPr>
              <a:t>个训练样本</a:t>
            </a:r>
            <a:r>
              <a:rPr lang="zh-CN" altLang="en-US" dirty="0" smtClean="0">
                <a:latin typeface="黑体" panose="02010609060101010101" pitchFamily="49" charset="-122"/>
                <a:ea typeface="黑体" panose="02010609060101010101" pitchFamily="49" charset="-122"/>
              </a:rPr>
              <a:t>由外围块</a:t>
            </a:r>
            <a:r>
              <a:rPr lang="en-US" altLang="zh-CN" dirty="0" smtClean="0">
                <a:latin typeface="黑体" panose="02010609060101010101" pitchFamily="49" charset="-122"/>
                <a:ea typeface="黑体" panose="02010609060101010101" pitchFamily="49" charset="-122"/>
              </a:rPr>
              <a:t>S(x)</a:t>
            </a:r>
            <a:r>
              <a:rPr lang="zh-CN" altLang="en-US" dirty="0" smtClean="0">
                <a:latin typeface="黑体" panose="02010609060101010101" pitchFamily="49" charset="-122"/>
                <a:ea typeface="黑体" panose="02010609060101010101" pitchFamily="49" charset="-122"/>
              </a:rPr>
              <a:t>和中心块</a:t>
            </a:r>
            <a:r>
              <a:rPr lang="en-US" altLang="zh-CN" dirty="0" smtClean="0">
                <a:latin typeface="黑体" panose="02010609060101010101" pitchFamily="49" charset="-122"/>
                <a:ea typeface="黑体" panose="02010609060101010101" pitchFamily="49" charset="-122"/>
              </a:rPr>
              <a:t>C(x)</a:t>
            </a:r>
            <a:r>
              <a:rPr lang="zh-CN" altLang="en-US" dirty="0" smtClean="0">
                <a:latin typeface="黑体" panose="02010609060101010101" pitchFamily="49" charset="-122"/>
                <a:ea typeface="黑体" panose="02010609060101010101" pitchFamily="49" charset="-122"/>
              </a:rPr>
              <a:t>组成，实验时共从原始彩色图像中随机采取</a:t>
            </a:r>
            <a:r>
              <a:rPr lang="en-US" altLang="zh-CN" dirty="0" smtClean="0">
                <a:latin typeface="黑体" panose="02010609060101010101" pitchFamily="49" charset="-122"/>
                <a:ea typeface="黑体" panose="02010609060101010101" pitchFamily="49" charset="-122"/>
              </a:rPr>
              <a:t>8000</a:t>
            </a:r>
            <a:r>
              <a:rPr lang="zh-CN" altLang="en-US" dirty="0" smtClean="0">
                <a:latin typeface="黑体" panose="02010609060101010101" pitchFamily="49" charset="-122"/>
                <a:ea typeface="黑体" panose="02010609060101010101" pitchFamily="49" charset="-122"/>
              </a:rPr>
              <a:t>个训练样本</a:t>
            </a:r>
            <a:endParaRPr lang="en-US" altLang="zh-CN" dirty="0">
              <a:latin typeface="黑体" panose="02010609060101010101" pitchFamily="49" charset="-122"/>
              <a:ea typeface="黑体" panose="02010609060101010101" pitchFamily="49" charset="-122"/>
            </a:endParaRPr>
          </a:p>
        </p:txBody>
      </p:sp>
      <p:sp>
        <p:nvSpPr>
          <p:cNvPr id="6" name="文本框 5"/>
          <p:cNvSpPr txBox="1"/>
          <p:nvPr/>
        </p:nvSpPr>
        <p:spPr>
          <a:xfrm>
            <a:off x="1187624" y="1412776"/>
            <a:ext cx="7128792" cy="553998"/>
          </a:xfrm>
          <a:prstGeom prst="rect">
            <a:avLst/>
          </a:prstGeom>
          <a:noFill/>
        </p:spPr>
        <p:txBody>
          <a:bodyPr wrap="square" rtlCol="0">
            <a:spAutoFit/>
          </a:bodyPr>
          <a:lstStyle/>
          <a:p>
            <a:pPr marL="0" lvl="2">
              <a:lnSpc>
                <a:spcPct val="150000"/>
              </a:lnSpc>
            </a:pPr>
            <a:r>
              <a:rPr lang="zh-CN" altLang="en-US" sz="2000" dirty="0" smtClean="0">
                <a:latin typeface="黑体" panose="02010609060101010101" pitchFamily="49" charset="-122"/>
                <a:ea typeface="黑体" panose="02010609060101010101" pitchFamily="49" charset="-122"/>
              </a:rPr>
              <a:t>具体实现包括三个步骤：样本采样</a:t>
            </a:r>
            <a:r>
              <a:rPr lang="zh-CN" altLang="en-US"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训练网络</a:t>
            </a:r>
            <a:r>
              <a:rPr lang="zh-CN" altLang="en-US"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计算显著性图</a:t>
            </a:r>
            <a:endParaRPr lang="zh-CN" altLang="zh-CN" sz="20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2411760" y="4221088"/>
            <a:ext cx="4150857" cy="1587500"/>
          </a:xfrm>
          <a:prstGeom prst="rect">
            <a:avLst/>
          </a:prstGeom>
        </p:spPr>
      </p:pic>
    </p:spTree>
    <p:extLst>
      <p:ext uri="{BB962C8B-B14F-4D97-AF65-F5344CB8AC3E}">
        <p14:creationId xmlns:p14="http://schemas.microsoft.com/office/powerpoint/2010/main" val="4125018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由自动编码器得到图像显著性</a:t>
            </a:r>
            <a:endParaRPr lang="zh-CN" altLang="en-US" sz="2800" b="1"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992" y="1628800"/>
            <a:ext cx="4513374" cy="4272312"/>
          </a:xfrm>
          <a:prstGeom prst="rect">
            <a:avLst/>
          </a:prstGeom>
        </p:spPr>
      </p:pic>
      <p:sp>
        <p:nvSpPr>
          <p:cNvPr id="11" name="文本框 10"/>
          <p:cNvSpPr txBox="1"/>
          <p:nvPr/>
        </p:nvSpPr>
        <p:spPr>
          <a:xfrm>
            <a:off x="625509" y="2164063"/>
            <a:ext cx="3816424" cy="3416320"/>
          </a:xfrm>
          <a:prstGeom prst="rect">
            <a:avLst/>
          </a:prstGeom>
          <a:noFill/>
        </p:spPr>
        <p:txBody>
          <a:bodyPr wrap="square" rtlCol="0">
            <a:spAutoFit/>
          </a:bodyPr>
          <a:lstStyle/>
          <a:p>
            <a:pPr marL="342900" lvl="2" indent="-342900">
              <a:lnSpc>
                <a:spcPct val="150000"/>
              </a:lnSpc>
              <a:buFont typeface="+mj-lt"/>
              <a:buAutoNum type="arabicPeriod"/>
            </a:pPr>
            <a:r>
              <a:rPr lang="zh-CN" altLang="en-US" dirty="0" smtClean="0">
                <a:latin typeface="黑体" panose="02010609060101010101" pitchFamily="49" charset="-122"/>
                <a:ea typeface="黑体" panose="02010609060101010101" pitchFamily="49" charset="-122"/>
              </a:rPr>
              <a:t>构建自动编码器网络</a:t>
            </a:r>
            <a:endParaRPr lang="en-US" altLang="zh-CN" dirty="0">
              <a:latin typeface="黑体" panose="02010609060101010101" pitchFamily="49" charset="-122"/>
              <a:ea typeface="黑体" panose="02010609060101010101" pitchFamily="49" charset="-122"/>
            </a:endParaRPr>
          </a:p>
          <a:p>
            <a:pPr marL="742950" lvl="3"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由</a:t>
            </a:r>
            <a:r>
              <a:rPr lang="en-US" altLang="zh-CN" dirty="0" smtClean="0">
                <a:latin typeface="黑体" panose="02010609060101010101" pitchFamily="49" charset="-122"/>
                <a:ea typeface="黑体" panose="02010609060101010101" pitchFamily="49" charset="-122"/>
              </a:rPr>
              <a:t>5</a:t>
            </a:r>
            <a:r>
              <a:rPr lang="zh-CN" altLang="en-US" dirty="0" smtClean="0">
                <a:latin typeface="黑体" panose="02010609060101010101" pitchFamily="49" charset="-122"/>
                <a:ea typeface="黑体" panose="02010609060101010101" pitchFamily="49" charset="-122"/>
              </a:rPr>
              <a:t>个</a:t>
            </a:r>
            <a:r>
              <a:rPr lang="en-US" altLang="zh-CN" dirty="0" smtClean="0">
                <a:latin typeface="黑体" panose="02010609060101010101" pitchFamily="49" charset="-122"/>
                <a:ea typeface="黑体" panose="02010609060101010101" pitchFamily="49" charset="-122"/>
              </a:rPr>
              <a:t>RBM</a:t>
            </a:r>
            <a:r>
              <a:rPr lang="zh-CN" altLang="en-US" dirty="0" smtClean="0">
                <a:latin typeface="黑体" panose="02010609060101010101" pitchFamily="49" charset="-122"/>
                <a:ea typeface="黑体" panose="02010609060101010101" pitchFamily="49" charset="-122"/>
              </a:rPr>
              <a:t>对称叠加得到</a:t>
            </a:r>
            <a:endParaRPr lang="en-US" altLang="zh-CN" dirty="0" smtClean="0">
              <a:latin typeface="黑体" panose="02010609060101010101" pitchFamily="49" charset="-122"/>
              <a:ea typeface="黑体" panose="02010609060101010101" pitchFamily="49" charset="-122"/>
            </a:endParaRPr>
          </a:p>
          <a:p>
            <a:pPr marL="742950" lvl="3"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最后面加了一个推断层</a:t>
            </a: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mj-lt"/>
              <a:buAutoNum type="arabicPeriod"/>
            </a:pPr>
            <a:r>
              <a:rPr lang="zh-CN" altLang="en-US" dirty="0" smtClean="0">
                <a:latin typeface="黑体" panose="02010609060101010101" pitchFamily="49" charset="-122"/>
                <a:ea typeface="黑体" panose="02010609060101010101" pitchFamily="49" charset="-122"/>
              </a:rPr>
              <a:t>预训练</a:t>
            </a:r>
            <a:endParaRPr lang="en-US" altLang="zh-CN" dirty="0" smtClean="0">
              <a:latin typeface="黑体" panose="02010609060101010101" pitchFamily="49" charset="-122"/>
              <a:ea typeface="黑体" panose="02010609060101010101" pitchFamily="49" charset="-122"/>
            </a:endParaRPr>
          </a:p>
          <a:p>
            <a:pPr marL="800100" lvl="3" indent="-34290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对</a:t>
            </a:r>
            <a:r>
              <a:rPr lang="en-US" altLang="zh-CN" dirty="0" smtClean="0">
                <a:latin typeface="黑体" panose="02010609060101010101" pitchFamily="49" charset="-122"/>
                <a:ea typeface="黑体" panose="02010609060101010101" pitchFamily="49" charset="-122"/>
              </a:rPr>
              <a:t>RBM</a:t>
            </a:r>
            <a:r>
              <a:rPr lang="zh-CN" altLang="en-US" dirty="0" smtClean="0">
                <a:latin typeface="黑体" panose="02010609060101010101" pitchFamily="49" charset="-122"/>
                <a:ea typeface="黑体" panose="02010609060101010101" pitchFamily="49" charset="-122"/>
              </a:rPr>
              <a:t>逐层采用</a:t>
            </a:r>
            <a:r>
              <a:rPr lang="en-US" altLang="zh-CN" dirty="0" smtClean="0">
                <a:latin typeface="黑体" panose="02010609060101010101" pitchFamily="49" charset="-122"/>
                <a:ea typeface="黑体" panose="02010609060101010101" pitchFamily="49" charset="-122"/>
              </a:rPr>
              <a:t>CD</a:t>
            </a:r>
            <a:r>
              <a:rPr lang="zh-CN" altLang="en-US" dirty="0" smtClean="0">
                <a:latin typeface="黑体" panose="02010609060101010101" pitchFamily="49" charset="-122"/>
                <a:ea typeface="黑体" panose="02010609060101010101" pitchFamily="49" charset="-122"/>
              </a:rPr>
              <a:t>算法训练</a:t>
            </a:r>
            <a:endParaRPr lang="en-US" altLang="zh-CN" dirty="0" smtClean="0">
              <a:latin typeface="黑体" panose="02010609060101010101" pitchFamily="49" charset="-122"/>
              <a:ea typeface="黑体" panose="02010609060101010101" pitchFamily="49" charset="-122"/>
            </a:endParaRPr>
          </a:p>
          <a:p>
            <a:pPr marL="800100" lvl="3" indent="-34290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多个</a:t>
            </a:r>
            <a:r>
              <a:rPr lang="en-US" altLang="zh-CN" dirty="0" smtClean="0">
                <a:latin typeface="黑体" panose="02010609060101010101" pitchFamily="49" charset="-122"/>
                <a:ea typeface="黑体" panose="02010609060101010101" pitchFamily="49" charset="-122"/>
              </a:rPr>
              <a:t>RBM</a:t>
            </a:r>
            <a:r>
              <a:rPr lang="zh-CN" altLang="en-US" dirty="0" smtClean="0">
                <a:latin typeface="黑体" panose="02010609060101010101" pitchFamily="49" charset="-122"/>
                <a:ea typeface="黑体" panose="02010609060101010101" pitchFamily="49" charset="-122"/>
              </a:rPr>
              <a:t>叠加得到整体结构</a:t>
            </a: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mj-lt"/>
              <a:buAutoNum type="arabicPeriod"/>
            </a:pPr>
            <a:r>
              <a:rPr lang="zh-CN" altLang="en-US" dirty="0" smtClean="0">
                <a:latin typeface="黑体" panose="02010609060101010101" pitchFamily="49" charset="-122"/>
                <a:ea typeface="黑体" panose="02010609060101010101" pitchFamily="49" charset="-122"/>
              </a:rPr>
              <a:t>网络微调</a:t>
            </a:r>
            <a:endParaRPr lang="en-US" altLang="zh-CN" dirty="0" smtClean="0">
              <a:latin typeface="黑体" panose="02010609060101010101" pitchFamily="49" charset="-122"/>
              <a:ea typeface="黑体" panose="02010609060101010101" pitchFamily="49" charset="-122"/>
            </a:endParaRPr>
          </a:p>
          <a:p>
            <a:pPr marL="800100" lvl="3" indent="-34290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采用</a:t>
            </a:r>
            <a:r>
              <a:rPr lang="en-US" altLang="zh-CN" dirty="0" smtClean="0">
                <a:latin typeface="黑体" panose="02010609060101010101" pitchFamily="49" charset="-122"/>
                <a:ea typeface="黑体" panose="02010609060101010101" pitchFamily="49" charset="-122"/>
              </a:rPr>
              <a:t>BP</a:t>
            </a:r>
            <a:r>
              <a:rPr lang="zh-CN" altLang="en-US" dirty="0" smtClean="0">
                <a:latin typeface="黑体" panose="02010609060101010101" pitchFamily="49" charset="-122"/>
                <a:ea typeface="黑体" panose="02010609060101010101" pitchFamily="49" charset="-122"/>
              </a:rPr>
              <a:t>算法整体微调</a:t>
            </a:r>
            <a:endParaRPr lang="en-US" altLang="zh-CN" dirty="0" smtClean="0">
              <a:latin typeface="黑体" panose="02010609060101010101" pitchFamily="49" charset="-122"/>
              <a:ea typeface="黑体" panose="02010609060101010101" pitchFamily="49" charset="-122"/>
            </a:endParaRPr>
          </a:p>
        </p:txBody>
      </p:sp>
      <p:sp>
        <p:nvSpPr>
          <p:cNvPr id="6" name="文本框 5"/>
          <p:cNvSpPr txBox="1"/>
          <p:nvPr/>
        </p:nvSpPr>
        <p:spPr>
          <a:xfrm>
            <a:off x="647564" y="1165138"/>
            <a:ext cx="2448272" cy="553998"/>
          </a:xfrm>
          <a:prstGeom prst="rect">
            <a:avLst/>
          </a:prstGeom>
          <a:noFill/>
        </p:spPr>
        <p:txBody>
          <a:bodyPr wrap="square" rtlCol="0">
            <a:spAutoFit/>
          </a:bodyPr>
          <a:lstStyle/>
          <a:p>
            <a:pPr marL="0" lvl="2">
              <a:lnSpc>
                <a:spcPct val="150000"/>
              </a:lnSpc>
            </a:pPr>
            <a:r>
              <a:rPr lang="zh-CN" altLang="en-US" sz="2000" b="1" dirty="0" smtClean="0">
                <a:latin typeface="黑体" panose="02010609060101010101" pitchFamily="49" charset="-122"/>
                <a:ea typeface="黑体" panose="02010609060101010101" pitchFamily="49" charset="-122"/>
              </a:rPr>
              <a:t>步骤</a:t>
            </a:r>
            <a:r>
              <a:rPr lang="zh-CN" altLang="en-US" sz="2000" b="1" dirty="0">
                <a:latin typeface="黑体" panose="02010609060101010101" pitchFamily="49" charset="-122"/>
                <a:ea typeface="黑体" panose="02010609060101010101" pitchFamily="49" charset="-122"/>
              </a:rPr>
              <a:t>二</a:t>
            </a:r>
            <a:r>
              <a:rPr lang="zh-CN" altLang="en-US" sz="2000" b="1" dirty="0" smtClean="0">
                <a:latin typeface="黑体" panose="02010609060101010101" pitchFamily="49" charset="-122"/>
                <a:ea typeface="黑体" panose="02010609060101010101" pitchFamily="49" charset="-122"/>
              </a:rPr>
              <a:t>：训练网络</a:t>
            </a:r>
            <a:endParaRPr lang="en-US" altLang="zh-CN" sz="2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71604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由自动编码器得到图像显著性</a:t>
            </a:r>
            <a:endParaRPr lang="zh-CN" altLang="en-US" sz="2800" b="1" dirty="0"/>
          </a:p>
        </p:txBody>
      </p:sp>
      <p:sp>
        <p:nvSpPr>
          <p:cNvPr id="11" name="文本框 10"/>
          <p:cNvSpPr txBox="1"/>
          <p:nvPr/>
        </p:nvSpPr>
        <p:spPr>
          <a:xfrm>
            <a:off x="771436" y="1665824"/>
            <a:ext cx="7688996" cy="923330"/>
          </a:xfrm>
          <a:prstGeom prst="rect">
            <a:avLst/>
          </a:prstGeom>
          <a:noFill/>
        </p:spPr>
        <p:txBody>
          <a:bodyPr wrap="square" rtlCol="0">
            <a:spAutoFit/>
          </a:bodyPr>
          <a:lstStyle/>
          <a:p>
            <a:pPr marL="0" lvl="2">
              <a:lnSpc>
                <a:spcPct val="150000"/>
              </a:lnSpc>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1</a:t>
            </a:r>
            <a:r>
              <a:rPr lang="zh-CN" altLang="en-US" dirty="0">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对图像中的每个像素点</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x</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，取其外围块</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S(x)</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及中心块</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C(x)</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0" lvl="2">
              <a:lnSpc>
                <a:spcPct val="150000"/>
              </a:lnSpc>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2</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将外围块</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S(x)</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输入自动编码器得到重构的中心块</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f(S(x))</a:t>
            </a:r>
          </a:p>
        </p:txBody>
      </p:sp>
      <p:graphicFrame>
        <p:nvGraphicFramePr>
          <p:cNvPr id="7" name="对象 6"/>
          <p:cNvGraphicFramePr>
            <a:graphicFrameLocks noChangeAspect="1"/>
          </p:cNvGraphicFramePr>
          <p:nvPr>
            <p:extLst>
              <p:ext uri="{D42A27DB-BD31-4B8C-83A1-F6EECF244321}">
                <p14:modId xmlns:p14="http://schemas.microsoft.com/office/powerpoint/2010/main" val="2746265295"/>
              </p:ext>
            </p:extLst>
          </p:nvPr>
        </p:nvGraphicFramePr>
        <p:xfrm>
          <a:off x="2795952" y="3097496"/>
          <a:ext cx="3576248" cy="636265"/>
        </p:xfrm>
        <a:graphic>
          <a:graphicData uri="http://schemas.openxmlformats.org/presentationml/2006/ole">
            <mc:AlternateContent xmlns:mc="http://schemas.openxmlformats.org/markup-compatibility/2006">
              <mc:Choice xmlns:v="urn:schemas-microsoft-com:vml" Requires="v">
                <p:oleObj spid="_x0000_s6576" name="Equation" r:id="rId4" imgW="1549400" imgH="279400" progId="Equation.DSMT4">
                  <p:embed/>
                </p:oleObj>
              </mc:Choice>
              <mc:Fallback>
                <p:oleObj name="Equation" r:id="rId4" imgW="1549400" imgH="279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5952" y="3097496"/>
                        <a:ext cx="3576248" cy="636265"/>
                      </a:xfrm>
                      <a:prstGeom prst="rect">
                        <a:avLst/>
                      </a:prstGeom>
                      <a:noFill/>
                    </p:spPr>
                  </p:pic>
                </p:oleObj>
              </mc:Fallback>
            </mc:AlternateContent>
          </a:graphicData>
        </a:graphic>
      </p:graphicFrame>
      <p:grpSp>
        <p:nvGrpSpPr>
          <p:cNvPr id="5" name="组合 4"/>
          <p:cNvGrpSpPr/>
          <p:nvPr/>
        </p:nvGrpSpPr>
        <p:grpSpPr>
          <a:xfrm>
            <a:off x="769888" y="2553732"/>
            <a:ext cx="6752892" cy="507831"/>
            <a:chOff x="548918" y="4854945"/>
            <a:chExt cx="6752892" cy="507831"/>
          </a:xfrm>
        </p:grpSpPr>
        <p:graphicFrame>
          <p:nvGraphicFramePr>
            <p:cNvPr id="10" name="对象 9"/>
            <p:cNvGraphicFramePr>
              <a:graphicFrameLocks noChangeAspect="1"/>
            </p:cNvGraphicFramePr>
            <p:nvPr>
              <p:extLst>
                <p:ext uri="{D42A27DB-BD31-4B8C-83A1-F6EECF244321}">
                  <p14:modId xmlns:p14="http://schemas.microsoft.com/office/powerpoint/2010/main" val="1587584651"/>
                </p:ext>
              </p:extLst>
            </p:nvPr>
          </p:nvGraphicFramePr>
          <p:xfrm>
            <a:off x="6357776" y="4978315"/>
            <a:ext cx="604902" cy="310922"/>
          </p:xfrm>
          <a:graphic>
            <a:graphicData uri="http://schemas.openxmlformats.org/presentationml/2006/ole">
              <mc:AlternateContent xmlns:mc="http://schemas.openxmlformats.org/markup-compatibility/2006">
                <mc:Choice xmlns:v="urn:schemas-microsoft-com:vml" Requires="v">
                  <p:oleObj spid="_x0000_s6577" name="Equation" r:id="rId6" imgW="355320" imgH="203040" progId="Equation.DSMT4">
                    <p:embed/>
                  </p:oleObj>
                </mc:Choice>
                <mc:Fallback>
                  <p:oleObj name="Equation" r:id="rId6" imgW="355320" imgH="203040" progId="Equation.DSMT4">
                    <p:embed/>
                    <p:pic>
                      <p:nvPicPr>
                        <p:cNvPr id="0" name=""/>
                        <p:cNvPicPr>
                          <a:picLocks noChangeAspect="1" noChangeArrowheads="1"/>
                        </p:cNvPicPr>
                        <p:nvPr/>
                      </p:nvPicPr>
                      <p:blipFill>
                        <a:blip r:embed="rId7"/>
                        <a:srcRect/>
                        <a:stretch>
                          <a:fillRect/>
                        </a:stretch>
                      </p:blipFill>
                      <p:spPr bwMode="auto">
                        <a:xfrm>
                          <a:off x="6357776" y="4978315"/>
                          <a:ext cx="604902" cy="310922"/>
                        </a:xfrm>
                        <a:prstGeom prst="rect">
                          <a:avLst/>
                        </a:prstGeom>
                        <a:noFill/>
                      </p:spPr>
                    </p:pic>
                  </p:oleObj>
                </mc:Fallback>
              </mc:AlternateContent>
            </a:graphicData>
          </a:graphic>
        </p:graphicFrame>
        <p:sp>
          <p:nvSpPr>
            <p:cNvPr id="4" name="矩形 3"/>
            <p:cNvSpPr/>
            <p:nvPr/>
          </p:nvSpPr>
          <p:spPr>
            <a:xfrm>
              <a:off x="548918" y="4854945"/>
              <a:ext cx="6752892" cy="507831"/>
            </a:xfrm>
            <a:prstGeom prst="rect">
              <a:avLst/>
            </a:prstGeom>
          </p:spPr>
          <p:txBody>
            <a:bodyPr wrap="square">
              <a:spAutoFit/>
            </a:bodyPr>
            <a:lstStyle/>
            <a:p>
              <a:pPr marL="0" lvl="2">
                <a:lnSpc>
                  <a:spcPct val="150000"/>
                </a:lnSpc>
              </a:pPr>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，计算</a:t>
              </a:r>
              <a:r>
                <a:rPr lang="zh-CN" altLang="en-US" dirty="0">
                  <a:latin typeface="黑体" panose="02010609060101010101" pitchFamily="49" charset="-122"/>
                  <a:ea typeface="黑体" panose="02010609060101010101" pitchFamily="49" charset="-122"/>
                </a:rPr>
                <a:t>重构中心块</a:t>
              </a:r>
              <a:r>
                <a:rPr lang="en-US" altLang="zh-CN" dirty="0">
                  <a:latin typeface="黑体" panose="02010609060101010101" pitchFamily="49" charset="-122"/>
                  <a:ea typeface="黑体" panose="02010609060101010101" pitchFamily="49" charset="-122"/>
                </a:rPr>
                <a:t>f(S(x))</a:t>
              </a:r>
              <a:r>
                <a:rPr lang="zh-CN" altLang="en-US" dirty="0">
                  <a:latin typeface="黑体" panose="02010609060101010101" pitchFamily="49" charset="-122"/>
                  <a:ea typeface="黑体" panose="02010609060101010101" pitchFamily="49" charset="-122"/>
                </a:rPr>
                <a:t>与实际中心块</a:t>
              </a:r>
              <a:r>
                <a:rPr lang="en-US" altLang="zh-CN" dirty="0">
                  <a:latin typeface="黑体" panose="02010609060101010101" pitchFamily="49" charset="-122"/>
                  <a:ea typeface="黑体" panose="02010609060101010101" pitchFamily="49" charset="-122"/>
                </a:rPr>
                <a:t>C(x)</a:t>
              </a:r>
              <a:r>
                <a:rPr lang="zh-CN" altLang="en-US" dirty="0">
                  <a:latin typeface="黑体" panose="02010609060101010101" pitchFamily="49" charset="-122"/>
                  <a:ea typeface="黑体" panose="02010609060101010101" pitchFamily="49" charset="-122"/>
                </a:rPr>
                <a:t>之间的差异</a:t>
              </a:r>
              <a:endParaRPr lang="en-US" altLang="zh-CN" dirty="0">
                <a:latin typeface="黑体" panose="02010609060101010101" pitchFamily="49" charset="-122"/>
                <a:ea typeface="黑体" panose="02010609060101010101" pitchFamily="49" charset="-122"/>
              </a:endParaRPr>
            </a:p>
          </p:txBody>
        </p:sp>
      </p:grpSp>
      <p:sp>
        <p:nvSpPr>
          <p:cNvPr id="12" name="文本框 11"/>
          <p:cNvSpPr txBox="1"/>
          <p:nvPr/>
        </p:nvSpPr>
        <p:spPr>
          <a:xfrm>
            <a:off x="647564" y="1165138"/>
            <a:ext cx="4068452" cy="553998"/>
          </a:xfrm>
          <a:prstGeom prst="rect">
            <a:avLst/>
          </a:prstGeom>
          <a:noFill/>
        </p:spPr>
        <p:txBody>
          <a:bodyPr wrap="square" rtlCol="0">
            <a:spAutoFit/>
          </a:bodyPr>
          <a:lstStyle/>
          <a:p>
            <a:pPr marL="0" lvl="2">
              <a:lnSpc>
                <a:spcPct val="150000"/>
              </a:lnSpc>
            </a:pPr>
            <a:r>
              <a:rPr lang="zh-CN" altLang="en-US" sz="2000" b="1" dirty="0" smtClean="0">
                <a:latin typeface="黑体" panose="02010609060101010101" pitchFamily="49" charset="-122"/>
                <a:ea typeface="黑体" panose="02010609060101010101" pitchFamily="49" charset="-122"/>
              </a:rPr>
              <a:t>步骤三：计算显著性图</a:t>
            </a:r>
            <a:endParaRPr lang="en-US" altLang="zh-CN" sz="2000" b="1" dirty="0">
              <a:latin typeface="黑体" panose="02010609060101010101" pitchFamily="49" charset="-122"/>
              <a:ea typeface="黑体" panose="02010609060101010101" pitchFamily="49" charset="-122"/>
            </a:endParaRPr>
          </a:p>
        </p:txBody>
      </p:sp>
      <p:sp>
        <p:nvSpPr>
          <p:cNvPr id="14" name="文本框 13"/>
          <p:cNvSpPr txBox="1"/>
          <p:nvPr/>
        </p:nvSpPr>
        <p:spPr>
          <a:xfrm>
            <a:off x="745933" y="3793180"/>
            <a:ext cx="5986307" cy="507831"/>
          </a:xfrm>
          <a:prstGeom prst="rect">
            <a:avLst/>
          </a:prstGeom>
          <a:noFill/>
        </p:spPr>
        <p:txBody>
          <a:bodyPr wrap="square" rtlCol="0">
            <a:spAutoFit/>
          </a:bodyPr>
          <a:lstStyle/>
          <a:p>
            <a:pPr marL="0" lvl="2">
              <a:lnSpc>
                <a:spcPct val="150000"/>
              </a:lnSpc>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4</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，计算图像的中心先验</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95030256"/>
              </p:ext>
            </p:extLst>
          </p:nvPr>
        </p:nvGraphicFramePr>
        <p:xfrm>
          <a:off x="2795952" y="4263239"/>
          <a:ext cx="3024336" cy="613963"/>
        </p:xfrm>
        <a:graphic>
          <a:graphicData uri="http://schemas.openxmlformats.org/presentationml/2006/ole">
            <mc:AlternateContent xmlns:mc="http://schemas.openxmlformats.org/markup-compatibility/2006">
              <mc:Choice xmlns:v="urn:schemas-microsoft-com:vml" Requires="v">
                <p:oleObj spid="_x0000_s6578" name="Equation" r:id="rId8" imgW="1269449" imgH="253890" progId="Equation.DSMT4">
                  <p:embed/>
                </p:oleObj>
              </mc:Choice>
              <mc:Fallback>
                <p:oleObj name="Equation" r:id="rId8" imgW="1269449" imgH="25389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5952" y="4263239"/>
                        <a:ext cx="3024336" cy="613963"/>
                      </a:xfrm>
                      <a:prstGeom prst="rect">
                        <a:avLst/>
                      </a:prstGeom>
                      <a:noFill/>
                    </p:spPr>
                  </p:pic>
                </p:oleObj>
              </mc:Fallback>
            </mc:AlternateContent>
          </a:graphicData>
        </a:graphic>
      </p:graphicFrame>
      <p:sp>
        <p:nvSpPr>
          <p:cNvPr id="16" name="文本框 15"/>
          <p:cNvSpPr txBox="1"/>
          <p:nvPr/>
        </p:nvSpPr>
        <p:spPr>
          <a:xfrm>
            <a:off x="769888" y="4973209"/>
            <a:ext cx="3658096" cy="507831"/>
          </a:xfrm>
          <a:prstGeom prst="rect">
            <a:avLst/>
          </a:prstGeom>
          <a:noFill/>
        </p:spPr>
        <p:txBody>
          <a:bodyPr wrap="square" rtlCol="0">
            <a:spAutoFit/>
          </a:bodyPr>
          <a:lstStyle/>
          <a:p>
            <a:pPr marL="0" lvl="2">
              <a:lnSpc>
                <a:spcPct val="150000"/>
              </a:lnSpc>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5</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，计算图像的显著性</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792434788"/>
              </p:ext>
            </p:extLst>
          </p:nvPr>
        </p:nvGraphicFramePr>
        <p:xfrm>
          <a:off x="2843808" y="5571090"/>
          <a:ext cx="2615135" cy="473429"/>
        </p:xfrm>
        <a:graphic>
          <a:graphicData uri="http://schemas.openxmlformats.org/presentationml/2006/ole">
            <mc:AlternateContent xmlns:mc="http://schemas.openxmlformats.org/markup-compatibility/2006">
              <mc:Choice xmlns:v="urn:schemas-microsoft-com:vml" Requires="v">
                <p:oleObj spid="_x0000_s6579" name="Equation" r:id="rId10" imgW="1104900" imgH="203200" progId="Equation.DSMT4">
                  <p:embed/>
                </p:oleObj>
              </mc:Choice>
              <mc:Fallback>
                <p:oleObj name="Equation" r:id="rId10" imgW="1104900" imgH="203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808" y="5571090"/>
                        <a:ext cx="2615135" cy="473429"/>
                      </a:xfrm>
                      <a:prstGeom prst="rect">
                        <a:avLst/>
                      </a:prstGeom>
                      <a:noFill/>
                    </p:spPr>
                  </p:pic>
                </p:oleObj>
              </mc:Fallback>
            </mc:AlternateContent>
          </a:graphicData>
        </a:graphic>
      </p:graphicFrame>
    </p:spTree>
    <p:extLst>
      <p:ext uri="{BB962C8B-B14F-4D97-AF65-F5344CB8AC3E}">
        <p14:creationId xmlns:p14="http://schemas.microsoft.com/office/powerpoint/2010/main" val="1308324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a:t>
            </a:r>
            <a:r>
              <a:rPr lang="zh-CN" altLang="en-US" sz="2800" b="1" dirty="0" smtClean="0">
                <a:latin typeface="黑体" panose="02010609060101010101" pitchFamily="49" charset="-122"/>
                <a:ea typeface="黑体" panose="02010609060101010101" pitchFamily="49" charset="-122"/>
              </a:rPr>
              <a:t>分析</a:t>
            </a:r>
            <a:endParaRPr lang="zh-CN" altLang="en-US" sz="2800" b="1" dirty="0">
              <a:latin typeface="黑体" panose="02010609060101010101" pitchFamily="49" charset="-122"/>
              <a:ea typeface="黑体" panose="02010609060101010101" pitchFamily="49" charset="-122"/>
            </a:endParaRPr>
          </a:p>
        </p:txBody>
      </p:sp>
      <p:sp>
        <p:nvSpPr>
          <p:cNvPr id="5" name="文本框 4"/>
          <p:cNvSpPr txBox="1"/>
          <p:nvPr/>
        </p:nvSpPr>
        <p:spPr>
          <a:xfrm>
            <a:off x="1943708" y="3573016"/>
            <a:ext cx="5328592" cy="1405193"/>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zh-CN" sz="2000" b="1" dirty="0" smtClean="0">
                <a:latin typeface="黑体" panose="02010609060101010101" pitchFamily="49" charset="-122"/>
                <a:ea typeface="黑体" panose="02010609060101010101" pitchFamily="49" charset="-122"/>
              </a:rPr>
              <a:t>目标</a:t>
            </a:r>
            <a:r>
              <a:rPr lang="zh-CN" altLang="zh-CN" sz="2000" b="1" dirty="0">
                <a:latin typeface="黑体" panose="02010609060101010101" pitchFamily="49" charset="-122"/>
                <a:ea typeface="黑体" panose="02010609060101010101" pitchFamily="49" charset="-122"/>
              </a:rPr>
              <a:t>性</a:t>
            </a:r>
            <a:r>
              <a:rPr lang="zh-CN" altLang="zh-CN" sz="2000" b="1" dirty="0" smtClean="0">
                <a:latin typeface="黑体" panose="02010609060101010101" pitchFamily="49" charset="-122"/>
                <a:ea typeface="黑体" panose="02010609060101010101" pitchFamily="49" charset="-122"/>
              </a:rPr>
              <a:t>监督</a:t>
            </a:r>
            <a:r>
              <a:rPr lang="zh-CN" altLang="en-US" sz="2000" b="1" dirty="0">
                <a:latin typeface="黑体" panose="02010609060101010101" pitchFamily="49" charset="-122"/>
                <a:ea typeface="黑体" panose="02010609060101010101" pitchFamily="49" charset="-122"/>
              </a:rPr>
              <a:t>重构</a:t>
            </a:r>
            <a:r>
              <a:rPr lang="zh-CN" altLang="zh-CN" sz="2000" b="1" dirty="0" smtClean="0">
                <a:latin typeface="黑体" panose="02010609060101010101" pitchFamily="49" charset="-122"/>
                <a:ea typeface="黑体" panose="02010609060101010101" pitchFamily="49" charset="-122"/>
              </a:rPr>
              <a:t>网络</a:t>
            </a:r>
            <a:r>
              <a:rPr lang="zh-CN" altLang="en-US" sz="2000" b="1" dirty="0" smtClean="0">
                <a:latin typeface="黑体" panose="02010609060101010101" pitchFamily="49" charset="-122"/>
                <a:ea typeface="黑体" panose="02010609060101010101" pitchFamily="49" charset="-122"/>
              </a:rPr>
              <a:t>的训练</a:t>
            </a:r>
            <a:r>
              <a:rPr lang="zh-CN" altLang="en-US" sz="2000" b="1" dirty="0">
                <a:latin typeface="黑体" panose="02010609060101010101" pitchFamily="49" charset="-122"/>
                <a:ea typeface="黑体" panose="02010609060101010101" pitchFamily="49" charset="-122"/>
              </a:rPr>
              <a:t>提高</a:t>
            </a:r>
            <a:r>
              <a:rPr lang="zh-CN" altLang="zh-CN" sz="2000" b="1" dirty="0" smtClean="0">
                <a:latin typeface="黑体" panose="02010609060101010101" pitchFamily="49" charset="-122"/>
                <a:ea typeface="黑体" panose="02010609060101010101" pitchFamily="49" charset="-122"/>
              </a:rPr>
              <a:t>显著</a:t>
            </a:r>
            <a:r>
              <a:rPr lang="zh-CN" altLang="zh-CN" sz="2000" b="1" dirty="0">
                <a:latin typeface="黑体" panose="02010609060101010101" pitchFamily="49" charset="-122"/>
                <a:ea typeface="黑体" panose="02010609060101010101" pitchFamily="49" charset="-122"/>
              </a:rPr>
              <a:t>性</a:t>
            </a:r>
            <a:r>
              <a:rPr lang="zh-CN" altLang="zh-CN" sz="2000" b="1" dirty="0" smtClean="0">
                <a:latin typeface="黑体" panose="02010609060101010101" pitchFamily="49" charset="-122"/>
                <a:ea typeface="黑体" panose="02010609060101010101" pitchFamily="49" charset="-122"/>
              </a:rPr>
              <a:t>估计</a:t>
            </a:r>
            <a:endParaRPr lang="en-US" altLang="zh-CN" sz="2000" b="1" dirty="0" smtClean="0">
              <a:latin typeface="黑体" panose="02010609060101010101" pitchFamily="49" charset="-122"/>
              <a:ea typeface="黑体" panose="02010609060101010101" pitchFamily="49" charset="-122"/>
            </a:endParaRPr>
          </a:p>
          <a:p>
            <a:pPr marL="285750" lvl="2" indent="-285750">
              <a:lnSpc>
                <a:spcPct val="150000"/>
              </a:lnSpc>
              <a:buFont typeface="Wingdings" panose="05000000000000000000" pitchFamily="2" charset="2"/>
              <a:buChar char="Ø"/>
            </a:pPr>
            <a:endParaRPr lang="en-US" altLang="zh-CN" sz="2000" b="1" dirty="0">
              <a:latin typeface="黑体" panose="02010609060101010101" pitchFamily="49" charset="-122"/>
              <a:ea typeface="黑体" panose="02010609060101010101" pitchFamily="49" charset="-122"/>
            </a:endParaRPr>
          </a:p>
          <a:p>
            <a:pPr marL="285750" lvl="2" indent="-285750">
              <a:lnSpc>
                <a:spcPct val="150000"/>
              </a:lnSpc>
              <a:buFont typeface="Wingdings" panose="05000000000000000000" pitchFamily="2" charset="2"/>
              <a:buChar char="Ø"/>
            </a:pPr>
            <a:r>
              <a:rPr lang="zh-CN" altLang="zh-CN" sz="2000" b="1" dirty="0" smtClean="0">
                <a:latin typeface="黑体" panose="02010609060101010101" pitchFamily="49" charset="-122"/>
                <a:ea typeface="黑体" panose="02010609060101010101" pitchFamily="49" charset="-122"/>
              </a:rPr>
              <a:t>目标</a:t>
            </a:r>
            <a:r>
              <a:rPr lang="zh-CN" altLang="zh-CN" sz="2000" b="1" dirty="0">
                <a:latin typeface="黑体" panose="02010609060101010101" pitchFamily="49" charset="-122"/>
                <a:ea typeface="黑体" panose="02010609060101010101" pitchFamily="49" charset="-122"/>
              </a:rPr>
              <a:t>性和重构残差线性</a:t>
            </a:r>
            <a:r>
              <a:rPr lang="zh-CN" altLang="zh-CN" sz="2000" b="1" dirty="0" smtClean="0">
                <a:latin typeface="黑体" panose="02010609060101010101" pitchFamily="49" charset="-122"/>
                <a:ea typeface="黑体" panose="02010609060101010101" pitchFamily="49" charset="-122"/>
              </a:rPr>
              <a:t>融合</a:t>
            </a:r>
            <a:r>
              <a:rPr lang="zh-CN" altLang="en-US" sz="2000" b="1" dirty="0">
                <a:latin typeface="黑体" panose="02010609060101010101" pitchFamily="49" charset="-122"/>
                <a:ea typeface="黑体" panose="02010609060101010101" pitchFamily="49" charset="-122"/>
              </a:rPr>
              <a:t>提高</a:t>
            </a:r>
            <a:r>
              <a:rPr lang="zh-CN" altLang="zh-CN" sz="2000" b="1" dirty="0" smtClean="0">
                <a:latin typeface="黑体" panose="02010609060101010101" pitchFamily="49" charset="-122"/>
                <a:ea typeface="黑体" panose="02010609060101010101" pitchFamily="49" charset="-122"/>
              </a:rPr>
              <a:t>显著</a:t>
            </a:r>
            <a:r>
              <a:rPr lang="zh-CN" altLang="zh-CN" sz="2000" b="1" dirty="0">
                <a:latin typeface="黑体" panose="02010609060101010101" pitchFamily="49" charset="-122"/>
                <a:ea typeface="黑体" panose="02010609060101010101" pitchFamily="49" charset="-122"/>
              </a:rPr>
              <a:t>性</a:t>
            </a:r>
            <a:r>
              <a:rPr lang="zh-CN" altLang="zh-CN" sz="2000" b="1" dirty="0" smtClean="0">
                <a:latin typeface="黑体" panose="02010609060101010101" pitchFamily="49" charset="-122"/>
                <a:ea typeface="黑体" panose="02010609060101010101" pitchFamily="49" charset="-122"/>
              </a:rPr>
              <a:t>估计</a:t>
            </a:r>
            <a:endParaRPr lang="en-US" altLang="zh-CN" sz="2000" b="1" dirty="0" smtClean="0">
              <a:latin typeface="黑体" panose="02010609060101010101" pitchFamily="49" charset="-122"/>
              <a:ea typeface="黑体" panose="02010609060101010101" pitchFamily="49" charset="-122"/>
            </a:endParaRPr>
          </a:p>
        </p:txBody>
      </p:sp>
      <p:sp>
        <p:nvSpPr>
          <p:cNvPr id="6" name="文本框 5"/>
          <p:cNvSpPr txBox="1"/>
          <p:nvPr/>
        </p:nvSpPr>
        <p:spPr>
          <a:xfrm>
            <a:off x="971600" y="1628800"/>
            <a:ext cx="7272808" cy="1338828"/>
          </a:xfrm>
          <a:prstGeom prst="rect">
            <a:avLst/>
          </a:prstGeom>
          <a:noFill/>
        </p:spPr>
        <p:txBody>
          <a:bodyPr wrap="square" rtlCol="0">
            <a:spAutoFit/>
          </a:bodyPr>
          <a:lstStyle/>
          <a:p>
            <a:pPr marL="0" lvl="2">
              <a:lnSpc>
                <a:spcPct val="150000"/>
              </a:lnSpc>
            </a:pPr>
            <a:r>
              <a:rPr lang="zh-CN" altLang="en-US" b="1" dirty="0" smtClean="0">
                <a:latin typeface="黑体" panose="02010609060101010101" pitchFamily="49" charset="-122"/>
                <a:ea typeface="黑体" panose="02010609060101010101" pitchFamily="49" charset="-122"/>
              </a:rPr>
              <a:t>    图像的目标性</a:t>
            </a:r>
            <a:r>
              <a:rPr lang="zh-CN" altLang="en-US" dirty="0" smtClean="0">
                <a:latin typeface="黑体" panose="02010609060101010101" pitchFamily="49" charset="-122"/>
                <a:ea typeface="黑体" panose="02010609060101010101" pitchFamily="49" charset="-122"/>
              </a:rPr>
              <a:t>能够给出图像中目标的分布情况，具有丰富的图像上层语义信息。而图像的显著性区域一般也处于目标所在的区域，所以以目标性为先验知识有助于提高图像的显著性估计。</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58752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sp>
        <p:nvSpPr>
          <p:cNvPr id="6" name="文本框 5"/>
          <p:cNvSpPr txBox="1"/>
          <p:nvPr/>
        </p:nvSpPr>
        <p:spPr>
          <a:xfrm>
            <a:off x="2195736" y="4226192"/>
            <a:ext cx="5544616" cy="1338828"/>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en-US" altLang="zh-CN" dirty="0" smtClean="0">
                <a:latin typeface="黑体" panose="02010609060101010101" pitchFamily="49" charset="-122"/>
                <a:ea typeface="黑体" panose="02010609060101010101" pitchFamily="49" charset="-122"/>
              </a:rPr>
              <a:t>DS1</a:t>
            </a:r>
            <a:r>
              <a:rPr lang="zh-CN" altLang="en-US" dirty="0" smtClean="0">
                <a:latin typeface="黑体" panose="02010609060101010101" pitchFamily="49" charset="-122"/>
                <a:ea typeface="黑体" panose="02010609060101010101" pitchFamily="49" charset="-122"/>
              </a:rPr>
              <a:t>和</a:t>
            </a:r>
            <a:r>
              <a:rPr lang="en-US" altLang="zh-CN" dirty="0" smtClean="0">
                <a:latin typeface="黑体" panose="02010609060101010101" pitchFamily="49" charset="-122"/>
                <a:ea typeface="黑体" panose="02010609060101010101" pitchFamily="49" charset="-122"/>
              </a:rPr>
              <a:t>DS2</a:t>
            </a:r>
            <a:r>
              <a:rPr lang="zh-CN" altLang="en-US" dirty="0" smtClean="0">
                <a:latin typeface="黑体" panose="02010609060101010101" pitchFamily="49" charset="-122"/>
                <a:ea typeface="黑体" panose="02010609060101010101" pitchFamily="49" charset="-122"/>
              </a:rPr>
              <a:t>是很多显著性算法所采用的数据库</a:t>
            </a:r>
            <a:endParaRPr lang="en-US" altLang="zh-CN"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数据集包含多种环境下的图像</a:t>
            </a:r>
            <a:endParaRPr lang="en-US" altLang="zh-CN"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显著性真值由眼动仪获得</a:t>
            </a:r>
            <a:endParaRPr lang="en-US" altLang="zh-CN" dirty="0" smtClean="0">
              <a:latin typeface="黑体" panose="02010609060101010101" pitchFamily="49" charset="-122"/>
              <a:ea typeface="黑体" panose="02010609060101010101" pitchFamily="49" charset="-122"/>
            </a:endParaRPr>
          </a:p>
        </p:txBody>
      </p:sp>
      <p:sp>
        <p:nvSpPr>
          <p:cNvPr id="7" name="文本框 6"/>
          <p:cNvSpPr txBox="1"/>
          <p:nvPr/>
        </p:nvSpPr>
        <p:spPr>
          <a:xfrm>
            <a:off x="771436" y="1028031"/>
            <a:ext cx="3152492" cy="646331"/>
          </a:xfrm>
          <a:prstGeom prst="rect">
            <a:avLst/>
          </a:prstGeom>
          <a:noFill/>
        </p:spPr>
        <p:txBody>
          <a:bodyPr wrap="square" rtlCol="0">
            <a:spAutoFit/>
          </a:bodyPr>
          <a:lstStyle/>
          <a:p>
            <a:pPr marL="0" lvl="2">
              <a:lnSpc>
                <a:spcPct val="150000"/>
              </a:lnSpc>
            </a:pPr>
            <a:r>
              <a:rPr lang="zh-CN" altLang="zh-CN" sz="2400" b="1" dirty="0" smtClean="0">
                <a:latin typeface="黑体" panose="02010609060101010101" pitchFamily="49" charset="-122"/>
                <a:ea typeface="黑体" panose="02010609060101010101" pitchFamily="49" charset="-122"/>
              </a:rPr>
              <a:t>实验</a:t>
            </a:r>
            <a:r>
              <a:rPr lang="zh-CN" altLang="en-US" sz="2400" b="1" dirty="0" smtClean="0">
                <a:latin typeface="黑体" panose="02010609060101010101" pitchFamily="49" charset="-122"/>
                <a:ea typeface="黑体" panose="02010609060101010101" pitchFamily="49" charset="-122"/>
              </a:rPr>
              <a:t>数据集介绍</a:t>
            </a:r>
            <a:endParaRPr lang="en-US" altLang="zh-CN" sz="2400" b="1"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168205547"/>
              </p:ext>
            </p:extLst>
          </p:nvPr>
        </p:nvGraphicFramePr>
        <p:xfrm>
          <a:off x="971600" y="1736825"/>
          <a:ext cx="7344816" cy="240792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555062">
                  <a:extLst>
                    <a:ext uri="{9D8B030D-6E8A-4147-A177-3AD203B41FA5}">
                      <a16:colId xmlns:a16="http://schemas.microsoft.com/office/drawing/2014/main" val="20001"/>
                    </a:ext>
                  </a:extLst>
                </a:gridCol>
                <a:gridCol w="750084">
                  <a:extLst>
                    <a:ext uri="{9D8B030D-6E8A-4147-A177-3AD203B41FA5}">
                      <a16:colId xmlns:a16="http://schemas.microsoft.com/office/drawing/2014/main" val="20002"/>
                    </a:ext>
                  </a:extLst>
                </a:gridCol>
                <a:gridCol w="1050117">
                  <a:extLst>
                    <a:ext uri="{9D8B030D-6E8A-4147-A177-3AD203B41FA5}">
                      <a16:colId xmlns:a16="http://schemas.microsoft.com/office/drawing/2014/main" val="20003"/>
                    </a:ext>
                  </a:extLst>
                </a:gridCol>
                <a:gridCol w="885097">
                  <a:extLst>
                    <a:ext uri="{9D8B030D-6E8A-4147-A177-3AD203B41FA5}">
                      <a16:colId xmlns:a16="http://schemas.microsoft.com/office/drawing/2014/main" val="20004"/>
                    </a:ext>
                  </a:extLst>
                </a:gridCol>
                <a:gridCol w="1656184">
                  <a:extLst>
                    <a:ext uri="{9D8B030D-6E8A-4147-A177-3AD203B41FA5}">
                      <a16:colId xmlns:a16="http://schemas.microsoft.com/office/drawing/2014/main" val="20005"/>
                    </a:ext>
                  </a:extLst>
                </a:gridCol>
                <a:gridCol w="1728192">
                  <a:extLst>
                    <a:ext uri="{9D8B030D-6E8A-4147-A177-3AD203B41FA5}">
                      <a16:colId xmlns:a16="http://schemas.microsoft.com/office/drawing/2014/main" val="20006"/>
                    </a:ext>
                  </a:extLst>
                </a:gridCol>
              </a:tblGrid>
              <a:tr h="475092">
                <a:tc>
                  <a:txBody>
                    <a:bodyPr/>
                    <a:lstStyle/>
                    <a:p>
                      <a:pPr algn="ctr"/>
                      <a:r>
                        <a:rPr lang="zh-CN" altLang="en-US" sz="1400" dirty="0" smtClean="0">
                          <a:latin typeface="黑体" panose="02010609060101010101" pitchFamily="49" charset="-122"/>
                          <a:ea typeface="黑体" panose="02010609060101010101" pitchFamily="49" charset="-122"/>
                        </a:rPr>
                        <a:t>数据库</a:t>
                      </a:r>
                      <a:endParaRPr lang="zh-CN" altLang="en-US" sz="1400" dirty="0">
                        <a:latin typeface="黑体" panose="02010609060101010101" pitchFamily="49" charset="-122"/>
                        <a:ea typeface="黑体" panose="02010609060101010101" pitchFamily="49" charset="-122"/>
                      </a:endParaRPr>
                    </a:p>
                  </a:txBody>
                  <a:tcPr/>
                </a:tc>
                <a:tc>
                  <a:txBody>
                    <a:bodyPr/>
                    <a:lstStyle/>
                    <a:p>
                      <a:pPr algn="ctr"/>
                      <a:r>
                        <a:rPr lang="zh-CN" altLang="en-US" sz="1400" dirty="0" smtClean="0">
                          <a:latin typeface="黑体" panose="02010609060101010101" pitchFamily="49" charset="-122"/>
                          <a:ea typeface="黑体" panose="02010609060101010101" pitchFamily="49" charset="-122"/>
                        </a:rPr>
                        <a:t>数量</a:t>
                      </a:r>
                      <a:endParaRPr lang="zh-CN" altLang="en-US" sz="1400" dirty="0">
                        <a:latin typeface="黑体" panose="02010609060101010101" pitchFamily="49" charset="-122"/>
                        <a:ea typeface="黑体" panose="02010609060101010101" pitchFamily="49" charset="-122"/>
                      </a:endParaRPr>
                    </a:p>
                  </a:txBody>
                  <a:tcPr/>
                </a:tc>
                <a:tc>
                  <a:txBody>
                    <a:bodyPr/>
                    <a:lstStyle/>
                    <a:p>
                      <a:pPr algn="ctr"/>
                      <a:r>
                        <a:rPr lang="zh-CN" altLang="en-US" sz="1400" dirty="0" smtClean="0">
                          <a:latin typeface="黑体" panose="02010609060101010101" pitchFamily="49" charset="-122"/>
                          <a:ea typeface="黑体" panose="02010609060101010101" pitchFamily="49" charset="-122"/>
                        </a:rPr>
                        <a:t>观察者</a:t>
                      </a:r>
                      <a:endParaRPr lang="zh-CN" altLang="en-US" sz="1400" dirty="0">
                        <a:latin typeface="黑体" panose="02010609060101010101" pitchFamily="49" charset="-122"/>
                        <a:ea typeface="黑体" panose="02010609060101010101" pitchFamily="49" charset="-122"/>
                      </a:endParaRPr>
                    </a:p>
                  </a:txBody>
                  <a:tcPr/>
                </a:tc>
                <a:tc>
                  <a:txBody>
                    <a:bodyPr/>
                    <a:lstStyle/>
                    <a:p>
                      <a:pPr algn="ctr"/>
                      <a:r>
                        <a:rPr lang="zh-CN" altLang="en-US" sz="1400" dirty="0" smtClean="0">
                          <a:latin typeface="黑体" panose="02010609060101010101" pitchFamily="49" charset="-122"/>
                          <a:ea typeface="黑体" panose="02010609060101010101" pitchFamily="49" charset="-122"/>
                        </a:rPr>
                        <a:t>图像大小</a:t>
                      </a:r>
                      <a:endParaRPr lang="zh-CN" altLang="en-US" sz="1400" dirty="0">
                        <a:latin typeface="黑体" panose="02010609060101010101" pitchFamily="49" charset="-122"/>
                        <a:ea typeface="黑体" panose="02010609060101010101" pitchFamily="49" charset="-122"/>
                      </a:endParaRPr>
                    </a:p>
                  </a:txBody>
                  <a:tcPr/>
                </a:tc>
                <a:tc>
                  <a:txBody>
                    <a:bodyPr/>
                    <a:lstStyle/>
                    <a:p>
                      <a:pPr algn="ctr"/>
                      <a:r>
                        <a:rPr lang="zh-CN" altLang="en-US" sz="1400" dirty="0" smtClean="0">
                          <a:latin typeface="黑体" panose="02010609060101010101" pitchFamily="49" charset="-122"/>
                          <a:ea typeface="黑体" panose="02010609060101010101" pitchFamily="49" charset="-122"/>
                        </a:rPr>
                        <a:t>观察距离</a:t>
                      </a:r>
                      <a:endParaRPr lang="zh-CN" altLang="en-US" sz="1400" dirty="0">
                        <a:latin typeface="黑体" panose="02010609060101010101" pitchFamily="49" charset="-122"/>
                        <a:ea typeface="黑体" panose="02010609060101010101" pitchFamily="49" charset="-122"/>
                      </a:endParaRPr>
                    </a:p>
                  </a:txBody>
                  <a:tcPr/>
                </a:tc>
                <a:tc>
                  <a:txBody>
                    <a:bodyPr/>
                    <a:lstStyle/>
                    <a:p>
                      <a:pPr algn="ctr"/>
                      <a:r>
                        <a:rPr lang="zh-CN" altLang="en-US" sz="1400" dirty="0" smtClean="0">
                          <a:latin typeface="黑体" panose="02010609060101010101" pitchFamily="49" charset="-122"/>
                          <a:ea typeface="黑体" panose="02010609060101010101" pitchFamily="49" charset="-122"/>
                        </a:rPr>
                        <a:t>观察时间</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间隔（</a:t>
                      </a:r>
                      <a:r>
                        <a:rPr lang="en-US" altLang="zh-CN" sz="1400" dirty="0" smtClean="0">
                          <a:latin typeface="黑体" panose="02010609060101010101" pitchFamily="49" charset="-122"/>
                          <a:ea typeface="黑体" panose="02010609060101010101" pitchFamily="49" charset="-122"/>
                        </a:rPr>
                        <a:t>s</a:t>
                      </a:r>
                      <a:r>
                        <a:rPr lang="zh-CN" altLang="en-US" sz="1400" dirty="0" smtClean="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txBody>
                  <a:tcPr/>
                </a:tc>
                <a:tc>
                  <a:txBody>
                    <a:bodyPr/>
                    <a:lstStyle/>
                    <a:p>
                      <a:pPr algn="ctr"/>
                      <a:r>
                        <a:rPr lang="zh-CN" altLang="en-US" sz="1400" dirty="0" smtClean="0">
                          <a:latin typeface="黑体" panose="02010609060101010101" pitchFamily="49" charset="-122"/>
                          <a:ea typeface="黑体" panose="02010609060101010101" pitchFamily="49" charset="-122"/>
                        </a:rPr>
                        <a:t>备注</a:t>
                      </a:r>
                      <a:endParaRPr lang="zh-CN" altLang="en-US" sz="1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0"/>
                  </a:ext>
                </a:extLst>
              </a:tr>
              <a:tr h="710925">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DS1</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120</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20</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681*511</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75</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4/2</a:t>
                      </a:r>
                      <a:endParaRPr lang="zh-CN" altLang="en-US" sz="1400" dirty="0">
                        <a:latin typeface="黑体" panose="02010609060101010101" pitchFamily="49" charset="-122"/>
                        <a:ea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黑体" panose="02010609060101010101" pitchFamily="49" charset="-122"/>
                          <a:ea typeface="黑体" panose="02010609060101010101" pitchFamily="49" charset="-122"/>
                        </a:rPr>
                        <a:t>用的最多的数据库，</a:t>
                      </a:r>
                      <a:endParaRPr lang="en-US" altLang="zh-CN" sz="1400" kern="100" dirty="0" smtClean="0">
                        <a:effectLst/>
                        <a:latin typeface="黑体" panose="02010609060101010101" pitchFamily="49" charset="-122"/>
                        <a:ea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黑体" panose="02010609060101010101" pitchFamily="49" charset="-122"/>
                          <a:ea typeface="黑体" panose="02010609060101010101" pitchFamily="49" charset="-122"/>
                        </a:rPr>
                        <a:t>包括室内及室外</a:t>
                      </a:r>
                      <a:endParaRPr lang="en-US" altLang="zh-CN" sz="1400" kern="100" dirty="0" smtClean="0">
                        <a:effectLst/>
                        <a:latin typeface="黑体" panose="02010609060101010101" pitchFamily="49" charset="-122"/>
                        <a:ea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黑体" panose="02010609060101010101" pitchFamily="49" charset="-122"/>
                          <a:ea typeface="黑体" panose="02010609060101010101" pitchFamily="49" charset="-122"/>
                        </a:rPr>
                        <a:t>多种场景图</a:t>
                      </a:r>
                    </a:p>
                    <a:p>
                      <a:pPr algn="ctr"/>
                      <a:endParaRPr lang="zh-CN" altLang="en-US" sz="1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1"/>
                  </a:ext>
                </a:extLst>
              </a:tr>
              <a:tr h="751506">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DS2</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1003</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15</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zh-CN" altLang="en-US" sz="1400" dirty="0" smtClean="0">
                          <a:latin typeface="黑体" panose="02010609060101010101" pitchFamily="49" charset="-122"/>
                          <a:ea typeface="黑体" panose="02010609060101010101" pitchFamily="49" charset="-122"/>
                        </a:rPr>
                        <a:t>多种尺寸</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60</a:t>
                      </a:r>
                      <a:endParaRPr lang="zh-CN" altLang="en-US" sz="1400" dirty="0">
                        <a:latin typeface="黑体" panose="02010609060101010101" pitchFamily="49" charset="-122"/>
                        <a:ea typeface="黑体" panose="02010609060101010101" pitchFamily="49" charset="-122"/>
                      </a:endParaRPr>
                    </a:p>
                  </a:txBody>
                  <a:tcPr/>
                </a:tc>
                <a:tc>
                  <a:txBody>
                    <a:bodyPr/>
                    <a:lstStyle/>
                    <a:p>
                      <a:pPr algn="ctr"/>
                      <a:endParaRPr lang="en-US" altLang="zh-CN" sz="1400" dirty="0" smtClean="0">
                        <a:latin typeface="黑体" panose="02010609060101010101" pitchFamily="49" charset="-122"/>
                        <a:ea typeface="黑体" panose="02010609060101010101" pitchFamily="49" charset="-122"/>
                      </a:endParaRPr>
                    </a:p>
                    <a:p>
                      <a:pPr algn="ctr"/>
                      <a:r>
                        <a:rPr lang="en-US" altLang="zh-CN" sz="1400" dirty="0" smtClean="0">
                          <a:latin typeface="黑体" panose="02010609060101010101" pitchFamily="49" charset="-122"/>
                          <a:ea typeface="黑体" panose="02010609060101010101" pitchFamily="49" charset="-122"/>
                        </a:rPr>
                        <a:t>3/1</a:t>
                      </a:r>
                      <a:endParaRPr lang="zh-CN" altLang="en-US" sz="1400" dirty="0">
                        <a:latin typeface="黑体" panose="02010609060101010101" pitchFamily="49" charset="-122"/>
                        <a:ea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黑体" panose="02010609060101010101" pitchFamily="49" charset="-122"/>
                          <a:ea typeface="黑体" panose="02010609060101010101" pitchFamily="49" charset="-122"/>
                        </a:rPr>
                        <a:t>最新的数据库</a:t>
                      </a:r>
                      <a:r>
                        <a:rPr lang="en-US" altLang="zh-CN" sz="1400" kern="100" dirty="0" smtClean="0">
                          <a:effectLst/>
                          <a:latin typeface="黑体" panose="02010609060101010101" pitchFamily="49" charset="-122"/>
                          <a:ea typeface="黑体" panose="02010609060101010101" pitchFamily="49" charset="-122"/>
                        </a:rPr>
                        <a:t>,</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黑体" panose="02010609060101010101" pitchFamily="49" charset="-122"/>
                          <a:ea typeface="黑体" panose="02010609060101010101" pitchFamily="49" charset="-122"/>
                        </a:rPr>
                        <a:t>包含</a:t>
                      </a:r>
                      <a:r>
                        <a:rPr lang="en-US" altLang="zh-CN" sz="1400" kern="100" dirty="0" smtClean="0">
                          <a:effectLst/>
                          <a:latin typeface="黑体" panose="02010609060101010101" pitchFamily="49" charset="-122"/>
                          <a:ea typeface="黑体" panose="02010609060101010101" pitchFamily="49" charset="-122"/>
                        </a:rPr>
                        <a:t>779</a:t>
                      </a:r>
                      <a:r>
                        <a:rPr lang="zh-CN" altLang="zh-CN" sz="1400" kern="100" dirty="0" smtClean="0">
                          <a:effectLst/>
                          <a:latin typeface="黑体" panose="02010609060101010101" pitchFamily="49" charset="-122"/>
                          <a:ea typeface="黑体" panose="02010609060101010101" pitchFamily="49" charset="-122"/>
                        </a:rPr>
                        <a:t>幅景观图</a:t>
                      </a:r>
                      <a:endParaRPr lang="en-US" altLang="zh-CN" sz="1400" kern="100" dirty="0" smtClean="0">
                        <a:effectLst/>
                        <a:latin typeface="黑体" panose="02010609060101010101" pitchFamily="49" charset="-122"/>
                        <a:ea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黑体" panose="02010609060101010101" pitchFamily="49" charset="-122"/>
                          <a:ea typeface="黑体" panose="02010609060101010101" pitchFamily="49" charset="-122"/>
                        </a:rPr>
                        <a:t>及</a:t>
                      </a:r>
                      <a:r>
                        <a:rPr lang="en-US" altLang="zh-CN" sz="1400" kern="100" dirty="0" smtClean="0">
                          <a:effectLst/>
                          <a:latin typeface="黑体" panose="02010609060101010101" pitchFamily="49" charset="-122"/>
                          <a:ea typeface="黑体" panose="02010609060101010101" pitchFamily="49" charset="-122"/>
                        </a:rPr>
                        <a:t>228</a:t>
                      </a:r>
                      <a:r>
                        <a:rPr lang="zh-CN" altLang="zh-CN" sz="1400" kern="100" dirty="0" smtClean="0">
                          <a:effectLst/>
                          <a:latin typeface="黑体" panose="02010609060101010101" pitchFamily="49" charset="-122"/>
                          <a:ea typeface="黑体" panose="02010609060101010101" pitchFamily="49" charset="-122"/>
                        </a:rPr>
                        <a:t>幅肖像图</a:t>
                      </a:r>
                    </a:p>
                    <a:p>
                      <a:pPr algn="ctr"/>
                      <a:endParaRPr lang="zh-CN" altLang="en-US" sz="1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2"/>
                  </a:ext>
                </a:extLst>
              </a:tr>
            </a:tbl>
          </a:graphicData>
        </a:graphic>
      </p:graphicFrame>
      <p:sp>
        <p:nvSpPr>
          <p:cNvPr id="9" name="文本框 8"/>
          <p:cNvSpPr txBox="1"/>
          <p:nvPr/>
        </p:nvSpPr>
        <p:spPr>
          <a:xfrm>
            <a:off x="1763688" y="5877272"/>
            <a:ext cx="6192688" cy="523220"/>
          </a:xfrm>
          <a:prstGeom prst="rect">
            <a:avLst/>
          </a:prstGeom>
          <a:noFill/>
        </p:spPr>
        <p:txBody>
          <a:bodyPr wrap="square" rtlCol="0">
            <a:spAutoFit/>
          </a:bodyPr>
          <a:lstStyle/>
          <a:p>
            <a:pPr lvl="0"/>
            <a:r>
              <a:rPr lang="en-US" altLang="zh-CN" sz="1400" dirty="0" smtClean="0"/>
              <a:t>DS1</a:t>
            </a:r>
            <a:r>
              <a:rPr lang="zh-CN" altLang="en-US" sz="1400" dirty="0" smtClean="0"/>
              <a:t>：</a:t>
            </a:r>
            <a:r>
              <a:rPr lang="en-US" altLang="zh-CN" sz="1400" dirty="0" smtClean="0"/>
              <a:t>Bruce N. Saliency </a:t>
            </a:r>
            <a:r>
              <a:rPr lang="en-US" altLang="zh-CN" sz="1400" dirty="0"/>
              <a:t>based on information maximization[J</a:t>
            </a:r>
            <a:r>
              <a:rPr lang="en-US" altLang="zh-CN" sz="1400" dirty="0" smtClean="0"/>
              <a:t>]. </a:t>
            </a:r>
            <a:r>
              <a:rPr lang="en-US" altLang="zh-CN" sz="1400" dirty="0"/>
              <a:t>2006, 18: 155.</a:t>
            </a:r>
            <a:endParaRPr lang="zh-CN" altLang="zh-CN" sz="1400" dirty="0"/>
          </a:p>
          <a:p>
            <a:pPr lvl="0"/>
            <a:r>
              <a:rPr lang="en-US" altLang="zh-CN" sz="1400" dirty="0" smtClean="0"/>
              <a:t>DS2</a:t>
            </a:r>
            <a:r>
              <a:rPr lang="zh-CN" altLang="en-US" sz="1400" dirty="0" smtClean="0"/>
              <a:t>：</a:t>
            </a:r>
            <a:r>
              <a:rPr lang="en-US" altLang="zh-CN" sz="1400" dirty="0" smtClean="0"/>
              <a:t>Judd T. </a:t>
            </a:r>
            <a:r>
              <a:rPr lang="en-US" altLang="zh-CN" sz="1400" dirty="0"/>
              <a:t>Learning to predict where humans look[C</a:t>
            </a:r>
            <a:r>
              <a:rPr lang="en-US" altLang="zh-CN" sz="1400" dirty="0" smtClean="0"/>
              <a:t>].  </a:t>
            </a:r>
            <a:r>
              <a:rPr lang="en-US" altLang="zh-CN" sz="1400" dirty="0"/>
              <a:t>2009: 2106-2113</a:t>
            </a:r>
            <a:r>
              <a:rPr lang="en-US" altLang="zh-CN" sz="1400" dirty="0" smtClean="0"/>
              <a:t>.</a:t>
            </a:r>
            <a:endParaRPr lang="zh-CN" altLang="zh-CN" sz="1400" dirty="0"/>
          </a:p>
        </p:txBody>
      </p:sp>
    </p:spTree>
    <p:extLst>
      <p:ext uri="{BB962C8B-B14F-4D97-AF65-F5344CB8AC3E}">
        <p14:creationId xmlns:p14="http://schemas.microsoft.com/office/powerpoint/2010/main" val="2091132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sp>
        <p:nvSpPr>
          <p:cNvPr id="6" name="文本框 5"/>
          <p:cNvSpPr txBox="1"/>
          <p:nvPr/>
        </p:nvSpPr>
        <p:spPr>
          <a:xfrm>
            <a:off x="771436" y="1853884"/>
            <a:ext cx="7992888" cy="1384995"/>
          </a:xfrm>
          <a:prstGeom prst="rect">
            <a:avLst/>
          </a:prstGeom>
          <a:noFill/>
        </p:spPr>
        <p:txBody>
          <a:bodyPr wrap="square" rtlCol="0">
            <a:spAutoFit/>
          </a:bodyPr>
          <a:lstStyle/>
          <a:p>
            <a:pPr marL="0" lvl="2">
              <a:lnSpc>
                <a:spcPct val="150000"/>
              </a:lnSpc>
            </a:pPr>
            <a:r>
              <a:rPr lang="zh-CN" altLang="en-US" sz="2000" b="1" dirty="0" smtClean="0">
                <a:latin typeface="黑体" panose="02010609060101010101" pitchFamily="49" charset="-122"/>
                <a:ea typeface="黑体" panose="02010609060101010101" pitchFamily="49" charset="-122"/>
              </a:rPr>
              <a:t>评价指标：</a:t>
            </a:r>
            <a:endParaRPr lang="en-US" altLang="zh-CN" sz="2000" b="1" dirty="0" smtClean="0">
              <a:latin typeface="黑体" panose="02010609060101010101" pitchFamily="49" charset="-122"/>
              <a:ea typeface="黑体" panose="02010609060101010101" pitchFamily="49" charset="-122"/>
            </a:endParaRPr>
          </a:p>
          <a:p>
            <a:pPr marL="0" lvl="2">
              <a:lnSpc>
                <a:spcPct val="150000"/>
              </a:lnSpc>
            </a:pPr>
            <a:r>
              <a:rPr lang="en-US" altLang="zh-CN" dirty="0" err="1" smtClean="0">
                <a:latin typeface="黑体" panose="02010609060101010101" pitchFamily="49" charset="-122"/>
                <a:ea typeface="黑体" panose="02010609060101010101" pitchFamily="49" charset="-122"/>
              </a:rPr>
              <a:t>AUC_Judd</a:t>
            </a:r>
            <a:r>
              <a:rPr lang="zh-CN" altLang="en-US" dirty="0" smtClean="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在整个图像中根据阈值变动来计算</a:t>
            </a:r>
            <a:r>
              <a:rPr lang="en-US" altLang="zh-CN" dirty="0">
                <a:latin typeface="黑体" panose="02010609060101010101" pitchFamily="49" charset="-122"/>
                <a:ea typeface="黑体" panose="02010609060101010101" pitchFamily="49" charset="-122"/>
              </a:rPr>
              <a:t>AUC</a:t>
            </a:r>
            <a:r>
              <a:rPr lang="zh-CN" altLang="zh-CN" dirty="0">
                <a:latin typeface="黑体" panose="02010609060101010101" pitchFamily="49" charset="-122"/>
                <a:ea typeface="黑体" panose="02010609060101010101" pitchFamily="49" charset="-122"/>
              </a:rPr>
              <a:t>的值</a:t>
            </a:r>
            <a:endParaRPr lang="en-US" altLang="zh-CN" dirty="0" smtClean="0">
              <a:latin typeface="黑体" panose="02010609060101010101" pitchFamily="49" charset="-122"/>
              <a:ea typeface="黑体" panose="02010609060101010101" pitchFamily="49" charset="-122"/>
            </a:endParaRPr>
          </a:p>
          <a:p>
            <a:pPr marL="0" lvl="2">
              <a:lnSpc>
                <a:spcPct val="150000"/>
              </a:lnSpc>
            </a:pPr>
            <a:r>
              <a:rPr lang="en-US" altLang="zh-CN" dirty="0" err="1" smtClean="0">
                <a:latin typeface="黑体" panose="02010609060101010101" pitchFamily="49" charset="-122"/>
                <a:ea typeface="黑体" panose="02010609060101010101" pitchFamily="49" charset="-122"/>
              </a:rPr>
              <a:t>AUC_Borji</a:t>
            </a:r>
            <a:r>
              <a:rPr lang="zh-CN" altLang="en-US" dirty="0" smtClean="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先计算图像中多个区域随阈值变动的</a:t>
            </a:r>
            <a:r>
              <a:rPr lang="en-US" altLang="zh-CN" dirty="0">
                <a:latin typeface="黑体" panose="02010609060101010101" pitchFamily="49" charset="-122"/>
                <a:ea typeface="黑体" panose="02010609060101010101" pitchFamily="49" charset="-122"/>
              </a:rPr>
              <a:t>AUC</a:t>
            </a:r>
            <a:r>
              <a:rPr lang="zh-CN" altLang="zh-CN" dirty="0">
                <a:latin typeface="黑体" panose="02010609060101010101" pitchFamily="49" charset="-122"/>
                <a:ea typeface="黑体" panose="02010609060101010101" pitchFamily="49" charset="-122"/>
              </a:rPr>
              <a:t>值</a:t>
            </a:r>
            <a:r>
              <a:rPr lang="zh-CN" altLang="zh-CN" dirty="0" smtClean="0">
                <a:latin typeface="黑体" panose="02010609060101010101" pitchFamily="49" charset="-122"/>
                <a:ea typeface="黑体" panose="02010609060101010101" pitchFamily="49" charset="-122"/>
              </a:rPr>
              <a:t>，再</a:t>
            </a:r>
            <a:r>
              <a:rPr lang="zh-CN" altLang="zh-CN" dirty="0">
                <a:latin typeface="黑体" panose="02010609060101010101" pitchFamily="49" charset="-122"/>
                <a:ea typeface="黑体" panose="02010609060101010101" pitchFamily="49" charset="-122"/>
              </a:rPr>
              <a:t>对多个</a:t>
            </a:r>
            <a:r>
              <a:rPr lang="en-US" altLang="zh-CN" dirty="0">
                <a:latin typeface="黑体" panose="02010609060101010101" pitchFamily="49" charset="-122"/>
                <a:ea typeface="黑体" panose="02010609060101010101" pitchFamily="49" charset="-122"/>
              </a:rPr>
              <a:t>AUC</a:t>
            </a:r>
            <a:r>
              <a:rPr lang="zh-CN" altLang="zh-CN" dirty="0">
                <a:latin typeface="黑体" panose="02010609060101010101" pitchFamily="49" charset="-122"/>
                <a:ea typeface="黑体" panose="02010609060101010101" pitchFamily="49" charset="-122"/>
              </a:rPr>
              <a:t>取平均</a:t>
            </a:r>
            <a:endParaRPr lang="en-US" altLang="zh-CN" dirty="0" smtClean="0">
              <a:latin typeface="黑体" panose="02010609060101010101" pitchFamily="49" charset="-122"/>
              <a:ea typeface="黑体" panose="02010609060101010101" pitchFamily="49" charset="-122"/>
            </a:endParaRPr>
          </a:p>
        </p:txBody>
      </p:sp>
      <p:sp>
        <p:nvSpPr>
          <p:cNvPr id="7" name="文本框 6"/>
          <p:cNvSpPr txBox="1"/>
          <p:nvPr/>
        </p:nvSpPr>
        <p:spPr>
          <a:xfrm>
            <a:off x="771436" y="1028031"/>
            <a:ext cx="5960804" cy="646331"/>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rPr>
              <a:t>自动编码器</a:t>
            </a:r>
            <a:r>
              <a:rPr lang="zh-CN" altLang="zh-CN" sz="2400" b="1" dirty="0" smtClean="0">
                <a:latin typeface="黑体" panose="02010609060101010101" pitchFamily="49" charset="-122"/>
                <a:ea typeface="黑体" panose="02010609060101010101" pitchFamily="49" charset="-122"/>
              </a:rPr>
              <a:t>重构残差</a:t>
            </a:r>
            <a:r>
              <a:rPr lang="zh-CN" altLang="en-US" sz="2400" b="1" dirty="0">
                <a:latin typeface="黑体" panose="02010609060101010101" pitchFamily="49" charset="-122"/>
                <a:ea typeface="黑体" panose="02010609060101010101" pitchFamily="49" charset="-122"/>
              </a:rPr>
              <a:t>进行</a:t>
            </a:r>
            <a:r>
              <a:rPr lang="zh-CN" altLang="zh-CN" sz="2400" b="1" dirty="0" smtClean="0">
                <a:latin typeface="黑体" panose="02010609060101010101" pitchFamily="49" charset="-122"/>
                <a:ea typeface="黑体" panose="02010609060101010101" pitchFamily="49" charset="-122"/>
              </a:rPr>
              <a:t>显著</a:t>
            </a:r>
            <a:r>
              <a:rPr lang="zh-CN" altLang="zh-CN" sz="2400" b="1" dirty="0">
                <a:latin typeface="黑体" panose="02010609060101010101" pitchFamily="49" charset="-122"/>
                <a:ea typeface="黑体" panose="02010609060101010101" pitchFamily="49" charset="-122"/>
              </a:rPr>
              <a:t>性估计</a:t>
            </a:r>
            <a:endParaRPr lang="en-US" altLang="zh-CN" sz="2400" b="1"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76344744"/>
              </p:ext>
            </p:extLst>
          </p:nvPr>
        </p:nvGraphicFramePr>
        <p:xfrm>
          <a:off x="1259632" y="4725144"/>
          <a:ext cx="6096000" cy="12852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1744">
                <a:tc>
                  <a:txBody>
                    <a:bodyPr/>
                    <a:lstStyle/>
                    <a:p>
                      <a:pPr algn="ctr"/>
                      <a:endParaRPr lang="zh-CN" altLang="en-US" sz="1600" dirty="0"/>
                    </a:p>
                  </a:txBody>
                  <a:tcPr/>
                </a:tc>
                <a:tc gridSpan="2">
                  <a:txBody>
                    <a:bodyPr/>
                    <a:lstStyle/>
                    <a:p>
                      <a:pPr algn="ctr"/>
                      <a:r>
                        <a:rPr lang="en-US" altLang="zh-CN" sz="1600" b="1" kern="1200" dirty="0" smtClean="0">
                          <a:solidFill>
                            <a:schemeClr val="lt1"/>
                          </a:solidFill>
                          <a:effectLst/>
                          <a:latin typeface="+mn-lt"/>
                          <a:ea typeface="+mn-ea"/>
                          <a:cs typeface="+mn-cs"/>
                        </a:rPr>
                        <a:t>DS1</a:t>
                      </a:r>
                      <a:r>
                        <a:rPr lang="zh-CN" altLang="zh-CN" sz="1600" b="1" kern="1200" dirty="0" smtClean="0">
                          <a:solidFill>
                            <a:schemeClr val="lt1"/>
                          </a:solidFill>
                          <a:effectLst/>
                          <a:latin typeface="+mn-lt"/>
                          <a:ea typeface="+mn-ea"/>
                          <a:cs typeface="+mn-cs"/>
                        </a:rPr>
                        <a:t>（</a:t>
                      </a:r>
                      <a:r>
                        <a:rPr lang="en-US" altLang="zh-CN" sz="1600" b="1" kern="1200" dirty="0" smtClean="0">
                          <a:solidFill>
                            <a:schemeClr val="lt1"/>
                          </a:solidFill>
                          <a:effectLst/>
                          <a:latin typeface="+mn-lt"/>
                          <a:ea typeface="+mn-ea"/>
                          <a:cs typeface="+mn-cs"/>
                        </a:rPr>
                        <a:t>120</a:t>
                      </a:r>
                      <a:r>
                        <a:rPr lang="zh-CN" altLang="zh-CN" sz="1600" b="1" kern="1200" dirty="0" smtClean="0">
                          <a:solidFill>
                            <a:schemeClr val="lt1"/>
                          </a:solidFill>
                          <a:effectLst/>
                          <a:latin typeface="+mn-lt"/>
                          <a:ea typeface="+mn-ea"/>
                          <a:cs typeface="+mn-cs"/>
                        </a:rPr>
                        <a:t>幅图像）</a:t>
                      </a:r>
                      <a:endParaRPr lang="zh-CN" altLang="en-US" sz="1600" dirty="0"/>
                    </a:p>
                  </a:txBody>
                  <a:tcPr/>
                </a:tc>
                <a:tc hMerge="1">
                  <a:txBody>
                    <a:bodyPr/>
                    <a:lstStyle/>
                    <a:p>
                      <a:endParaRPr lang="zh-CN" altLang="en-US" dirty="0"/>
                    </a:p>
                  </a:txBody>
                  <a:tcPr/>
                </a:tc>
                <a:tc gridSpan="2">
                  <a:txBody>
                    <a:bodyPr/>
                    <a:lstStyle/>
                    <a:p>
                      <a:pPr algn="ctr"/>
                      <a:r>
                        <a:rPr lang="en-US" altLang="zh-CN" sz="1600" b="1" kern="1200" dirty="0" smtClean="0">
                          <a:solidFill>
                            <a:schemeClr val="lt1"/>
                          </a:solidFill>
                          <a:effectLst/>
                          <a:latin typeface="+mn-lt"/>
                          <a:ea typeface="+mn-ea"/>
                          <a:cs typeface="+mn-cs"/>
                        </a:rPr>
                        <a:t>DS2</a:t>
                      </a:r>
                      <a:r>
                        <a:rPr lang="zh-CN" altLang="zh-CN" sz="1600" b="1" kern="1200" dirty="0" smtClean="0">
                          <a:solidFill>
                            <a:schemeClr val="lt1"/>
                          </a:solidFill>
                          <a:effectLst/>
                          <a:latin typeface="+mn-lt"/>
                          <a:ea typeface="+mn-ea"/>
                          <a:cs typeface="+mn-cs"/>
                        </a:rPr>
                        <a:t>（</a:t>
                      </a:r>
                      <a:r>
                        <a:rPr lang="en-US" altLang="zh-CN" sz="1600" b="1" kern="1200" dirty="0" smtClean="0">
                          <a:solidFill>
                            <a:schemeClr val="lt1"/>
                          </a:solidFill>
                          <a:effectLst/>
                          <a:latin typeface="+mn-lt"/>
                          <a:ea typeface="+mn-ea"/>
                          <a:cs typeface="+mn-cs"/>
                        </a:rPr>
                        <a:t>1003</a:t>
                      </a:r>
                      <a:r>
                        <a:rPr lang="zh-CN" altLang="zh-CN" sz="1600" b="1" kern="1200" dirty="0" smtClean="0">
                          <a:solidFill>
                            <a:schemeClr val="lt1"/>
                          </a:solidFill>
                          <a:effectLst/>
                          <a:latin typeface="+mn-lt"/>
                          <a:ea typeface="+mn-ea"/>
                          <a:cs typeface="+mn-cs"/>
                        </a:rPr>
                        <a:t>幅图像）</a:t>
                      </a:r>
                      <a:endParaRPr lang="zh-CN" altLang="en-US" sz="1600"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1600" dirty="0" smtClean="0">
                          <a:latin typeface="黑体" panose="02010609060101010101" pitchFamily="49" charset="-122"/>
                          <a:ea typeface="黑体" panose="02010609060101010101" pitchFamily="49" charset="-122"/>
                        </a:rPr>
                        <a:t>评价方式</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en-US" altLang="zh-CN" sz="1600" dirty="0" err="1" smtClean="0"/>
                        <a:t>AUC_Judd</a:t>
                      </a:r>
                      <a:endParaRPr lang="zh-CN" altLang="en-US" sz="1600" dirty="0"/>
                    </a:p>
                  </a:txBody>
                  <a:tcPr/>
                </a:tc>
                <a:tc>
                  <a:txBody>
                    <a:bodyPr/>
                    <a:lstStyle/>
                    <a:p>
                      <a:pPr algn="ctr"/>
                      <a:r>
                        <a:rPr lang="en-US" altLang="zh-CN" sz="1600" dirty="0" err="1" smtClean="0"/>
                        <a:t>AUC_Borji</a:t>
                      </a:r>
                      <a:endParaRPr lang="zh-CN" altLang="en-US" sz="1600" dirty="0"/>
                    </a:p>
                  </a:txBody>
                  <a:tcPr/>
                </a:tc>
                <a:tc>
                  <a:txBody>
                    <a:bodyPr/>
                    <a:lstStyle/>
                    <a:p>
                      <a:pPr algn="ctr"/>
                      <a:r>
                        <a:rPr lang="en-US" altLang="zh-CN" sz="1600" dirty="0" err="1" smtClean="0"/>
                        <a:t>AUC_Judd</a:t>
                      </a:r>
                      <a:endParaRPr lang="zh-CN" altLang="en-US" sz="1600" dirty="0"/>
                    </a:p>
                  </a:txBody>
                  <a:tcPr/>
                </a:tc>
                <a:tc>
                  <a:txBody>
                    <a:bodyPr/>
                    <a:lstStyle/>
                    <a:p>
                      <a:pPr algn="ctr"/>
                      <a:r>
                        <a:rPr lang="en-US" altLang="zh-CN" sz="1600" dirty="0" err="1" smtClean="0"/>
                        <a:t>AUC_Borji</a:t>
                      </a:r>
                      <a:endParaRPr lang="zh-CN" altLang="en-US" sz="1600" dirty="0"/>
                    </a:p>
                  </a:txBody>
                  <a:tcPr/>
                </a:tc>
                <a:extLst>
                  <a:ext uri="{0D108BD9-81ED-4DB2-BD59-A6C34878D82A}">
                    <a16:rowId xmlns:a16="http://schemas.microsoft.com/office/drawing/2014/main" val="10001"/>
                  </a:ext>
                </a:extLst>
              </a:tr>
              <a:tr h="370840">
                <a:tc>
                  <a:txBody>
                    <a:bodyPr/>
                    <a:lstStyle/>
                    <a:p>
                      <a:pPr algn="ctr"/>
                      <a:r>
                        <a:rPr lang="zh-CN" altLang="en-US" sz="1600" kern="1200" dirty="0" smtClean="0">
                          <a:solidFill>
                            <a:schemeClr val="dk1"/>
                          </a:solidFill>
                          <a:effectLst/>
                          <a:latin typeface="黑体" panose="02010609060101010101" pitchFamily="49" charset="-122"/>
                          <a:ea typeface="黑体" panose="02010609060101010101" pitchFamily="49" charset="-122"/>
                          <a:cs typeface="+mn-cs"/>
                        </a:rPr>
                        <a:t>重构残差估计显著性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en-US" altLang="zh-CN" sz="1600" dirty="0" smtClean="0">
                          <a:solidFill>
                            <a:srgbClr val="C00000"/>
                          </a:solidFill>
                        </a:rPr>
                        <a:t>0.796</a:t>
                      </a:r>
                      <a:endParaRPr lang="zh-CN" altLang="en-US" sz="1600" dirty="0">
                        <a:solidFill>
                          <a:srgbClr val="C00000"/>
                        </a:solidFill>
                      </a:endParaRPr>
                    </a:p>
                  </a:txBody>
                  <a:tcPr/>
                </a:tc>
                <a:tc>
                  <a:txBody>
                    <a:bodyPr/>
                    <a:lstStyle/>
                    <a:p>
                      <a:pPr algn="ctr"/>
                      <a:r>
                        <a:rPr lang="en-US" altLang="zh-CN" sz="1600" dirty="0" smtClean="0"/>
                        <a:t>0.786</a:t>
                      </a:r>
                      <a:endParaRPr lang="zh-CN" altLang="en-US" sz="1600" dirty="0"/>
                    </a:p>
                  </a:txBody>
                  <a:tcPr/>
                </a:tc>
                <a:tc>
                  <a:txBody>
                    <a:bodyPr/>
                    <a:lstStyle/>
                    <a:p>
                      <a:pPr algn="ctr"/>
                      <a:r>
                        <a:rPr lang="en-US" altLang="zh-CN" sz="1600" dirty="0" smtClean="0"/>
                        <a:t>0.776</a:t>
                      </a:r>
                      <a:endParaRPr lang="zh-CN" altLang="en-US" sz="1600" dirty="0"/>
                    </a:p>
                  </a:txBody>
                  <a:tcPr/>
                </a:tc>
                <a:tc>
                  <a:txBody>
                    <a:bodyPr/>
                    <a:lstStyle/>
                    <a:p>
                      <a:pPr algn="ctr"/>
                      <a:r>
                        <a:rPr lang="en-US" altLang="zh-CN" sz="1600" dirty="0" smtClean="0"/>
                        <a:t>0.770</a:t>
                      </a:r>
                      <a:endParaRPr lang="zh-CN" altLang="en-US" sz="1600" dirty="0"/>
                    </a:p>
                  </a:txBody>
                  <a:tcPr/>
                </a:tc>
                <a:extLst>
                  <a:ext uri="{0D108BD9-81ED-4DB2-BD59-A6C34878D82A}">
                    <a16:rowId xmlns:a16="http://schemas.microsoft.com/office/drawing/2014/main" val="1000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88973647"/>
              </p:ext>
            </p:extLst>
          </p:nvPr>
        </p:nvGraphicFramePr>
        <p:xfrm>
          <a:off x="2123728" y="3418401"/>
          <a:ext cx="4693515" cy="1076960"/>
        </p:xfrm>
        <a:graphic>
          <a:graphicData uri="http://schemas.openxmlformats.org/drawingml/2006/table">
            <a:tbl>
              <a:tblPr firstRow="1" bandRow="1">
                <a:tableStyleId>{5C22544A-7EE6-4342-B048-85BDC9FD1C3A}</a:tableStyleId>
              </a:tblPr>
              <a:tblGrid>
                <a:gridCol w="1135528">
                  <a:extLst>
                    <a:ext uri="{9D8B030D-6E8A-4147-A177-3AD203B41FA5}">
                      <a16:colId xmlns:a16="http://schemas.microsoft.com/office/drawing/2014/main" val="20000"/>
                    </a:ext>
                  </a:extLst>
                </a:gridCol>
                <a:gridCol w="832721">
                  <a:extLst>
                    <a:ext uri="{9D8B030D-6E8A-4147-A177-3AD203B41FA5}">
                      <a16:colId xmlns:a16="http://schemas.microsoft.com/office/drawing/2014/main" val="20001"/>
                    </a:ext>
                  </a:extLst>
                </a:gridCol>
                <a:gridCol w="908422">
                  <a:extLst>
                    <a:ext uri="{9D8B030D-6E8A-4147-A177-3AD203B41FA5}">
                      <a16:colId xmlns:a16="http://schemas.microsoft.com/office/drawing/2014/main" val="20002"/>
                    </a:ext>
                  </a:extLst>
                </a:gridCol>
                <a:gridCol w="908422">
                  <a:extLst>
                    <a:ext uri="{9D8B030D-6E8A-4147-A177-3AD203B41FA5}">
                      <a16:colId xmlns:a16="http://schemas.microsoft.com/office/drawing/2014/main" val="20003"/>
                    </a:ext>
                  </a:extLst>
                </a:gridCol>
                <a:gridCol w="908422">
                  <a:extLst>
                    <a:ext uri="{9D8B030D-6E8A-4147-A177-3AD203B41FA5}">
                      <a16:colId xmlns:a16="http://schemas.microsoft.com/office/drawing/2014/main" val="20004"/>
                    </a:ext>
                  </a:extLst>
                </a:gridCol>
              </a:tblGrid>
              <a:tr h="139040">
                <a:tc gridSpan="5">
                  <a:txBody>
                    <a:bodyPr/>
                    <a:lstStyle/>
                    <a:p>
                      <a:pPr algn="ctr"/>
                      <a:r>
                        <a:rPr lang="en-US" altLang="zh-CN" sz="1600" b="1" kern="1200" dirty="0" smtClean="0">
                          <a:solidFill>
                            <a:schemeClr val="lt1"/>
                          </a:solidFill>
                          <a:effectLst/>
                          <a:latin typeface="+mn-lt"/>
                          <a:ea typeface="+mn-ea"/>
                          <a:cs typeface="+mn-cs"/>
                        </a:rPr>
                        <a:t>DS1</a:t>
                      </a:r>
                      <a:r>
                        <a:rPr lang="zh-CN" altLang="en-US" sz="1600" b="1" kern="1200" dirty="0" smtClean="0">
                          <a:solidFill>
                            <a:schemeClr val="lt1"/>
                          </a:solidFill>
                          <a:effectLst/>
                          <a:latin typeface="+mn-lt"/>
                          <a:ea typeface="+mn-ea"/>
                          <a:cs typeface="+mn-cs"/>
                        </a:rPr>
                        <a:t>数据库上利用</a:t>
                      </a:r>
                      <a:r>
                        <a:rPr lang="en-US" altLang="zh-CN" sz="1600" dirty="0" err="1" smtClean="0"/>
                        <a:t>AUC_Judd</a:t>
                      </a:r>
                      <a:r>
                        <a:rPr lang="zh-CN" altLang="en-US" sz="1600" dirty="0" smtClean="0"/>
                        <a:t>得到的结果</a:t>
                      </a:r>
                      <a:endParaRPr lang="zh-CN" altLang="en-US" sz="16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1600" dirty="0" smtClean="0">
                          <a:latin typeface="黑体" panose="02010609060101010101" pitchFamily="49" charset="-122"/>
                          <a:ea typeface="黑体" panose="02010609060101010101" pitchFamily="49" charset="-122"/>
                        </a:rPr>
                        <a:t>算法</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en-US" altLang="zh-CN" dirty="0" err="1" smtClean="0"/>
                        <a:t>Itti</a:t>
                      </a:r>
                      <a:endParaRPr lang="zh-CN" altLang="en-US" dirty="0"/>
                    </a:p>
                  </a:txBody>
                  <a:tcPr/>
                </a:tc>
                <a:tc>
                  <a:txBody>
                    <a:bodyPr/>
                    <a:lstStyle/>
                    <a:p>
                      <a:pPr algn="ctr"/>
                      <a:r>
                        <a:rPr lang="en-US" altLang="zh-CN" dirty="0" smtClean="0"/>
                        <a:t>Shen</a:t>
                      </a:r>
                      <a:endParaRPr lang="zh-CN" altLang="en-US" dirty="0"/>
                    </a:p>
                  </a:txBody>
                  <a:tcPr/>
                </a:tc>
                <a:tc>
                  <a:txBody>
                    <a:bodyPr/>
                    <a:lstStyle/>
                    <a:p>
                      <a:pPr algn="ctr"/>
                      <a:r>
                        <a:rPr lang="en-US" altLang="zh-CN" dirty="0" smtClean="0"/>
                        <a:t>SMLG</a:t>
                      </a:r>
                      <a:endParaRPr lang="zh-CN" altLang="en-US" dirty="0"/>
                    </a:p>
                  </a:txBody>
                  <a:tcPr/>
                </a:tc>
                <a:tc>
                  <a:txBody>
                    <a:bodyPr/>
                    <a:lstStyle/>
                    <a:p>
                      <a:pPr algn="ctr"/>
                      <a:r>
                        <a:rPr lang="en-US" altLang="zh-CN" dirty="0" smtClean="0"/>
                        <a:t>AIM</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sz="1600" dirty="0" err="1" smtClean="0"/>
                        <a:t>AUC_Judd</a:t>
                      </a:r>
                      <a:endParaRPr lang="zh-CN" altLang="en-US" sz="1600" dirty="0"/>
                    </a:p>
                  </a:txBody>
                  <a:tcPr/>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0.687</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0.724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0.753</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0.755</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8116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815578"/>
            <a:ext cx="4896544" cy="2477518"/>
          </a:xfrm>
          <a:prstGeom prst="rect">
            <a:avLst/>
          </a:prstGeom>
        </p:spPr>
      </p:pic>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sp>
        <p:nvSpPr>
          <p:cNvPr id="7" name="文本框 6"/>
          <p:cNvSpPr txBox="1"/>
          <p:nvPr/>
        </p:nvSpPr>
        <p:spPr>
          <a:xfrm>
            <a:off x="771436" y="1028031"/>
            <a:ext cx="6896908" cy="646331"/>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zh-CN" sz="2400" b="1" dirty="0" smtClean="0">
                <a:latin typeface="黑体" panose="02010609060101010101" pitchFamily="49" charset="-122"/>
                <a:ea typeface="黑体" panose="02010609060101010101" pitchFamily="49" charset="-122"/>
              </a:rPr>
              <a:t>目标</a:t>
            </a:r>
            <a:r>
              <a:rPr lang="zh-CN" altLang="zh-CN" sz="2400" b="1" dirty="0">
                <a:latin typeface="黑体" panose="02010609060101010101" pitchFamily="49" charset="-122"/>
                <a:ea typeface="黑体" panose="02010609060101010101" pitchFamily="49" charset="-122"/>
              </a:rPr>
              <a:t>性监督</a:t>
            </a:r>
            <a:r>
              <a:rPr lang="zh-CN" altLang="en-US" sz="2400" b="1" dirty="0">
                <a:latin typeface="黑体" panose="02010609060101010101" pitchFamily="49" charset="-122"/>
                <a:ea typeface="黑体" panose="02010609060101010101" pitchFamily="49" charset="-122"/>
              </a:rPr>
              <a:t>重构</a:t>
            </a:r>
            <a:r>
              <a:rPr lang="zh-CN" altLang="zh-CN" sz="2400" b="1" dirty="0">
                <a:latin typeface="黑体" panose="02010609060101010101" pitchFamily="49" charset="-122"/>
                <a:ea typeface="黑体" panose="02010609060101010101" pitchFamily="49" charset="-122"/>
              </a:rPr>
              <a:t>网络</a:t>
            </a:r>
            <a:r>
              <a:rPr lang="zh-CN" altLang="en-US" sz="2400" b="1" dirty="0">
                <a:latin typeface="黑体" panose="02010609060101010101" pitchFamily="49" charset="-122"/>
                <a:ea typeface="黑体" panose="02010609060101010101" pitchFamily="49" charset="-122"/>
              </a:rPr>
              <a:t>的训练提高</a:t>
            </a:r>
            <a:r>
              <a:rPr lang="zh-CN" altLang="zh-CN" sz="2400" b="1" dirty="0">
                <a:latin typeface="黑体" panose="02010609060101010101" pitchFamily="49" charset="-122"/>
                <a:ea typeface="黑体" panose="02010609060101010101" pitchFamily="49" charset="-122"/>
              </a:rPr>
              <a:t>显著性估计</a:t>
            </a:r>
            <a:endParaRPr lang="en-US" altLang="zh-CN" sz="2400" b="1" dirty="0">
              <a:latin typeface="黑体" panose="02010609060101010101" pitchFamily="49" charset="-122"/>
              <a:ea typeface="黑体" panose="02010609060101010101" pitchFamily="49" charset="-122"/>
            </a:endParaRPr>
          </a:p>
        </p:txBody>
      </p:sp>
      <p:grpSp>
        <p:nvGrpSpPr>
          <p:cNvPr id="5" name="组合 4"/>
          <p:cNvGrpSpPr/>
          <p:nvPr/>
        </p:nvGrpSpPr>
        <p:grpSpPr>
          <a:xfrm>
            <a:off x="1691680" y="1674362"/>
            <a:ext cx="6120680" cy="4059434"/>
            <a:chOff x="1752888" y="1692275"/>
            <a:chExt cx="6120680" cy="4240878"/>
          </a:xfrm>
        </p:grpSpPr>
        <p:sp>
          <p:nvSpPr>
            <p:cNvPr id="4" name="矩形 3"/>
            <p:cNvSpPr/>
            <p:nvPr/>
          </p:nvSpPr>
          <p:spPr>
            <a:xfrm>
              <a:off x="1896904" y="1692275"/>
              <a:ext cx="1944216" cy="2783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52888" y="4630944"/>
              <a:ext cx="6120680" cy="1302209"/>
            </a:xfrm>
            <a:prstGeom prst="rect">
              <a:avLst/>
            </a:prstGeom>
            <a:noFill/>
          </p:spPr>
          <p:txBody>
            <a:bodyPr wrap="square" rtlCol="0">
              <a:spAutoFit/>
            </a:bodyPr>
            <a:lstStyle/>
            <a:p>
              <a:pPr marL="0" lvl="2">
                <a:lnSpc>
                  <a:spcPct val="150000"/>
                </a:lnSpc>
              </a:pPr>
              <a:r>
                <a:rPr lang="zh-CN" altLang="en-US" b="1" dirty="0">
                  <a:latin typeface="黑体" panose="02010609060101010101" pitchFamily="49" charset="-122"/>
                  <a:ea typeface="黑体" panose="02010609060101010101" pitchFamily="49" charset="-122"/>
                </a:rPr>
                <a:t>目的：让训练好的</a:t>
              </a:r>
              <a:r>
                <a:rPr lang="zh-CN" altLang="en-US" b="1" dirty="0" smtClean="0">
                  <a:latin typeface="黑体" panose="02010609060101010101" pitchFamily="49" charset="-122"/>
                  <a:ea typeface="黑体" panose="02010609060101010101" pitchFamily="49" charset="-122"/>
                </a:rPr>
                <a:t>网络通过外围块能够很好的重构中心块</a:t>
              </a:r>
              <a:endParaRPr lang="en-US" altLang="zh-CN" dirty="0" smtClean="0">
                <a:solidFill>
                  <a:srgbClr val="FF0000"/>
                </a:solidFill>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图像中背景部分的样本对网络的训练优化有帮助</a:t>
              </a:r>
              <a:endParaRPr lang="en-US" altLang="zh-CN" sz="1600"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图像中前景部分的样本对网络的训练优化有弊端</a:t>
              </a:r>
              <a:endParaRPr lang="en-US" altLang="zh-CN" sz="1600" dirty="0" smtClean="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052904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sp>
        <p:nvSpPr>
          <p:cNvPr id="7" name="文本框 6"/>
          <p:cNvSpPr txBox="1"/>
          <p:nvPr/>
        </p:nvSpPr>
        <p:spPr>
          <a:xfrm>
            <a:off x="771436" y="1028031"/>
            <a:ext cx="6680884" cy="646331"/>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zh-CN" sz="2400" b="1" dirty="0" smtClean="0">
                <a:latin typeface="黑体" panose="02010609060101010101" pitchFamily="49" charset="-122"/>
                <a:ea typeface="黑体" panose="02010609060101010101" pitchFamily="49" charset="-122"/>
              </a:rPr>
              <a:t>目标</a:t>
            </a:r>
            <a:r>
              <a:rPr lang="zh-CN" altLang="zh-CN" sz="2400" b="1" dirty="0">
                <a:latin typeface="黑体" panose="02010609060101010101" pitchFamily="49" charset="-122"/>
                <a:ea typeface="黑体" panose="02010609060101010101" pitchFamily="49" charset="-122"/>
              </a:rPr>
              <a:t>性监督</a:t>
            </a:r>
            <a:r>
              <a:rPr lang="zh-CN" altLang="en-US" sz="2400" b="1" dirty="0">
                <a:latin typeface="黑体" panose="02010609060101010101" pitchFamily="49" charset="-122"/>
                <a:ea typeface="黑体" panose="02010609060101010101" pitchFamily="49" charset="-122"/>
              </a:rPr>
              <a:t>重构</a:t>
            </a:r>
            <a:r>
              <a:rPr lang="zh-CN" altLang="zh-CN" sz="2400" b="1" dirty="0">
                <a:latin typeface="黑体" panose="02010609060101010101" pitchFamily="49" charset="-122"/>
                <a:ea typeface="黑体" panose="02010609060101010101" pitchFamily="49" charset="-122"/>
              </a:rPr>
              <a:t>网络</a:t>
            </a:r>
            <a:r>
              <a:rPr lang="zh-CN" altLang="en-US" sz="2400" b="1" dirty="0">
                <a:latin typeface="黑体" panose="02010609060101010101" pitchFamily="49" charset="-122"/>
                <a:ea typeface="黑体" panose="02010609060101010101" pitchFamily="49" charset="-122"/>
              </a:rPr>
              <a:t>的训练提高</a:t>
            </a:r>
            <a:r>
              <a:rPr lang="zh-CN" altLang="zh-CN" sz="2400" b="1" dirty="0">
                <a:latin typeface="黑体" panose="02010609060101010101" pitchFamily="49" charset="-122"/>
                <a:ea typeface="黑体" panose="02010609060101010101" pitchFamily="49" charset="-122"/>
              </a:rPr>
              <a:t>显著性估计</a:t>
            </a:r>
            <a:endParaRPr lang="en-US" altLang="zh-CN" sz="2400" b="1" dirty="0">
              <a:latin typeface="黑体" panose="02010609060101010101" pitchFamily="49" charset="-122"/>
              <a:ea typeface="黑体" panose="02010609060101010101" pitchFamily="49" charset="-122"/>
            </a:endParaRPr>
          </a:p>
        </p:txBody>
      </p:sp>
      <p:sp>
        <p:nvSpPr>
          <p:cNvPr id="8" name="文本框 7"/>
          <p:cNvSpPr txBox="1"/>
          <p:nvPr/>
        </p:nvSpPr>
        <p:spPr>
          <a:xfrm>
            <a:off x="2411760" y="5871937"/>
            <a:ext cx="1152129"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随机采样</a:t>
            </a:r>
            <a:endParaRPr lang="zh-CN" altLang="en-US" sz="1600" dirty="0">
              <a:latin typeface="黑体" panose="02010609060101010101" pitchFamily="49" charset="-122"/>
              <a:ea typeface="黑体" panose="02010609060101010101" pitchFamily="49" charset="-122"/>
            </a:endParaRPr>
          </a:p>
        </p:txBody>
      </p:sp>
      <p:sp>
        <p:nvSpPr>
          <p:cNvPr id="12" name="文本框 11"/>
          <p:cNvSpPr txBox="1"/>
          <p:nvPr/>
        </p:nvSpPr>
        <p:spPr>
          <a:xfrm>
            <a:off x="5652120" y="5858081"/>
            <a:ext cx="172819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目标性监督采样</a:t>
            </a:r>
            <a:endParaRPr lang="zh-CN" altLang="en-US" sz="1600" dirty="0">
              <a:latin typeface="黑体" panose="02010609060101010101" pitchFamily="49" charset="-122"/>
              <a:ea typeface="黑体" panose="02010609060101010101" pitchFamily="49" charset="-122"/>
            </a:endParaRPr>
          </a:p>
        </p:txBody>
      </p:sp>
      <p:sp>
        <p:nvSpPr>
          <p:cNvPr id="13" name="文本框 12"/>
          <p:cNvSpPr txBox="1"/>
          <p:nvPr/>
        </p:nvSpPr>
        <p:spPr>
          <a:xfrm>
            <a:off x="1331640" y="1752642"/>
            <a:ext cx="6840760" cy="1754326"/>
          </a:xfrm>
          <a:prstGeom prst="rect">
            <a:avLst/>
          </a:prstGeom>
          <a:noFill/>
        </p:spPr>
        <p:txBody>
          <a:bodyPr wrap="square" rtlCol="0">
            <a:spAutoFit/>
          </a:bodyPr>
          <a:lstStyle/>
          <a:p>
            <a:pPr marL="0" lvl="2">
              <a:lnSpc>
                <a:spcPct val="150000"/>
              </a:lnSpc>
            </a:pPr>
            <a:r>
              <a:rPr lang="en-US" altLang="zh-CN" dirty="0">
                <a:solidFill>
                  <a:srgbClr val="FF000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对于每</a:t>
            </a:r>
            <a:r>
              <a:rPr lang="zh-CN" altLang="en-US" dirty="0">
                <a:latin typeface="黑体" panose="02010609060101010101" pitchFamily="49" charset="-122"/>
                <a:ea typeface="黑体" panose="02010609060101010101" pitchFamily="49" charset="-122"/>
              </a:rPr>
              <a:t>一个采样点</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，先随机生成一个</a:t>
            </a:r>
            <a:r>
              <a:rPr lang="en-US" altLang="zh-CN" dirty="0">
                <a:latin typeface="黑体" panose="02010609060101010101" pitchFamily="49" charset="-122"/>
                <a:ea typeface="黑体" panose="02010609060101010101" pitchFamily="49" charset="-122"/>
              </a:rPr>
              <a:t>[0,1]</a:t>
            </a:r>
            <a:r>
              <a:rPr lang="zh-CN" altLang="en-US" dirty="0">
                <a:latin typeface="黑体" panose="02010609060101010101" pitchFamily="49" charset="-122"/>
                <a:ea typeface="黑体" panose="02010609060101010101" pitchFamily="49" charset="-122"/>
              </a:rPr>
              <a:t>之间的</a:t>
            </a:r>
            <a:r>
              <a:rPr lang="zh-CN" altLang="en-US" dirty="0" smtClean="0">
                <a:latin typeface="黑体" panose="02010609060101010101" pitchFamily="49" charset="-122"/>
                <a:ea typeface="黑体" panose="02010609060101010101" pitchFamily="49" charset="-122"/>
              </a:rPr>
              <a:t>随机数</a:t>
            </a:r>
            <a:r>
              <a:rPr lang="en-US" altLang="zh-CN" dirty="0" smtClean="0">
                <a:latin typeface="黑体" panose="02010609060101010101" pitchFamily="49" charset="-122"/>
                <a:ea typeface="黑体" panose="02010609060101010101" pitchFamily="49" charset="-122"/>
              </a:rPr>
              <a:t>r</a:t>
            </a:r>
            <a:r>
              <a:rPr lang="zh-CN" altLang="en-US" dirty="0" smtClean="0">
                <a:latin typeface="黑体" panose="02010609060101010101" pitchFamily="49" charset="-122"/>
                <a:ea typeface="黑体" panose="02010609060101010101" pitchFamily="49" charset="-122"/>
              </a:rPr>
              <a:t>，如果</a:t>
            </a:r>
            <a:r>
              <a:rPr lang="en-US" altLang="zh-CN" dirty="0" smtClean="0">
                <a:latin typeface="黑体" panose="02010609060101010101" pitchFamily="49" charset="-122"/>
                <a:ea typeface="黑体" panose="02010609060101010101" pitchFamily="49" charset="-122"/>
              </a:rPr>
              <a:t>r</a:t>
            </a:r>
            <a:r>
              <a:rPr lang="zh-CN" altLang="en-US" dirty="0" smtClean="0">
                <a:latin typeface="黑体" panose="02010609060101010101" pitchFamily="49" charset="-122"/>
                <a:ea typeface="黑体" panose="02010609060101010101" pitchFamily="49" charset="-122"/>
              </a:rPr>
              <a:t>大于</a:t>
            </a:r>
            <a:r>
              <a:rPr lang="en-US" altLang="zh-CN" dirty="0" err="1" smtClean="0">
                <a:latin typeface="黑体" panose="02010609060101010101" pitchFamily="49" charset="-122"/>
                <a:ea typeface="黑体" panose="02010609060101010101" pitchFamily="49" charset="-122"/>
              </a:rPr>
              <a:t>obj</a:t>
            </a:r>
            <a:r>
              <a:rPr lang="en-US" altLang="zh-CN" dirty="0" smtClean="0">
                <a:latin typeface="黑体" panose="02010609060101010101" pitchFamily="49" charset="-122"/>
                <a:ea typeface="黑体" panose="02010609060101010101" pitchFamily="49" charset="-122"/>
              </a:rPr>
              <a:t>(x)</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则保留这个采样点；</a:t>
            </a:r>
            <a:r>
              <a:rPr lang="zh-CN" altLang="en-US" dirty="0" smtClean="0">
                <a:latin typeface="黑体" panose="02010609060101010101" pitchFamily="49" charset="-122"/>
                <a:ea typeface="黑体" panose="02010609060101010101" pitchFamily="49" charset="-122"/>
              </a:rPr>
              <a:t>反之则</a:t>
            </a:r>
            <a:r>
              <a:rPr lang="zh-CN" altLang="en-US" dirty="0">
                <a:latin typeface="黑体" panose="02010609060101010101" pitchFamily="49" charset="-122"/>
                <a:ea typeface="黑体" panose="02010609060101010101" pitchFamily="49" charset="-122"/>
              </a:rPr>
              <a:t>舍弃这个</a:t>
            </a:r>
            <a:r>
              <a:rPr lang="zh-CN" altLang="en-US" dirty="0" smtClean="0">
                <a:latin typeface="黑体" panose="02010609060101010101" pitchFamily="49" charset="-122"/>
                <a:ea typeface="黑体" panose="02010609060101010101" pitchFamily="49" charset="-122"/>
              </a:rPr>
              <a:t>采样点；</a:t>
            </a:r>
            <a:endParaRPr lang="en-US" altLang="zh-CN" dirty="0" smtClean="0">
              <a:latin typeface="黑体" panose="02010609060101010101" pitchFamily="49" charset="-122"/>
              <a:ea typeface="黑体" panose="02010609060101010101" pitchFamily="49" charset="-122"/>
            </a:endParaRPr>
          </a:p>
          <a:p>
            <a:pPr marL="0" lvl="2">
              <a:lnSpc>
                <a:spcPct val="150000"/>
              </a:lnSpc>
            </a:pP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保证采样的样本偏向于图像中的背景部分，从而优化自动编码器的训练过程，以提高图像的显著性估计</a:t>
            </a:r>
            <a:endParaRPr lang="en-US" altLang="zh-CN" dirty="0" smtClean="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4"/>
          <a:stretch>
            <a:fillRect/>
          </a:stretch>
        </p:blipFill>
        <p:spPr>
          <a:xfrm>
            <a:off x="5148064" y="3895871"/>
            <a:ext cx="2520280" cy="188393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3895871"/>
            <a:ext cx="2548921" cy="1915698"/>
          </a:xfrm>
          <a:prstGeom prst="rect">
            <a:avLst/>
          </a:prstGeom>
        </p:spPr>
      </p:pic>
    </p:spTree>
    <p:extLst>
      <p:ext uri="{BB962C8B-B14F-4D97-AF65-F5344CB8AC3E}">
        <p14:creationId xmlns:p14="http://schemas.microsoft.com/office/powerpoint/2010/main" val="31510861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07704" y="2132856"/>
            <a:ext cx="5688632" cy="3384376"/>
          </a:xfrm>
        </p:spPr>
        <p:txBody>
          <a:bodyPr>
            <a:normAutofit/>
          </a:bodyPr>
          <a:lstStyle/>
          <a:p>
            <a:pPr>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课</a:t>
            </a:r>
            <a:r>
              <a:rPr lang="zh-CN" altLang="en-US" sz="2400" b="1" dirty="0" smtClean="0">
                <a:latin typeface="黑体" panose="02010609060101010101" pitchFamily="49" charset="-122"/>
                <a:ea typeface="黑体" panose="02010609060101010101" pitchFamily="49" charset="-122"/>
              </a:rPr>
              <a:t>题介绍</a:t>
            </a:r>
            <a:endParaRPr lang="en-US" altLang="zh-CN" sz="2400" b="1" dirty="0" smtClean="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rPr>
              <a:t>获取图像的目标性</a:t>
            </a:r>
            <a:endParaRPr lang="en-US" altLang="zh-CN" sz="2400" b="1" dirty="0" smtClean="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rPr>
              <a:t>由自动编码器得到图像显著</a:t>
            </a:r>
            <a:r>
              <a:rPr lang="zh-CN" altLang="en-US" sz="2400" b="1" dirty="0">
                <a:latin typeface="黑体" panose="02010609060101010101" pitchFamily="49" charset="-122"/>
                <a:ea typeface="黑体" panose="02010609060101010101" pitchFamily="49" charset="-122"/>
              </a:rPr>
              <a:t>性</a:t>
            </a:r>
            <a:endParaRPr lang="en-US" altLang="zh-CN" sz="2400" b="1" dirty="0" smtClean="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rPr>
              <a:t>基于目标性</a:t>
            </a:r>
            <a:r>
              <a:rPr lang="zh-CN" altLang="en-US" sz="2400" b="1" dirty="0">
                <a:latin typeface="黑体" panose="02010609060101010101" pitchFamily="49" charset="-122"/>
                <a:ea typeface="黑体" panose="02010609060101010101" pitchFamily="49" charset="-122"/>
              </a:rPr>
              <a:t>的</a:t>
            </a:r>
            <a:r>
              <a:rPr lang="zh-CN" altLang="en-US" sz="2400" b="1" dirty="0" smtClean="0">
                <a:latin typeface="黑体" panose="02010609060101010101" pitchFamily="49" charset="-122"/>
                <a:ea typeface="黑体" panose="02010609060101010101" pitchFamily="49" charset="-122"/>
              </a:rPr>
              <a:t>显著性分析</a:t>
            </a:r>
            <a:endParaRPr lang="en-US" altLang="zh-CN" sz="2400" b="1" dirty="0" smtClean="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rPr>
              <a:t>总结与展望</a:t>
            </a:r>
            <a:endParaRPr lang="en-US" altLang="zh-CN" sz="2400" b="1" dirty="0" smtClean="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目录</a:t>
            </a: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9459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443831507"/>
              </p:ext>
            </p:extLst>
          </p:nvPr>
        </p:nvGraphicFramePr>
        <p:xfrm>
          <a:off x="1475656" y="2963312"/>
          <a:ext cx="6096000" cy="2108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1744">
                <a:tc>
                  <a:txBody>
                    <a:bodyPr/>
                    <a:lstStyle/>
                    <a:p>
                      <a:pPr algn="ctr"/>
                      <a:endParaRPr lang="zh-CN" altLang="en-US" sz="1600" dirty="0"/>
                    </a:p>
                  </a:txBody>
                  <a:tcPr/>
                </a:tc>
                <a:tc gridSpan="2">
                  <a:txBody>
                    <a:bodyPr/>
                    <a:lstStyle/>
                    <a:p>
                      <a:pPr algn="ctr"/>
                      <a:r>
                        <a:rPr lang="en-US" altLang="zh-CN" sz="1600" b="1" kern="1200" dirty="0" smtClean="0">
                          <a:solidFill>
                            <a:schemeClr val="lt1"/>
                          </a:solidFill>
                          <a:effectLst/>
                          <a:latin typeface="+mn-lt"/>
                          <a:ea typeface="+mn-ea"/>
                          <a:cs typeface="+mn-cs"/>
                        </a:rPr>
                        <a:t>DS1</a:t>
                      </a:r>
                      <a:r>
                        <a:rPr lang="zh-CN" altLang="zh-CN" sz="1600" b="1" kern="1200" dirty="0" smtClean="0">
                          <a:solidFill>
                            <a:schemeClr val="lt1"/>
                          </a:solidFill>
                          <a:effectLst/>
                          <a:latin typeface="+mn-lt"/>
                          <a:ea typeface="+mn-ea"/>
                          <a:cs typeface="+mn-cs"/>
                        </a:rPr>
                        <a:t>（</a:t>
                      </a:r>
                      <a:r>
                        <a:rPr lang="en-US" altLang="zh-CN" sz="1600" b="1" kern="1200" dirty="0" smtClean="0">
                          <a:solidFill>
                            <a:schemeClr val="lt1"/>
                          </a:solidFill>
                          <a:effectLst/>
                          <a:latin typeface="+mn-lt"/>
                          <a:ea typeface="+mn-ea"/>
                          <a:cs typeface="+mn-cs"/>
                        </a:rPr>
                        <a:t>120</a:t>
                      </a:r>
                      <a:r>
                        <a:rPr lang="zh-CN" altLang="zh-CN" sz="1600" b="1" kern="1200" dirty="0" smtClean="0">
                          <a:solidFill>
                            <a:schemeClr val="lt1"/>
                          </a:solidFill>
                          <a:effectLst/>
                          <a:latin typeface="+mn-lt"/>
                          <a:ea typeface="+mn-ea"/>
                          <a:cs typeface="+mn-cs"/>
                        </a:rPr>
                        <a:t>幅图像）</a:t>
                      </a:r>
                      <a:endParaRPr lang="zh-CN" altLang="en-US" sz="1600" dirty="0"/>
                    </a:p>
                  </a:txBody>
                  <a:tcPr/>
                </a:tc>
                <a:tc hMerge="1">
                  <a:txBody>
                    <a:bodyPr/>
                    <a:lstStyle/>
                    <a:p>
                      <a:endParaRPr lang="zh-CN" altLang="en-US" dirty="0"/>
                    </a:p>
                  </a:txBody>
                  <a:tcPr/>
                </a:tc>
                <a:tc gridSpan="2">
                  <a:txBody>
                    <a:bodyPr/>
                    <a:lstStyle/>
                    <a:p>
                      <a:pPr algn="ctr"/>
                      <a:r>
                        <a:rPr lang="en-US" altLang="zh-CN" sz="1600" b="1" kern="1200" dirty="0" smtClean="0">
                          <a:solidFill>
                            <a:schemeClr val="lt1"/>
                          </a:solidFill>
                          <a:effectLst/>
                          <a:latin typeface="+mn-lt"/>
                          <a:ea typeface="+mn-ea"/>
                          <a:cs typeface="+mn-cs"/>
                        </a:rPr>
                        <a:t>DS2</a:t>
                      </a:r>
                      <a:r>
                        <a:rPr lang="zh-CN" altLang="zh-CN" sz="1600" b="1" kern="1200" dirty="0" smtClean="0">
                          <a:solidFill>
                            <a:schemeClr val="lt1"/>
                          </a:solidFill>
                          <a:effectLst/>
                          <a:latin typeface="+mn-lt"/>
                          <a:ea typeface="+mn-ea"/>
                          <a:cs typeface="+mn-cs"/>
                        </a:rPr>
                        <a:t>（</a:t>
                      </a:r>
                      <a:r>
                        <a:rPr lang="en-US" altLang="zh-CN" sz="1600" b="1" kern="1200" dirty="0" smtClean="0">
                          <a:solidFill>
                            <a:schemeClr val="lt1"/>
                          </a:solidFill>
                          <a:effectLst/>
                          <a:latin typeface="+mn-lt"/>
                          <a:ea typeface="+mn-ea"/>
                          <a:cs typeface="+mn-cs"/>
                        </a:rPr>
                        <a:t>1003</a:t>
                      </a:r>
                      <a:r>
                        <a:rPr lang="zh-CN" altLang="zh-CN" sz="1600" b="1" kern="1200" dirty="0" smtClean="0">
                          <a:solidFill>
                            <a:schemeClr val="lt1"/>
                          </a:solidFill>
                          <a:effectLst/>
                          <a:latin typeface="+mn-lt"/>
                          <a:ea typeface="+mn-ea"/>
                          <a:cs typeface="+mn-cs"/>
                        </a:rPr>
                        <a:t>幅图像）</a:t>
                      </a:r>
                      <a:endParaRPr lang="zh-CN" altLang="en-US" sz="1600"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1600" dirty="0" smtClean="0"/>
                        <a:t>评价方式</a:t>
                      </a:r>
                      <a:endParaRPr lang="zh-CN" altLang="en-US" sz="1600" dirty="0"/>
                    </a:p>
                  </a:txBody>
                  <a:tcPr/>
                </a:tc>
                <a:tc>
                  <a:txBody>
                    <a:bodyPr/>
                    <a:lstStyle/>
                    <a:p>
                      <a:pPr algn="ctr"/>
                      <a:r>
                        <a:rPr lang="en-US" altLang="zh-CN" sz="1600" dirty="0" err="1" smtClean="0"/>
                        <a:t>AUC_Judd</a:t>
                      </a:r>
                      <a:endParaRPr lang="zh-CN" altLang="en-US" sz="1600" dirty="0"/>
                    </a:p>
                  </a:txBody>
                  <a:tcPr/>
                </a:tc>
                <a:tc>
                  <a:txBody>
                    <a:bodyPr/>
                    <a:lstStyle/>
                    <a:p>
                      <a:pPr algn="ctr"/>
                      <a:r>
                        <a:rPr lang="en-US" altLang="zh-CN" sz="1600" dirty="0" err="1" smtClean="0"/>
                        <a:t>AUC_Borji</a:t>
                      </a:r>
                      <a:endParaRPr lang="zh-CN" altLang="en-US" sz="1600" dirty="0"/>
                    </a:p>
                  </a:txBody>
                  <a:tcPr/>
                </a:tc>
                <a:tc>
                  <a:txBody>
                    <a:bodyPr/>
                    <a:lstStyle/>
                    <a:p>
                      <a:pPr algn="ctr"/>
                      <a:r>
                        <a:rPr lang="en-US" altLang="zh-CN" sz="1600" dirty="0" err="1" smtClean="0"/>
                        <a:t>AUC_Judd</a:t>
                      </a:r>
                      <a:endParaRPr lang="zh-CN" altLang="en-US" sz="1600" dirty="0"/>
                    </a:p>
                  </a:txBody>
                  <a:tcPr/>
                </a:tc>
                <a:tc>
                  <a:txBody>
                    <a:bodyPr/>
                    <a:lstStyle/>
                    <a:p>
                      <a:pPr algn="ctr"/>
                      <a:r>
                        <a:rPr lang="en-US" altLang="zh-CN" sz="1600" dirty="0" err="1" smtClean="0"/>
                        <a:t>AUC_Borji</a:t>
                      </a:r>
                      <a:endParaRPr lang="zh-CN" altLang="en-US" sz="1600" dirty="0"/>
                    </a:p>
                  </a:txBody>
                  <a:tcPr/>
                </a:tc>
                <a:extLst>
                  <a:ext uri="{0D108BD9-81ED-4DB2-BD59-A6C34878D82A}">
                    <a16:rowId xmlns:a16="http://schemas.microsoft.com/office/drawing/2014/main" val="10001"/>
                  </a:ext>
                </a:extLst>
              </a:tr>
              <a:tr h="370840">
                <a:tc>
                  <a:txBody>
                    <a:bodyPr/>
                    <a:lstStyle/>
                    <a:p>
                      <a:pPr algn="ctr"/>
                      <a:r>
                        <a:rPr lang="zh-CN" altLang="en-US" sz="1600" kern="1200" dirty="0" smtClean="0">
                          <a:solidFill>
                            <a:schemeClr val="dk1"/>
                          </a:solidFill>
                          <a:effectLst/>
                          <a:latin typeface="+mn-lt"/>
                          <a:ea typeface="+mn-ea"/>
                          <a:cs typeface="+mn-cs"/>
                        </a:rPr>
                        <a:t>重构残差估计显著性</a:t>
                      </a:r>
                      <a:endParaRPr lang="zh-CN" altLang="en-US" sz="1600" dirty="0"/>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0.796</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0.786</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0.776</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0.770</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2"/>
                  </a:ext>
                </a:extLst>
              </a:tr>
              <a:tr h="370840">
                <a:tc>
                  <a:txBody>
                    <a:bodyPr/>
                    <a:lstStyle/>
                    <a:p>
                      <a:pPr algn="ctr"/>
                      <a:r>
                        <a:rPr lang="zh-CN" altLang="en-US" sz="1600" dirty="0" smtClean="0"/>
                        <a:t>目标性监督采样估计显著性</a:t>
                      </a:r>
                      <a:endParaRPr lang="zh-CN" altLang="en-US" sz="1600" dirty="0"/>
                    </a:p>
                  </a:txBody>
                  <a:tcPr/>
                </a:tc>
                <a:tc>
                  <a:txBody>
                    <a:bodyPr/>
                    <a:lstStyle/>
                    <a:p>
                      <a:pPr marL="0" indent="127000" algn="ctr" defTabSz="914400" rtl="0" eaLnBrk="1" latinLnBrk="0" hangingPunct="1">
                        <a:lnSpc>
                          <a:spcPct val="150000"/>
                        </a:lnSpc>
                        <a:spcAft>
                          <a:spcPts val="0"/>
                        </a:spcAft>
                      </a:pPr>
                      <a:r>
                        <a:rPr lang="en-US" sz="1600" kern="100" dirty="0" smtClean="0">
                          <a:solidFill>
                            <a:srgbClr val="C00000"/>
                          </a:solidFill>
                          <a:effectLst/>
                          <a:latin typeface="宋体" panose="02010600030101010101" pitchFamily="2" charset="-122"/>
                          <a:ea typeface="宋体" panose="02010600030101010101" pitchFamily="2" charset="-122"/>
                          <a:cs typeface="宋体" panose="02010600030101010101" pitchFamily="2" charset="-122"/>
                        </a:rPr>
                        <a:t>0.798</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0.788</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0.778</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0.772</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928032756"/>
              </p:ext>
            </p:extLst>
          </p:nvPr>
        </p:nvGraphicFramePr>
        <p:xfrm>
          <a:off x="2051720" y="1780357"/>
          <a:ext cx="4693515" cy="1076960"/>
        </p:xfrm>
        <a:graphic>
          <a:graphicData uri="http://schemas.openxmlformats.org/drawingml/2006/table">
            <a:tbl>
              <a:tblPr firstRow="1" bandRow="1">
                <a:tableStyleId>{5C22544A-7EE6-4342-B048-85BDC9FD1C3A}</a:tableStyleId>
              </a:tblPr>
              <a:tblGrid>
                <a:gridCol w="1135528">
                  <a:extLst>
                    <a:ext uri="{9D8B030D-6E8A-4147-A177-3AD203B41FA5}">
                      <a16:colId xmlns:a16="http://schemas.microsoft.com/office/drawing/2014/main" val="20000"/>
                    </a:ext>
                  </a:extLst>
                </a:gridCol>
                <a:gridCol w="832721">
                  <a:extLst>
                    <a:ext uri="{9D8B030D-6E8A-4147-A177-3AD203B41FA5}">
                      <a16:colId xmlns:a16="http://schemas.microsoft.com/office/drawing/2014/main" val="20001"/>
                    </a:ext>
                  </a:extLst>
                </a:gridCol>
                <a:gridCol w="908422">
                  <a:extLst>
                    <a:ext uri="{9D8B030D-6E8A-4147-A177-3AD203B41FA5}">
                      <a16:colId xmlns:a16="http://schemas.microsoft.com/office/drawing/2014/main" val="20002"/>
                    </a:ext>
                  </a:extLst>
                </a:gridCol>
                <a:gridCol w="908422">
                  <a:extLst>
                    <a:ext uri="{9D8B030D-6E8A-4147-A177-3AD203B41FA5}">
                      <a16:colId xmlns:a16="http://schemas.microsoft.com/office/drawing/2014/main" val="20003"/>
                    </a:ext>
                  </a:extLst>
                </a:gridCol>
                <a:gridCol w="908422">
                  <a:extLst>
                    <a:ext uri="{9D8B030D-6E8A-4147-A177-3AD203B41FA5}">
                      <a16:colId xmlns:a16="http://schemas.microsoft.com/office/drawing/2014/main" val="20004"/>
                    </a:ext>
                  </a:extLst>
                </a:gridCol>
              </a:tblGrid>
              <a:tr h="139040">
                <a:tc gridSpan="5">
                  <a:txBody>
                    <a:bodyPr/>
                    <a:lstStyle/>
                    <a:p>
                      <a:pPr algn="ctr"/>
                      <a:r>
                        <a:rPr lang="en-US" altLang="zh-CN" sz="1600" b="1" kern="1200" dirty="0" smtClean="0">
                          <a:solidFill>
                            <a:schemeClr val="lt1"/>
                          </a:solidFill>
                          <a:effectLst/>
                          <a:latin typeface="+mn-lt"/>
                          <a:ea typeface="+mn-ea"/>
                          <a:cs typeface="+mn-cs"/>
                        </a:rPr>
                        <a:t>DS1</a:t>
                      </a:r>
                      <a:r>
                        <a:rPr lang="zh-CN" altLang="en-US" sz="1600" b="1" kern="1200" dirty="0" smtClean="0">
                          <a:solidFill>
                            <a:schemeClr val="lt1"/>
                          </a:solidFill>
                          <a:effectLst/>
                          <a:latin typeface="+mn-lt"/>
                          <a:ea typeface="+mn-ea"/>
                          <a:cs typeface="+mn-cs"/>
                        </a:rPr>
                        <a:t>数据库上利用</a:t>
                      </a:r>
                      <a:r>
                        <a:rPr lang="en-US" altLang="zh-CN" sz="1600" dirty="0" err="1" smtClean="0"/>
                        <a:t>AUC_Judd</a:t>
                      </a:r>
                      <a:r>
                        <a:rPr lang="zh-CN" altLang="en-US" sz="1600" dirty="0" smtClean="0"/>
                        <a:t>得到的结果</a:t>
                      </a:r>
                      <a:endParaRPr lang="zh-CN" altLang="en-US" sz="16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1600" dirty="0" smtClean="0"/>
                        <a:t>算法</a:t>
                      </a:r>
                      <a:endParaRPr lang="zh-CN" altLang="en-US" sz="1600" dirty="0"/>
                    </a:p>
                  </a:txBody>
                  <a:tcPr/>
                </a:tc>
                <a:tc>
                  <a:txBody>
                    <a:bodyPr/>
                    <a:lstStyle/>
                    <a:p>
                      <a:pPr algn="ctr"/>
                      <a:r>
                        <a:rPr lang="en-US" altLang="zh-CN" dirty="0" err="1" smtClean="0"/>
                        <a:t>Itti</a:t>
                      </a:r>
                      <a:endParaRPr lang="zh-CN" altLang="en-US" dirty="0"/>
                    </a:p>
                  </a:txBody>
                  <a:tcPr/>
                </a:tc>
                <a:tc>
                  <a:txBody>
                    <a:bodyPr/>
                    <a:lstStyle/>
                    <a:p>
                      <a:pPr algn="ctr"/>
                      <a:r>
                        <a:rPr lang="en-US" altLang="zh-CN" dirty="0" smtClean="0"/>
                        <a:t>Shen</a:t>
                      </a:r>
                      <a:endParaRPr lang="zh-CN" altLang="en-US" dirty="0"/>
                    </a:p>
                  </a:txBody>
                  <a:tcPr/>
                </a:tc>
                <a:tc>
                  <a:txBody>
                    <a:bodyPr/>
                    <a:lstStyle/>
                    <a:p>
                      <a:pPr algn="ctr"/>
                      <a:r>
                        <a:rPr lang="en-US" altLang="zh-CN" dirty="0" smtClean="0"/>
                        <a:t>SMLG</a:t>
                      </a:r>
                      <a:endParaRPr lang="zh-CN" altLang="en-US" dirty="0"/>
                    </a:p>
                  </a:txBody>
                  <a:tcPr/>
                </a:tc>
                <a:tc>
                  <a:txBody>
                    <a:bodyPr/>
                    <a:lstStyle/>
                    <a:p>
                      <a:pPr algn="ctr"/>
                      <a:r>
                        <a:rPr lang="en-US" altLang="zh-CN" dirty="0" smtClean="0"/>
                        <a:t>AIM</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sz="1600" dirty="0" err="1" smtClean="0"/>
                        <a:t>AUC_Judd</a:t>
                      </a:r>
                      <a:endParaRPr lang="zh-CN" altLang="en-US" sz="1600" dirty="0"/>
                    </a:p>
                  </a:txBody>
                  <a:tcPr/>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0.687</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0.724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0.753</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0.755</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
        <p:nvSpPr>
          <p:cNvPr id="8" name="文本框 7"/>
          <p:cNvSpPr txBox="1"/>
          <p:nvPr/>
        </p:nvSpPr>
        <p:spPr>
          <a:xfrm>
            <a:off x="771436" y="1028031"/>
            <a:ext cx="6680884" cy="646331"/>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zh-CN" sz="2400" b="1" dirty="0" smtClean="0">
                <a:latin typeface="黑体" panose="02010609060101010101" pitchFamily="49" charset="-122"/>
                <a:ea typeface="黑体" panose="02010609060101010101" pitchFamily="49" charset="-122"/>
              </a:rPr>
              <a:t>目标</a:t>
            </a:r>
            <a:r>
              <a:rPr lang="zh-CN" altLang="zh-CN" sz="2400" b="1" dirty="0">
                <a:latin typeface="黑体" panose="02010609060101010101" pitchFamily="49" charset="-122"/>
                <a:ea typeface="黑体" panose="02010609060101010101" pitchFamily="49" charset="-122"/>
              </a:rPr>
              <a:t>性监督</a:t>
            </a:r>
            <a:r>
              <a:rPr lang="zh-CN" altLang="en-US" sz="2400" b="1" dirty="0">
                <a:latin typeface="黑体" panose="02010609060101010101" pitchFamily="49" charset="-122"/>
                <a:ea typeface="黑体" panose="02010609060101010101" pitchFamily="49" charset="-122"/>
              </a:rPr>
              <a:t>重构</a:t>
            </a:r>
            <a:r>
              <a:rPr lang="zh-CN" altLang="zh-CN" sz="2400" b="1" dirty="0">
                <a:latin typeface="黑体" panose="02010609060101010101" pitchFamily="49" charset="-122"/>
                <a:ea typeface="黑体" panose="02010609060101010101" pitchFamily="49" charset="-122"/>
              </a:rPr>
              <a:t>网络</a:t>
            </a:r>
            <a:r>
              <a:rPr lang="zh-CN" altLang="en-US" sz="2400" b="1" dirty="0">
                <a:latin typeface="黑体" panose="02010609060101010101" pitchFamily="49" charset="-122"/>
                <a:ea typeface="黑体" panose="02010609060101010101" pitchFamily="49" charset="-122"/>
              </a:rPr>
              <a:t>的训练提高</a:t>
            </a:r>
            <a:r>
              <a:rPr lang="zh-CN" altLang="zh-CN" sz="2400" b="1" dirty="0">
                <a:latin typeface="黑体" panose="02010609060101010101" pitchFamily="49" charset="-122"/>
                <a:ea typeface="黑体" panose="02010609060101010101" pitchFamily="49" charset="-122"/>
              </a:rPr>
              <a:t>显著性估计</a:t>
            </a:r>
            <a:endParaRPr lang="en-US" altLang="zh-CN" sz="2400" b="1" dirty="0">
              <a:latin typeface="黑体" panose="02010609060101010101" pitchFamily="49" charset="-122"/>
              <a:ea typeface="黑体" panose="02010609060101010101" pitchFamily="49" charset="-122"/>
            </a:endParaRPr>
          </a:p>
        </p:txBody>
      </p:sp>
      <p:sp>
        <p:nvSpPr>
          <p:cNvPr id="6" name="文本框 5"/>
          <p:cNvSpPr txBox="1"/>
          <p:nvPr/>
        </p:nvSpPr>
        <p:spPr>
          <a:xfrm>
            <a:off x="899592" y="5085184"/>
            <a:ext cx="7560840" cy="923330"/>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利用图像的目标性监督训练样本的采样，可以提高显著性估计，但效果提</a:t>
            </a:r>
            <a:r>
              <a:rPr lang="zh-CN" altLang="en-US" dirty="0" smtClean="0">
                <a:latin typeface="黑体" panose="02010609060101010101" pitchFamily="49" charset="-122"/>
                <a:ea typeface="黑体" panose="02010609060101010101" pitchFamily="49" charset="-122"/>
              </a:rPr>
              <a:t>升</a:t>
            </a:r>
            <a:r>
              <a:rPr lang="zh-CN" altLang="en-US" dirty="0">
                <a:latin typeface="黑体" panose="02010609060101010101" pitchFamily="49" charset="-122"/>
                <a:ea typeface="黑体" panose="02010609060101010101" pitchFamily="49" charset="-122"/>
              </a:rPr>
              <a:t>效</a:t>
            </a:r>
            <a:r>
              <a:rPr lang="zh-CN" altLang="en-US" dirty="0" smtClean="0">
                <a:latin typeface="黑体" panose="02010609060101010101" pitchFamily="49" charset="-122"/>
                <a:ea typeface="黑体" panose="02010609060101010101" pitchFamily="49" charset="-122"/>
              </a:rPr>
              <a:t>果不是很高</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0010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sp>
        <p:nvSpPr>
          <p:cNvPr id="6" name="文本框 5"/>
          <p:cNvSpPr txBox="1"/>
          <p:nvPr/>
        </p:nvSpPr>
        <p:spPr>
          <a:xfrm>
            <a:off x="899592" y="1683577"/>
            <a:ext cx="7017343" cy="442878"/>
          </a:xfrm>
          <a:prstGeom prst="rect">
            <a:avLst/>
          </a:prstGeom>
          <a:noFill/>
        </p:spPr>
        <p:txBody>
          <a:bodyPr wrap="square" rtlCol="0">
            <a:spAutoFit/>
          </a:bodyPr>
          <a:lstStyle/>
          <a:p>
            <a:pPr marL="0" lvl="2">
              <a:lnSpc>
                <a:spcPct val="150000"/>
              </a:lnSpc>
            </a:pPr>
            <a:r>
              <a:rPr lang="zh-CN" altLang="en-US" dirty="0" smtClean="0">
                <a:latin typeface="黑体" panose="02010609060101010101" pitchFamily="49" charset="-122"/>
                <a:ea typeface="黑体" panose="02010609060101010101" pitchFamily="49" charset="-122"/>
              </a:rPr>
              <a:t>重构残差：由自动编码器网络我们可以得到图像的重构残差</a:t>
            </a:r>
            <a:endParaRPr lang="en-US" altLang="zh-CN" dirty="0" smtClean="0">
              <a:latin typeface="黑体" panose="02010609060101010101" pitchFamily="49" charset="-122"/>
              <a:ea typeface="黑体" panose="02010609060101010101" pitchFamily="49" charset="-122"/>
            </a:endParaRPr>
          </a:p>
        </p:txBody>
      </p:sp>
      <p:sp>
        <p:nvSpPr>
          <p:cNvPr id="7" name="文本框 6"/>
          <p:cNvSpPr txBox="1"/>
          <p:nvPr/>
        </p:nvSpPr>
        <p:spPr>
          <a:xfrm>
            <a:off x="771436" y="1028031"/>
            <a:ext cx="6536868" cy="646331"/>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zh-CN" sz="2400" b="1" dirty="0" smtClean="0">
                <a:latin typeface="黑体" panose="02010609060101010101" pitchFamily="49" charset="-122"/>
                <a:ea typeface="黑体" panose="02010609060101010101" pitchFamily="49" charset="-122"/>
              </a:rPr>
              <a:t>目标</a:t>
            </a:r>
            <a:r>
              <a:rPr lang="zh-CN" altLang="zh-CN" sz="2400" b="1" dirty="0">
                <a:latin typeface="黑体" panose="02010609060101010101" pitchFamily="49" charset="-122"/>
                <a:ea typeface="黑体" panose="02010609060101010101" pitchFamily="49" charset="-122"/>
              </a:rPr>
              <a:t>性和重构残差线性</a:t>
            </a:r>
            <a:r>
              <a:rPr lang="zh-CN" altLang="zh-CN" sz="2400" b="1" dirty="0" smtClean="0">
                <a:latin typeface="黑体" panose="02010609060101010101" pitchFamily="49" charset="-122"/>
                <a:ea typeface="黑体" panose="02010609060101010101" pitchFamily="49" charset="-122"/>
              </a:rPr>
              <a:t>融合</a:t>
            </a:r>
            <a:r>
              <a:rPr lang="zh-CN" altLang="en-US" sz="2400" b="1" dirty="0">
                <a:latin typeface="黑体" panose="02010609060101010101" pitchFamily="49" charset="-122"/>
                <a:ea typeface="黑体" panose="02010609060101010101" pitchFamily="49" charset="-122"/>
              </a:rPr>
              <a:t>提高</a:t>
            </a:r>
            <a:r>
              <a:rPr lang="zh-CN" altLang="zh-CN" sz="2400" b="1" dirty="0" smtClean="0">
                <a:latin typeface="黑体" panose="02010609060101010101" pitchFamily="49" charset="-122"/>
                <a:ea typeface="黑体" panose="02010609060101010101" pitchFamily="49" charset="-122"/>
              </a:rPr>
              <a:t>显著</a:t>
            </a:r>
            <a:r>
              <a:rPr lang="zh-CN" altLang="zh-CN" sz="2400" b="1" dirty="0">
                <a:latin typeface="黑体" panose="02010609060101010101" pitchFamily="49" charset="-122"/>
                <a:ea typeface="黑体" panose="02010609060101010101" pitchFamily="49" charset="-122"/>
              </a:rPr>
              <a:t>性估计</a:t>
            </a:r>
            <a:endParaRPr lang="en-US" altLang="zh-CN" sz="2400" b="1" dirty="0">
              <a:latin typeface="黑体" panose="02010609060101010101" pitchFamily="49" charset="-122"/>
              <a:ea typeface="黑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572143676"/>
              </p:ext>
            </p:extLst>
          </p:nvPr>
        </p:nvGraphicFramePr>
        <p:xfrm>
          <a:off x="2572258" y="2160726"/>
          <a:ext cx="3384376" cy="602128"/>
        </p:xfrm>
        <a:graphic>
          <a:graphicData uri="http://schemas.openxmlformats.org/presentationml/2006/ole">
            <mc:AlternateContent xmlns:mc="http://schemas.openxmlformats.org/markup-compatibility/2006">
              <mc:Choice xmlns:v="urn:schemas-microsoft-com:vml" Requires="v">
                <p:oleObj spid="_x0000_s13841" name="Equation" r:id="rId4" imgW="1549400" imgH="279400" progId="Equation.DSMT4">
                  <p:embed/>
                </p:oleObj>
              </mc:Choice>
              <mc:Fallback>
                <p:oleObj name="Equation" r:id="rId4" imgW="1549400" imgH="279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2258" y="2160726"/>
                        <a:ext cx="3384376" cy="602128"/>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810866484"/>
              </p:ext>
            </p:extLst>
          </p:nvPr>
        </p:nvGraphicFramePr>
        <p:xfrm>
          <a:off x="6228503" y="2969557"/>
          <a:ext cx="863457" cy="412018"/>
        </p:xfrm>
        <a:graphic>
          <a:graphicData uri="http://schemas.openxmlformats.org/presentationml/2006/ole">
            <mc:AlternateContent xmlns:mc="http://schemas.openxmlformats.org/markup-compatibility/2006">
              <mc:Choice xmlns:v="urn:schemas-microsoft-com:vml" Requires="v">
                <p:oleObj spid="_x0000_s13842" name="Equation" r:id="rId6" imgW="431640" imgH="203040" progId="Equation.DSMT4">
                  <p:embed/>
                </p:oleObj>
              </mc:Choice>
              <mc:Fallback>
                <p:oleObj name="Equation" r:id="rId6" imgW="431640" imgH="203040" progId="Equation.DSMT4">
                  <p:embed/>
                  <p:pic>
                    <p:nvPicPr>
                      <p:cNvPr id="0" name=""/>
                      <p:cNvPicPr>
                        <a:picLocks noChangeAspect="1" noChangeArrowheads="1"/>
                      </p:cNvPicPr>
                      <p:nvPr/>
                    </p:nvPicPr>
                    <p:blipFill>
                      <a:blip r:embed="rId7"/>
                      <a:srcRect/>
                      <a:stretch>
                        <a:fillRect/>
                      </a:stretch>
                    </p:blipFill>
                    <p:spPr bwMode="auto">
                      <a:xfrm>
                        <a:off x="6228503" y="2969557"/>
                        <a:ext cx="863457" cy="412018"/>
                      </a:xfrm>
                      <a:prstGeom prst="rect">
                        <a:avLst/>
                      </a:prstGeom>
                      <a:noFill/>
                    </p:spPr>
                  </p:pic>
                </p:oleObj>
              </mc:Fallback>
            </mc:AlternateContent>
          </a:graphicData>
        </a:graphic>
      </p:graphicFrame>
      <p:sp>
        <p:nvSpPr>
          <p:cNvPr id="13" name="文本框 12"/>
          <p:cNvSpPr txBox="1"/>
          <p:nvPr/>
        </p:nvSpPr>
        <p:spPr>
          <a:xfrm>
            <a:off x="899592" y="3716846"/>
            <a:ext cx="7344816" cy="442878"/>
          </a:xfrm>
          <a:prstGeom prst="rect">
            <a:avLst/>
          </a:prstGeom>
          <a:noFill/>
        </p:spPr>
        <p:txBody>
          <a:bodyPr wrap="square" rtlCol="0">
            <a:spAutoFit/>
          </a:bodyPr>
          <a:lstStyle/>
          <a:p>
            <a:pPr marL="0" lvl="2">
              <a:lnSpc>
                <a:spcPct val="150000"/>
              </a:lnSpc>
            </a:pPr>
            <a:r>
              <a:rPr lang="zh-CN" altLang="en-US" dirty="0" smtClean="0">
                <a:latin typeface="黑体" panose="02010609060101010101" pitchFamily="49" charset="-122"/>
                <a:ea typeface="黑体" panose="02010609060101010101" pitchFamily="49" charset="-122"/>
              </a:rPr>
              <a:t>显著性估计：将重构残差与图像目标性线性相加作为图像的显著性估计</a:t>
            </a:r>
            <a:endParaRPr lang="en-US" altLang="zh-CN" dirty="0" smtClean="0">
              <a:latin typeface="黑体" panose="02010609060101010101" pitchFamily="49" charset="-122"/>
              <a:ea typeface="黑体" panose="02010609060101010101" pitchFamily="49" charset="-122"/>
            </a:endParaRPr>
          </a:p>
        </p:txBody>
      </p:sp>
      <p:sp>
        <p:nvSpPr>
          <p:cNvPr id="14" name="文本框 13"/>
          <p:cNvSpPr txBox="1"/>
          <p:nvPr/>
        </p:nvSpPr>
        <p:spPr>
          <a:xfrm>
            <a:off x="899591" y="2906603"/>
            <a:ext cx="5472610" cy="442878"/>
          </a:xfrm>
          <a:prstGeom prst="rect">
            <a:avLst/>
          </a:prstGeom>
          <a:noFill/>
        </p:spPr>
        <p:txBody>
          <a:bodyPr wrap="square" rtlCol="0">
            <a:spAutoFit/>
          </a:bodyPr>
          <a:lstStyle/>
          <a:p>
            <a:pPr marL="0" lvl="2">
              <a:lnSpc>
                <a:spcPct val="150000"/>
              </a:lnSpc>
            </a:pPr>
            <a:r>
              <a:rPr lang="zh-CN" altLang="en-US" dirty="0" smtClean="0">
                <a:latin typeface="黑体" panose="02010609060101010101" pitchFamily="49" charset="-122"/>
                <a:ea typeface="黑体" panose="02010609060101010101" pitchFamily="49" charset="-122"/>
              </a:rPr>
              <a:t>图像目标性：由目标性求解算法得到图像的目标性图</a:t>
            </a:r>
            <a:endParaRPr lang="en-US" altLang="zh-CN" b="1" dirty="0" smtClean="0">
              <a:latin typeface="黑体" panose="02010609060101010101" pitchFamily="49" charset="-122"/>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57242743"/>
              </p:ext>
            </p:extLst>
          </p:nvPr>
        </p:nvGraphicFramePr>
        <p:xfrm>
          <a:off x="2124075" y="4443413"/>
          <a:ext cx="4248150" cy="414337"/>
        </p:xfrm>
        <a:graphic>
          <a:graphicData uri="http://schemas.openxmlformats.org/presentationml/2006/ole">
            <mc:AlternateContent xmlns:mc="http://schemas.openxmlformats.org/markup-compatibility/2006">
              <mc:Choice xmlns:v="urn:schemas-microsoft-com:vml" Requires="v">
                <p:oleObj spid="_x0000_s13843" name="Equation" r:id="rId8" imgW="2032000" imgH="203200" progId="Equation.DSMT4">
                  <p:embed/>
                </p:oleObj>
              </mc:Choice>
              <mc:Fallback>
                <p:oleObj name="Equation" r:id="rId8" imgW="2032000" imgH="20320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4443413"/>
                        <a:ext cx="4248150" cy="414337"/>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715799324"/>
              </p:ext>
            </p:extLst>
          </p:nvPr>
        </p:nvGraphicFramePr>
        <p:xfrm>
          <a:off x="3621126" y="4903584"/>
          <a:ext cx="1254048" cy="361336"/>
        </p:xfrm>
        <a:graphic>
          <a:graphicData uri="http://schemas.openxmlformats.org/presentationml/2006/ole">
            <mc:AlternateContent xmlns:mc="http://schemas.openxmlformats.org/markup-compatibility/2006">
              <mc:Choice xmlns:v="urn:schemas-microsoft-com:vml" Requires="v">
                <p:oleObj spid="_x0000_s13844" name="Equation" r:id="rId10" imgW="571004" imgH="177646" progId="Equation.DSMT4">
                  <p:embed/>
                </p:oleObj>
              </mc:Choice>
              <mc:Fallback>
                <p:oleObj name="Equation" r:id="rId10" imgW="571004" imgH="177646"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1126" y="4903584"/>
                        <a:ext cx="1254048" cy="361336"/>
                      </a:xfrm>
                      <a:prstGeom prst="rect">
                        <a:avLst/>
                      </a:prstGeom>
                      <a:noFill/>
                    </p:spPr>
                  </p:pic>
                </p:oleObj>
              </mc:Fallback>
            </mc:AlternateContent>
          </a:graphicData>
        </a:graphic>
      </p:graphicFrame>
    </p:spTree>
    <p:extLst>
      <p:ext uri="{BB962C8B-B14F-4D97-AF65-F5344CB8AC3E}">
        <p14:creationId xmlns:p14="http://schemas.microsoft.com/office/powerpoint/2010/main" val="2360840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sp>
        <p:nvSpPr>
          <p:cNvPr id="6" name="文本框 5"/>
          <p:cNvSpPr txBox="1"/>
          <p:nvPr/>
        </p:nvSpPr>
        <p:spPr>
          <a:xfrm>
            <a:off x="771436" y="1028031"/>
            <a:ext cx="6896908" cy="646331"/>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zh-CN" sz="2400" b="1" dirty="0" smtClean="0">
                <a:latin typeface="黑体" panose="02010609060101010101" pitchFamily="49" charset="-122"/>
                <a:ea typeface="黑体" panose="02010609060101010101" pitchFamily="49" charset="-122"/>
              </a:rPr>
              <a:t>目标</a:t>
            </a:r>
            <a:r>
              <a:rPr lang="zh-CN" altLang="zh-CN" sz="2400" b="1" dirty="0">
                <a:latin typeface="黑体" panose="02010609060101010101" pitchFamily="49" charset="-122"/>
                <a:ea typeface="黑体" panose="02010609060101010101" pitchFamily="49" charset="-122"/>
              </a:rPr>
              <a:t>性和重构残差线性</a:t>
            </a:r>
            <a:r>
              <a:rPr lang="zh-CN" altLang="zh-CN" sz="2400" b="1" dirty="0" smtClean="0">
                <a:latin typeface="黑体" panose="02010609060101010101" pitchFamily="49" charset="-122"/>
                <a:ea typeface="黑体" panose="02010609060101010101" pitchFamily="49" charset="-122"/>
              </a:rPr>
              <a:t>融合</a:t>
            </a:r>
            <a:r>
              <a:rPr lang="zh-CN" altLang="en-US" sz="2400" b="1" dirty="0">
                <a:latin typeface="黑体" panose="02010609060101010101" pitchFamily="49" charset="-122"/>
                <a:ea typeface="黑体" panose="02010609060101010101" pitchFamily="49" charset="-122"/>
              </a:rPr>
              <a:t>提高</a:t>
            </a:r>
            <a:r>
              <a:rPr lang="zh-CN" altLang="zh-CN" sz="2400" b="1" dirty="0" smtClean="0">
                <a:latin typeface="黑体" panose="02010609060101010101" pitchFamily="49" charset="-122"/>
                <a:ea typeface="黑体" panose="02010609060101010101" pitchFamily="49" charset="-122"/>
              </a:rPr>
              <a:t>显著</a:t>
            </a:r>
            <a:r>
              <a:rPr lang="zh-CN" altLang="zh-CN" sz="2400" b="1" dirty="0">
                <a:latin typeface="黑体" panose="02010609060101010101" pitchFamily="49" charset="-122"/>
                <a:ea typeface="黑体" panose="02010609060101010101" pitchFamily="49" charset="-122"/>
              </a:rPr>
              <a:t>性估计</a:t>
            </a:r>
            <a:endParaRPr lang="en-US" altLang="zh-CN" sz="2400" b="1" dirty="0">
              <a:latin typeface="黑体" panose="02010609060101010101" pitchFamily="49" charset="-122"/>
              <a:ea typeface="黑体" panose="02010609060101010101" pitchFamily="49"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567217"/>
            <a:ext cx="4752528" cy="3096344"/>
          </a:xfrm>
          <a:prstGeom prst="rect">
            <a:avLst/>
          </a:prstGeom>
          <a:noFill/>
          <a:ln>
            <a:noFill/>
          </a:ln>
        </p:spPr>
      </p:pic>
      <p:sp>
        <p:nvSpPr>
          <p:cNvPr id="5" name="文本框 4"/>
          <p:cNvSpPr txBox="1"/>
          <p:nvPr/>
        </p:nvSpPr>
        <p:spPr>
          <a:xfrm>
            <a:off x="1403648" y="4509120"/>
            <a:ext cx="7128792" cy="2169825"/>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随着</a:t>
            </a:r>
            <a:r>
              <a:rPr lang="el-GR" altLang="zh-CN" dirty="0" smtClean="0">
                <a:latin typeface="黑体" panose="02010609060101010101" pitchFamily="49" charset="-122"/>
                <a:ea typeface="黑体" panose="02010609060101010101" pitchFamily="49" charset="-122"/>
              </a:rPr>
              <a:t>α</a:t>
            </a:r>
            <a:r>
              <a:rPr lang="zh-CN" altLang="en-US" dirty="0" smtClean="0">
                <a:latin typeface="黑体" panose="02010609060101010101" pitchFamily="49" charset="-122"/>
                <a:ea typeface="黑体" panose="02010609060101010101" pitchFamily="49" charset="-122"/>
              </a:rPr>
              <a:t>的增加，显著性效果先升高后降低</a:t>
            </a:r>
            <a:endParaRPr lang="en-US" altLang="zh-CN"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en-US" altLang="zh-CN" dirty="0" err="1" smtClean="0">
                <a:latin typeface="黑体" panose="02010609060101010101" pitchFamily="49" charset="-122"/>
                <a:ea typeface="黑体" panose="02010609060101010101" pitchFamily="49" charset="-122"/>
              </a:rPr>
              <a:t>AUC_Judd</a:t>
            </a:r>
            <a:r>
              <a:rPr lang="zh-CN" altLang="en-US" dirty="0" smtClean="0">
                <a:latin typeface="黑体" panose="02010609060101010101" pitchFamily="49" charset="-122"/>
                <a:ea typeface="黑体" panose="02010609060101010101" pitchFamily="49" charset="-122"/>
              </a:rPr>
              <a:t>的评价分数要比</a:t>
            </a:r>
            <a:r>
              <a:rPr lang="en-US" altLang="zh-CN" dirty="0" err="1" smtClean="0">
                <a:latin typeface="黑体" panose="02010609060101010101" pitchFamily="49" charset="-122"/>
                <a:ea typeface="黑体" panose="02010609060101010101" pitchFamily="49" charset="-122"/>
              </a:rPr>
              <a:t>AUC_Borji</a:t>
            </a:r>
            <a:r>
              <a:rPr lang="zh-CN" altLang="en-US" dirty="0" smtClean="0">
                <a:latin typeface="黑体" panose="02010609060101010101" pitchFamily="49" charset="-122"/>
                <a:ea typeface="黑体" panose="02010609060101010101" pitchFamily="49" charset="-122"/>
              </a:rPr>
              <a:t>的评价分数高，说明不同的评价指标有差异</a:t>
            </a:r>
            <a:endParaRPr lang="en-US" altLang="zh-CN"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en-US" altLang="zh-CN" dirty="0" smtClean="0">
                <a:latin typeface="黑体" panose="02010609060101010101" pitchFamily="49" charset="-122"/>
                <a:ea typeface="黑体" panose="02010609060101010101" pitchFamily="49" charset="-122"/>
              </a:rPr>
              <a:t>DS1</a:t>
            </a:r>
            <a:r>
              <a:rPr lang="zh-CN" altLang="en-US" dirty="0" smtClean="0">
                <a:latin typeface="黑体" panose="02010609060101010101" pitchFamily="49" charset="-122"/>
                <a:ea typeface="黑体" panose="02010609060101010101" pitchFamily="49" charset="-122"/>
              </a:rPr>
              <a:t>数据集上的评价分数比</a:t>
            </a:r>
            <a:r>
              <a:rPr lang="en-US" altLang="zh-CN" dirty="0" smtClean="0">
                <a:latin typeface="黑体" panose="02010609060101010101" pitchFamily="49" charset="-122"/>
                <a:ea typeface="黑体" panose="02010609060101010101" pitchFamily="49" charset="-122"/>
              </a:rPr>
              <a:t>DS2</a:t>
            </a:r>
            <a:r>
              <a:rPr lang="zh-CN" altLang="en-US" dirty="0" smtClean="0">
                <a:latin typeface="黑体" panose="02010609060101010101" pitchFamily="49" charset="-122"/>
                <a:ea typeface="黑体" panose="02010609060101010101" pitchFamily="49" charset="-122"/>
              </a:rPr>
              <a:t>上的评价分数要高，说明同一算法对不同环境下的图像显著性的检测有差异</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6861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890528623"/>
              </p:ext>
            </p:extLst>
          </p:nvPr>
        </p:nvGraphicFramePr>
        <p:xfrm>
          <a:off x="1475656" y="2842267"/>
          <a:ext cx="6096000" cy="26873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1744">
                <a:tc>
                  <a:txBody>
                    <a:bodyPr/>
                    <a:lstStyle/>
                    <a:p>
                      <a:pPr algn="ctr"/>
                      <a:endParaRPr lang="zh-CN" altLang="en-US" sz="1600" dirty="0"/>
                    </a:p>
                  </a:txBody>
                  <a:tcPr/>
                </a:tc>
                <a:tc gridSpan="2">
                  <a:txBody>
                    <a:bodyPr/>
                    <a:lstStyle/>
                    <a:p>
                      <a:pPr algn="ctr"/>
                      <a:r>
                        <a:rPr lang="en-US" altLang="zh-CN" sz="1600" b="1" kern="1200" dirty="0" smtClean="0">
                          <a:solidFill>
                            <a:schemeClr val="lt1"/>
                          </a:solidFill>
                          <a:effectLst/>
                          <a:latin typeface="+mn-lt"/>
                          <a:ea typeface="+mn-ea"/>
                          <a:cs typeface="+mn-cs"/>
                        </a:rPr>
                        <a:t>DS1</a:t>
                      </a:r>
                      <a:r>
                        <a:rPr lang="zh-CN" altLang="zh-CN" sz="1600" b="1" kern="1200" dirty="0" smtClean="0">
                          <a:solidFill>
                            <a:schemeClr val="lt1"/>
                          </a:solidFill>
                          <a:effectLst/>
                          <a:latin typeface="+mn-lt"/>
                          <a:ea typeface="+mn-ea"/>
                          <a:cs typeface="+mn-cs"/>
                        </a:rPr>
                        <a:t>（</a:t>
                      </a:r>
                      <a:r>
                        <a:rPr lang="en-US" altLang="zh-CN" sz="1600" b="1" kern="1200" dirty="0" smtClean="0">
                          <a:solidFill>
                            <a:schemeClr val="lt1"/>
                          </a:solidFill>
                          <a:effectLst/>
                          <a:latin typeface="+mn-lt"/>
                          <a:ea typeface="+mn-ea"/>
                          <a:cs typeface="+mn-cs"/>
                        </a:rPr>
                        <a:t>120</a:t>
                      </a:r>
                      <a:r>
                        <a:rPr lang="zh-CN" altLang="zh-CN" sz="1600" b="1" kern="1200" dirty="0" smtClean="0">
                          <a:solidFill>
                            <a:schemeClr val="lt1"/>
                          </a:solidFill>
                          <a:effectLst/>
                          <a:latin typeface="+mn-lt"/>
                          <a:ea typeface="+mn-ea"/>
                          <a:cs typeface="+mn-cs"/>
                        </a:rPr>
                        <a:t>幅图像）</a:t>
                      </a:r>
                      <a:endParaRPr lang="zh-CN" altLang="en-US" sz="1600" dirty="0"/>
                    </a:p>
                  </a:txBody>
                  <a:tcPr/>
                </a:tc>
                <a:tc hMerge="1">
                  <a:txBody>
                    <a:bodyPr/>
                    <a:lstStyle/>
                    <a:p>
                      <a:endParaRPr lang="zh-CN" altLang="en-US" dirty="0"/>
                    </a:p>
                  </a:txBody>
                  <a:tcPr/>
                </a:tc>
                <a:tc gridSpan="2">
                  <a:txBody>
                    <a:bodyPr/>
                    <a:lstStyle/>
                    <a:p>
                      <a:pPr algn="ctr"/>
                      <a:r>
                        <a:rPr lang="en-US" altLang="zh-CN" sz="1600" b="1" kern="1200" dirty="0" smtClean="0">
                          <a:solidFill>
                            <a:schemeClr val="lt1"/>
                          </a:solidFill>
                          <a:effectLst/>
                          <a:latin typeface="+mn-lt"/>
                          <a:ea typeface="+mn-ea"/>
                          <a:cs typeface="+mn-cs"/>
                        </a:rPr>
                        <a:t>DS2</a:t>
                      </a:r>
                      <a:r>
                        <a:rPr lang="zh-CN" altLang="zh-CN" sz="1600" b="1" kern="1200" dirty="0" smtClean="0">
                          <a:solidFill>
                            <a:schemeClr val="lt1"/>
                          </a:solidFill>
                          <a:effectLst/>
                          <a:latin typeface="+mn-lt"/>
                          <a:ea typeface="+mn-ea"/>
                          <a:cs typeface="+mn-cs"/>
                        </a:rPr>
                        <a:t>（</a:t>
                      </a:r>
                      <a:r>
                        <a:rPr lang="en-US" altLang="zh-CN" sz="1600" b="1" kern="1200" dirty="0" smtClean="0">
                          <a:solidFill>
                            <a:schemeClr val="lt1"/>
                          </a:solidFill>
                          <a:effectLst/>
                          <a:latin typeface="+mn-lt"/>
                          <a:ea typeface="+mn-ea"/>
                          <a:cs typeface="+mn-cs"/>
                        </a:rPr>
                        <a:t>1003</a:t>
                      </a:r>
                      <a:r>
                        <a:rPr lang="zh-CN" altLang="zh-CN" sz="1600" b="1" kern="1200" dirty="0" smtClean="0">
                          <a:solidFill>
                            <a:schemeClr val="lt1"/>
                          </a:solidFill>
                          <a:effectLst/>
                          <a:latin typeface="+mn-lt"/>
                          <a:ea typeface="+mn-ea"/>
                          <a:cs typeface="+mn-cs"/>
                        </a:rPr>
                        <a:t>幅图像）</a:t>
                      </a:r>
                      <a:endParaRPr lang="zh-CN" altLang="en-US" sz="1600"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1600" dirty="0" smtClean="0"/>
                        <a:t>评价方式</a:t>
                      </a:r>
                      <a:endParaRPr lang="zh-CN" altLang="en-US" sz="1600" dirty="0"/>
                    </a:p>
                  </a:txBody>
                  <a:tcPr/>
                </a:tc>
                <a:tc>
                  <a:txBody>
                    <a:bodyPr/>
                    <a:lstStyle/>
                    <a:p>
                      <a:pPr algn="ctr"/>
                      <a:r>
                        <a:rPr lang="en-US" altLang="zh-CN" sz="1600" dirty="0" err="1" smtClean="0"/>
                        <a:t>AUC_Judd</a:t>
                      </a:r>
                      <a:endParaRPr lang="zh-CN" altLang="en-US" sz="1600" dirty="0"/>
                    </a:p>
                  </a:txBody>
                  <a:tcPr/>
                </a:tc>
                <a:tc>
                  <a:txBody>
                    <a:bodyPr/>
                    <a:lstStyle/>
                    <a:p>
                      <a:pPr algn="ctr"/>
                      <a:r>
                        <a:rPr lang="en-US" altLang="zh-CN" sz="1600" dirty="0" err="1" smtClean="0"/>
                        <a:t>AUC_Borji</a:t>
                      </a:r>
                      <a:endParaRPr lang="zh-CN" altLang="en-US" sz="1600" dirty="0"/>
                    </a:p>
                  </a:txBody>
                  <a:tcPr/>
                </a:tc>
                <a:tc>
                  <a:txBody>
                    <a:bodyPr/>
                    <a:lstStyle/>
                    <a:p>
                      <a:pPr algn="ctr"/>
                      <a:r>
                        <a:rPr lang="en-US" altLang="zh-CN" sz="1600" dirty="0" err="1" smtClean="0"/>
                        <a:t>AUC_Judd</a:t>
                      </a:r>
                      <a:endParaRPr lang="zh-CN" altLang="en-US" sz="1600" dirty="0"/>
                    </a:p>
                  </a:txBody>
                  <a:tcPr/>
                </a:tc>
                <a:tc>
                  <a:txBody>
                    <a:bodyPr/>
                    <a:lstStyle/>
                    <a:p>
                      <a:pPr algn="ctr"/>
                      <a:r>
                        <a:rPr lang="en-US" altLang="zh-CN" sz="1600" dirty="0" err="1" smtClean="0"/>
                        <a:t>AUC_Borji</a:t>
                      </a:r>
                      <a:endParaRPr lang="zh-CN" altLang="en-US" sz="1600" dirty="0"/>
                    </a:p>
                  </a:txBody>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effectLst/>
                          <a:latin typeface="黑体" panose="02010609060101010101" pitchFamily="49" charset="-122"/>
                          <a:ea typeface="黑体" panose="02010609060101010101" pitchFamily="49" charset="-122"/>
                          <a:cs typeface="+mn-cs"/>
                        </a:rPr>
                        <a:t>重构残差估计显著性</a:t>
                      </a:r>
                      <a:endParaRPr lang="zh-CN" altLang="en-US" sz="1400" dirty="0" smtClean="0">
                        <a:latin typeface="黑体" panose="02010609060101010101" pitchFamily="49" charset="-122"/>
                        <a:ea typeface="黑体" panose="02010609060101010101" pitchFamily="49" charset="-122"/>
                      </a:endParaRPr>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0.796</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0.786</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0.776</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indent="127000" algn="ctr" defTabSz="914400" rtl="0" eaLnBrk="1" latinLnBrk="0" hangingPunct="1">
                        <a:lnSpc>
                          <a:spcPct val="150000"/>
                        </a:lnSpc>
                        <a:spcAft>
                          <a:spcPts val="0"/>
                        </a:spcAft>
                      </a:pPr>
                      <a:r>
                        <a:rPr lang="en-US" altLang="zh-CN" sz="1600" kern="100" dirty="0" smtClean="0">
                          <a:solidFill>
                            <a:schemeClr val="dk1"/>
                          </a:solidFill>
                          <a:effectLst/>
                          <a:latin typeface="宋体" panose="02010600030101010101" pitchFamily="2" charset="-122"/>
                          <a:ea typeface="宋体" panose="02010600030101010101" pitchFamily="2" charset="-122"/>
                          <a:cs typeface="宋体" panose="02010600030101010101" pitchFamily="2" charset="-122"/>
                        </a:rPr>
                        <a:t>0.770</a:t>
                      </a:r>
                      <a:endParaRPr lang="zh-CN" altLang="en-US" sz="1600" kern="100" dirty="0">
                        <a:solidFill>
                          <a:schemeClr val="dk1"/>
                        </a:solidFill>
                        <a:effectLst/>
                        <a:latin typeface="宋体" panose="02010600030101010101" pitchFamily="2" charset="-122"/>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黑体" panose="02010609060101010101" pitchFamily="49" charset="-122"/>
                          <a:ea typeface="黑体" panose="02010609060101010101" pitchFamily="49" charset="-122"/>
                        </a:rPr>
                        <a:t>目标性监督采样估计显著性</a:t>
                      </a:r>
                    </a:p>
                  </a:txBody>
                  <a:tcPr/>
                </a:tc>
                <a:tc>
                  <a:txBody>
                    <a:bodyPr/>
                    <a:lstStyle/>
                    <a:p>
                      <a:pPr marL="0" indent="127000" algn="ctr" defTabSz="914400" rtl="0" eaLnBrk="1" latinLnBrk="0" hangingPunct="1">
                        <a:lnSpc>
                          <a:spcPct val="150000"/>
                        </a:lnSpc>
                        <a:spcAft>
                          <a:spcPts val="0"/>
                        </a:spcAft>
                      </a:pPr>
                      <a:r>
                        <a:rPr lang="en-US" sz="1600" kern="100" dirty="0"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0.798</a:t>
                      </a:r>
                      <a:endParaRPr lang="zh-CN" sz="1600"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0.788</a:t>
                      </a:r>
                      <a:endParaRPr lang="zh-CN" sz="1600"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0.778</a:t>
                      </a:r>
                      <a:endParaRPr lang="zh-CN" sz="1600"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0.772</a:t>
                      </a:r>
                      <a:endParaRPr lang="zh-CN" sz="1600"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370840">
                <a:tc>
                  <a:txBody>
                    <a:bodyPr/>
                    <a:lstStyle/>
                    <a:p>
                      <a:pPr algn="ctr"/>
                      <a:r>
                        <a:rPr lang="zh-CN" altLang="en-US" sz="1400" dirty="0" smtClean="0">
                          <a:latin typeface="黑体" panose="02010609060101010101" pitchFamily="49" charset="-122"/>
                          <a:ea typeface="黑体" panose="02010609060101010101" pitchFamily="49" charset="-122"/>
                        </a:rPr>
                        <a:t>目标性与重构残差线性融合</a:t>
                      </a:r>
                      <a:endParaRPr lang="zh-CN" altLang="en-US" sz="1400" dirty="0">
                        <a:latin typeface="黑体" panose="02010609060101010101" pitchFamily="49" charset="-122"/>
                        <a:ea typeface="黑体" panose="02010609060101010101" pitchFamily="49" charset="-122"/>
                      </a:endParaRPr>
                    </a:p>
                  </a:txBody>
                  <a:tcPr/>
                </a:tc>
                <a:tc>
                  <a:txBody>
                    <a:bodyPr/>
                    <a:lstStyle/>
                    <a:p>
                      <a:pPr marL="0" indent="127000" algn="ctr" defTabSz="914400" rtl="0" eaLnBrk="1" latinLnBrk="0" hangingPunct="1">
                        <a:lnSpc>
                          <a:spcPct val="150000"/>
                        </a:lnSpc>
                        <a:spcAft>
                          <a:spcPts val="0"/>
                        </a:spcAft>
                      </a:pPr>
                      <a:r>
                        <a:rPr lang="en-US"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0.827</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0.819</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0.809</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marL="0" indent="127000" algn="ctr" defTabSz="914400" rtl="0" eaLnBrk="1" latinLnBrk="0" hangingPunct="1">
                        <a:lnSpc>
                          <a:spcPct val="150000"/>
                        </a:lnSpc>
                        <a:spcAft>
                          <a:spcPts val="0"/>
                        </a:spcAft>
                      </a:pPr>
                      <a:r>
                        <a:rPr lang="en-US"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0.803</a:t>
                      </a:r>
                      <a:endParaRPr lang="zh-CN" sz="1600" kern="100"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
        <p:nvSpPr>
          <p:cNvPr id="6" name="文本框 5"/>
          <p:cNvSpPr txBox="1"/>
          <p:nvPr/>
        </p:nvSpPr>
        <p:spPr>
          <a:xfrm>
            <a:off x="771436" y="1028031"/>
            <a:ext cx="6584196" cy="646331"/>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zh-CN" sz="2400" b="1" dirty="0" smtClean="0">
                <a:latin typeface="黑体" panose="02010609060101010101" pitchFamily="49" charset="-122"/>
                <a:ea typeface="黑体" panose="02010609060101010101" pitchFamily="49" charset="-122"/>
              </a:rPr>
              <a:t>目标</a:t>
            </a:r>
            <a:r>
              <a:rPr lang="zh-CN" altLang="zh-CN" sz="2400" b="1" dirty="0">
                <a:latin typeface="黑体" panose="02010609060101010101" pitchFamily="49" charset="-122"/>
                <a:ea typeface="黑体" panose="02010609060101010101" pitchFamily="49" charset="-122"/>
              </a:rPr>
              <a:t>性和重构残差线性</a:t>
            </a:r>
            <a:r>
              <a:rPr lang="zh-CN" altLang="zh-CN" sz="2400" b="1" dirty="0" smtClean="0">
                <a:latin typeface="黑体" panose="02010609060101010101" pitchFamily="49" charset="-122"/>
                <a:ea typeface="黑体" panose="02010609060101010101" pitchFamily="49" charset="-122"/>
              </a:rPr>
              <a:t>融合</a:t>
            </a:r>
            <a:r>
              <a:rPr lang="zh-CN" altLang="en-US" sz="2400" b="1" dirty="0">
                <a:latin typeface="黑体" panose="02010609060101010101" pitchFamily="49" charset="-122"/>
                <a:ea typeface="黑体" panose="02010609060101010101" pitchFamily="49" charset="-122"/>
              </a:rPr>
              <a:t>提高</a:t>
            </a:r>
            <a:r>
              <a:rPr lang="zh-CN" altLang="zh-CN" sz="2400" b="1" dirty="0" smtClean="0">
                <a:latin typeface="黑体" panose="02010609060101010101" pitchFamily="49" charset="-122"/>
                <a:ea typeface="黑体" panose="02010609060101010101" pitchFamily="49" charset="-122"/>
              </a:rPr>
              <a:t>显著</a:t>
            </a:r>
            <a:r>
              <a:rPr lang="zh-CN" altLang="zh-CN" sz="2400" b="1" dirty="0">
                <a:latin typeface="黑体" panose="02010609060101010101" pitchFamily="49" charset="-122"/>
                <a:ea typeface="黑体" panose="02010609060101010101" pitchFamily="49" charset="-122"/>
              </a:rPr>
              <a:t>性估计</a:t>
            </a:r>
            <a:endParaRPr lang="en-US" altLang="zh-CN" sz="2400" b="1" dirty="0">
              <a:latin typeface="黑体" panose="02010609060101010101" pitchFamily="49" charset="-122"/>
              <a:ea typeface="黑体" panose="02010609060101010101" pitchFamily="49" charset="-122"/>
            </a:endParaRPr>
          </a:p>
        </p:txBody>
      </p:sp>
      <p:sp>
        <p:nvSpPr>
          <p:cNvPr id="7" name="文本框 6"/>
          <p:cNvSpPr txBox="1"/>
          <p:nvPr/>
        </p:nvSpPr>
        <p:spPr>
          <a:xfrm>
            <a:off x="1250048" y="5565315"/>
            <a:ext cx="6840760" cy="923330"/>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线性融合的</a:t>
            </a:r>
            <a:r>
              <a:rPr lang="zh-CN" altLang="en-US" dirty="0" smtClean="0">
                <a:latin typeface="黑体" panose="02010609060101010101" pitchFamily="49" charset="-122"/>
                <a:ea typeface="黑体" panose="02010609060101010101" pitchFamily="49" charset="-122"/>
              </a:rPr>
              <a:t>结果</a:t>
            </a:r>
            <a:r>
              <a:rPr lang="zh-CN" altLang="en-US" dirty="0" smtClean="0">
                <a:latin typeface="黑体" panose="02010609060101010101" pitchFamily="49" charset="-122"/>
                <a:ea typeface="黑体" panose="02010609060101010101" pitchFamily="49" charset="-122"/>
              </a:rPr>
              <a:t>比</a:t>
            </a:r>
            <a:r>
              <a:rPr lang="zh-CN" altLang="en-US" dirty="0" smtClean="0">
                <a:latin typeface="黑体" panose="02010609060101010101" pitchFamily="49" charset="-122"/>
                <a:ea typeface="黑体" panose="02010609060101010101" pitchFamily="49" charset="-122"/>
              </a:rPr>
              <a:t>前两个结果</a:t>
            </a:r>
            <a:r>
              <a:rPr lang="zh-CN" altLang="en-US" dirty="0" smtClean="0">
                <a:latin typeface="黑体" panose="02010609060101010101" pitchFamily="49" charset="-122"/>
                <a:ea typeface="黑体" panose="02010609060101010101" pitchFamily="49" charset="-122"/>
              </a:rPr>
              <a:t>要好出很多，</a:t>
            </a:r>
            <a:r>
              <a:rPr lang="zh-CN" altLang="en-US" dirty="0" smtClean="0">
                <a:latin typeface="黑体" panose="02010609060101010101" pitchFamily="49" charset="-122"/>
                <a:ea typeface="黑体" panose="02010609060101010101" pitchFamily="49" charset="-122"/>
              </a:rPr>
              <a:t>同时比参照算法的结果都要好，说明目标性确实能够提高图像的显著性估计</a:t>
            </a:r>
            <a:endParaRPr lang="en-US" altLang="zh-CN" dirty="0" smtClean="0">
              <a:latin typeface="黑体" panose="02010609060101010101" pitchFamily="49" charset="-122"/>
              <a:ea typeface="黑体" panose="02010609060101010101"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795739071"/>
              </p:ext>
            </p:extLst>
          </p:nvPr>
        </p:nvGraphicFramePr>
        <p:xfrm>
          <a:off x="2051720" y="1620002"/>
          <a:ext cx="4693515" cy="1076960"/>
        </p:xfrm>
        <a:graphic>
          <a:graphicData uri="http://schemas.openxmlformats.org/drawingml/2006/table">
            <a:tbl>
              <a:tblPr firstRow="1" bandRow="1">
                <a:tableStyleId>{5C22544A-7EE6-4342-B048-85BDC9FD1C3A}</a:tableStyleId>
              </a:tblPr>
              <a:tblGrid>
                <a:gridCol w="1135528">
                  <a:extLst>
                    <a:ext uri="{9D8B030D-6E8A-4147-A177-3AD203B41FA5}">
                      <a16:colId xmlns:a16="http://schemas.microsoft.com/office/drawing/2014/main" val="20000"/>
                    </a:ext>
                  </a:extLst>
                </a:gridCol>
                <a:gridCol w="832721">
                  <a:extLst>
                    <a:ext uri="{9D8B030D-6E8A-4147-A177-3AD203B41FA5}">
                      <a16:colId xmlns:a16="http://schemas.microsoft.com/office/drawing/2014/main" val="20001"/>
                    </a:ext>
                  </a:extLst>
                </a:gridCol>
                <a:gridCol w="908422">
                  <a:extLst>
                    <a:ext uri="{9D8B030D-6E8A-4147-A177-3AD203B41FA5}">
                      <a16:colId xmlns:a16="http://schemas.microsoft.com/office/drawing/2014/main" val="20002"/>
                    </a:ext>
                  </a:extLst>
                </a:gridCol>
                <a:gridCol w="908422">
                  <a:extLst>
                    <a:ext uri="{9D8B030D-6E8A-4147-A177-3AD203B41FA5}">
                      <a16:colId xmlns:a16="http://schemas.microsoft.com/office/drawing/2014/main" val="20003"/>
                    </a:ext>
                  </a:extLst>
                </a:gridCol>
                <a:gridCol w="908422">
                  <a:extLst>
                    <a:ext uri="{9D8B030D-6E8A-4147-A177-3AD203B41FA5}">
                      <a16:colId xmlns:a16="http://schemas.microsoft.com/office/drawing/2014/main" val="20004"/>
                    </a:ext>
                  </a:extLst>
                </a:gridCol>
              </a:tblGrid>
              <a:tr h="139040">
                <a:tc gridSpan="5">
                  <a:txBody>
                    <a:bodyPr/>
                    <a:lstStyle/>
                    <a:p>
                      <a:pPr algn="ctr"/>
                      <a:r>
                        <a:rPr lang="en-US" altLang="zh-CN" sz="1600" b="1" kern="1200" dirty="0" smtClean="0">
                          <a:solidFill>
                            <a:schemeClr val="lt1"/>
                          </a:solidFill>
                          <a:effectLst/>
                          <a:latin typeface="+mn-lt"/>
                          <a:ea typeface="+mn-ea"/>
                          <a:cs typeface="+mn-cs"/>
                        </a:rPr>
                        <a:t>DS1</a:t>
                      </a:r>
                      <a:r>
                        <a:rPr lang="zh-CN" altLang="en-US" sz="1600" b="1" kern="1200" dirty="0" smtClean="0">
                          <a:solidFill>
                            <a:schemeClr val="lt1"/>
                          </a:solidFill>
                          <a:effectLst/>
                          <a:latin typeface="+mn-lt"/>
                          <a:ea typeface="+mn-ea"/>
                          <a:cs typeface="+mn-cs"/>
                        </a:rPr>
                        <a:t>数据库上利用</a:t>
                      </a:r>
                      <a:r>
                        <a:rPr lang="en-US" altLang="zh-CN" sz="1600" dirty="0" err="1" smtClean="0"/>
                        <a:t>AUC_Judd</a:t>
                      </a:r>
                      <a:r>
                        <a:rPr lang="zh-CN" altLang="en-US" sz="1600" dirty="0" smtClean="0"/>
                        <a:t>得到的结果</a:t>
                      </a:r>
                      <a:endParaRPr lang="zh-CN" altLang="en-US" sz="16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1600" dirty="0" smtClean="0"/>
                        <a:t>算法</a:t>
                      </a:r>
                      <a:endParaRPr lang="zh-CN" altLang="en-US" sz="1600" dirty="0"/>
                    </a:p>
                  </a:txBody>
                  <a:tcPr/>
                </a:tc>
                <a:tc>
                  <a:txBody>
                    <a:bodyPr/>
                    <a:lstStyle/>
                    <a:p>
                      <a:pPr algn="ctr"/>
                      <a:r>
                        <a:rPr lang="en-US" altLang="zh-CN" dirty="0" err="1" smtClean="0"/>
                        <a:t>Itti</a:t>
                      </a:r>
                      <a:endParaRPr lang="zh-CN" altLang="en-US" dirty="0"/>
                    </a:p>
                  </a:txBody>
                  <a:tcPr/>
                </a:tc>
                <a:tc>
                  <a:txBody>
                    <a:bodyPr/>
                    <a:lstStyle/>
                    <a:p>
                      <a:pPr algn="ctr"/>
                      <a:r>
                        <a:rPr lang="en-US" altLang="zh-CN" dirty="0" smtClean="0"/>
                        <a:t>Shen</a:t>
                      </a:r>
                      <a:endParaRPr lang="zh-CN" altLang="en-US" dirty="0"/>
                    </a:p>
                  </a:txBody>
                  <a:tcPr/>
                </a:tc>
                <a:tc>
                  <a:txBody>
                    <a:bodyPr/>
                    <a:lstStyle/>
                    <a:p>
                      <a:pPr algn="ctr"/>
                      <a:r>
                        <a:rPr lang="en-US" altLang="zh-CN" dirty="0" smtClean="0"/>
                        <a:t>SMLG</a:t>
                      </a:r>
                      <a:endParaRPr lang="zh-CN" altLang="en-US" dirty="0"/>
                    </a:p>
                  </a:txBody>
                  <a:tcPr/>
                </a:tc>
                <a:tc>
                  <a:txBody>
                    <a:bodyPr/>
                    <a:lstStyle/>
                    <a:p>
                      <a:pPr algn="ctr"/>
                      <a:r>
                        <a:rPr lang="en-US" altLang="zh-CN" dirty="0" smtClean="0"/>
                        <a:t>AIM</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sz="1600" dirty="0" err="1" smtClean="0"/>
                        <a:t>AUC_Judd</a:t>
                      </a:r>
                      <a:endParaRPr lang="zh-CN" altLang="en-US" sz="1600" dirty="0"/>
                    </a:p>
                  </a:txBody>
                  <a:tcPr/>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0.687</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0.724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0.753</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600" kern="100" dirty="0" smtClean="0">
                          <a:effectLst/>
                          <a:latin typeface="宋体" panose="02010600030101010101" pitchFamily="2" charset="-122"/>
                          <a:ea typeface="宋体" panose="02010600030101010101" pitchFamily="2" charset="-122"/>
                          <a:cs typeface="宋体" panose="02010600030101010101" pitchFamily="2" charset="-122"/>
                        </a:rPr>
                        <a:t>0.755</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46140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a:latin typeface="黑体" panose="02010609060101010101" pitchFamily="49" charset="-122"/>
                <a:ea typeface="黑体" panose="02010609060101010101" pitchFamily="49" charset="-122"/>
              </a:rPr>
              <a:t>基于目标性的显著性分析</a:t>
            </a:r>
            <a:endParaRPr lang="zh-CN" altLang="en-US" sz="2800" b="1" dirty="0"/>
          </a:p>
        </p:txBody>
      </p:sp>
      <p:sp>
        <p:nvSpPr>
          <p:cNvPr id="6" name="文本框 5"/>
          <p:cNvSpPr txBox="1"/>
          <p:nvPr/>
        </p:nvSpPr>
        <p:spPr>
          <a:xfrm>
            <a:off x="771436" y="1028031"/>
            <a:ext cx="6584196" cy="559769"/>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显著性</a:t>
            </a:r>
            <a:r>
              <a:rPr lang="zh-CN" altLang="en-US" sz="2400" b="1" dirty="0" smtClean="0">
                <a:latin typeface="黑体" panose="02010609060101010101" pitchFamily="49" charset="-122"/>
                <a:ea typeface="黑体" panose="02010609060101010101" pitchFamily="49" charset="-122"/>
              </a:rPr>
              <a:t>效果对比分析</a:t>
            </a:r>
            <a:endParaRPr lang="en-US" altLang="zh-CN" sz="2400" b="1" dirty="0">
              <a:latin typeface="黑体" panose="02010609060101010101" pitchFamily="49" charset="-122"/>
              <a:ea typeface="黑体" panose="02010609060101010101" pitchFamily="49" charset="-122"/>
            </a:endParaRPr>
          </a:p>
        </p:txBody>
      </p:sp>
      <p:sp>
        <p:nvSpPr>
          <p:cNvPr id="7" name="文本框 6"/>
          <p:cNvSpPr txBox="1"/>
          <p:nvPr/>
        </p:nvSpPr>
        <p:spPr>
          <a:xfrm>
            <a:off x="609915" y="5373216"/>
            <a:ext cx="8064896" cy="1338828"/>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前两组数据说明图像的目标性特征可以避免轮廓纹理对显著性检测的干扰</a:t>
            </a:r>
            <a:endParaRPr lang="en-US" altLang="zh-CN"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最</a:t>
            </a:r>
            <a:r>
              <a:rPr lang="zh-CN" altLang="en-US" dirty="0" smtClean="0">
                <a:latin typeface="黑体" panose="02010609060101010101" pitchFamily="49" charset="-122"/>
                <a:ea typeface="黑体" panose="02010609060101010101" pitchFamily="49" charset="-122"/>
              </a:rPr>
              <a:t>后一组数据说明当图像中无明显目标时，目标性对显著性的检测效果没有太多帮助</a:t>
            </a:r>
            <a:endParaRPr lang="en-US" altLang="zh-CN" dirty="0" smtClean="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6" y="1717832"/>
            <a:ext cx="7544980" cy="3629169"/>
          </a:xfrm>
          <a:prstGeom prst="rect">
            <a:avLst/>
          </a:prstGeom>
        </p:spPr>
      </p:pic>
    </p:spTree>
    <p:extLst>
      <p:ext uri="{BB962C8B-B14F-4D97-AF65-F5344CB8AC3E}">
        <p14:creationId xmlns:p14="http://schemas.microsoft.com/office/powerpoint/2010/main" val="1520035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总结与展望</a:t>
            </a:r>
            <a:endParaRPr lang="zh-CN" altLang="en-US" sz="2800" b="1" dirty="0">
              <a:latin typeface="黑体" panose="02010609060101010101" pitchFamily="49" charset="-122"/>
              <a:ea typeface="黑体" panose="02010609060101010101" pitchFamily="49" charset="-122"/>
            </a:endParaRPr>
          </a:p>
        </p:txBody>
      </p:sp>
      <p:sp>
        <p:nvSpPr>
          <p:cNvPr id="6" name="文本框 5"/>
          <p:cNvSpPr txBox="1"/>
          <p:nvPr/>
        </p:nvSpPr>
        <p:spPr>
          <a:xfrm>
            <a:off x="755577" y="1268760"/>
            <a:ext cx="8136904" cy="2215991"/>
          </a:xfrm>
          <a:prstGeom prst="rect">
            <a:avLst/>
          </a:prstGeom>
          <a:noFill/>
        </p:spPr>
        <p:txBody>
          <a:bodyPr wrap="square" rtlCol="0">
            <a:spAutoFit/>
          </a:bodyPr>
          <a:lstStyle/>
          <a:p>
            <a:pPr marL="0" lvl="2">
              <a:lnSpc>
                <a:spcPct val="150000"/>
              </a:lnSpc>
            </a:pPr>
            <a:r>
              <a:rPr lang="zh-CN" altLang="en-US" sz="2800" b="1" dirty="0" smtClean="0">
                <a:latin typeface="黑体" panose="02010609060101010101" pitchFamily="49" charset="-122"/>
                <a:ea typeface="黑体" panose="02010609060101010101" pitchFamily="49" charset="-122"/>
              </a:rPr>
              <a:t>总结</a:t>
            </a:r>
            <a:r>
              <a:rPr lang="zh-CN" altLang="zh-CN" sz="2800" b="1"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实验发现图像的上层特征包含丰富的语义信息，能够提高图像的显著性检测</a:t>
            </a:r>
            <a:endParaRPr lang="en-US" altLang="zh-CN" sz="1600"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图像的目标性能够给出图像中目标的分布情况，对显著性检测有很好的提升</a:t>
            </a:r>
            <a:r>
              <a:rPr lang="zh-CN" altLang="en-US" sz="1600" dirty="0">
                <a:latin typeface="黑体" panose="02010609060101010101" pitchFamily="49" charset="-122"/>
                <a:ea typeface="黑体" panose="02010609060101010101" pitchFamily="49" charset="-122"/>
              </a:rPr>
              <a:t>效果</a:t>
            </a:r>
            <a:endParaRPr lang="en-US" altLang="zh-CN" sz="1600"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将目标性用在显著性检测的后面步骤比用到前面步骤效果会好，说明图像的目标性已经拥有很丰富的信息</a:t>
            </a:r>
            <a:endParaRPr lang="en-US" altLang="zh-CN" sz="1600" dirty="0">
              <a:latin typeface="黑体" panose="02010609060101010101" pitchFamily="49" charset="-122"/>
              <a:ea typeface="黑体" panose="02010609060101010101" pitchFamily="49" charset="-122"/>
            </a:endParaRPr>
          </a:p>
        </p:txBody>
      </p:sp>
      <p:sp>
        <p:nvSpPr>
          <p:cNvPr id="7" name="文本框 6"/>
          <p:cNvSpPr txBox="1"/>
          <p:nvPr/>
        </p:nvSpPr>
        <p:spPr>
          <a:xfrm>
            <a:off x="755577" y="3789040"/>
            <a:ext cx="8259855" cy="2492990"/>
          </a:xfrm>
          <a:prstGeom prst="rect">
            <a:avLst/>
          </a:prstGeom>
          <a:noFill/>
        </p:spPr>
        <p:txBody>
          <a:bodyPr wrap="square" rtlCol="0">
            <a:spAutoFit/>
          </a:bodyPr>
          <a:lstStyle/>
          <a:p>
            <a:pPr marL="0" lvl="2">
              <a:lnSpc>
                <a:spcPct val="150000"/>
              </a:lnSpc>
            </a:pPr>
            <a:r>
              <a:rPr lang="zh-CN" altLang="en-US" sz="2400" b="1" dirty="0" smtClean="0">
                <a:latin typeface="黑体" panose="02010609060101010101" pitchFamily="49" charset="-122"/>
                <a:ea typeface="黑体" panose="02010609060101010101" pitchFamily="49" charset="-122"/>
              </a:rPr>
              <a:t>不足与展望</a:t>
            </a:r>
            <a:r>
              <a:rPr lang="zh-CN" altLang="zh-CN"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a:latin typeface="黑体" panose="02010609060101010101" pitchFamily="49" charset="-122"/>
                <a:ea typeface="黑体" panose="02010609060101010101" pitchFamily="49" charset="-122"/>
              </a:rPr>
              <a:t>对于自上而下的基于任务目标驱动的显著性检测方法，可以利用很多的上层语义特征，本文中仅仅探讨了目标性对显著性检测的贡献</a:t>
            </a:r>
            <a:endParaRPr lang="en-US" altLang="zh-CN" sz="1600" dirty="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a:latin typeface="黑体" panose="02010609060101010101" pitchFamily="49" charset="-122"/>
                <a:ea typeface="黑体" panose="02010609060101010101" pitchFamily="49" charset="-122"/>
              </a:rPr>
              <a:t>对于一些无明显目标的图像，利用目标性特征对显著性检测的提高没有太多效果</a:t>
            </a:r>
            <a:endParaRPr lang="en-US" altLang="zh-CN" sz="1600" dirty="0">
              <a:latin typeface="黑体" panose="02010609060101010101" pitchFamily="49" charset="-122"/>
              <a:ea typeface="黑体" panose="02010609060101010101" pitchFamily="49" charset="-122"/>
            </a:endParaRPr>
          </a:p>
          <a:p>
            <a:pPr marL="285750" lvl="2" indent="-285750">
              <a:lnSpc>
                <a:spcPct val="150000"/>
              </a:lnSpc>
              <a:buFont typeface="Arial" panose="020B0604020202020204" pitchFamily="34" charset="0"/>
              <a:buChar char="•"/>
            </a:pPr>
            <a:r>
              <a:rPr lang="zh-CN" altLang="en-US" sz="1600" dirty="0">
                <a:latin typeface="黑体" panose="02010609060101010101" pitchFamily="49" charset="-122"/>
                <a:ea typeface="黑体" panose="02010609060101010101" pitchFamily="49" charset="-122"/>
              </a:rPr>
              <a:t>本文中图像重构残差是基于非监督学习中的自动编码器得到的，而一般监督的学习方法效果会比非监督算法的效果要好</a:t>
            </a:r>
            <a:endParaRPr lang="en-US" altLang="zh-CN"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7026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致谢</a:t>
            </a:r>
            <a:endParaRPr lang="zh-CN" altLang="en-US" sz="2800" b="1" dirty="0">
              <a:latin typeface="黑体" panose="02010609060101010101" pitchFamily="49" charset="-122"/>
              <a:ea typeface="黑体" panose="02010609060101010101" pitchFamily="49" charset="-122"/>
            </a:endParaRPr>
          </a:p>
        </p:txBody>
      </p:sp>
      <p:sp>
        <p:nvSpPr>
          <p:cNvPr id="6" name="文本框 5"/>
          <p:cNvSpPr txBox="1"/>
          <p:nvPr/>
        </p:nvSpPr>
        <p:spPr>
          <a:xfrm>
            <a:off x="1835696" y="2708920"/>
            <a:ext cx="6120680" cy="793487"/>
          </a:xfrm>
          <a:prstGeom prst="rect">
            <a:avLst/>
          </a:prstGeom>
          <a:noFill/>
        </p:spPr>
        <p:txBody>
          <a:bodyPr wrap="square" rtlCol="0">
            <a:spAutoFit/>
          </a:bodyPr>
          <a:lstStyle/>
          <a:p>
            <a:pPr marL="0" lvl="2">
              <a:lnSpc>
                <a:spcPct val="150000"/>
              </a:lnSpc>
            </a:pPr>
            <a:r>
              <a:rPr lang="zh-CN" altLang="en-US" sz="3600" b="1" dirty="0" smtClean="0">
                <a:solidFill>
                  <a:srgbClr val="C00000"/>
                </a:solidFill>
                <a:latin typeface="黑体" panose="02010609060101010101" pitchFamily="49" charset="-122"/>
                <a:ea typeface="黑体" panose="02010609060101010101" pitchFamily="49" charset="-122"/>
              </a:rPr>
              <a:t>谢谢各位老师的聆听与建议</a:t>
            </a:r>
            <a:endParaRPr lang="en-US" altLang="zh-CN" sz="36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9972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1876068"/>
            <a:ext cx="7256065" cy="1080120"/>
          </a:xfrm>
        </p:spPr>
        <p:txBody>
          <a:bodyPr>
            <a:normAutofit/>
          </a:bodyPr>
          <a:lstStyle/>
          <a:p>
            <a:pPr marL="0" indent="0">
              <a:lnSpc>
                <a:spcPct val="150000"/>
              </a:lnSpc>
              <a:buNone/>
            </a:pPr>
            <a:r>
              <a:rPr lang="zh-CN" altLang="en-US" sz="1800" dirty="0" smtClean="0">
                <a:latin typeface="+mn-ea"/>
              </a:rPr>
              <a:t>    </a:t>
            </a:r>
            <a:r>
              <a:rPr lang="zh-CN" altLang="en-US" sz="1800" dirty="0" smtClean="0">
                <a:latin typeface="黑体" panose="02010609060101010101" pitchFamily="49" charset="-122"/>
                <a:ea typeface="黑体" panose="02010609060101010101" pitchFamily="49" charset="-122"/>
              </a:rPr>
              <a:t>图像显著</a:t>
            </a:r>
            <a:r>
              <a:rPr lang="zh-CN" altLang="en-US" sz="1800" dirty="0">
                <a:latin typeface="黑体" panose="02010609060101010101" pitchFamily="49" charset="-122"/>
                <a:ea typeface="黑体" panose="02010609060101010101" pitchFamily="49" charset="-122"/>
              </a:rPr>
              <a:t>性是</a:t>
            </a:r>
            <a:r>
              <a:rPr lang="zh-CN" altLang="en-US" sz="1800" dirty="0" smtClean="0">
                <a:latin typeface="黑体" panose="02010609060101010101" pitchFamily="49" charset="-122"/>
                <a:ea typeface="黑体" panose="02010609060101010101" pitchFamily="49" charset="-122"/>
              </a:rPr>
              <a:t>指计算机通过算法模拟</a:t>
            </a:r>
            <a:r>
              <a:rPr lang="zh-CN" altLang="en-US" sz="1800" dirty="0">
                <a:latin typeface="黑体" panose="02010609060101010101" pitchFamily="49" charset="-122"/>
                <a:ea typeface="黑体" panose="02010609060101010101" pitchFamily="49" charset="-122"/>
              </a:rPr>
              <a:t>人的视觉</a:t>
            </a:r>
            <a:r>
              <a:rPr lang="zh-CN" altLang="en-US" sz="1800" dirty="0" smtClean="0">
                <a:latin typeface="黑体" panose="02010609060101010101" pitchFamily="49" charset="-122"/>
                <a:ea typeface="黑体" panose="02010609060101010101" pitchFamily="49" charset="-122"/>
              </a:rPr>
              <a:t>特性，来得到图像中</a:t>
            </a:r>
            <a:r>
              <a:rPr lang="zh-CN" altLang="en-US" sz="1800" dirty="0">
                <a:latin typeface="黑体" panose="02010609060101010101" pitchFamily="49" charset="-122"/>
                <a:ea typeface="黑体" panose="02010609060101010101" pitchFamily="49" charset="-122"/>
              </a:rPr>
              <a:t>的显著区域</a:t>
            </a:r>
            <a:r>
              <a:rPr lang="zh-CN" altLang="en-US" sz="1800" dirty="0" smtClean="0">
                <a:latin typeface="黑体" panose="02010609060101010101" pitchFamily="49" charset="-122"/>
                <a:ea typeface="黑体" panose="02010609060101010101" pitchFamily="49" charset="-122"/>
              </a:rPr>
              <a:t>，这些区域一般是我们比较</a:t>
            </a:r>
            <a:r>
              <a:rPr lang="zh-CN" altLang="en-US" sz="1800" dirty="0">
                <a:latin typeface="黑体" panose="02010609060101010101" pitchFamily="49" charset="-122"/>
                <a:ea typeface="黑体" panose="02010609060101010101" pitchFamily="49" charset="-122"/>
              </a:rPr>
              <a:t>感兴趣的地方</a:t>
            </a:r>
          </a:p>
          <a:p>
            <a:pPr marL="0" indent="0">
              <a:lnSpc>
                <a:spcPct val="150000"/>
              </a:lnSpc>
              <a:buNone/>
            </a:pPr>
            <a:endParaRPr lang="en-US" altLang="zh-CN" sz="1800" dirty="0" smtClean="0">
              <a:latin typeface="+mn-ea"/>
            </a:endParaRPr>
          </a:p>
        </p:txBody>
      </p:sp>
      <p:sp>
        <p:nvSpPr>
          <p:cNvPr id="3" name="标题 2"/>
          <p:cNvSpPr>
            <a:spLocks noGrp="1"/>
          </p:cNvSpPr>
          <p:nvPr>
            <p:ph type="title"/>
          </p:nvPr>
        </p:nvSpPr>
        <p:spPr>
          <a:xfrm>
            <a:off x="2843808" y="0"/>
            <a:ext cx="6300192" cy="692696"/>
          </a:xfrm>
        </p:spPr>
        <p:txBody>
          <a:bodyPr/>
          <a:lstStyle/>
          <a:p>
            <a:r>
              <a:rPr lang="zh-CN" altLang="en-US" sz="2800" b="1" dirty="0" smtClean="0"/>
              <a:t>课题介绍</a:t>
            </a:r>
            <a:endParaRPr lang="zh-CN" altLang="en-US" sz="2800" b="1" dirty="0"/>
          </a:p>
        </p:txBody>
      </p:sp>
      <p:sp>
        <p:nvSpPr>
          <p:cNvPr id="4" name="内容占位符 1"/>
          <p:cNvSpPr txBox="1">
            <a:spLocks/>
          </p:cNvSpPr>
          <p:nvPr/>
        </p:nvSpPr>
        <p:spPr bwMode="auto">
          <a:xfrm>
            <a:off x="971600" y="1052736"/>
            <a:ext cx="302433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smtClean="0"/>
              <a:t>图像显著性</a:t>
            </a:r>
            <a:endParaRPr lang="en-US" altLang="zh-CN" sz="2400" b="1" dirty="0" smtClean="0"/>
          </a:p>
        </p:txBody>
      </p:sp>
      <p:grpSp>
        <p:nvGrpSpPr>
          <p:cNvPr id="5" name="组合 4"/>
          <p:cNvGrpSpPr/>
          <p:nvPr/>
        </p:nvGrpSpPr>
        <p:grpSpPr>
          <a:xfrm>
            <a:off x="1187624" y="2980618"/>
            <a:ext cx="6624736" cy="2737606"/>
            <a:chOff x="1684744" y="2578041"/>
            <a:chExt cx="7187527" cy="3374888"/>
          </a:xfrm>
        </p:grpSpPr>
        <p:pic>
          <p:nvPicPr>
            <p:cNvPr id="6" name="图片 5"/>
            <p:cNvPicPr>
              <a:picLocks noChangeAspect="1"/>
            </p:cNvPicPr>
            <p:nvPr/>
          </p:nvPicPr>
          <p:blipFill>
            <a:blip r:embed="rId3"/>
            <a:stretch>
              <a:fillRect/>
            </a:stretch>
          </p:blipFill>
          <p:spPr>
            <a:xfrm>
              <a:off x="1684744" y="2578041"/>
              <a:ext cx="2026122" cy="1591954"/>
            </a:xfrm>
            <a:prstGeom prst="rect">
              <a:avLst/>
            </a:prstGeom>
          </p:spPr>
        </p:pic>
        <p:pic>
          <p:nvPicPr>
            <p:cNvPr id="7" name="图片 6"/>
            <p:cNvPicPr>
              <a:picLocks noChangeAspect="1"/>
            </p:cNvPicPr>
            <p:nvPr/>
          </p:nvPicPr>
          <p:blipFill>
            <a:blip r:embed="rId4"/>
            <a:stretch>
              <a:fillRect/>
            </a:stretch>
          </p:blipFill>
          <p:spPr>
            <a:xfrm>
              <a:off x="1724584" y="4365222"/>
              <a:ext cx="1986281" cy="1560650"/>
            </a:xfrm>
            <a:prstGeom prst="rect">
              <a:avLst/>
            </a:prstGeom>
          </p:spPr>
        </p:pic>
        <p:pic>
          <p:nvPicPr>
            <p:cNvPr id="8" name="图片 7"/>
            <p:cNvPicPr>
              <a:picLocks noChangeAspect="1"/>
            </p:cNvPicPr>
            <p:nvPr/>
          </p:nvPicPr>
          <p:blipFill>
            <a:blip r:embed="rId5"/>
            <a:stretch>
              <a:fillRect/>
            </a:stretch>
          </p:blipFill>
          <p:spPr>
            <a:xfrm>
              <a:off x="4223431" y="2641093"/>
              <a:ext cx="2153548" cy="1521157"/>
            </a:xfrm>
            <a:prstGeom prst="rect">
              <a:avLst/>
            </a:prstGeom>
          </p:spPr>
        </p:pic>
        <p:pic>
          <p:nvPicPr>
            <p:cNvPr id="9" name="图片 8"/>
            <p:cNvPicPr>
              <a:picLocks noChangeAspect="1"/>
            </p:cNvPicPr>
            <p:nvPr/>
          </p:nvPicPr>
          <p:blipFill>
            <a:blip r:embed="rId6"/>
            <a:stretch>
              <a:fillRect/>
            </a:stretch>
          </p:blipFill>
          <p:spPr>
            <a:xfrm>
              <a:off x="4223431" y="4418241"/>
              <a:ext cx="2228479" cy="1526596"/>
            </a:xfrm>
            <a:prstGeom prst="rect">
              <a:avLst/>
            </a:prstGeom>
          </p:spPr>
        </p:pic>
        <p:pic>
          <p:nvPicPr>
            <p:cNvPr id="10" name="图片 9"/>
            <p:cNvPicPr>
              <a:picLocks noChangeAspect="1"/>
            </p:cNvPicPr>
            <p:nvPr/>
          </p:nvPicPr>
          <p:blipFill>
            <a:blip r:embed="rId7"/>
            <a:stretch>
              <a:fillRect/>
            </a:stretch>
          </p:blipFill>
          <p:spPr>
            <a:xfrm>
              <a:off x="6798810" y="2598410"/>
              <a:ext cx="1992615" cy="1555212"/>
            </a:xfrm>
            <a:prstGeom prst="rect">
              <a:avLst/>
            </a:prstGeom>
          </p:spPr>
        </p:pic>
        <p:pic>
          <p:nvPicPr>
            <p:cNvPr id="11" name="图片 10"/>
            <p:cNvPicPr>
              <a:picLocks noChangeAspect="1"/>
            </p:cNvPicPr>
            <p:nvPr/>
          </p:nvPicPr>
          <p:blipFill>
            <a:blip r:embed="rId8"/>
            <a:stretch>
              <a:fillRect/>
            </a:stretch>
          </p:blipFill>
          <p:spPr>
            <a:xfrm>
              <a:off x="6798810" y="4418241"/>
              <a:ext cx="2073461" cy="1534688"/>
            </a:xfrm>
            <a:prstGeom prst="rect">
              <a:avLst/>
            </a:prstGeom>
          </p:spPr>
        </p:pic>
      </p:grpSp>
    </p:spTree>
    <p:extLst>
      <p:ext uri="{BB962C8B-B14F-4D97-AF65-F5344CB8AC3E}">
        <p14:creationId xmlns:p14="http://schemas.microsoft.com/office/powerpoint/2010/main" val="226389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52147" y="2348880"/>
            <a:ext cx="7256065" cy="2592288"/>
          </a:xfrm>
        </p:spPr>
        <p:txBody>
          <a:bodyPr>
            <a:normAutofit lnSpcReduction="10000"/>
          </a:bodyPr>
          <a:lstStyle/>
          <a:p>
            <a:pPr marL="0" indent="0">
              <a:lnSpc>
                <a:spcPct val="150000"/>
              </a:lnSpc>
              <a:buNone/>
            </a:pPr>
            <a:r>
              <a:rPr lang="zh-CN" altLang="en-US"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在</a:t>
            </a:r>
            <a:r>
              <a:rPr lang="zh-CN" altLang="en-US" sz="1800" dirty="0">
                <a:latin typeface="黑体" panose="02010609060101010101" pitchFamily="49" charset="-122"/>
                <a:ea typeface="黑体" panose="02010609060101010101" pitchFamily="49" charset="-122"/>
              </a:rPr>
              <a:t>机器上模拟人类</a:t>
            </a:r>
            <a:r>
              <a:rPr lang="zh-CN" altLang="en-US" sz="1800" dirty="0" smtClean="0">
                <a:latin typeface="黑体" panose="02010609060101010101" pitchFamily="49" charset="-122"/>
                <a:ea typeface="黑体" panose="02010609060101010101" pitchFamily="49" charset="-122"/>
              </a:rPr>
              <a:t>的</a:t>
            </a:r>
            <a:r>
              <a:rPr lang="zh-CN" altLang="en-US" sz="1800" dirty="0">
                <a:latin typeface="黑体" panose="02010609060101010101" pitchFamily="49" charset="-122"/>
                <a:ea typeface="黑体" panose="02010609060101010101" pitchFamily="49" charset="-122"/>
              </a:rPr>
              <a:t>视觉</a:t>
            </a:r>
            <a:r>
              <a:rPr lang="zh-CN" altLang="en-US" sz="1800" dirty="0" smtClean="0">
                <a:latin typeface="黑体" panose="02010609060101010101" pitchFamily="49" charset="-122"/>
                <a:ea typeface="黑体" panose="02010609060101010101" pitchFamily="49" charset="-122"/>
              </a:rPr>
              <a:t>能</a:t>
            </a:r>
            <a:r>
              <a:rPr lang="zh-CN" altLang="en-US" sz="1800" dirty="0">
                <a:latin typeface="黑体" panose="02010609060101010101" pitchFamily="49" charset="-122"/>
                <a:ea typeface="黑体" panose="02010609060101010101" pitchFamily="49" charset="-122"/>
              </a:rPr>
              <a:t>力对于使机器能够像人类一样处理视觉内容是至关重要的</a:t>
            </a:r>
            <a:r>
              <a:rPr lang="zh-CN" altLang="en-US" sz="1800" dirty="0" smtClean="0">
                <a:latin typeface="黑体" panose="02010609060101010101" pitchFamily="49" charset="-122"/>
                <a:ea typeface="黑体" panose="02010609060101010101" pitchFamily="49" charset="-122"/>
              </a:rPr>
              <a:t>。</a:t>
            </a:r>
            <a:r>
              <a:rPr lang="en-US" altLang="zh-CN" sz="1800" dirty="0" smtClean="0">
                <a:latin typeface="黑体" panose="02010609060101010101" pitchFamily="49" charset="-122"/>
                <a:ea typeface="黑体" panose="02010609060101010101" pitchFamily="49" charset="-122"/>
              </a:rPr>
              <a:t>     </a:t>
            </a:r>
          </a:p>
          <a:p>
            <a:pPr marL="0" indent="0">
              <a:lnSpc>
                <a:spcPct val="150000"/>
              </a:lnSpc>
              <a:buNone/>
            </a:pPr>
            <a:r>
              <a:rPr lang="zh-CN" altLang="en-US" sz="1800" dirty="0" smtClean="0">
                <a:solidFill>
                  <a:schemeClr val="bg2">
                    <a:lumMod val="10000"/>
                  </a:schemeClr>
                </a:solidFill>
                <a:latin typeface="黑体" panose="02010609060101010101" pitchFamily="49" charset="-122"/>
                <a:ea typeface="黑体" panose="02010609060101010101" pitchFamily="49" charset="-122"/>
              </a:rPr>
              <a:t>    基于</a:t>
            </a:r>
            <a:r>
              <a:rPr lang="zh-CN" altLang="en-US" sz="1800" dirty="0">
                <a:solidFill>
                  <a:schemeClr val="bg2">
                    <a:lumMod val="10000"/>
                  </a:schemeClr>
                </a:solidFill>
                <a:latin typeface="黑体" panose="02010609060101010101" pitchFamily="49" charset="-122"/>
                <a:ea typeface="黑体" panose="02010609060101010101" pitchFamily="49" charset="-122"/>
              </a:rPr>
              <a:t>视觉注意的显著性区域检测对于图像分析过程有着非常重要的意义。将计算资源优先分配给那些容易引起观察者注意的区域，必将极大提高现有的图像处理分析方法的工作效率。显著性区域检测正是在这个基础上提出并发展起来的。</a:t>
            </a:r>
            <a:endParaRPr lang="en-US" altLang="zh-CN" sz="1800" b="1" dirty="0" smtClean="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课题介绍</a:t>
            </a:r>
            <a:endParaRPr lang="zh-CN" altLang="en-US" sz="2800" b="1" dirty="0">
              <a:latin typeface="黑体" panose="02010609060101010101" pitchFamily="49" charset="-122"/>
              <a:ea typeface="黑体" panose="02010609060101010101" pitchFamily="49" charset="-122"/>
            </a:endParaRPr>
          </a:p>
        </p:txBody>
      </p:sp>
      <p:sp>
        <p:nvSpPr>
          <p:cNvPr id="4" name="内容占位符 1"/>
          <p:cNvSpPr txBox="1">
            <a:spLocks/>
          </p:cNvSpPr>
          <p:nvPr/>
        </p:nvSpPr>
        <p:spPr bwMode="auto">
          <a:xfrm>
            <a:off x="971600" y="1052736"/>
            <a:ext cx="302433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a:latin typeface="黑体" panose="02010609060101010101" pitchFamily="49" charset="-122"/>
                <a:ea typeface="黑体" panose="02010609060101010101" pitchFamily="49" charset="-122"/>
              </a:rPr>
              <a:t>课</a:t>
            </a:r>
            <a:r>
              <a:rPr lang="zh-CN" altLang="en-US" sz="2400" b="1" dirty="0" smtClean="0">
                <a:latin typeface="黑体" panose="02010609060101010101" pitchFamily="49" charset="-122"/>
                <a:ea typeface="黑体" panose="02010609060101010101" pitchFamily="49" charset="-122"/>
              </a:rPr>
              <a:t>题背景与意义</a:t>
            </a:r>
            <a:endParaRPr lang="en-US" altLang="zh-CN" sz="2400" b="1"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65929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课题介绍</a:t>
            </a:r>
            <a:endParaRPr lang="zh-CN" altLang="en-US" sz="2800" b="1" dirty="0">
              <a:latin typeface="黑体" panose="02010609060101010101" pitchFamily="49" charset="-122"/>
              <a:ea typeface="黑体" panose="02010609060101010101" pitchFamily="49" charset="-122"/>
            </a:endParaRPr>
          </a:p>
        </p:txBody>
      </p:sp>
      <p:sp>
        <p:nvSpPr>
          <p:cNvPr id="4" name="内容占位符 1"/>
          <p:cNvSpPr txBox="1">
            <a:spLocks/>
          </p:cNvSpPr>
          <p:nvPr/>
        </p:nvSpPr>
        <p:spPr bwMode="auto">
          <a:xfrm>
            <a:off x="971600" y="1052736"/>
            <a:ext cx="252028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smtClean="0">
                <a:latin typeface="黑体" panose="02010609060101010101" pitchFamily="49" charset="-122"/>
                <a:ea typeface="黑体" panose="02010609060101010101" pitchFamily="49" charset="-122"/>
              </a:rPr>
              <a:t>研究现状</a:t>
            </a:r>
            <a:endParaRPr lang="en-US" altLang="zh-CN" sz="2400" b="1" dirty="0" smtClean="0">
              <a:latin typeface="黑体" panose="02010609060101010101" pitchFamily="49" charset="-122"/>
              <a:ea typeface="黑体" panose="02010609060101010101" pitchFamily="49" charset="-122"/>
            </a:endParaRPr>
          </a:p>
        </p:txBody>
      </p:sp>
      <p:sp>
        <p:nvSpPr>
          <p:cNvPr id="5" name="文本框 4"/>
          <p:cNvSpPr txBox="1"/>
          <p:nvPr/>
        </p:nvSpPr>
        <p:spPr>
          <a:xfrm>
            <a:off x="971600" y="1715186"/>
            <a:ext cx="7848871" cy="1338828"/>
          </a:xfrm>
          <a:prstGeom prst="rect">
            <a:avLst/>
          </a:prstGeom>
          <a:noFill/>
        </p:spPr>
        <p:txBody>
          <a:bodyPr wrap="square" rtlCol="0">
            <a:spAutoFit/>
          </a:bodyPr>
          <a:lstStyle/>
          <a:p>
            <a:pPr>
              <a:lnSpc>
                <a:spcPct val="150000"/>
              </a:lnSpc>
            </a:pPr>
            <a:r>
              <a:rPr lang="zh-CN" altLang="en-US" b="1" dirty="0" smtClean="0">
                <a:solidFill>
                  <a:schemeClr val="bg2">
                    <a:lumMod val="10000"/>
                  </a:schemeClr>
                </a:solidFill>
                <a:latin typeface="黑体" panose="02010609060101010101" pitchFamily="49" charset="-122"/>
                <a:ea typeface="黑体" panose="02010609060101010101" pitchFamily="49" charset="-122"/>
              </a:rPr>
              <a:t>    自下而上</a:t>
            </a:r>
            <a:r>
              <a:rPr lang="zh-CN" altLang="en-US" dirty="0">
                <a:solidFill>
                  <a:schemeClr val="bg2">
                    <a:lumMod val="10000"/>
                  </a:schemeClr>
                </a:solidFill>
                <a:latin typeface="黑体" panose="02010609060101010101" pitchFamily="49" charset="-122"/>
                <a:ea typeface="黑体" panose="02010609060101010101" pitchFamily="49" charset="-122"/>
              </a:rPr>
              <a:t>的数据驱动的显著性检测</a:t>
            </a:r>
            <a:r>
              <a:rPr lang="zh-CN" altLang="en-US" dirty="0" smtClean="0">
                <a:solidFill>
                  <a:schemeClr val="bg2">
                    <a:lumMod val="10000"/>
                  </a:schemeClr>
                </a:solidFill>
                <a:latin typeface="黑体" panose="02010609060101010101" pitchFamily="49" charset="-122"/>
                <a:ea typeface="黑体" panose="02010609060101010101" pitchFamily="49" charset="-122"/>
              </a:rPr>
              <a:t>方法，主要是结合</a:t>
            </a:r>
            <a:r>
              <a:rPr lang="zh-CN" altLang="en-US" b="1" dirty="0">
                <a:solidFill>
                  <a:schemeClr val="bg2">
                    <a:lumMod val="10000"/>
                  </a:schemeClr>
                </a:solidFill>
                <a:latin typeface="黑体" panose="02010609060101010101" pitchFamily="49" charset="-122"/>
                <a:ea typeface="黑体" panose="02010609060101010101" pitchFamily="49" charset="-122"/>
              </a:rPr>
              <a:t>方向，颜色，强度</a:t>
            </a:r>
            <a:r>
              <a:rPr lang="zh-CN" altLang="en-US" dirty="0">
                <a:solidFill>
                  <a:schemeClr val="bg2">
                    <a:lumMod val="10000"/>
                  </a:schemeClr>
                </a:solidFill>
                <a:latin typeface="黑体" panose="02010609060101010101" pitchFamily="49" charset="-122"/>
                <a:ea typeface="黑体" panose="02010609060101010101" pitchFamily="49" charset="-122"/>
              </a:rPr>
              <a:t>等</a:t>
            </a:r>
            <a:r>
              <a:rPr lang="zh-CN" altLang="en-US" dirty="0" smtClean="0">
                <a:solidFill>
                  <a:schemeClr val="bg2">
                    <a:lumMod val="10000"/>
                  </a:schemeClr>
                </a:solidFill>
                <a:latin typeface="黑体" panose="02010609060101010101" pitchFamily="49" charset="-122"/>
                <a:ea typeface="黑体" panose="02010609060101010101" pitchFamily="49" charset="-122"/>
              </a:rPr>
              <a:t>比较</a:t>
            </a:r>
            <a:r>
              <a:rPr lang="zh-CN" altLang="en-US" dirty="0">
                <a:solidFill>
                  <a:schemeClr val="bg2">
                    <a:lumMod val="10000"/>
                  </a:schemeClr>
                </a:solidFill>
                <a:latin typeface="黑体" panose="02010609060101010101" pitchFamily="49" charset="-122"/>
                <a:ea typeface="黑体" panose="02010609060101010101" pitchFamily="49" charset="-122"/>
              </a:rPr>
              <a:t>底层</a:t>
            </a:r>
            <a:r>
              <a:rPr lang="zh-CN" altLang="en-US" dirty="0" smtClean="0">
                <a:solidFill>
                  <a:schemeClr val="bg2">
                    <a:lumMod val="10000"/>
                  </a:schemeClr>
                </a:solidFill>
                <a:latin typeface="黑体" panose="02010609060101010101" pitchFamily="49" charset="-122"/>
                <a:ea typeface="黑体" panose="02010609060101010101" pitchFamily="49" charset="-122"/>
              </a:rPr>
              <a:t>的</a:t>
            </a:r>
            <a:r>
              <a:rPr lang="zh-CN" altLang="en-US" dirty="0">
                <a:solidFill>
                  <a:schemeClr val="bg2">
                    <a:lumMod val="10000"/>
                  </a:schemeClr>
                </a:solidFill>
                <a:latin typeface="黑体" panose="02010609060101010101" pitchFamily="49" charset="-122"/>
                <a:ea typeface="黑体" panose="02010609060101010101" pitchFamily="49" charset="-122"/>
              </a:rPr>
              <a:t>特征综合得到图像的显著</a:t>
            </a:r>
            <a:r>
              <a:rPr lang="zh-CN" altLang="en-US" dirty="0" smtClean="0">
                <a:solidFill>
                  <a:schemeClr val="bg2">
                    <a:lumMod val="10000"/>
                  </a:schemeClr>
                </a:solidFill>
                <a:latin typeface="黑体" panose="02010609060101010101" pitchFamily="49" charset="-122"/>
                <a:ea typeface="黑体" panose="02010609060101010101" pitchFamily="49" charset="-122"/>
              </a:rPr>
              <a:t>性。如</a:t>
            </a:r>
            <a:r>
              <a:rPr lang="en-US" altLang="zh-CN" dirty="0" err="1" smtClean="0">
                <a:latin typeface="黑体" panose="02010609060101010101" pitchFamily="49" charset="-122"/>
                <a:ea typeface="黑体" panose="02010609060101010101" pitchFamily="49" charset="-122"/>
              </a:rPr>
              <a:t>Itti</a:t>
            </a:r>
            <a:r>
              <a:rPr lang="zh-CN" altLang="zh-CN"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C-S</a:t>
            </a:r>
            <a:r>
              <a:rPr lang="zh-CN" altLang="zh-CN" dirty="0">
                <a:latin typeface="黑体" panose="02010609060101010101" pitchFamily="49" charset="-122"/>
                <a:ea typeface="黑体" panose="02010609060101010101" pitchFamily="49" charset="-122"/>
              </a:rPr>
              <a:t>结构</a:t>
            </a:r>
            <a:r>
              <a:rPr lang="en-US" altLang="zh-CN" baseline="30000"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a:t>
            </a:r>
            <a:r>
              <a:rPr lang="en-US" altLang="zh-CN" dirty="0" smtClean="0"/>
              <a:t>Ma</a:t>
            </a:r>
            <a:r>
              <a:rPr lang="zh-CN" altLang="en-US" dirty="0">
                <a:solidFill>
                  <a:schemeClr val="bg2">
                    <a:lumMod val="10000"/>
                  </a:schemeClr>
                </a:solidFill>
                <a:latin typeface="黑体" panose="02010609060101010101" pitchFamily="49" charset="-122"/>
                <a:ea typeface="黑体" panose="02010609060101010101" pitchFamily="49" charset="-122"/>
              </a:rPr>
              <a:t>的颜色感知场</a:t>
            </a:r>
            <a:r>
              <a:rPr lang="zh-CN" altLang="en-US" dirty="0" smtClean="0">
                <a:solidFill>
                  <a:schemeClr val="bg2">
                    <a:lumMod val="10000"/>
                  </a:schemeClr>
                </a:solidFill>
                <a:latin typeface="黑体" panose="02010609060101010101" pitchFamily="49" charset="-122"/>
                <a:ea typeface="黑体" panose="02010609060101010101" pitchFamily="49" charset="-122"/>
              </a:rPr>
              <a:t>模型</a:t>
            </a:r>
            <a:r>
              <a:rPr lang="en-US" altLang="zh-CN" baseline="30000" dirty="0" smtClean="0">
                <a:latin typeface="黑体" panose="02010609060101010101" pitchFamily="49" charset="-122"/>
                <a:ea typeface="黑体" panose="02010609060101010101" pitchFamily="49" charset="-122"/>
              </a:rPr>
              <a:t>[2]</a:t>
            </a:r>
            <a:r>
              <a:rPr lang="zh-CN" altLang="en-US" dirty="0" smtClean="0">
                <a:solidFill>
                  <a:schemeClr val="bg2">
                    <a:lumMod val="10000"/>
                  </a:schemeClr>
                </a:solidFill>
                <a:latin typeface="黑体" panose="02010609060101010101" pitchFamily="49" charset="-122"/>
                <a:ea typeface="黑体" panose="02010609060101010101" pitchFamily="49" charset="-122"/>
              </a:rPr>
              <a:t>，</a:t>
            </a:r>
            <a:r>
              <a:rPr lang="en-US" altLang="zh-CN" dirty="0" smtClean="0"/>
              <a:t> </a:t>
            </a:r>
            <a:r>
              <a:rPr lang="en-US" altLang="zh-CN" dirty="0" err="1" smtClean="0">
                <a:solidFill>
                  <a:schemeClr val="bg2">
                    <a:lumMod val="10000"/>
                  </a:schemeClr>
                </a:solidFill>
                <a:latin typeface="黑体" panose="02010609060101010101" pitchFamily="49" charset="-122"/>
                <a:ea typeface="黑体" panose="02010609060101010101" pitchFamily="49" charset="-122"/>
              </a:rPr>
              <a:t>Achanta</a:t>
            </a:r>
            <a:r>
              <a:rPr lang="zh-CN" altLang="en-US" dirty="0" smtClean="0">
                <a:solidFill>
                  <a:schemeClr val="bg2">
                    <a:lumMod val="10000"/>
                  </a:schemeClr>
                </a:solidFill>
                <a:latin typeface="黑体" panose="02010609060101010101" pitchFamily="49" charset="-122"/>
                <a:ea typeface="黑体" panose="02010609060101010101" pitchFamily="49" charset="-122"/>
              </a:rPr>
              <a:t>的</a:t>
            </a:r>
            <a:r>
              <a:rPr lang="zh-CN" altLang="en-US" dirty="0">
                <a:solidFill>
                  <a:schemeClr val="bg2">
                    <a:lumMod val="10000"/>
                  </a:schemeClr>
                </a:solidFill>
                <a:latin typeface="黑体" panose="02010609060101010101" pitchFamily="49" charset="-122"/>
                <a:ea typeface="黑体" panose="02010609060101010101" pitchFamily="49" charset="-122"/>
              </a:rPr>
              <a:t>图像</a:t>
            </a:r>
            <a:r>
              <a:rPr lang="zh-CN" altLang="zh-CN" dirty="0" smtClean="0">
                <a:solidFill>
                  <a:schemeClr val="bg2">
                    <a:lumMod val="10000"/>
                  </a:schemeClr>
                </a:solidFill>
                <a:latin typeface="黑体" panose="02010609060101010101" pitchFamily="49" charset="-122"/>
                <a:ea typeface="黑体" panose="02010609060101010101" pitchFamily="49" charset="-122"/>
              </a:rPr>
              <a:t>色差</a:t>
            </a:r>
            <a:r>
              <a:rPr lang="zh-CN" altLang="en-US" dirty="0" smtClean="0">
                <a:solidFill>
                  <a:schemeClr val="bg2">
                    <a:lumMod val="10000"/>
                  </a:schemeClr>
                </a:solidFill>
                <a:latin typeface="黑体" panose="02010609060101010101" pitchFamily="49" charset="-122"/>
                <a:ea typeface="黑体" panose="02010609060101010101" pitchFamily="49" charset="-122"/>
              </a:rPr>
              <a:t>模型</a:t>
            </a:r>
            <a:r>
              <a:rPr lang="en-US" altLang="zh-CN" baseline="30000" dirty="0" smtClean="0">
                <a:latin typeface="黑体" panose="02010609060101010101" pitchFamily="49" charset="-122"/>
                <a:ea typeface="黑体" panose="02010609060101010101" pitchFamily="49" charset="-122"/>
              </a:rPr>
              <a:t>[3]</a:t>
            </a:r>
            <a:r>
              <a:rPr lang="zh-CN" altLang="en-US" dirty="0" smtClean="0">
                <a:solidFill>
                  <a:schemeClr val="bg2">
                    <a:lumMod val="10000"/>
                  </a:schemeClr>
                </a:solidFill>
                <a:latin typeface="黑体" panose="02010609060101010101" pitchFamily="49" charset="-122"/>
                <a:ea typeface="黑体" panose="02010609060101010101" pitchFamily="49" charset="-122"/>
              </a:rPr>
              <a:t>等等。</a:t>
            </a:r>
            <a:endParaRPr lang="zh-CN" altLang="en-US" dirty="0">
              <a:solidFill>
                <a:schemeClr val="bg2">
                  <a:lumMod val="10000"/>
                </a:schemeClr>
              </a:solidFill>
              <a:latin typeface="黑体" panose="02010609060101010101" pitchFamily="49" charset="-122"/>
              <a:ea typeface="黑体" panose="02010609060101010101" pitchFamily="49" charset="-122"/>
            </a:endParaRPr>
          </a:p>
        </p:txBody>
      </p:sp>
      <p:grpSp>
        <p:nvGrpSpPr>
          <p:cNvPr id="11" name="组合 10"/>
          <p:cNvGrpSpPr/>
          <p:nvPr/>
        </p:nvGrpSpPr>
        <p:grpSpPr>
          <a:xfrm>
            <a:off x="1979712" y="3298632"/>
            <a:ext cx="1414865" cy="1778519"/>
            <a:chOff x="940347" y="3221410"/>
            <a:chExt cx="1928292" cy="2874168"/>
          </a:xfrm>
        </p:grpSpPr>
        <p:sp>
          <p:nvSpPr>
            <p:cNvPr id="10" name="矩形 9"/>
            <p:cNvSpPr/>
            <p:nvPr/>
          </p:nvSpPr>
          <p:spPr>
            <a:xfrm>
              <a:off x="940347" y="3221410"/>
              <a:ext cx="1928292" cy="28741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342" y="3255174"/>
              <a:ext cx="1872208" cy="1364129"/>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347" y="4638329"/>
              <a:ext cx="1928292" cy="1457249"/>
            </a:xfrm>
            <a:prstGeom prst="rect">
              <a:avLst/>
            </a:prstGeom>
          </p:spPr>
        </p:pic>
      </p:grpSp>
      <p:grpSp>
        <p:nvGrpSpPr>
          <p:cNvPr id="14" name="组合 13"/>
          <p:cNvGrpSpPr/>
          <p:nvPr/>
        </p:nvGrpSpPr>
        <p:grpSpPr>
          <a:xfrm>
            <a:off x="3898633" y="3331479"/>
            <a:ext cx="1487454" cy="1745672"/>
            <a:chOff x="3378374" y="3182219"/>
            <a:chExt cx="1928292" cy="2874168"/>
          </a:xfrm>
        </p:grpSpPr>
        <p:sp>
          <p:nvSpPr>
            <p:cNvPr id="12" name="矩形 11"/>
            <p:cNvSpPr/>
            <p:nvPr/>
          </p:nvSpPr>
          <p:spPr>
            <a:xfrm>
              <a:off x="3378374" y="3182219"/>
              <a:ext cx="1928292" cy="28741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09688" y="3212932"/>
              <a:ext cx="1865664" cy="1368152"/>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78374" y="4607367"/>
              <a:ext cx="1928292" cy="1449019"/>
            </a:xfrm>
            <a:prstGeom prst="rect">
              <a:avLst/>
            </a:prstGeom>
          </p:spPr>
        </p:pic>
      </p:grpSp>
      <p:grpSp>
        <p:nvGrpSpPr>
          <p:cNvPr id="22" name="组合 21"/>
          <p:cNvGrpSpPr/>
          <p:nvPr/>
        </p:nvGrpSpPr>
        <p:grpSpPr>
          <a:xfrm>
            <a:off x="5859396" y="3318252"/>
            <a:ext cx="1498257" cy="1757626"/>
            <a:chOff x="5652120" y="3420837"/>
            <a:chExt cx="1928292" cy="2800181"/>
          </a:xfrm>
        </p:grpSpPr>
        <p:grpSp>
          <p:nvGrpSpPr>
            <p:cNvPr id="19" name="组合 18"/>
            <p:cNvGrpSpPr/>
            <p:nvPr/>
          </p:nvGrpSpPr>
          <p:grpSpPr>
            <a:xfrm>
              <a:off x="5652120" y="3420837"/>
              <a:ext cx="1928292" cy="2767061"/>
              <a:chOff x="6154538" y="4090939"/>
              <a:chExt cx="1928292" cy="2767061"/>
            </a:xfrm>
          </p:grpSpPr>
          <p:sp>
            <p:nvSpPr>
              <p:cNvPr id="16" name="矩形 15"/>
              <p:cNvSpPr/>
              <p:nvPr/>
            </p:nvSpPr>
            <p:spPr>
              <a:xfrm>
                <a:off x="6154538" y="4090939"/>
                <a:ext cx="1928292" cy="27670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0884" y="4100788"/>
                <a:ext cx="1911946" cy="1373681"/>
              </a:xfrm>
              <a:prstGeom prst="rect">
                <a:avLst/>
              </a:prstGeom>
            </p:spPr>
          </p:pic>
        </p:grpSp>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52120" y="4774799"/>
              <a:ext cx="1928292" cy="1446219"/>
            </a:xfrm>
            <a:prstGeom prst="rect">
              <a:avLst/>
            </a:prstGeom>
          </p:spPr>
        </p:pic>
      </p:grpSp>
      <p:sp>
        <p:nvSpPr>
          <p:cNvPr id="24" name="文本框 23"/>
          <p:cNvSpPr txBox="1"/>
          <p:nvPr/>
        </p:nvSpPr>
        <p:spPr>
          <a:xfrm>
            <a:off x="2108110" y="5160128"/>
            <a:ext cx="1286467" cy="369332"/>
          </a:xfrm>
          <a:prstGeom prst="rect">
            <a:avLst/>
          </a:prstGeom>
          <a:noFill/>
        </p:spPr>
        <p:txBody>
          <a:bodyPr wrap="square" rtlCol="0">
            <a:spAutoFit/>
          </a:bodyPr>
          <a:lstStyle/>
          <a:p>
            <a:r>
              <a:rPr lang="zh-CN" altLang="en-US" b="1" dirty="0" smtClean="0">
                <a:solidFill>
                  <a:schemeClr val="accent1"/>
                </a:solidFill>
              </a:rPr>
              <a:t>方向特征</a:t>
            </a:r>
            <a:endParaRPr lang="zh-CN" altLang="en-US" b="1" dirty="0">
              <a:solidFill>
                <a:schemeClr val="accent1"/>
              </a:solidFill>
            </a:endParaRPr>
          </a:p>
        </p:txBody>
      </p:sp>
      <p:sp>
        <p:nvSpPr>
          <p:cNvPr id="25" name="文本框 24"/>
          <p:cNvSpPr txBox="1"/>
          <p:nvPr/>
        </p:nvSpPr>
        <p:spPr>
          <a:xfrm>
            <a:off x="4062138" y="5135799"/>
            <a:ext cx="1219297" cy="369332"/>
          </a:xfrm>
          <a:prstGeom prst="rect">
            <a:avLst/>
          </a:prstGeom>
          <a:noFill/>
        </p:spPr>
        <p:txBody>
          <a:bodyPr wrap="square" rtlCol="0">
            <a:spAutoFit/>
          </a:bodyPr>
          <a:lstStyle/>
          <a:p>
            <a:r>
              <a:rPr lang="zh-CN" altLang="en-US" b="1" dirty="0" smtClean="0">
                <a:solidFill>
                  <a:schemeClr val="accent1"/>
                </a:solidFill>
                <a:latin typeface="黑体" panose="02010609060101010101" pitchFamily="49" charset="-122"/>
                <a:ea typeface="黑体" panose="02010609060101010101" pitchFamily="49" charset="-122"/>
              </a:rPr>
              <a:t>颜色特征</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26" name="文本框 25"/>
          <p:cNvSpPr txBox="1"/>
          <p:nvPr/>
        </p:nvSpPr>
        <p:spPr>
          <a:xfrm>
            <a:off x="6113907" y="5096570"/>
            <a:ext cx="1219297" cy="369332"/>
          </a:xfrm>
          <a:prstGeom prst="rect">
            <a:avLst/>
          </a:prstGeom>
          <a:noFill/>
        </p:spPr>
        <p:txBody>
          <a:bodyPr wrap="square" rtlCol="0">
            <a:spAutoFit/>
          </a:bodyPr>
          <a:lstStyle/>
          <a:p>
            <a:r>
              <a:rPr lang="zh-CN" altLang="en-US" b="1" dirty="0" smtClean="0">
                <a:solidFill>
                  <a:schemeClr val="accent1"/>
                </a:solidFill>
                <a:latin typeface="黑体" panose="02010609060101010101" pitchFamily="49" charset="-122"/>
                <a:ea typeface="黑体" panose="02010609060101010101" pitchFamily="49" charset="-122"/>
              </a:rPr>
              <a:t>强度特征</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23" name="文本框 22"/>
          <p:cNvSpPr txBox="1"/>
          <p:nvPr/>
        </p:nvSpPr>
        <p:spPr>
          <a:xfrm>
            <a:off x="971600" y="5774078"/>
            <a:ext cx="7588403" cy="738664"/>
          </a:xfrm>
          <a:prstGeom prst="rect">
            <a:avLst/>
          </a:prstGeom>
          <a:noFill/>
        </p:spPr>
        <p:txBody>
          <a:bodyPr wrap="square" rtlCol="0">
            <a:spAutoFit/>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 </a:t>
            </a:r>
            <a:r>
              <a:rPr lang="en-US" altLang="zh-CN" sz="1400" dirty="0" err="1" smtClean="0">
                <a:latin typeface="Times New Roman" panose="02020603050405020304" pitchFamily="18" charset="0"/>
                <a:ea typeface="黑体" panose="02010609060101010101" pitchFamily="49" charset="-122"/>
                <a:cs typeface="Times New Roman" panose="02020603050405020304" pitchFamily="18" charset="0"/>
              </a:rPr>
              <a:t>Itti</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 A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model of saliency-based visual attention for rapid scene analysis[J]. </a:t>
            </a:r>
            <a:endPar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endParaRPr>
          </a:p>
          <a:p>
            <a:pPr lvl="0"/>
            <a:r>
              <a:rPr lang="en-US" altLang="zh-CN" sz="1400" dirty="0" smtClean="0"/>
              <a:t>[2] Ma Q. </a:t>
            </a:r>
            <a:r>
              <a:rPr lang="en-US" altLang="zh-CN" sz="1400" dirty="0" err="1"/>
              <a:t>Spatio</a:t>
            </a:r>
            <a:r>
              <a:rPr lang="en-US" altLang="zh-CN" sz="1400" dirty="0"/>
              <a:t>-temporal saliency detection using phase spectrum of quaternion </a:t>
            </a:r>
            <a:r>
              <a:rPr lang="en-US" altLang="zh-CN" sz="1400" dirty="0" err="1"/>
              <a:t>fourier</a:t>
            </a:r>
            <a:r>
              <a:rPr lang="en-US" altLang="zh-CN" sz="1400" dirty="0"/>
              <a:t> </a:t>
            </a:r>
            <a:r>
              <a:rPr lang="en-US" altLang="zh-CN" sz="1400" dirty="0" smtClean="0"/>
              <a:t>transform[C]</a:t>
            </a:r>
          </a:p>
          <a:p>
            <a:r>
              <a:rPr lang="en-US" altLang="zh-CN" sz="1400" dirty="0" smtClean="0">
                <a:latin typeface="Times New Roman" panose="02020603050405020304" pitchFamily="18" charset="0"/>
                <a:cs typeface="Times New Roman" panose="02020603050405020304" pitchFamily="18" charset="0"/>
              </a:rPr>
              <a:t>[3]</a:t>
            </a:r>
            <a:r>
              <a:rPr lang="en-US" altLang="zh-CN" sz="1400" dirty="0"/>
              <a:t> </a:t>
            </a:r>
            <a:r>
              <a:rPr lang="en-US" altLang="zh-CN" sz="1400" dirty="0" err="1"/>
              <a:t>Achanta</a:t>
            </a:r>
            <a:r>
              <a:rPr lang="en-US" altLang="zh-CN" sz="1400" dirty="0"/>
              <a:t> </a:t>
            </a:r>
            <a:r>
              <a:rPr lang="en-US" altLang="zh-CN" sz="1400" dirty="0" smtClean="0"/>
              <a:t>R, </a:t>
            </a:r>
            <a:r>
              <a:rPr lang="en-US" altLang="zh-CN" sz="1400" dirty="0"/>
              <a:t>et al. Frequency-tuned salient region detection[C</a:t>
            </a:r>
            <a:r>
              <a:rPr lang="en-US" altLang="zh-CN" sz="1400" dirty="0" smtClean="0"/>
              <a:t>]</a:t>
            </a:r>
            <a:endParaRPr lang="zh-CN" altLang="zh-CN" sz="1400" dirty="0"/>
          </a:p>
        </p:txBody>
      </p:sp>
    </p:spTree>
    <p:extLst>
      <p:ext uri="{BB962C8B-B14F-4D97-AF65-F5344CB8AC3E}">
        <p14:creationId xmlns:p14="http://schemas.microsoft.com/office/powerpoint/2010/main" val="643095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课题介绍</a:t>
            </a:r>
            <a:endParaRPr lang="zh-CN" altLang="en-US" sz="2800" b="1" dirty="0">
              <a:latin typeface="黑体" panose="02010609060101010101" pitchFamily="49" charset="-122"/>
              <a:ea typeface="黑体" panose="02010609060101010101" pitchFamily="49" charset="-122"/>
            </a:endParaRPr>
          </a:p>
        </p:txBody>
      </p:sp>
      <p:sp>
        <p:nvSpPr>
          <p:cNvPr id="5" name="文本框 4"/>
          <p:cNvSpPr txBox="1"/>
          <p:nvPr/>
        </p:nvSpPr>
        <p:spPr>
          <a:xfrm>
            <a:off x="964379" y="1720390"/>
            <a:ext cx="7704856" cy="1338828"/>
          </a:xfrm>
          <a:prstGeom prst="rect">
            <a:avLst/>
          </a:prstGeom>
          <a:noFill/>
        </p:spPr>
        <p:txBody>
          <a:bodyPr wrap="square" rtlCol="0">
            <a:spAutoFit/>
          </a:bodyPr>
          <a:lstStyle/>
          <a:p>
            <a:pPr>
              <a:lnSpc>
                <a:spcPct val="150000"/>
              </a:lnSpc>
            </a:pPr>
            <a:r>
              <a:rPr lang="zh-CN" altLang="en-US" b="1" dirty="0" smtClean="0">
                <a:solidFill>
                  <a:schemeClr val="bg2">
                    <a:lumMod val="10000"/>
                  </a:schemeClr>
                </a:solidFill>
                <a:latin typeface="黑体" panose="02010609060101010101" pitchFamily="49" charset="-122"/>
                <a:ea typeface="黑体" panose="02010609060101010101" pitchFamily="49" charset="-122"/>
              </a:rPr>
              <a:t>    自上而下</a:t>
            </a:r>
            <a:r>
              <a:rPr lang="zh-CN" altLang="en-US" dirty="0" smtClean="0">
                <a:solidFill>
                  <a:schemeClr val="bg2">
                    <a:lumMod val="10000"/>
                  </a:schemeClr>
                </a:solidFill>
                <a:latin typeface="黑体" panose="02010609060101010101" pitchFamily="49" charset="-122"/>
                <a:ea typeface="黑体" panose="02010609060101010101" pitchFamily="49" charset="-122"/>
              </a:rPr>
              <a:t>的</a:t>
            </a:r>
            <a:r>
              <a:rPr lang="zh-CN" altLang="en-US" dirty="0">
                <a:solidFill>
                  <a:schemeClr val="bg2">
                    <a:lumMod val="10000"/>
                  </a:schemeClr>
                </a:solidFill>
                <a:latin typeface="黑体" panose="02010609060101010101" pitchFamily="49" charset="-122"/>
                <a:ea typeface="黑体" panose="02010609060101010101" pitchFamily="49" charset="-122"/>
              </a:rPr>
              <a:t>任务目标驱动的检测</a:t>
            </a:r>
            <a:r>
              <a:rPr lang="zh-CN" altLang="en-US" dirty="0" smtClean="0">
                <a:solidFill>
                  <a:schemeClr val="bg2">
                    <a:lumMod val="10000"/>
                  </a:schemeClr>
                </a:solidFill>
                <a:latin typeface="黑体" panose="02010609060101010101" pitchFamily="49" charset="-122"/>
                <a:ea typeface="黑体" panose="02010609060101010101" pitchFamily="49" charset="-122"/>
              </a:rPr>
              <a:t>方法。利用视觉</a:t>
            </a:r>
            <a:r>
              <a:rPr lang="zh-CN" altLang="en-US" dirty="0">
                <a:solidFill>
                  <a:schemeClr val="bg2">
                    <a:lumMod val="10000"/>
                  </a:schemeClr>
                </a:solidFill>
                <a:latin typeface="黑体" panose="02010609060101010101" pitchFamily="49" charset="-122"/>
                <a:ea typeface="黑体" panose="02010609060101010101" pitchFamily="49" charset="-122"/>
              </a:rPr>
              <a:t>认知</a:t>
            </a:r>
            <a:r>
              <a:rPr lang="zh-CN" altLang="en-US" dirty="0" smtClean="0">
                <a:solidFill>
                  <a:schemeClr val="bg2">
                    <a:lumMod val="10000"/>
                  </a:schemeClr>
                </a:solidFill>
                <a:latin typeface="黑体" panose="02010609060101010101" pitchFamily="49" charset="-122"/>
                <a:ea typeface="黑体" panose="02010609060101010101" pitchFamily="49" charset="-122"/>
              </a:rPr>
              <a:t>功能，如脸、动物、汽车等</a:t>
            </a:r>
            <a:r>
              <a:rPr lang="zh-CN" altLang="en-US" b="1" dirty="0" smtClean="0">
                <a:solidFill>
                  <a:schemeClr val="bg2">
                    <a:lumMod val="10000"/>
                  </a:schemeClr>
                </a:solidFill>
                <a:latin typeface="黑体" panose="02010609060101010101" pitchFamily="49" charset="-122"/>
                <a:ea typeface="黑体" panose="02010609060101010101" pitchFamily="49" charset="-122"/>
              </a:rPr>
              <a:t>语义信息</a:t>
            </a:r>
            <a:r>
              <a:rPr lang="zh-CN" altLang="en-US" dirty="0">
                <a:solidFill>
                  <a:schemeClr val="bg2">
                    <a:lumMod val="10000"/>
                  </a:schemeClr>
                </a:solidFill>
                <a:latin typeface="黑体" panose="02010609060101010101" pitchFamily="49" charset="-122"/>
                <a:ea typeface="黑体" panose="02010609060101010101" pitchFamily="49" charset="-122"/>
              </a:rPr>
              <a:t>作为显著性检测的</a:t>
            </a:r>
            <a:r>
              <a:rPr lang="zh-CN" altLang="en-US" dirty="0" smtClean="0">
                <a:solidFill>
                  <a:schemeClr val="bg2">
                    <a:lumMod val="10000"/>
                  </a:schemeClr>
                </a:solidFill>
                <a:latin typeface="黑体" panose="02010609060101010101" pitchFamily="49" charset="-122"/>
                <a:ea typeface="黑体" panose="02010609060101010101" pitchFamily="49" charset="-122"/>
              </a:rPr>
              <a:t>向导。如</a:t>
            </a:r>
            <a:r>
              <a:rPr lang="en-US" altLang="zh-CN" dirty="0" err="1" smtClean="0">
                <a:latin typeface="黑体" panose="02010609060101010101" pitchFamily="49" charset="-122"/>
                <a:ea typeface="黑体" panose="02010609060101010101" pitchFamily="49" charset="-122"/>
              </a:rPr>
              <a:t>Kanan</a:t>
            </a:r>
            <a:r>
              <a:rPr lang="zh-CN" altLang="en-US" dirty="0" smtClean="0">
                <a:latin typeface="黑体" panose="02010609060101010101" pitchFamily="49" charset="-122"/>
                <a:ea typeface="黑体" panose="02010609060101010101" pitchFamily="49" charset="-122"/>
              </a:rPr>
              <a:t>的由外观引导注意力的模型</a:t>
            </a:r>
            <a:r>
              <a:rPr lang="en-US" altLang="zh-CN" baseline="30000" dirty="0" smtClean="0">
                <a:latin typeface="黑体" panose="02010609060101010101" pitchFamily="49" charset="-122"/>
                <a:ea typeface="黑体" panose="02010609060101010101" pitchFamily="49" charset="-122"/>
              </a:rPr>
              <a:t>[</a:t>
            </a:r>
            <a:r>
              <a:rPr lang="en-US" altLang="zh-CN" baseline="30000" dirty="0">
                <a:latin typeface="黑体" panose="02010609060101010101" pitchFamily="49" charset="-122"/>
                <a:ea typeface="黑体" panose="02010609060101010101" pitchFamily="49" charset="-122"/>
              </a:rPr>
              <a:t>4</a:t>
            </a:r>
            <a:r>
              <a:rPr lang="en-US" altLang="zh-CN" baseline="30000" dirty="0" smtClean="0">
                <a:latin typeface="黑体" panose="02010609060101010101" pitchFamily="49" charset="-122"/>
                <a:ea typeface="黑体" panose="02010609060101010101" pitchFamily="49" charset="-122"/>
              </a:rPr>
              <a:t>]</a:t>
            </a:r>
            <a:r>
              <a:rPr lang="zh-CN" altLang="en-US" dirty="0" smtClean="0">
                <a:solidFill>
                  <a:schemeClr val="bg2">
                    <a:lumMod val="10000"/>
                  </a:schemeClr>
                </a:solidFill>
                <a:latin typeface="黑体" panose="02010609060101010101" pitchFamily="49" charset="-122"/>
                <a:ea typeface="黑体" panose="02010609060101010101" pitchFamily="49" charset="-122"/>
              </a:rPr>
              <a:t>，</a:t>
            </a:r>
            <a:r>
              <a:rPr lang="en-US" altLang="zh-CN" dirty="0" err="1" smtClean="0">
                <a:solidFill>
                  <a:schemeClr val="bg2">
                    <a:lumMod val="10000"/>
                  </a:schemeClr>
                </a:solidFill>
                <a:latin typeface="黑体" panose="02010609060101010101" pitchFamily="49" charset="-122"/>
                <a:ea typeface="黑体" panose="02010609060101010101" pitchFamily="49" charset="-122"/>
              </a:rPr>
              <a:t>Kocak</a:t>
            </a:r>
            <a:r>
              <a:rPr lang="zh-CN" altLang="en-US" dirty="0" smtClean="0">
                <a:solidFill>
                  <a:schemeClr val="bg2">
                    <a:lumMod val="10000"/>
                  </a:schemeClr>
                </a:solidFill>
                <a:latin typeface="黑体" panose="02010609060101010101" pitchFamily="49" charset="-122"/>
                <a:ea typeface="黑体" panose="02010609060101010101" pitchFamily="49" charset="-122"/>
              </a:rPr>
              <a:t>的</a:t>
            </a:r>
            <a:r>
              <a:rPr lang="zh-CN" altLang="zh-CN" dirty="0">
                <a:latin typeface="黑体" panose="02010609060101010101" pitchFamily="49" charset="-122"/>
                <a:ea typeface="黑体" panose="02010609060101010101" pitchFamily="49" charset="-122"/>
              </a:rPr>
              <a:t>基于超像素</a:t>
            </a:r>
            <a:r>
              <a:rPr lang="zh-CN" altLang="zh-CN" dirty="0" smtClean="0">
                <a:latin typeface="黑体" panose="02010609060101010101" pitchFamily="49" charset="-122"/>
                <a:ea typeface="黑体" panose="02010609060101010101" pitchFamily="49" charset="-122"/>
              </a:rPr>
              <a:t>的特定</a:t>
            </a:r>
            <a:r>
              <a:rPr lang="zh-CN" altLang="zh-CN" dirty="0">
                <a:latin typeface="黑体" panose="02010609060101010101" pitchFamily="49" charset="-122"/>
                <a:ea typeface="黑体" panose="02010609060101010101" pitchFamily="49" charset="-122"/>
              </a:rPr>
              <a:t>类</a:t>
            </a:r>
            <a:r>
              <a:rPr lang="zh-CN" altLang="zh-CN" dirty="0" smtClean="0">
                <a:latin typeface="黑体" panose="02010609060101010101" pitchFamily="49" charset="-122"/>
                <a:ea typeface="黑体" panose="02010609060101010101" pitchFamily="49" charset="-122"/>
              </a:rPr>
              <a:t>字典</a:t>
            </a:r>
            <a:r>
              <a:rPr lang="zh-CN" altLang="en-US" dirty="0" smtClean="0">
                <a:latin typeface="黑体" panose="02010609060101010101" pitchFamily="49" charset="-122"/>
                <a:ea typeface="黑体" panose="02010609060101010101" pitchFamily="49" charset="-122"/>
              </a:rPr>
              <a:t>模型</a:t>
            </a:r>
            <a:r>
              <a:rPr lang="en-US" altLang="zh-CN" baseline="30000" dirty="0" smtClean="0">
                <a:latin typeface="黑体" panose="02010609060101010101" pitchFamily="49" charset="-122"/>
                <a:ea typeface="黑体" panose="02010609060101010101" pitchFamily="49" charset="-122"/>
              </a:rPr>
              <a:t>[5]</a:t>
            </a:r>
            <a:r>
              <a:rPr lang="zh-CN" altLang="en-US" dirty="0" smtClean="0">
                <a:latin typeface="黑体" panose="02010609060101010101" pitchFamily="49" charset="-122"/>
                <a:ea typeface="黑体" panose="02010609060101010101" pitchFamily="49" charset="-122"/>
              </a:rPr>
              <a:t>等等。</a:t>
            </a:r>
            <a:endParaRPr lang="en-US" altLang="zh-CN" dirty="0">
              <a:solidFill>
                <a:schemeClr val="bg2">
                  <a:lumMod val="10000"/>
                </a:schemeClr>
              </a:solidFill>
              <a:latin typeface="黑体" panose="02010609060101010101" pitchFamily="49" charset="-122"/>
              <a:ea typeface="黑体" panose="02010609060101010101" pitchFamily="49" charset="-122"/>
            </a:endParaRPr>
          </a:p>
        </p:txBody>
      </p:sp>
      <p:grpSp>
        <p:nvGrpSpPr>
          <p:cNvPr id="10" name="组合 9"/>
          <p:cNvGrpSpPr/>
          <p:nvPr/>
        </p:nvGrpSpPr>
        <p:grpSpPr>
          <a:xfrm>
            <a:off x="1475656" y="3421160"/>
            <a:ext cx="1739803" cy="1848920"/>
            <a:chOff x="893789" y="3085804"/>
            <a:chExt cx="1950021" cy="2601297"/>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789" y="3085804"/>
              <a:ext cx="1950019" cy="130064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789" y="4386452"/>
              <a:ext cx="1950021" cy="1300649"/>
            </a:xfrm>
            <a:prstGeom prst="rect">
              <a:avLst/>
            </a:prstGeom>
          </p:spPr>
        </p:pic>
      </p:grpSp>
      <p:sp>
        <p:nvSpPr>
          <p:cNvPr id="11" name="文本框 10"/>
          <p:cNvSpPr txBox="1"/>
          <p:nvPr/>
        </p:nvSpPr>
        <p:spPr>
          <a:xfrm>
            <a:off x="1828878" y="5296805"/>
            <a:ext cx="1286467" cy="369332"/>
          </a:xfrm>
          <a:prstGeom prst="rect">
            <a:avLst/>
          </a:prstGeom>
          <a:noFill/>
        </p:spPr>
        <p:txBody>
          <a:bodyPr wrap="square" rtlCol="0">
            <a:spAutoFit/>
          </a:bodyPr>
          <a:lstStyle/>
          <a:p>
            <a:r>
              <a:rPr lang="zh-CN" altLang="en-US" b="1" dirty="0" smtClean="0">
                <a:solidFill>
                  <a:schemeClr val="accent1"/>
                </a:solidFill>
              </a:rPr>
              <a:t>脸部认知</a:t>
            </a:r>
            <a:endParaRPr lang="zh-CN" altLang="en-US" b="1" dirty="0">
              <a:solidFill>
                <a:schemeClr val="accent1"/>
              </a:solidFill>
            </a:endParaRPr>
          </a:p>
        </p:txBody>
      </p:sp>
      <p:grpSp>
        <p:nvGrpSpPr>
          <p:cNvPr id="14" name="组合 13"/>
          <p:cNvGrpSpPr/>
          <p:nvPr/>
        </p:nvGrpSpPr>
        <p:grpSpPr>
          <a:xfrm>
            <a:off x="3902616" y="3416076"/>
            <a:ext cx="1584176" cy="1838752"/>
            <a:chOff x="3419872" y="3284984"/>
            <a:chExt cx="1728192" cy="2592288"/>
          </a:xfrm>
        </p:grpSpPr>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9872" y="3284984"/>
              <a:ext cx="1728192" cy="1296144"/>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19872" y="4581128"/>
              <a:ext cx="1728192" cy="1296144"/>
            </a:xfrm>
            <a:prstGeom prst="rect">
              <a:avLst/>
            </a:prstGeom>
          </p:spPr>
        </p:pic>
      </p:grpSp>
      <p:sp>
        <p:nvSpPr>
          <p:cNvPr id="15" name="文本框 14"/>
          <p:cNvSpPr txBox="1"/>
          <p:nvPr/>
        </p:nvSpPr>
        <p:spPr>
          <a:xfrm>
            <a:off x="4173574" y="5281553"/>
            <a:ext cx="1286467" cy="369332"/>
          </a:xfrm>
          <a:prstGeom prst="rect">
            <a:avLst/>
          </a:prstGeom>
          <a:noFill/>
        </p:spPr>
        <p:txBody>
          <a:bodyPr wrap="square" rtlCol="0">
            <a:spAutoFit/>
          </a:bodyPr>
          <a:lstStyle/>
          <a:p>
            <a:r>
              <a:rPr lang="zh-CN" altLang="en-US" b="1" dirty="0" smtClean="0">
                <a:solidFill>
                  <a:schemeClr val="accent1"/>
                </a:solidFill>
              </a:rPr>
              <a:t>汽车</a:t>
            </a:r>
            <a:r>
              <a:rPr lang="zh-CN" altLang="en-US" b="1" dirty="0">
                <a:solidFill>
                  <a:schemeClr val="accent1"/>
                </a:solidFill>
              </a:rPr>
              <a:t>认知</a:t>
            </a:r>
          </a:p>
        </p:txBody>
      </p:sp>
      <p:grpSp>
        <p:nvGrpSpPr>
          <p:cNvPr id="2" name="组合 1"/>
          <p:cNvGrpSpPr/>
          <p:nvPr/>
        </p:nvGrpSpPr>
        <p:grpSpPr>
          <a:xfrm>
            <a:off x="6173953" y="3416076"/>
            <a:ext cx="1458416" cy="1848920"/>
            <a:chOff x="6150369" y="3293993"/>
            <a:chExt cx="1733995" cy="2600992"/>
          </a:xfrm>
        </p:grpSpPr>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50369" y="3293993"/>
              <a:ext cx="1733995" cy="1300496"/>
            </a:xfrm>
            <a:prstGeom prst="rect">
              <a:avLst/>
            </a:prstGeom>
          </p:spPr>
        </p:pic>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50369" y="4594489"/>
              <a:ext cx="1733995" cy="1300496"/>
            </a:xfrm>
            <a:prstGeom prst="rect">
              <a:avLst/>
            </a:prstGeom>
          </p:spPr>
        </p:pic>
      </p:grpSp>
      <p:sp>
        <p:nvSpPr>
          <p:cNvPr id="18" name="文本框 17"/>
          <p:cNvSpPr txBox="1"/>
          <p:nvPr/>
        </p:nvSpPr>
        <p:spPr>
          <a:xfrm>
            <a:off x="6393813" y="5291721"/>
            <a:ext cx="1286467" cy="369332"/>
          </a:xfrm>
          <a:prstGeom prst="rect">
            <a:avLst/>
          </a:prstGeom>
          <a:noFill/>
        </p:spPr>
        <p:txBody>
          <a:bodyPr wrap="square" rtlCol="0">
            <a:spAutoFit/>
          </a:bodyPr>
          <a:lstStyle/>
          <a:p>
            <a:r>
              <a:rPr lang="zh-CN" altLang="en-US" b="1" dirty="0" smtClean="0">
                <a:solidFill>
                  <a:schemeClr val="accent1"/>
                </a:solidFill>
              </a:rPr>
              <a:t>动物认知</a:t>
            </a:r>
            <a:endParaRPr lang="zh-CN" altLang="en-US" b="1" dirty="0">
              <a:solidFill>
                <a:schemeClr val="accent1"/>
              </a:solidFill>
            </a:endParaRPr>
          </a:p>
        </p:txBody>
      </p:sp>
      <p:sp>
        <p:nvSpPr>
          <p:cNvPr id="19" name="内容占位符 1"/>
          <p:cNvSpPr txBox="1">
            <a:spLocks/>
          </p:cNvSpPr>
          <p:nvPr/>
        </p:nvSpPr>
        <p:spPr bwMode="auto">
          <a:xfrm>
            <a:off x="971600" y="1052736"/>
            <a:ext cx="252028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smtClean="0">
                <a:latin typeface="黑体" panose="02010609060101010101" pitchFamily="49" charset="-122"/>
                <a:ea typeface="黑体" panose="02010609060101010101" pitchFamily="49" charset="-122"/>
              </a:rPr>
              <a:t>研究现状</a:t>
            </a:r>
            <a:endParaRPr lang="en-US" altLang="zh-CN" sz="2400" b="1" dirty="0" smtClean="0">
              <a:latin typeface="黑体" panose="02010609060101010101" pitchFamily="49" charset="-122"/>
              <a:ea typeface="黑体" panose="02010609060101010101" pitchFamily="49" charset="-122"/>
            </a:endParaRPr>
          </a:p>
        </p:txBody>
      </p:sp>
      <p:sp>
        <p:nvSpPr>
          <p:cNvPr id="20" name="文本框 19"/>
          <p:cNvSpPr txBox="1"/>
          <p:nvPr/>
        </p:nvSpPr>
        <p:spPr>
          <a:xfrm>
            <a:off x="827584" y="6092530"/>
            <a:ext cx="7588403" cy="523220"/>
          </a:xfrm>
          <a:prstGeom prst="rect">
            <a:avLst/>
          </a:prstGeom>
          <a:noFill/>
        </p:spPr>
        <p:txBody>
          <a:bodyPr wrap="square" rtlCol="0">
            <a:spAutoFit/>
          </a:bodyPr>
          <a:lstStyle/>
          <a:p>
            <a:pPr lvl="0"/>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 </a:t>
            </a:r>
            <a:r>
              <a:rPr lang="en-US" altLang="zh-CN" sz="1400" dirty="0" err="1" smtClean="0"/>
              <a:t>Kanan</a:t>
            </a:r>
            <a:r>
              <a:rPr lang="en-US" altLang="zh-CN" sz="1400" dirty="0" smtClean="0"/>
              <a:t> C, et </a:t>
            </a:r>
            <a:r>
              <a:rPr lang="en-US" altLang="zh-CN" sz="1400" dirty="0"/>
              <a:t>al. SUN: Top-down saliency using natural statistics[J</a:t>
            </a:r>
            <a:r>
              <a:rPr lang="en-US" altLang="zh-CN" sz="1400" dirty="0" smtClean="0"/>
              <a:t>]</a:t>
            </a:r>
            <a:endPar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400" dirty="0" smtClean="0"/>
              <a:t>[</a:t>
            </a:r>
            <a:r>
              <a:rPr lang="en-US" altLang="zh-CN" sz="1400" dirty="0"/>
              <a:t>5] </a:t>
            </a:r>
            <a:r>
              <a:rPr lang="en-US" altLang="zh-CN" sz="1400" dirty="0" err="1"/>
              <a:t>Kocak</a:t>
            </a:r>
            <a:r>
              <a:rPr lang="en-US" altLang="zh-CN" sz="1400" dirty="0"/>
              <a:t> </a:t>
            </a:r>
            <a:r>
              <a:rPr lang="en-US" altLang="zh-CN" sz="1400" dirty="0" smtClean="0"/>
              <a:t>A, et </a:t>
            </a:r>
            <a:r>
              <a:rPr lang="en-US" altLang="zh-CN" sz="1400" dirty="0"/>
              <a:t>al. Top down saliency estimation via </a:t>
            </a:r>
            <a:r>
              <a:rPr lang="en-US" altLang="zh-CN" sz="1400" dirty="0" err="1"/>
              <a:t>superpixel</a:t>
            </a:r>
            <a:r>
              <a:rPr lang="en-US" altLang="zh-CN" sz="1400" dirty="0"/>
              <a:t>-based discriminative </a:t>
            </a:r>
            <a:r>
              <a:rPr lang="en-US" altLang="zh-CN" sz="1400" dirty="0" smtClean="0"/>
              <a:t>dictionaries[C]</a:t>
            </a:r>
            <a:endParaRPr lang="zh-CN" altLang="zh-CN" sz="1400" dirty="0"/>
          </a:p>
        </p:txBody>
      </p:sp>
    </p:spTree>
    <p:extLst>
      <p:ext uri="{BB962C8B-B14F-4D97-AF65-F5344CB8AC3E}">
        <p14:creationId xmlns:p14="http://schemas.microsoft.com/office/powerpoint/2010/main" val="1750760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课题介绍</a:t>
            </a:r>
            <a:endParaRPr lang="zh-CN" altLang="en-US" sz="2800" b="1" dirty="0">
              <a:latin typeface="黑体" panose="02010609060101010101" pitchFamily="49" charset="-122"/>
              <a:ea typeface="黑体" panose="02010609060101010101" pitchFamily="49" charset="-122"/>
            </a:endParaRPr>
          </a:p>
        </p:txBody>
      </p:sp>
      <p:sp>
        <p:nvSpPr>
          <p:cNvPr id="4" name="内容占位符 1"/>
          <p:cNvSpPr txBox="1">
            <a:spLocks/>
          </p:cNvSpPr>
          <p:nvPr/>
        </p:nvSpPr>
        <p:spPr bwMode="auto">
          <a:xfrm>
            <a:off x="971600" y="1052736"/>
            <a:ext cx="252028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smtClean="0">
                <a:latin typeface="黑体" panose="02010609060101010101" pitchFamily="49" charset="-122"/>
                <a:ea typeface="黑体" panose="02010609060101010101" pitchFamily="49" charset="-122"/>
              </a:rPr>
              <a:t>立题依据</a:t>
            </a:r>
            <a:endParaRPr lang="en-US" altLang="zh-CN" sz="2400" b="1" dirty="0" smtClean="0">
              <a:latin typeface="黑体" panose="02010609060101010101" pitchFamily="49" charset="-122"/>
              <a:ea typeface="黑体" panose="02010609060101010101" pitchFamily="49" charset="-122"/>
            </a:endParaRPr>
          </a:p>
        </p:txBody>
      </p:sp>
      <p:sp>
        <p:nvSpPr>
          <p:cNvPr id="5" name="文本框 4"/>
          <p:cNvSpPr txBox="1"/>
          <p:nvPr/>
        </p:nvSpPr>
        <p:spPr>
          <a:xfrm>
            <a:off x="985249" y="1988840"/>
            <a:ext cx="7632847"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defRPr/>
            </a:pPr>
            <a:r>
              <a:rPr lang="zh-CN" altLang="en-US" dirty="0" smtClean="0">
                <a:solidFill>
                  <a:schemeClr val="bg2">
                    <a:lumMod val="10000"/>
                  </a:schemeClr>
                </a:solidFill>
                <a:latin typeface="黑体" panose="02010609060101010101" pitchFamily="49" charset="-122"/>
                <a:ea typeface="黑体" panose="02010609060101010101" pitchFamily="49" charset="-122"/>
              </a:rPr>
              <a:t>基于自下而上的显著性检测方法已经很成熟，而基于自上而下的显著性检测方法还比较少，有很多值得探讨的方向</a:t>
            </a:r>
            <a:endParaRPr lang="en-US" altLang="zh-CN" dirty="0" smtClean="0">
              <a:solidFill>
                <a:schemeClr val="bg2">
                  <a:lumMod val="10000"/>
                </a:schemeClr>
              </a:solidFill>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defRPr/>
            </a:pPr>
            <a:endParaRPr lang="en-US" altLang="zh-CN" dirty="0">
              <a:solidFill>
                <a:schemeClr val="bg2">
                  <a:lumMod val="10000"/>
                </a:schemeClr>
              </a:solidFill>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defRPr/>
            </a:pPr>
            <a:r>
              <a:rPr lang="zh-CN" altLang="en-US" dirty="0" smtClean="0">
                <a:solidFill>
                  <a:schemeClr val="bg2">
                    <a:lumMod val="10000"/>
                  </a:schemeClr>
                </a:solidFill>
                <a:latin typeface="黑体" panose="02010609060101010101" pitchFamily="49" charset="-122"/>
                <a:ea typeface="黑体" panose="02010609060101010101" pitchFamily="49" charset="-122"/>
              </a:rPr>
              <a:t>图像的上层特征包含丰富的语义信息，更加符合大脑的认知过程，有助于显著性检测效果的提升</a:t>
            </a:r>
            <a:endParaRPr lang="en-US" altLang="zh-CN" dirty="0" smtClean="0">
              <a:solidFill>
                <a:schemeClr val="bg2">
                  <a:lumMod val="10000"/>
                </a:schemeClr>
              </a:solidFill>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defRPr/>
            </a:pPr>
            <a:endParaRPr lang="en-US" altLang="zh-CN" dirty="0">
              <a:solidFill>
                <a:schemeClr val="bg2">
                  <a:lumMod val="10000"/>
                </a:schemeClr>
              </a:solidFill>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defRPr/>
            </a:pPr>
            <a:r>
              <a:rPr lang="zh-CN" altLang="en-US" dirty="0" smtClean="0">
                <a:solidFill>
                  <a:schemeClr val="bg2">
                    <a:lumMod val="10000"/>
                  </a:schemeClr>
                </a:solidFill>
                <a:latin typeface="黑体" panose="02010609060101010101" pitchFamily="49" charset="-122"/>
                <a:ea typeface="黑体" panose="02010609060101010101" pitchFamily="49" charset="-122"/>
              </a:rPr>
              <a:t>图像的目标性可以给出图像中目标大概的分布情况，以目标分布为先验更加有助于找到图像中的显著区域</a:t>
            </a:r>
            <a:endParaRPr lang="en-US" altLang="zh-CN" dirty="0">
              <a:solidFill>
                <a:schemeClr val="bg2">
                  <a:lumMod val="1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1444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获取图像的目标性</a:t>
            </a:r>
            <a:endParaRPr lang="zh-CN" altLang="en-US" sz="2800" b="1" dirty="0">
              <a:latin typeface="黑体" panose="02010609060101010101" pitchFamily="49" charset="-122"/>
              <a:ea typeface="黑体" panose="02010609060101010101" pitchFamily="49" charset="-122"/>
            </a:endParaRPr>
          </a:p>
        </p:txBody>
      </p:sp>
      <p:sp>
        <p:nvSpPr>
          <p:cNvPr id="4" name="内容占位符 1"/>
          <p:cNvSpPr txBox="1">
            <a:spLocks/>
          </p:cNvSpPr>
          <p:nvPr/>
        </p:nvSpPr>
        <p:spPr bwMode="auto">
          <a:xfrm>
            <a:off x="971600" y="1052736"/>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smtClean="0">
                <a:latin typeface="黑体" panose="02010609060101010101" pitchFamily="49" charset="-122"/>
                <a:ea typeface="黑体" panose="02010609060101010101" pitchFamily="49" charset="-122"/>
              </a:rPr>
              <a:t>图像目标性介绍</a:t>
            </a:r>
            <a:endParaRPr lang="en-US" altLang="zh-CN" sz="2400" b="1" dirty="0" smtClean="0">
              <a:latin typeface="黑体" panose="02010609060101010101" pitchFamily="49" charset="-122"/>
              <a:ea typeface="黑体" panose="02010609060101010101" pitchFamily="49" charset="-122"/>
            </a:endParaRPr>
          </a:p>
        </p:txBody>
      </p:sp>
      <p:sp>
        <p:nvSpPr>
          <p:cNvPr id="5" name="文本框 4"/>
          <p:cNvSpPr txBox="1"/>
          <p:nvPr/>
        </p:nvSpPr>
        <p:spPr>
          <a:xfrm>
            <a:off x="703009" y="1599291"/>
            <a:ext cx="7632847" cy="923330"/>
          </a:xfrm>
          <a:prstGeom prst="rect">
            <a:avLst/>
          </a:prstGeom>
          <a:noFill/>
        </p:spPr>
        <p:txBody>
          <a:bodyPr wrap="square" rtlCol="0">
            <a:spAutoFit/>
          </a:bodyPr>
          <a:lstStyle/>
          <a:p>
            <a:pPr algn="just">
              <a:lnSpc>
                <a:spcPct val="150000"/>
              </a:lnSpc>
              <a:defRPr/>
            </a:pPr>
            <a:r>
              <a:rPr lang="zh-CN" altLang="en-US" dirty="0" smtClean="0">
                <a:latin typeface="黑体" panose="02010609060101010101" pitchFamily="49" charset="-122"/>
                <a:ea typeface="黑体" panose="02010609060101010101" pitchFamily="49" charset="-122"/>
              </a:rPr>
              <a:t>    目标</a:t>
            </a:r>
            <a:r>
              <a:rPr lang="zh-CN" altLang="en-US" dirty="0">
                <a:latin typeface="黑体" panose="02010609060101010101" pitchFamily="49" charset="-122"/>
                <a:ea typeface="黑体" panose="02010609060101010101" pitchFamily="49" charset="-122"/>
              </a:rPr>
              <a:t>性是由</a:t>
            </a:r>
            <a:r>
              <a:rPr lang="en-US" altLang="zh-CN" dirty="0" err="1">
                <a:latin typeface="黑体" panose="02010609060101010101" pitchFamily="49" charset="-122"/>
                <a:ea typeface="黑体" panose="02010609060101010101" pitchFamily="49" charset="-122"/>
              </a:rPr>
              <a:t>Alexe</a:t>
            </a:r>
            <a:r>
              <a:rPr lang="zh-CN" altLang="en-US" dirty="0">
                <a:latin typeface="黑体" panose="02010609060101010101" pitchFamily="49" charset="-122"/>
                <a:ea typeface="黑体" panose="02010609060101010101" pitchFamily="49" charset="-122"/>
              </a:rPr>
              <a:t>等在文献</a:t>
            </a:r>
            <a:r>
              <a:rPr lang="en-US" altLang="zh-CN" baseline="30000" dirty="0" smtClean="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中提出，表示一个像素或区域包含完整目标的</a:t>
            </a:r>
            <a:r>
              <a:rPr lang="zh-CN" altLang="en-US" dirty="0" smtClean="0">
                <a:latin typeface="黑体" panose="02010609060101010101" pitchFamily="49" charset="-122"/>
                <a:ea typeface="黑体" panose="02010609060101010101" pitchFamily="49" charset="-122"/>
              </a:rPr>
              <a:t>可能性。一般图像</a:t>
            </a:r>
            <a:r>
              <a:rPr lang="zh-CN" altLang="en-US" dirty="0">
                <a:latin typeface="黑体" panose="02010609060101010101" pitchFamily="49" charset="-122"/>
                <a:ea typeface="黑体" panose="02010609060101010101" pitchFamily="49" charset="-122"/>
              </a:rPr>
              <a:t>中所含目标通常包含下面特点</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7" name="文本框 6"/>
          <p:cNvSpPr txBox="1"/>
          <p:nvPr/>
        </p:nvSpPr>
        <p:spPr>
          <a:xfrm>
            <a:off x="841060" y="2450603"/>
            <a:ext cx="365522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包含</a:t>
            </a:r>
            <a:r>
              <a:rPr lang="zh-CN" altLang="en-US" dirty="0">
                <a:latin typeface="黑体" panose="02010609060101010101" pitchFamily="49" charset="-122"/>
                <a:ea typeface="黑体" panose="02010609060101010101" pitchFamily="49" charset="-122"/>
              </a:rPr>
              <a:t>一</a:t>
            </a:r>
            <a:r>
              <a:rPr lang="zh-CN" altLang="en-US" dirty="0" smtClean="0">
                <a:latin typeface="黑体" panose="02010609060101010101" pitchFamily="49" charset="-122"/>
                <a:ea typeface="黑体" panose="02010609060101010101" pitchFamily="49" charset="-122"/>
              </a:rPr>
              <a:t>个空间</a:t>
            </a:r>
            <a:r>
              <a:rPr lang="zh-CN" altLang="en-US" dirty="0">
                <a:latin typeface="黑体" panose="02010609060101010101" pitchFamily="49" charset="-122"/>
                <a:ea typeface="黑体" panose="02010609060101010101" pitchFamily="49" charset="-122"/>
              </a:rPr>
              <a:t>闭合的</a:t>
            </a:r>
            <a:r>
              <a:rPr lang="zh-CN" altLang="en-US" dirty="0" smtClean="0">
                <a:latin typeface="黑体" panose="02010609060101010101" pitchFamily="49" charset="-122"/>
                <a:ea typeface="黑体" panose="02010609060101010101" pitchFamily="49" charset="-122"/>
              </a:rPr>
              <a:t>边界</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和</a:t>
            </a:r>
            <a:r>
              <a:rPr lang="zh-CN" altLang="en-US" dirty="0">
                <a:latin typeface="黑体" panose="02010609060101010101" pitchFamily="49" charset="-122"/>
                <a:ea typeface="黑体" panose="02010609060101010101" pitchFamily="49" charset="-122"/>
              </a:rPr>
              <a:t>周围事物有不同的</a:t>
            </a:r>
            <a:r>
              <a:rPr lang="zh-CN" altLang="en-US" dirty="0" smtClean="0">
                <a:latin typeface="黑体" panose="02010609060101010101" pitchFamily="49" charset="-122"/>
                <a:ea typeface="黑体" panose="02010609060101010101" pitchFamily="49" charset="-122"/>
              </a:rPr>
              <a:t>形态 </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有时</a:t>
            </a:r>
            <a:r>
              <a:rPr lang="zh-CN" altLang="en-US" dirty="0">
                <a:latin typeface="黑体" panose="02010609060101010101" pitchFamily="49" charset="-122"/>
                <a:ea typeface="黑体" panose="02010609060101010101" pitchFamily="49" charset="-122"/>
              </a:rPr>
              <a:t>是独特、突出</a:t>
            </a:r>
            <a:r>
              <a:rPr lang="zh-CN" altLang="en-US" dirty="0" smtClean="0">
                <a:latin typeface="黑体" panose="02010609060101010101" pitchFamily="49" charset="-122"/>
                <a:ea typeface="黑体" panose="02010609060101010101" pitchFamily="49" charset="-122"/>
              </a:rPr>
              <a:t>的</a:t>
            </a:r>
            <a:endParaRPr lang="zh-CN" altLang="en-US" dirty="0">
              <a:latin typeface="黑体" panose="02010609060101010101" pitchFamily="49" charset="-122"/>
              <a:ea typeface="黑体" panose="02010609060101010101" pitchFamily="49" charset="-122"/>
            </a:endParaRPr>
          </a:p>
        </p:txBody>
      </p:sp>
      <p:sp>
        <p:nvSpPr>
          <p:cNvPr id="8" name="文本框 7"/>
          <p:cNvSpPr txBox="1"/>
          <p:nvPr/>
        </p:nvSpPr>
        <p:spPr>
          <a:xfrm>
            <a:off x="971600" y="6458119"/>
            <a:ext cx="6565591"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[6] B. </a:t>
            </a:r>
            <a:r>
              <a:rPr lang="en-US" altLang="zh-CN" sz="1400" dirty="0" err="1" smtClean="0">
                <a:latin typeface="Times New Roman" panose="02020603050405020304" pitchFamily="18" charset="0"/>
                <a:cs typeface="Times New Roman" panose="02020603050405020304" pitchFamily="18" charset="0"/>
              </a:rPr>
              <a:t>Alexe</a:t>
            </a:r>
            <a:r>
              <a:rPr lang="en-US" altLang="zh-CN" sz="1400" dirty="0" smtClean="0">
                <a:latin typeface="Times New Roman" panose="02020603050405020304" pitchFamily="18" charset="0"/>
                <a:cs typeface="Times New Roman" panose="02020603050405020304" pitchFamily="18" charset="0"/>
              </a:rPr>
              <a:t>, T. </a:t>
            </a:r>
            <a:r>
              <a:rPr lang="en-US" altLang="zh-CN" sz="1400" dirty="0" err="1" smtClean="0">
                <a:latin typeface="Times New Roman" panose="02020603050405020304" pitchFamily="18" charset="0"/>
                <a:cs typeface="Times New Roman" panose="02020603050405020304" pitchFamily="18" charset="0"/>
              </a:rPr>
              <a:t>Deselaers</a:t>
            </a:r>
            <a:r>
              <a:rPr lang="en-US" altLang="zh-CN" sz="1400" dirty="0" smtClean="0">
                <a:latin typeface="Times New Roman" panose="02020603050405020304" pitchFamily="18" charset="0"/>
                <a:cs typeface="Times New Roman" panose="02020603050405020304" pitchFamily="18" charset="0"/>
              </a:rPr>
              <a:t>, and V. Ferrari. Measuring the </a:t>
            </a:r>
            <a:r>
              <a:rPr lang="en-US" altLang="zh-CN" sz="1400" dirty="0" err="1" smtClean="0">
                <a:latin typeface="Times New Roman" panose="02020603050405020304" pitchFamily="18" charset="0"/>
                <a:cs typeface="Times New Roman" panose="02020603050405020304" pitchFamily="18" charset="0"/>
              </a:rPr>
              <a:t>objectness</a:t>
            </a:r>
            <a:r>
              <a:rPr lang="en-US" altLang="zh-CN" sz="1400" dirty="0" smtClean="0">
                <a:latin typeface="Times New Roman" panose="02020603050405020304" pitchFamily="18" charset="0"/>
                <a:cs typeface="Times New Roman" panose="02020603050405020304" pitchFamily="18" charset="0"/>
              </a:rPr>
              <a:t> of image windows</a:t>
            </a:r>
            <a:endParaRPr lang="zh-CN" altLang="en-US" sz="14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7808" y="3877197"/>
            <a:ext cx="2801816" cy="222616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3801760"/>
            <a:ext cx="2948941" cy="2416365"/>
          </a:xfrm>
          <a:prstGeom prst="rect">
            <a:avLst/>
          </a:prstGeom>
        </p:spPr>
      </p:pic>
    </p:spTree>
    <p:extLst>
      <p:ext uri="{BB962C8B-B14F-4D97-AF65-F5344CB8AC3E}">
        <p14:creationId xmlns:p14="http://schemas.microsoft.com/office/powerpoint/2010/main" val="171400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1772816"/>
            <a:ext cx="6129767" cy="4436406"/>
          </a:xfrm>
          <a:prstGeom prst="rect">
            <a:avLst/>
          </a:prstGeom>
        </p:spPr>
      </p:pic>
      <p:sp>
        <p:nvSpPr>
          <p:cNvPr id="3" name="标题 2"/>
          <p:cNvSpPr>
            <a:spLocks noGrp="1"/>
          </p:cNvSpPr>
          <p:nvPr>
            <p:ph type="title"/>
          </p:nvPr>
        </p:nvSpPr>
        <p:spPr>
          <a:xfrm>
            <a:off x="2843808" y="0"/>
            <a:ext cx="6300192" cy="692696"/>
          </a:xfrm>
        </p:spPr>
        <p:txBody>
          <a:bodyPr/>
          <a:lstStyle/>
          <a:p>
            <a:r>
              <a:rPr lang="zh-CN" altLang="en-US" sz="2800" b="1" dirty="0" smtClean="0">
                <a:latin typeface="黑体" panose="02010609060101010101" pitchFamily="49" charset="-122"/>
                <a:ea typeface="黑体" panose="02010609060101010101" pitchFamily="49" charset="-122"/>
              </a:rPr>
              <a:t>获取图像的目标性</a:t>
            </a:r>
            <a:endParaRPr lang="zh-CN" altLang="en-US" sz="2800" b="1" dirty="0">
              <a:latin typeface="黑体" panose="02010609060101010101" pitchFamily="49" charset="-122"/>
              <a:ea typeface="黑体" panose="02010609060101010101" pitchFamily="49" charset="-122"/>
            </a:endParaRPr>
          </a:p>
        </p:txBody>
      </p:sp>
      <p:sp>
        <p:nvSpPr>
          <p:cNvPr id="4" name="内容占位符 1"/>
          <p:cNvSpPr txBox="1">
            <a:spLocks/>
          </p:cNvSpPr>
          <p:nvPr/>
        </p:nvSpPr>
        <p:spPr bwMode="auto">
          <a:xfrm>
            <a:off x="971600" y="1052736"/>
            <a:ext cx="324036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SzPct val="80000"/>
              <a:buFont typeface="Wingdings" panose="05000000000000000000" pitchFamily="2" charset="2"/>
              <a:buChar char="u"/>
            </a:pP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目标性获取框架图</a:t>
            </a:r>
            <a:endParaRPr lang="en-US" altLang="zh-CN" sz="2400" b="1" dirty="0" smtClean="0">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4"/>
          <p:cNvSpPr txBox="1"/>
          <p:nvPr/>
        </p:nvSpPr>
        <p:spPr>
          <a:xfrm>
            <a:off x="669862" y="2348880"/>
            <a:ext cx="2475684" cy="3000821"/>
          </a:xfrm>
          <a:prstGeom prst="rect">
            <a:avLst/>
          </a:prstGeom>
          <a:noFill/>
        </p:spPr>
        <p:txBody>
          <a:bodyPr wrap="square" rtlCol="0">
            <a:spAutoFit/>
          </a:bodyPr>
          <a:lstStyle/>
          <a:p>
            <a:pPr marL="0" lvl="2">
              <a:lnSpc>
                <a:spcPct val="150000"/>
              </a:lnSpc>
            </a:pPr>
            <a:r>
              <a:rPr lang="zh-CN" altLang="en-US" b="1" dirty="0" smtClean="0">
                <a:latin typeface="黑体" panose="02010609060101010101" pitchFamily="49" charset="-122"/>
                <a:ea typeface="黑体" panose="02010609060101010101" pitchFamily="49" charset="-122"/>
              </a:rPr>
              <a:t>详细流程：</a:t>
            </a:r>
            <a:endParaRPr lang="en-US" altLang="zh-CN" b="1" dirty="0" smtClean="0">
              <a:latin typeface="黑体" panose="02010609060101010101" pitchFamily="49" charset="-122"/>
              <a:ea typeface="黑体" panose="02010609060101010101" pitchFamily="49" charset="-122"/>
            </a:endParaRPr>
          </a:p>
          <a:p>
            <a:pPr marL="342900" lvl="2" indent="-342900">
              <a:lnSpc>
                <a:spcPct val="150000"/>
              </a:lnSpc>
              <a:buFont typeface="+mj-lt"/>
              <a:buAutoNum type="arabicPeriod"/>
            </a:pPr>
            <a:r>
              <a:rPr lang="zh-CN" altLang="zh-CN" dirty="0" smtClean="0">
                <a:latin typeface="黑体" panose="02010609060101010101" pitchFamily="49" charset="-122"/>
                <a:ea typeface="黑体" panose="02010609060101010101" pitchFamily="49" charset="-122"/>
              </a:rPr>
              <a:t>颜色</a:t>
            </a:r>
            <a:r>
              <a:rPr lang="zh-CN" altLang="zh-CN" dirty="0">
                <a:latin typeface="黑体" panose="02010609060101010101" pitchFamily="49" charset="-122"/>
                <a:ea typeface="黑体" panose="02010609060101010101" pitchFamily="49" charset="-122"/>
              </a:rPr>
              <a:t>三通道</a:t>
            </a:r>
            <a:r>
              <a:rPr lang="zh-CN" altLang="zh-CN" dirty="0" smtClean="0">
                <a:latin typeface="黑体" panose="02010609060101010101" pitchFamily="49" charset="-122"/>
                <a:ea typeface="黑体" panose="02010609060101010101" pitchFamily="49" charset="-122"/>
              </a:rPr>
              <a:t>分离</a:t>
            </a: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mj-lt"/>
              <a:buAutoNum type="arabicPeriod"/>
            </a:pPr>
            <a:r>
              <a:rPr lang="zh-CN" altLang="zh-CN" dirty="0">
                <a:latin typeface="黑体" panose="02010609060101010101" pitchFamily="49" charset="-122"/>
                <a:ea typeface="黑体" panose="02010609060101010101" pitchFamily="49" charset="-122"/>
              </a:rPr>
              <a:t>多尺度化</a:t>
            </a:r>
          </a:p>
          <a:p>
            <a:pPr marL="342900" lvl="2" indent="-342900">
              <a:lnSpc>
                <a:spcPct val="150000"/>
              </a:lnSpc>
              <a:buFont typeface="+mj-lt"/>
              <a:buAutoNum type="arabicPeriod"/>
            </a:pPr>
            <a:r>
              <a:rPr lang="zh-CN" altLang="zh-CN" dirty="0">
                <a:latin typeface="黑体" panose="02010609060101010101" pitchFamily="49" charset="-122"/>
                <a:ea typeface="黑体" panose="02010609060101010101" pitchFamily="49" charset="-122"/>
              </a:rPr>
              <a:t>图像</a:t>
            </a:r>
            <a:r>
              <a:rPr lang="zh-CN" altLang="zh-CN" dirty="0" smtClean="0">
                <a:latin typeface="黑体" panose="02010609060101010101" pitchFamily="49" charset="-122"/>
                <a:ea typeface="黑体" panose="02010609060101010101" pitchFamily="49" charset="-122"/>
              </a:rPr>
              <a:t>分割</a:t>
            </a: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mj-lt"/>
              <a:buAutoNum type="arabicPeriod"/>
            </a:pPr>
            <a:r>
              <a:rPr lang="zh-CN" altLang="zh-CN" dirty="0" smtClean="0">
                <a:latin typeface="黑体" panose="02010609060101010101" pitchFamily="49" charset="-122"/>
                <a:ea typeface="黑体" panose="02010609060101010101" pitchFamily="49" charset="-122"/>
              </a:rPr>
              <a:t>分割窗口打分</a:t>
            </a:r>
            <a:endParaRPr lang="en-US" altLang="zh-CN" dirty="0" smtClean="0">
              <a:latin typeface="黑体" panose="02010609060101010101" pitchFamily="49" charset="-122"/>
              <a:ea typeface="黑体" panose="02010609060101010101" pitchFamily="49" charset="-122"/>
            </a:endParaRPr>
          </a:p>
          <a:p>
            <a:pPr marL="342900" lvl="2" indent="-342900">
              <a:lnSpc>
                <a:spcPct val="150000"/>
              </a:lnSpc>
              <a:buFont typeface="+mj-lt"/>
              <a:buAutoNum type="arabicPeriod"/>
            </a:pPr>
            <a:r>
              <a:rPr lang="zh-CN" altLang="en-US" dirty="0" smtClean="0">
                <a:latin typeface="黑体" panose="02010609060101010101" pitchFamily="49" charset="-122"/>
                <a:ea typeface="黑体" panose="02010609060101010101" pitchFamily="49" charset="-122"/>
              </a:rPr>
              <a:t>得到目标性图</a:t>
            </a:r>
            <a:endParaRPr lang="zh-CN" altLang="zh-CN" dirty="0">
              <a:latin typeface="黑体" panose="02010609060101010101" pitchFamily="49" charset="-122"/>
              <a:ea typeface="黑体" panose="02010609060101010101" pitchFamily="49" charset="-122"/>
            </a:endParaRPr>
          </a:p>
          <a:p>
            <a:pPr marL="0" lvl="2">
              <a:lnSpc>
                <a:spcPct val="150000"/>
              </a:lnSpc>
            </a:pPr>
            <a:endParaRPr lang="zh-CN"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86728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Xidian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Xidian University" id="{C518A8EA-7A38-7C4C-AE88-F3CEAC549DA7}" vid="{1E51F794-D912-6440-A3B0-EFE81DB53D1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4421</TotalTime>
  <Words>3086</Words>
  <Application>Microsoft Office PowerPoint</Application>
  <PresentationFormat>全屏显示(4:3)</PresentationFormat>
  <Paragraphs>298</Paragraphs>
  <Slides>26</Slides>
  <Notes>26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黑体</vt:lpstr>
      <vt:lpstr>宋体</vt:lpstr>
      <vt:lpstr>Arial</vt:lpstr>
      <vt:lpstr>Calibri</vt:lpstr>
      <vt:lpstr>Times New Roman</vt:lpstr>
      <vt:lpstr>Wingdings</vt:lpstr>
      <vt:lpstr>Xidian University</vt:lpstr>
      <vt:lpstr>Equation</vt:lpstr>
      <vt:lpstr>基于目标性的显著性检测</vt:lpstr>
      <vt:lpstr>目录</vt:lpstr>
      <vt:lpstr>课题介绍</vt:lpstr>
      <vt:lpstr>课题介绍</vt:lpstr>
      <vt:lpstr>课题介绍</vt:lpstr>
      <vt:lpstr>课题介绍</vt:lpstr>
      <vt:lpstr>课题介绍</vt:lpstr>
      <vt:lpstr>获取图像的目标性</vt:lpstr>
      <vt:lpstr>获取图像的目标性</vt:lpstr>
      <vt:lpstr>获取图像的目标性</vt:lpstr>
      <vt:lpstr>由自动编码器得到图像显著性</vt:lpstr>
      <vt:lpstr>由自动编码器得到图像显著性</vt:lpstr>
      <vt:lpstr>由自动编码器得到图像显著性</vt:lpstr>
      <vt:lpstr>由自动编码器得到图像显著性</vt:lpstr>
      <vt:lpstr>基于目标性的显著性分析</vt:lpstr>
      <vt:lpstr>基于目标性的显著性分析</vt:lpstr>
      <vt:lpstr>基于目标性的显著性分析</vt:lpstr>
      <vt:lpstr>基于目标性的显著性分析</vt:lpstr>
      <vt:lpstr>基于目标性的显著性分析</vt:lpstr>
      <vt:lpstr>基于目标性的显著性分析</vt:lpstr>
      <vt:lpstr>基于目标性的显著性分析</vt:lpstr>
      <vt:lpstr>基于目标性的显著性分析</vt:lpstr>
      <vt:lpstr>基于目标性的显著性分析</vt:lpstr>
      <vt:lpstr>基于目标性的显著性分析</vt:lpstr>
      <vt:lpstr>总结与展望</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Saliency Analysis for Binocular Images under a Framework of Inverse Problem</dc:title>
  <dc:creator>lee</dc:creator>
  <cp:lastModifiedBy>xin jing</cp:lastModifiedBy>
  <cp:revision>270</cp:revision>
  <dcterms:created xsi:type="dcterms:W3CDTF">2016-05-09T03:06:31Z</dcterms:created>
  <dcterms:modified xsi:type="dcterms:W3CDTF">2017-05-28T01:55:03Z</dcterms:modified>
</cp:coreProperties>
</file>