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7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0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4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5CC-B3C4-487D-881B-3DC27CC6FED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8C58-D68F-4A97-B131-E5939E36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0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s.inf.ed.ac.uk/calvin/objectnes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0824" y="1408175"/>
            <a:ext cx="8205216" cy="125139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基于目标性的显著性检测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3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2130"/>
              </p:ext>
            </p:extLst>
          </p:nvPr>
        </p:nvGraphicFramePr>
        <p:xfrm>
          <a:off x="3501317" y="1700784"/>
          <a:ext cx="525863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878"/>
                <a:gridCol w="1752878"/>
                <a:gridCol w="1752878"/>
              </a:tblGrid>
              <a:tr h="32918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DS1(120</a:t>
                      </a:r>
                      <a:r>
                        <a:rPr lang="zh-CN" altLang="en-US" dirty="0" smtClean="0"/>
                        <a:t>幅图像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Auc_Judd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Auc_Borji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332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师姐代码 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0.7968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0.7858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100w/normalize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0.7994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0.7883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1000w/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en-US" altLang="zh-CN" dirty="0" smtClean="0"/>
                        <a:t>&lt;0.6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1000w/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en-US" altLang="zh-CN" dirty="0" smtClean="0"/>
                        <a:t>&lt;0.5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0.7829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1000w/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en-US" altLang="zh-CN" dirty="0" smtClean="0"/>
                        <a:t>&lt;0.4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0.7713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78224" y="4636008"/>
            <a:ext cx="744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zh-CN" altLang="en-US" sz="1400" dirty="0" smtClean="0"/>
              <a:t>：指求图像</a:t>
            </a:r>
            <a:r>
              <a:rPr lang="en-US" altLang="zh-CN" sz="1400" dirty="0" err="1" smtClean="0"/>
              <a:t>objectness</a:t>
            </a:r>
            <a:r>
              <a:rPr lang="zh-CN" altLang="en-US" sz="1400" dirty="0" smtClean="0"/>
              <a:t>时用了多少个</a:t>
            </a:r>
            <a:r>
              <a:rPr lang="en-US" altLang="zh-CN" sz="1400" dirty="0" smtClean="0"/>
              <a:t>windows                  </a:t>
            </a:r>
          </a:p>
          <a:p>
            <a:r>
              <a:rPr lang="en-US" altLang="zh-CN" sz="1400" dirty="0" err="1" smtClean="0"/>
              <a:t>Obj</a:t>
            </a:r>
            <a:r>
              <a:rPr lang="zh-CN" altLang="en-US" sz="1400" dirty="0" smtClean="0"/>
              <a:t>：指根据</a:t>
            </a:r>
            <a:r>
              <a:rPr lang="en-US" altLang="zh-CN" sz="1400" dirty="0" err="1" smtClean="0"/>
              <a:t>objectness</a:t>
            </a:r>
            <a:r>
              <a:rPr lang="zh-CN" altLang="en-US" sz="1400" dirty="0" smtClean="0"/>
              <a:t>采样时</a:t>
            </a:r>
            <a:r>
              <a:rPr lang="en-US" altLang="zh-CN" sz="1400" dirty="0" err="1" smtClean="0"/>
              <a:t>objectness</a:t>
            </a:r>
            <a:r>
              <a:rPr lang="zh-CN" altLang="en-US" sz="1400" dirty="0" smtClean="0"/>
              <a:t>的阈值设置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785550" y="612648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图像显著性检测结果：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550" y="612648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有待解决问题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04845" y="2147977"/>
            <a:ext cx="7815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上文提到的目标性检测效果怎么样，换成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效果怎么样；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目标性和显著性检测融合的其它方式；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</a:t>
            </a:r>
            <a:r>
              <a:rPr lang="zh-CN" altLang="en-US" dirty="0" smtClean="0"/>
              <a:t>性并不代表着显著性，我们的现在的方法其实是找到目标，剔除目标得到背景，能不能直接找到图像背景，然后采样；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83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055" y="604021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39914"/>
              </p:ext>
            </p:extLst>
          </p:nvPr>
        </p:nvGraphicFramePr>
        <p:xfrm>
          <a:off x="1014084" y="1604512"/>
          <a:ext cx="50847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98"/>
                <a:gridCol w="923745"/>
                <a:gridCol w="1449238"/>
                <a:gridCol w="1440611"/>
              </a:tblGrid>
              <a:tr h="348036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预测结果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8036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4803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真实结果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真正例（</a:t>
                      </a:r>
                      <a:r>
                        <a:rPr lang="en-US" altLang="zh-CN" dirty="0" smtClean="0"/>
                        <a:t>TP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伪反例（</a:t>
                      </a:r>
                      <a:r>
                        <a:rPr lang="en-US" altLang="zh-CN" dirty="0" smtClean="0"/>
                        <a:t>FN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80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伪正例（</a:t>
                      </a:r>
                      <a:r>
                        <a:rPr lang="en-US" altLang="zh-CN" dirty="0" smtClean="0"/>
                        <a:t>FP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真反例（</a:t>
                      </a:r>
                      <a:r>
                        <a:rPr lang="en-US" altLang="zh-CN" dirty="0" smtClean="0"/>
                        <a:t>TN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06319" y="3321167"/>
            <a:ext cx="571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真伪</a:t>
            </a:r>
            <a:r>
              <a:rPr lang="en-US" altLang="zh-CN" sz="1400" dirty="0" smtClean="0"/>
              <a:t>---</a:t>
            </a:r>
            <a:r>
              <a:rPr lang="zh-CN" altLang="en-US" sz="1400" dirty="0" smtClean="0"/>
              <a:t>表示预测结果和真实结果是否相同，相同为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，不相同为</a:t>
            </a:r>
            <a:r>
              <a:rPr lang="en-US" altLang="zh-CN" sz="1400" dirty="0" smtClean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正反</a:t>
            </a:r>
            <a:r>
              <a:rPr lang="en-US" altLang="zh-CN" sz="1400" dirty="0" smtClean="0"/>
              <a:t>---</a:t>
            </a:r>
            <a:r>
              <a:rPr lang="zh-CN" altLang="en-US" sz="1400" dirty="0"/>
              <a:t>只和</a:t>
            </a:r>
            <a:r>
              <a:rPr lang="zh-CN" altLang="en-US" sz="1400" dirty="0" smtClean="0"/>
              <a:t>预测结果相关，预测结果为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则为</a:t>
            </a:r>
            <a:r>
              <a:rPr lang="en-US" altLang="zh-CN" sz="1400" dirty="0" smtClean="0"/>
              <a:t>P,</a:t>
            </a:r>
            <a:r>
              <a:rPr lang="zh-CN" altLang="en-US" sz="1400" dirty="0"/>
              <a:t>预测结果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-1</a:t>
            </a:r>
            <a:r>
              <a:rPr lang="zh-CN" altLang="en-US" sz="1400" dirty="0"/>
              <a:t>则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N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06319" y="4120216"/>
            <a:ext cx="334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正确率（</a:t>
            </a:r>
            <a:r>
              <a:rPr lang="en-US" altLang="zh-CN" dirty="0"/>
              <a:t>P</a:t>
            </a:r>
            <a:r>
              <a:rPr lang="en-US" altLang="zh-CN" dirty="0" smtClean="0"/>
              <a:t>recision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TP/(TP+FP)</a:t>
            </a:r>
          </a:p>
          <a:p>
            <a:r>
              <a:rPr lang="zh-CN" altLang="en-US" dirty="0" smtClean="0"/>
              <a:t>召回率（</a:t>
            </a:r>
            <a:r>
              <a:rPr lang="en-US" altLang="zh-CN" dirty="0"/>
              <a:t>R</a:t>
            </a:r>
            <a:r>
              <a:rPr lang="en-US" altLang="zh-CN" dirty="0" smtClean="0"/>
              <a:t>ecall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TP/(TP+FN)</a:t>
            </a:r>
          </a:p>
          <a:p>
            <a:endParaRPr lang="en-US" altLang="zh-CN" b="1" dirty="0"/>
          </a:p>
          <a:p>
            <a:r>
              <a:rPr lang="zh-CN" altLang="en-US" dirty="0" smtClean="0"/>
              <a:t>真阳率：</a:t>
            </a:r>
            <a:r>
              <a:rPr lang="en-US" altLang="zh-CN" dirty="0"/>
              <a:t>TP/(TP+FN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假阳率：</a:t>
            </a:r>
            <a:r>
              <a:rPr lang="en-US" altLang="zh-CN" dirty="0" smtClean="0"/>
              <a:t>FP/(FP+TN)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48" y="1091510"/>
            <a:ext cx="3848498" cy="29683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24823" y="4120216"/>
            <a:ext cx="108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假阳率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12990" y="2140036"/>
            <a:ext cx="461665" cy="8712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真阳率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82748" y="4663440"/>
            <a:ext cx="4377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0,1</a:t>
            </a:r>
            <a:r>
              <a:rPr lang="zh-CN" altLang="en-US" dirty="0" smtClean="0"/>
              <a:t>）：</a:t>
            </a:r>
            <a:r>
              <a:rPr lang="zh-CN" altLang="en-US" dirty="0"/>
              <a:t>所有的样本都正确</a:t>
            </a:r>
            <a:r>
              <a:rPr lang="zh-CN" altLang="en-US" dirty="0" smtClean="0"/>
              <a:t>分类（完美点）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0,0</a:t>
            </a:r>
            <a:r>
              <a:rPr lang="zh-CN" altLang="en-US" dirty="0" smtClean="0"/>
              <a:t>）：所有</a:t>
            </a:r>
            <a:r>
              <a:rPr lang="zh-CN" altLang="en-US" dirty="0"/>
              <a:t>的样本</a:t>
            </a:r>
            <a:r>
              <a:rPr lang="zh-CN" altLang="en-US" dirty="0" smtClean="0"/>
              <a:t>都</a:t>
            </a:r>
            <a:r>
              <a:rPr lang="zh-CN" altLang="en-US" dirty="0"/>
              <a:t>预测</a:t>
            </a:r>
            <a:r>
              <a:rPr lang="zh-CN" altLang="en-US" dirty="0" smtClean="0"/>
              <a:t>为</a:t>
            </a:r>
            <a:r>
              <a:rPr lang="zh-CN" altLang="en-US" dirty="0"/>
              <a:t>负</a:t>
            </a:r>
            <a:r>
              <a:rPr lang="zh-CN" altLang="en-US" dirty="0" smtClean="0"/>
              <a:t>样本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1,1</a:t>
            </a:r>
            <a:r>
              <a:rPr lang="zh-CN" altLang="en-US" dirty="0" smtClean="0"/>
              <a:t>）：</a:t>
            </a:r>
            <a:r>
              <a:rPr lang="zh-CN" altLang="en-US" dirty="0"/>
              <a:t>所有的样本都预测</a:t>
            </a:r>
            <a:r>
              <a:rPr lang="zh-CN" altLang="en-US" dirty="0" smtClean="0"/>
              <a:t>为正样本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7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055" y="604021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Auc_Judd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338869" y="586940"/>
            <a:ext cx="2173857" cy="2104498"/>
            <a:chOff x="8338869" y="586940"/>
            <a:chExt cx="2173857" cy="2104498"/>
          </a:xfrm>
        </p:grpSpPr>
        <p:sp>
          <p:nvSpPr>
            <p:cNvPr id="6" name="圆角矩形 5"/>
            <p:cNvSpPr/>
            <p:nvPr/>
          </p:nvSpPr>
          <p:spPr>
            <a:xfrm>
              <a:off x="8338869" y="1009287"/>
              <a:ext cx="2173857" cy="16821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964139" y="586940"/>
              <a:ext cx="119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fixation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8715556" y="1385979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021019" y="1575760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498976" y="1253707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125310" y="1788549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685363" y="1850363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095118" y="2262998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99608" y="2096220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29146" y="2320499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64139" y="1627518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75941" y="1653397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19022" y="575269"/>
            <a:ext cx="2173857" cy="2104498"/>
            <a:chOff x="8338869" y="586940"/>
            <a:chExt cx="2173857" cy="2104498"/>
          </a:xfrm>
        </p:grpSpPr>
        <p:sp>
          <p:nvSpPr>
            <p:cNvPr id="23" name="圆角矩形 22"/>
            <p:cNvSpPr/>
            <p:nvPr/>
          </p:nvSpPr>
          <p:spPr>
            <a:xfrm>
              <a:off x="8338869" y="1009287"/>
              <a:ext cx="2173857" cy="16821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964139" y="586940"/>
              <a:ext cx="119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saliency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715556" y="1385979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021019" y="1575760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498976" y="1253707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25310" y="1788549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685363" y="1850363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095118" y="2262998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9799608" y="2096220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29146" y="2320499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964139" y="1627518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775941" y="1653397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46362" y="1316630"/>
            <a:ext cx="4849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Nfixation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真值图中正样本（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）的个数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Npixels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总共的样本的个数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Sth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显著性图中对应真值图中值为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的位置的点的值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a</a:t>
            </a:r>
            <a:r>
              <a:rPr lang="en-US" altLang="zh-CN" sz="1400" dirty="0" err="1" smtClean="0"/>
              <a:t>llthreshes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求</a:t>
            </a:r>
            <a:r>
              <a:rPr lang="en-US" altLang="zh-CN" sz="1400" dirty="0" smtClean="0"/>
              <a:t>roc</a:t>
            </a:r>
            <a:r>
              <a:rPr lang="zh-CN" altLang="en-US" sz="1400" dirty="0" smtClean="0"/>
              <a:t>点时设定的阈值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024524" y="2898475"/>
            <a:ext cx="148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二值图 </a:t>
            </a:r>
            <a:r>
              <a:rPr lang="en-US" altLang="zh-CN" dirty="0" smtClean="0"/>
              <a:t>{0,1}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216479" y="2895427"/>
            <a:ext cx="148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灰度图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[0,1]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6721" y="3264759"/>
            <a:ext cx="52402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</a:t>
            </a:r>
            <a:r>
              <a:rPr lang="en-US" altLang="zh-CN" sz="1400" dirty="0" err="1" smtClean="0"/>
              <a:t>llthreshes</a:t>
            </a:r>
            <a:r>
              <a:rPr lang="en-US" altLang="zh-CN" sz="1400" dirty="0" smtClean="0"/>
              <a:t> = Sort(</a:t>
            </a:r>
            <a:r>
              <a:rPr lang="en-US" altLang="zh-CN" sz="1400" dirty="0" err="1" smtClean="0"/>
              <a:t>Sth</a:t>
            </a:r>
            <a:r>
              <a:rPr lang="en-US" altLang="zh-CN" sz="1400" dirty="0" smtClean="0"/>
              <a:t>,’descend’)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对</a:t>
            </a:r>
            <a:r>
              <a:rPr lang="en-US" altLang="zh-CN" sz="1400" dirty="0" err="1" smtClean="0"/>
              <a:t>Sth</a:t>
            </a:r>
            <a:r>
              <a:rPr lang="zh-CN" altLang="en-US" sz="1400" dirty="0" smtClean="0"/>
              <a:t>降序排序</a:t>
            </a:r>
            <a:endParaRPr lang="en-US" altLang="zh-CN" sz="1400" dirty="0" smtClean="0"/>
          </a:p>
          <a:p>
            <a:r>
              <a:rPr lang="en-US" altLang="zh-CN" sz="1400" dirty="0" smtClean="0"/>
              <a:t>for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1: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Nfixation</a:t>
            </a:r>
            <a:r>
              <a:rPr lang="en-US" altLang="zh-CN" sz="1400" dirty="0" smtClean="0"/>
              <a:t>                              </a:t>
            </a:r>
            <a:r>
              <a:rPr lang="zh-CN" altLang="en-US" sz="1400" dirty="0" smtClean="0"/>
              <a:t>得到</a:t>
            </a:r>
            <a:r>
              <a:rPr lang="en-US" altLang="zh-CN" sz="1400" dirty="0" err="1" smtClean="0"/>
              <a:t>Nfixation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roc</a:t>
            </a:r>
            <a:r>
              <a:rPr lang="zh-CN" altLang="en-US" sz="1400" dirty="0" smtClean="0"/>
              <a:t>点</a:t>
            </a:r>
            <a:endParaRPr lang="en-US" altLang="zh-CN" sz="1400" dirty="0" smtClean="0"/>
          </a:p>
          <a:p>
            <a:r>
              <a:rPr lang="en-US" altLang="zh-CN" sz="1400" dirty="0" smtClean="0"/>
              <a:t>      thresh = </a:t>
            </a:r>
            <a:r>
              <a:rPr lang="en-US" altLang="zh-CN" sz="1400" dirty="0" err="1" smtClean="0"/>
              <a:t>allthreshes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);                </a:t>
            </a:r>
            <a:r>
              <a:rPr lang="zh-CN" altLang="en-US" sz="1400" dirty="0" smtClean="0"/>
              <a:t>计算当前</a:t>
            </a:r>
            <a:r>
              <a:rPr lang="en-US" altLang="zh-CN" sz="1400" dirty="0" smtClean="0"/>
              <a:t>roc</a:t>
            </a:r>
            <a:r>
              <a:rPr lang="zh-CN" altLang="en-US" sz="1400" dirty="0" smtClean="0"/>
              <a:t>点时设定的阈值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tp</a:t>
            </a:r>
            <a:r>
              <a:rPr lang="en-US" altLang="zh-CN" sz="1400" dirty="0" smtClean="0"/>
              <a:t>(i+1) =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/ </a:t>
            </a:r>
            <a:r>
              <a:rPr lang="en-US" altLang="zh-CN" sz="1400" dirty="0" err="1" smtClean="0"/>
              <a:t>Nfixation</a:t>
            </a:r>
            <a:r>
              <a:rPr lang="en-US" altLang="zh-CN" sz="1400" dirty="0" smtClean="0"/>
              <a:t>;                  </a:t>
            </a:r>
            <a:r>
              <a:rPr lang="zh-CN" altLang="en-US" sz="1400" dirty="0" smtClean="0"/>
              <a:t>当前</a:t>
            </a:r>
            <a:r>
              <a:rPr lang="en-US" altLang="zh-CN" sz="1400" dirty="0" smtClean="0"/>
              <a:t>roc</a:t>
            </a:r>
            <a:r>
              <a:rPr lang="zh-CN" altLang="en-US" sz="1400" dirty="0" smtClean="0"/>
              <a:t>点的真阳率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fp</a:t>
            </a:r>
            <a:r>
              <a:rPr lang="en-US" altLang="zh-CN" sz="1400" dirty="0" smtClean="0"/>
              <a:t>(i+1) = ( </a:t>
            </a:r>
            <a:r>
              <a:rPr lang="en-US" altLang="zh-CN" sz="1400" dirty="0" err="1" smtClean="0"/>
              <a:t>aboveth</a:t>
            </a:r>
            <a:r>
              <a:rPr lang="en-US" altLang="zh-CN" sz="1400" dirty="0" smtClean="0"/>
              <a:t> -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) / (</a:t>
            </a:r>
            <a:r>
              <a:rPr lang="en-US" altLang="zh-CN" sz="1400" dirty="0" err="1" smtClean="0"/>
              <a:t>Npixels</a:t>
            </a:r>
            <a:r>
              <a:rPr lang="en-US" altLang="zh-CN" sz="1400" dirty="0" smtClean="0"/>
              <a:t> – </a:t>
            </a:r>
            <a:r>
              <a:rPr lang="en-US" altLang="zh-CN" sz="1400" dirty="0" err="1" smtClean="0"/>
              <a:t>Nfixation</a:t>
            </a:r>
            <a:r>
              <a:rPr lang="en-US" altLang="zh-CN" sz="1400" dirty="0" smtClean="0"/>
              <a:t>)</a:t>
            </a:r>
            <a:r>
              <a:rPr lang="zh-CN" altLang="en-US" sz="1400" dirty="0"/>
              <a:t>当前</a:t>
            </a:r>
            <a:r>
              <a:rPr lang="en-US" altLang="zh-CN" sz="1400" dirty="0"/>
              <a:t>roc</a:t>
            </a:r>
            <a:r>
              <a:rPr lang="zh-CN" altLang="en-US" sz="1400" dirty="0"/>
              <a:t>点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假</a:t>
            </a:r>
            <a:r>
              <a:rPr lang="zh-CN" altLang="en-US" sz="1400" dirty="0" smtClean="0"/>
              <a:t>阳</a:t>
            </a:r>
            <a:r>
              <a:rPr lang="zh-CN" altLang="en-US" sz="1400" dirty="0"/>
              <a:t>率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score = </a:t>
            </a:r>
            <a:r>
              <a:rPr lang="en-US" altLang="zh-CN" sz="1400" dirty="0" err="1" smtClean="0"/>
              <a:t>trapz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fp,tp</a:t>
            </a:r>
            <a:r>
              <a:rPr lang="en-US" altLang="zh-CN" sz="1400" dirty="0" smtClean="0"/>
              <a:t>);    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roc</a:t>
            </a:r>
            <a:r>
              <a:rPr lang="zh-CN" altLang="en-US" sz="1400" dirty="0" smtClean="0"/>
              <a:t>点连成的曲线积分得到</a:t>
            </a:r>
            <a:r>
              <a:rPr lang="en-US" altLang="zh-CN" sz="1400" dirty="0" err="1" smtClean="0"/>
              <a:t>auc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0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下箭头 39"/>
          <p:cNvSpPr/>
          <p:nvPr/>
        </p:nvSpPr>
        <p:spPr>
          <a:xfrm>
            <a:off x="6754304" y="2744453"/>
            <a:ext cx="370420" cy="1066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0055" y="604021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Auc_Borji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38869" y="586940"/>
            <a:ext cx="2173857" cy="2104498"/>
            <a:chOff x="8338869" y="586940"/>
            <a:chExt cx="2173857" cy="2104498"/>
          </a:xfrm>
        </p:grpSpPr>
        <p:sp>
          <p:nvSpPr>
            <p:cNvPr id="6" name="圆角矩形 5"/>
            <p:cNvSpPr/>
            <p:nvPr/>
          </p:nvSpPr>
          <p:spPr>
            <a:xfrm>
              <a:off x="8338869" y="1009287"/>
              <a:ext cx="2173857" cy="16821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964139" y="586940"/>
              <a:ext cx="119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fixation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8715556" y="1385979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21019" y="1575760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498976" y="1253707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125310" y="1788549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685363" y="1850363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095118" y="2262998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799608" y="2096220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29146" y="2320499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64139" y="1627518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775941" y="1653397"/>
              <a:ext cx="60385" cy="517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81136" y="586940"/>
            <a:ext cx="2173857" cy="2104498"/>
            <a:chOff x="8338869" y="586940"/>
            <a:chExt cx="2173857" cy="2104498"/>
          </a:xfrm>
        </p:grpSpPr>
        <p:sp>
          <p:nvSpPr>
            <p:cNvPr id="19" name="圆角矩形 18"/>
            <p:cNvSpPr/>
            <p:nvPr/>
          </p:nvSpPr>
          <p:spPr>
            <a:xfrm>
              <a:off x="8338869" y="1009287"/>
              <a:ext cx="2173857" cy="16821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964139" y="586940"/>
              <a:ext cx="119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saliency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8715556" y="1385979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021019" y="1575760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498976" y="1253707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072520" y="1954667"/>
              <a:ext cx="45719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685363" y="1850363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095118" y="2262998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799608" y="2096220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629146" y="2320499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64139" y="1627518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775941" y="1653397"/>
              <a:ext cx="60385" cy="5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024524" y="2898475"/>
            <a:ext cx="148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二值图 </a:t>
            </a:r>
            <a:r>
              <a:rPr lang="en-US" altLang="zh-CN" dirty="0" smtClean="0"/>
              <a:t>{0,1}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195413" y="2898475"/>
            <a:ext cx="148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灰度图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[0,1]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47569" y="1296670"/>
            <a:ext cx="5039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Nfixation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真值图中正样本（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）的个数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Npixels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总共的样本的个数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FF0000"/>
                </a:solidFill>
              </a:rPr>
              <a:t>Nsplits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求</a:t>
            </a:r>
            <a:r>
              <a:rPr lang="en-US" altLang="zh-CN" sz="1400" dirty="0" err="1"/>
              <a:t>Nsplits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auc</a:t>
            </a:r>
            <a:r>
              <a:rPr lang="zh-CN" altLang="en-US" sz="1400" dirty="0" smtClean="0"/>
              <a:t>，然后得到平均</a:t>
            </a:r>
            <a:r>
              <a:rPr lang="en-US" altLang="zh-CN" sz="1400" dirty="0" err="1" smtClean="0"/>
              <a:t>auc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Sth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显著性图中对应真值图中值为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的位置的点的值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FF0000"/>
                </a:solidFill>
              </a:rPr>
              <a:t>r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andfix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从显著性图中</a:t>
            </a:r>
            <a:r>
              <a:rPr lang="zh-CN" altLang="en-US" sz="1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1400" dirty="0" smtClean="0"/>
              <a:t>得到一个</a:t>
            </a:r>
            <a:r>
              <a:rPr lang="en-US" altLang="zh-CN" sz="1400" dirty="0" err="1" smtClean="0"/>
              <a:t>Nfixation</a:t>
            </a:r>
            <a:r>
              <a:rPr lang="zh-CN" altLang="en-US" sz="1400" dirty="0" smtClean="0"/>
              <a:t>*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Nsplits</a:t>
            </a:r>
            <a:r>
              <a:rPr lang="zh-CN" altLang="en-US" sz="1400" dirty="0" smtClean="0"/>
              <a:t>的矩阵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allthreshes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求</a:t>
            </a:r>
            <a:r>
              <a:rPr lang="en-US" altLang="zh-CN" sz="1400" dirty="0" smtClean="0"/>
              <a:t>roc</a:t>
            </a:r>
            <a:r>
              <a:rPr lang="zh-CN" altLang="en-US" sz="1400" dirty="0" smtClean="0"/>
              <a:t>点时设定的阈值</a:t>
            </a:r>
            <a:endParaRPr lang="zh-CN" altLang="en-US" sz="1400" dirty="0"/>
          </a:p>
        </p:txBody>
      </p:sp>
      <p:sp>
        <p:nvSpPr>
          <p:cNvPr id="36" name="双括号 35"/>
          <p:cNvSpPr/>
          <p:nvPr/>
        </p:nvSpPr>
        <p:spPr>
          <a:xfrm>
            <a:off x="6663468" y="4094496"/>
            <a:ext cx="2300671" cy="13284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302260" y="5672362"/>
            <a:ext cx="9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randfix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9790186" y="4330228"/>
            <a:ext cx="461665" cy="2050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 smtClean="0"/>
              <a:t>Nfixation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Nsplits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461557" y="4094496"/>
            <a:ext cx="176697" cy="132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58609" y="3458513"/>
            <a:ext cx="5240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for s = 1: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Nsplits</a:t>
            </a:r>
            <a:r>
              <a:rPr lang="en-US" altLang="zh-CN" sz="1400" dirty="0" smtClean="0"/>
              <a:t>                              </a:t>
            </a:r>
            <a:r>
              <a:rPr lang="zh-CN" altLang="en-US" sz="1400" dirty="0" smtClean="0"/>
              <a:t>得到</a:t>
            </a:r>
            <a:r>
              <a:rPr lang="en-US" altLang="zh-CN" sz="1400" dirty="0" err="1"/>
              <a:t>Nsplits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auc</a:t>
            </a:r>
            <a:endParaRPr lang="en-US" altLang="zh-CN" sz="1400" dirty="0" smtClean="0"/>
          </a:p>
          <a:p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curfix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randfix</a:t>
            </a:r>
            <a:r>
              <a:rPr lang="en-US" altLang="zh-CN" sz="1400" dirty="0" smtClean="0"/>
              <a:t>(:,s)                  </a:t>
            </a:r>
            <a:r>
              <a:rPr lang="zh-CN" altLang="en-US" sz="1400" dirty="0" smtClean="0"/>
              <a:t>从</a:t>
            </a:r>
            <a:r>
              <a:rPr lang="en-US" altLang="zh-CN" sz="1400" dirty="0" err="1" smtClean="0"/>
              <a:t>randfix</a:t>
            </a:r>
            <a:r>
              <a:rPr lang="zh-CN" altLang="en-US" sz="1400" dirty="0" smtClean="0"/>
              <a:t>中取第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列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for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1:length(</a:t>
            </a:r>
            <a:r>
              <a:rPr lang="en-US" altLang="zh-CN" sz="1400" dirty="0" err="1" smtClean="0"/>
              <a:t>allthreshes</a:t>
            </a:r>
            <a:r>
              <a:rPr lang="en-US" altLang="zh-CN" sz="1400" dirty="0" smtClean="0"/>
              <a:t>)    </a:t>
            </a:r>
            <a:r>
              <a:rPr lang="zh-CN" altLang="en-US" sz="1400" dirty="0" smtClean="0"/>
              <a:t>计算当前的</a:t>
            </a:r>
            <a:r>
              <a:rPr lang="en-US" altLang="zh-CN" sz="1400" dirty="0" err="1" smtClean="0"/>
              <a:t>auc</a:t>
            </a:r>
            <a:endParaRPr lang="en-US" altLang="zh-CN" sz="1400" dirty="0" smtClean="0"/>
          </a:p>
          <a:p>
            <a:r>
              <a:rPr lang="en-US" altLang="zh-CN" dirty="0" smtClean="0"/>
              <a:t>           </a:t>
            </a:r>
            <a:r>
              <a:rPr lang="en-US" altLang="zh-CN" sz="1400" dirty="0" smtClean="0"/>
              <a:t>thresh = </a:t>
            </a:r>
            <a:r>
              <a:rPr lang="en-US" altLang="zh-CN" sz="1400" dirty="0" err="1" smtClean="0"/>
              <a:t>allthreshes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</a:t>
            </a:r>
            <a:r>
              <a:rPr lang="en-US" altLang="zh-CN" sz="1400" dirty="0" err="1" smtClean="0"/>
              <a:t>tp</a:t>
            </a:r>
            <a:r>
              <a:rPr lang="en-US" altLang="zh-CN" sz="1400" dirty="0" smtClean="0"/>
              <a:t>(i+1) = sum((</a:t>
            </a:r>
            <a:r>
              <a:rPr lang="en-US" altLang="zh-CN" sz="1400" dirty="0" err="1" smtClean="0"/>
              <a:t>sth</a:t>
            </a:r>
            <a:r>
              <a:rPr lang="en-US" altLang="zh-CN" sz="1400" dirty="0" smtClean="0"/>
              <a:t>&gt;=thresh))/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Nfixation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真阳率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          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1400" dirty="0" smtClean="0">
                <a:solidFill>
                  <a:srgbClr val="FF0000"/>
                </a:solidFill>
              </a:rPr>
              <a:t>(i+1) = sum((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curfix</a:t>
            </a:r>
            <a:r>
              <a:rPr lang="en-US" altLang="zh-CN" sz="1400" dirty="0" smtClean="0">
                <a:solidFill>
                  <a:srgbClr val="FF0000"/>
                </a:solidFill>
              </a:rPr>
              <a:t>&gt;=thresh))/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Nfixation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假阳率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auc</a:t>
            </a:r>
            <a:r>
              <a:rPr lang="en-US" altLang="zh-CN" sz="1400" dirty="0" smtClean="0"/>
              <a:t>(s) = </a:t>
            </a:r>
            <a:r>
              <a:rPr lang="en-US" altLang="zh-CN" sz="1400" dirty="0" err="1" smtClean="0"/>
              <a:t>trapz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fp,tp</a:t>
            </a:r>
            <a:r>
              <a:rPr lang="en-US" altLang="zh-CN" sz="1400" dirty="0" smtClean="0"/>
              <a:t>)               </a:t>
            </a:r>
            <a:r>
              <a:rPr lang="zh-CN" altLang="en-US" sz="1400" dirty="0" smtClean="0"/>
              <a:t>得到当前的</a:t>
            </a:r>
            <a:r>
              <a:rPr lang="en-US" altLang="zh-CN" sz="1400" dirty="0" err="1" smtClean="0"/>
              <a:t>auc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score = mean(</a:t>
            </a:r>
            <a:r>
              <a:rPr lang="en-US" altLang="zh-CN" sz="1400" dirty="0" err="1" smtClean="0"/>
              <a:t>auc</a:t>
            </a:r>
            <a:r>
              <a:rPr lang="en-US" altLang="zh-CN" sz="1400" dirty="0" smtClean="0"/>
              <a:t>)                        </a:t>
            </a:r>
            <a:r>
              <a:rPr lang="zh-CN" altLang="en-US" sz="1400" dirty="0" smtClean="0"/>
              <a:t>对所有的</a:t>
            </a:r>
            <a:r>
              <a:rPr lang="en-US" altLang="zh-CN" sz="1400" dirty="0" err="1" smtClean="0"/>
              <a:t>auc</a:t>
            </a:r>
            <a:r>
              <a:rPr lang="zh-CN" altLang="en-US" sz="1400" dirty="0" smtClean="0"/>
              <a:t>平均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2311879" y="3902393"/>
            <a:ext cx="5118049" cy="41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064339" y="2026505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57850" y="1529762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883087" y="2237119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463286" y="1928788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611728" y="2355010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686737" y="1301936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302260" y="1271352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188678" y="2410375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913279" y="1779938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586090" y="1436309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872377" y="2093349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716328" y="1279586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041220" y="1115081"/>
            <a:ext cx="60385" cy="517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975458" y="3215768"/>
            <a:ext cx="111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随机取值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2514" y="2487223"/>
            <a:ext cx="2291751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谢谢！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937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0928" y="1615313"/>
            <a:ext cx="6513576" cy="26823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什么是图像</a:t>
            </a:r>
            <a:r>
              <a:rPr lang="zh-CN" altLang="en-US" dirty="0"/>
              <a:t>目标性</a:t>
            </a:r>
            <a:endParaRPr lang="en-US" altLang="zh-CN" dirty="0" smtClean="0"/>
          </a:p>
          <a:p>
            <a:r>
              <a:rPr lang="zh-CN" altLang="en-US" dirty="0" smtClean="0"/>
              <a:t>怎么将目标性加入到显著性检测中去</a:t>
            </a:r>
            <a:endParaRPr lang="en-US" altLang="zh-CN" dirty="0" smtClean="0"/>
          </a:p>
          <a:p>
            <a:r>
              <a:rPr lang="zh-CN" altLang="en-US" dirty="0" smtClean="0"/>
              <a:t>怎么得到图像的目标性</a:t>
            </a:r>
            <a:endParaRPr lang="en-US" altLang="zh-CN" dirty="0" smtClean="0"/>
          </a:p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r>
              <a:rPr lang="zh-CN" altLang="en-US" dirty="0" smtClean="0"/>
              <a:t>有待解决问题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5549" y="1309218"/>
            <a:ext cx="92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目标性是由</a:t>
            </a:r>
            <a:r>
              <a:rPr lang="en-US" altLang="zh-CN" dirty="0" err="1" smtClean="0">
                <a:latin typeface="+mn-ea"/>
              </a:rPr>
              <a:t>Alexe</a:t>
            </a:r>
            <a:r>
              <a:rPr lang="zh-CN" altLang="en-US" dirty="0" smtClean="0">
                <a:latin typeface="+mn-ea"/>
              </a:rPr>
              <a:t>等在文献</a:t>
            </a:r>
            <a:r>
              <a:rPr lang="en-US" altLang="zh-CN" dirty="0" smtClean="0">
                <a:latin typeface="+mn-ea"/>
              </a:rPr>
              <a:t>[1]</a:t>
            </a:r>
            <a:r>
              <a:rPr lang="zh-CN" altLang="en-US" dirty="0" smtClean="0">
                <a:latin typeface="+mn-ea"/>
              </a:rPr>
              <a:t>中提出，表示一个像素或区域包含完整目标的可能性</a:t>
            </a:r>
            <a:endParaRPr lang="zh-CN" altLang="en-US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4464" y="6262777"/>
            <a:ext cx="963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B. </a:t>
            </a:r>
            <a:r>
              <a:rPr lang="en-US" altLang="zh-CN" dirty="0" err="1" smtClean="0"/>
              <a:t>Alexe</a:t>
            </a:r>
            <a:r>
              <a:rPr lang="en-US" altLang="zh-CN" dirty="0" smtClean="0"/>
              <a:t>, T. </a:t>
            </a:r>
            <a:r>
              <a:rPr lang="en-US" altLang="zh-CN" dirty="0" err="1" smtClean="0"/>
              <a:t>Deselaers</a:t>
            </a:r>
            <a:r>
              <a:rPr lang="en-US" altLang="zh-CN" dirty="0" smtClean="0"/>
              <a:t>, and V. Ferrari. Measuring the </a:t>
            </a:r>
            <a:r>
              <a:rPr lang="en-US" altLang="zh-CN" dirty="0" err="1" smtClean="0"/>
              <a:t>objectness</a:t>
            </a:r>
            <a:r>
              <a:rPr lang="en-US" altLang="zh-CN" dirty="0" smtClean="0"/>
              <a:t> of image windows. PAMI, 2012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37" y="2117742"/>
            <a:ext cx="3814491" cy="3030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98" y="2053733"/>
            <a:ext cx="4297450" cy="333777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5550" y="612648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什么是图像目标性？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6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6379962" y="2886207"/>
            <a:ext cx="5068450" cy="2294415"/>
            <a:chOff x="6308712" y="2826745"/>
            <a:chExt cx="5068450" cy="2294415"/>
          </a:xfrm>
        </p:grpSpPr>
        <p:grpSp>
          <p:nvGrpSpPr>
            <p:cNvPr id="93" name="组合 92"/>
            <p:cNvGrpSpPr/>
            <p:nvPr/>
          </p:nvGrpSpPr>
          <p:grpSpPr>
            <a:xfrm>
              <a:off x="6308712" y="2826745"/>
              <a:ext cx="5068450" cy="534844"/>
              <a:chOff x="5712326" y="2987608"/>
              <a:chExt cx="5068450" cy="53484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5712326" y="3039713"/>
                <a:ext cx="734194" cy="4183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</a:t>
                </a: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8038463" y="2987608"/>
                <a:ext cx="1014097" cy="53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显著性检测</a:t>
                </a:r>
                <a:endParaRPr lang="zh-CN" altLang="en-US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763120" y="2987608"/>
                <a:ext cx="958743" cy="5225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</a:t>
                </a:r>
                <a:r>
                  <a:rPr lang="zh-CN" altLang="en-US" dirty="0" smtClean="0"/>
                  <a:t>性检测</a:t>
                </a:r>
                <a:endParaRPr lang="zh-CN" altLang="en-US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9523015" y="3039711"/>
                <a:ext cx="1257761" cy="4183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显著性图</a:t>
                </a:r>
                <a:r>
                  <a:rPr lang="en-US" altLang="zh-CN" b="1" dirty="0" smtClean="0"/>
                  <a:t>S</a:t>
                </a:r>
                <a:endParaRPr lang="zh-CN" altLang="en-US" b="1" dirty="0"/>
              </a:p>
            </p:txBody>
          </p:sp>
          <p:cxnSp>
            <p:nvCxnSpPr>
              <p:cNvPr id="85" name="直接箭头连接符 84"/>
              <p:cNvCxnSpPr>
                <a:stCxn id="5" idx="3"/>
                <a:endCxn id="8" idx="1"/>
              </p:cNvCxnSpPr>
              <p:nvPr/>
            </p:nvCxnSpPr>
            <p:spPr>
              <a:xfrm flipV="1">
                <a:off x="6446520" y="3248903"/>
                <a:ext cx="316600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" idx="3"/>
                <a:endCxn id="6" idx="1"/>
              </p:cNvCxnSpPr>
              <p:nvPr/>
            </p:nvCxnSpPr>
            <p:spPr>
              <a:xfrm>
                <a:off x="7721863" y="3248903"/>
                <a:ext cx="316600" cy="6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6" idx="3"/>
                <a:endCxn id="9" idx="1"/>
              </p:cNvCxnSpPr>
              <p:nvPr/>
            </p:nvCxnSpPr>
            <p:spPr>
              <a:xfrm flipV="1">
                <a:off x="9052560" y="3248903"/>
                <a:ext cx="470455" cy="6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圆角矩形 91"/>
            <p:cNvSpPr/>
            <p:nvPr/>
          </p:nvSpPr>
          <p:spPr>
            <a:xfrm>
              <a:off x="8318249" y="4610828"/>
              <a:ext cx="1508760" cy="5103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方式二</a:t>
              </a:r>
              <a:endParaRPr lang="zh-CN" altLang="en-US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306968" y="1988089"/>
            <a:ext cx="4348347" cy="3243919"/>
            <a:chOff x="829226" y="2042953"/>
            <a:chExt cx="4348347" cy="3243919"/>
          </a:xfrm>
        </p:grpSpPr>
        <p:grpSp>
          <p:nvGrpSpPr>
            <p:cNvPr id="69" name="组合 68"/>
            <p:cNvGrpSpPr/>
            <p:nvPr/>
          </p:nvGrpSpPr>
          <p:grpSpPr>
            <a:xfrm>
              <a:off x="829226" y="2042953"/>
              <a:ext cx="4348347" cy="2210867"/>
              <a:chOff x="415677" y="2110363"/>
              <a:chExt cx="4348347" cy="2210867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5677" y="3010617"/>
                <a:ext cx="1038219" cy="4183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</a:t>
                </a: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1524316" y="3786386"/>
                <a:ext cx="1145733" cy="53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显著性检测</a:t>
                </a:r>
                <a:r>
                  <a:rPr lang="en-US" altLang="zh-CN" dirty="0" smtClean="0"/>
                  <a:t>S</a:t>
                </a:r>
                <a:endParaRPr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1524316" y="2110363"/>
                <a:ext cx="1145733" cy="5225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</a:t>
                </a:r>
                <a:r>
                  <a:rPr lang="zh-CN" altLang="en-US" dirty="0" smtClean="0"/>
                  <a:t>性检测</a:t>
                </a:r>
                <a:r>
                  <a:rPr lang="en-US" altLang="zh-CN" dirty="0" smtClean="0"/>
                  <a:t>O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3394696" y="3010616"/>
                <a:ext cx="1369328" cy="4183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显著性图</a:t>
                </a:r>
                <a:r>
                  <a:rPr lang="en-US" altLang="zh-CN" b="1" dirty="0" smtClean="0"/>
                  <a:t>S1</a:t>
                </a:r>
                <a:endParaRPr lang="zh-CN" altLang="en-US" b="1" dirty="0"/>
              </a:p>
            </p:txBody>
          </p:sp>
          <p:cxnSp>
            <p:nvCxnSpPr>
              <p:cNvPr id="74" name="肘形连接符 73"/>
              <p:cNvCxnSpPr>
                <a:stCxn id="70" idx="0"/>
                <a:endCxn id="72" idx="1"/>
              </p:cNvCxnSpPr>
              <p:nvPr/>
            </p:nvCxnSpPr>
            <p:spPr>
              <a:xfrm rot="5400000" flipH="1" flipV="1">
                <a:off x="910072" y="2396374"/>
                <a:ext cx="638959" cy="58952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肘形连接符 74"/>
              <p:cNvCxnSpPr>
                <a:stCxn id="70" idx="2"/>
                <a:endCxn id="71" idx="1"/>
              </p:cNvCxnSpPr>
              <p:nvPr/>
            </p:nvCxnSpPr>
            <p:spPr>
              <a:xfrm rot="16200000" flipH="1">
                <a:off x="917147" y="3446639"/>
                <a:ext cx="624808" cy="58952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>
                <a:stCxn id="72" idx="3"/>
                <a:endCxn id="73" idx="1"/>
              </p:cNvCxnSpPr>
              <p:nvPr/>
            </p:nvCxnSpPr>
            <p:spPr>
              <a:xfrm>
                <a:off x="2670049" y="2371658"/>
                <a:ext cx="724647" cy="84815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76"/>
              <p:cNvCxnSpPr>
                <a:stCxn id="71" idx="3"/>
                <a:endCxn id="73" idx="1"/>
              </p:cNvCxnSpPr>
              <p:nvPr/>
            </p:nvCxnSpPr>
            <p:spPr>
              <a:xfrm flipV="1">
                <a:off x="2670049" y="3219808"/>
                <a:ext cx="724647" cy="8340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/>
              <p:cNvSpPr txBox="1"/>
              <p:nvPr/>
            </p:nvSpPr>
            <p:spPr>
              <a:xfrm>
                <a:off x="3032372" y="2448287"/>
                <a:ext cx="1415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S1=a*</a:t>
                </a:r>
                <a:r>
                  <a:rPr lang="en-US" altLang="zh-CN" dirty="0" err="1" smtClean="0"/>
                  <a:t>O+b</a:t>
                </a:r>
                <a:r>
                  <a:rPr lang="en-US" altLang="zh-CN" dirty="0" smtClean="0"/>
                  <a:t>*S</a:t>
                </a:r>
                <a:endParaRPr lang="zh-CN" altLang="en-US" dirty="0"/>
              </a:p>
            </p:txBody>
          </p:sp>
        </p:grpSp>
        <p:sp>
          <p:nvSpPr>
            <p:cNvPr id="94" name="圆角矩形 93"/>
            <p:cNvSpPr/>
            <p:nvPr/>
          </p:nvSpPr>
          <p:spPr>
            <a:xfrm>
              <a:off x="1727883" y="4776540"/>
              <a:ext cx="1508760" cy="5103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方式一</a:t>
              </a:r>
              <a:endParaRPr lang="zh-CN" altLang="en-US" dirty="0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785550" y="612648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怎么将目标性加入到显著性检测？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1328469"/>
            <a:ext cx="9171431" cy="32892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5550" y="612648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怎么将目标性加入到显著性检测？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779931" y="5196911"/>
            <a:ext cx="2904644" cy="1051560"/>
            <a:chOff x="2779931" y="5196911"/>
            <a:chExt cx="2904644" cy="1051560"/>
          </a:xfrm>
        </p:grpSpPr>
        <p:sp>
          <p:nvSpPr>
            <p:cNvPr id="15" name="椭圆形标注 14"/>
            <p:cNvSpPr/>
            <p:nvPr/>
          </p:nvSpPr>
          <p:spPr>
            <a:xfrm rot="10068253">
              <a:off x="2779931" y="5196911"/>
              <a:ext cx="2904644" cy="1051560"/>
            </a:xfrm>
            <a:prstGeom prst="wedgeEllipseCallout">
              <a:avLst>
                <a:gd name="adj1" fmla="val 42788"/>
                <a:gd name="adj2" fmla="val 2459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70731" y="5261026"/>
              <a:ext cx="156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C00000"/>
                  </a:solidFill>
                </a:rPr>
                <a:t>随机采样，不需要任何先验知识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9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1" y="1847743"/>
            <a:ext cx="3547871" cy="237744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110726" y="1170949"/>
            <a:ext cx="1554480" cy="3511297"/>
            <a:chOff x="7063740" y="1243583"/>
            <a:chExt cx="1554480" cy="3447289"/>
          </a:xfrm>
        </p:grpSpPr>
        <p:sp>
          <p:nvSpPr>
            <p:cNvPr id="6" name="圆角矩形 5"/>
            <p:cNvSpPr/>
            <p:nvPr/>
          </p:nvSpPr>
          <p:spPr>
            <a:xfrm>
              <a:off x="7291950" y="1243583"/>
              <a:ext cx="1088136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en-US" altLang="zh-CN" dirty="0" smtClean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63740" y="2409444"/>
              <a:ext cx="1554480" cy="111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Objectness</a:t>
              </a:r>
              <a:r>
                <a:rPr lang="en-US" altLang="zh-CN" dirty="0" smtClean="0"/>
                <a:t> Map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296912" y="4233672"/>
              <a:ext cx="1088136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采样</a:t>
              </a:r>
              <a:endParaRPr lang="en-US" altLang="zh-CN" dirty="0" smtClean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7710678" y="1757934"/>
              <a:ext cx="260604" cy="5943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7710678" y="3582162"/>
              <a:ext cx="260604" cy="5943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79590" y="2229850"/>
            <a:ext cx="1481328" cy="1176290"/>
            <a:chOff x="4599432" y="1982962"/>
            <a:chExt cx="1481328" cy="1176290"/>
          </a:xfrm>
        </p:grpSpPr>
        <p:sp>
          <p:nvSpPr>
            <p:cNvPr id="7" name="右箭头 6"/>
            <p:cNvSpPr/>
            <p:nvPr/>
          </p:nvSpPr>
          <p:spPr>
            <a:xfrm>
              <a:off x="4599432" y="2546604"/>
              <a:ext cx="1389888" cy="612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99432" y="1982962"/>
              <a:ext cx="1481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不随机采样</a:t>
              </a:r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85550" y="612648"/>
            <a:ext cx="263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随机采样：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8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9962" y="5962102"/>
            <a:ext cx="963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[2] </a:t>
            </a:r>
            <a:r>
              <a:rPr lang="en-US" altLang="zh-CN" dirty="0" smtClean="0">
                <a:hlinkClick r:id="rId2"/>
              </a:rPr>
              <a:t>http://groups.inf.ed.ac.uk/calvin/objectness/</a:t>
            </a:r>
            <a:endParaRPr lang="en-US" altLang="zh-CN" dirty="0" smtClean="0"/>
          </a:p>
          <a:p>
            <a:r>
              <a:rPr lang="en-US" altLang="zh-CN" dirty="0" smtClean="0"/>
              <a:t>[3] </a:t>
            </a:r>
            <a:r>
              <a:rPr lang="en-US" altLang="zh-CN" dirty="0" err="1" smtClean="0"/>
              <a:t>Alexe</a:t>
            </a:r>
            <a:r>
              <a:rPr lang="en-US" altLang="zh-CN" dirty="0" smtClean="0"/>
              <a:t>, B., </a:t>
            </a:r>
            <a:r>
              <a:rPr lang="en-US" altLang="zh-CN" dirty="0" err="1" smtClean="0"/>
              <a:t>Deselares</a:t>
            </a:r>
            <a:r>
              <a:rPr lang="en-US" altLang="zh-CN" dirty="0" smtClean="0"/>
              <a:t>, T. and Ferrari, V. What is an object? CVPR 2010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7262" y="758952"/>
            <a:ext cx="68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目标性检测我们采用的是</a:t>
            </a:r>
            <a:r>
              <a:rPr lang="en-US" altLang="zh-CN" dirty="0" smtClean="0"/>
              <a:t>CALVIN[2]</a:t>
            </a:r>
            <a:r>
              <a:rPr lang="zh-CN" altLang="en-US" dirty="0" smtClean="0"/>
              <a:t>提出的方法</a:t>
            </a:r>
            <a:r>
              <a:rPr lang="en-US" altLang="zh-CN" dirty="0"/>
              <a:t>What is an </a:t>
            </a:r>
            <a:r>
              <a:rPr lang="en-US" altLang="zh-CN" dirty="0" smtClean="0"/>
              <a:t>object ?[3]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18915" y="2877003"/>
            <a:ext cx="896946" cy="63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输入图片</a:t>
            </a:r>
            <a:endParaRPr lang="en-US" altLang="zh-CN" dirty="0" smtClean="0"/>
          </a:p>
        </p:txBody>
      </p:sp>
      <p:grpSp>
        <p:nvGrpSpPr>
          <p:cNvPr id="97" name="组合 96"/>
          <p:cNvGrpSpPr/>
          <p:nvPr/>
        </p:nvGrpSpPr>
        <p:grpSpPr>
          <a:xfrm>
            <a:off x="847414" y="1748058"/>
            <a:ext cx="2236328" cy="2866460"/>
            <a:chOff x="847414" y="1748058"/>
            <a:chExt cx="2236328" cy="2866460"/>
          </a:xfrm>
        </p:grpSpPr>
        <p:sp>
          <p:nvSpPr>
            <p:cNvPr id="10" name="圆角矩形 9"/>
            <p:cNvSpPr/>
            <p:nvPr/>
          </p:nvSpPr>
          <p:spPr>
            <a:xfrm>
              <a:off x="2186796" y="2884330"/>
              <a:ext cx="896946" cy="633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通道</a:t>
              </a:r>
              <a:r>
                <a:rPr lang="en-US" altLang="zh-CN" dirty="0"/>
                <a:t>2</a:t>
              </a:r>
              <a:endParaRPr lang="en-US" altLang="zh-CN" dirty="0" smtClean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75438" y="3980903"/>
              <a:ext cx="896946" cy="633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通道</a:t>
              </a:r>
              <a:r>
                <a:rPr lang="en-US" altLang="zh-CN" dirty="0" smtClean="0"/>
                <a:t>3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181117" y="1823965"/>
              <a:ext cx="896946" cy="633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通道</a:t>
              </a:r>
              <a:r>
                <a:rPr lang="en-US" altLang="zh-CN" dirty="0" smtClean="0"/>
                <a:t>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47414" y="1748058"/>
              <a:ext cx="113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通道分离</a:t>
              </a:r>
              <a:endParaRPr lang="zh-CN" altLang="en-US" dirty="0"/>
            </a:p>
          </p:txBody>
        </p:sp>
        <p:cxnSp>
          <p:nvCxnSpPr>
            <p:cNvPr id="88" name="直接箭头连接符 87"/>
            <p:cNvCxnSpPr>
              <a:endCxn id="10" idx="1"/>
            </p:cNvCxnSpPr>
            <p:nvPr/>
          </p:nvCxnSpPr>
          <p:spPr>
            <a:xfrm>
              <a:off x="1386696" y="3201137"/>
              <a:ext cx="8001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endCxn id="11" idx="1"/>
            </p:cNvCxnSpPr>
            <p:nvPr/>
          </p:nvCxnSpPr>
          <p:spPr>
            <a:xfrm rot="16200000" flipH="1">
              <a:off x="1432805" y="3555078"/>
              <a:ext cx="1096574" cy="3886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endCxn id="12" idx="1"/>
            </p:cNvCxnSpPr>
            <p:nvPr/>
          </p:nvCxnSpPr>
          <p:spPr>
            <a:xfrm rot="5400000" flipH="1" flipV="1">
              <a:off x="1453749" y="2473770"/>
              <a:ext cx="1060364" cy="3943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3256659" y="1306576"/>
            <a:ext cx="2056005" cy="4101345"/>
            <a:chOff x="3256659" y="1306576"/>
            <a:chExt cx="2056005" cy="4101345"/>
          </a:xfrm>
        </p:grpSpPr>
        <p:grpSp>
          <p:nvGrpSpPr>
            <p:cNvPr id="72" name="组合 71"/>
            <p:cNvGrpSpPr/>
            <p:nvPr/>
          </p:nvGrpSpPr>
          <p:grpSpPr>
            <a:xfrm>
              <a:off x="3256659" y="1306576"/>
              <a:ext cx="1840302" cy="3339683"/>
              <a:chOff x="3256659" y="1306576"/>
              <a:chExt cx="1840302" cy="3339683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296861" y="1685730"/>
                <a:ext cx="800100" cy="2960529"/>
                <a:chOff x="4526280" y="1653989"/>
                <a:chExt cx="800100" cy="2960529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4713732" y="1653989"/>
                  <a:ext cx="425196" cy="3543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4681728" y="2191791"/>
                  <a:ext cx="489204" cy="3628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4600575" y="2732855"/>
                  <a:ext cx="651510" cy="3992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4526280" y="3980903"/>
                  <a:ext cx="800100" cy="6336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4698087" y="3280009"/>
                  <a:ext cx="553998" cy="54828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…...</a:t>
                  </a:r>
                  <a:endParaRPr lang="zh-CN" altLang="en-US" sz="2400" b="1" dirty="0"/>
                </a:p>
              </p:txBody>
            </p:sp>
          </p:grpSp>
          <p:sp>
            <p:nvSpPr>
              <p:cNvPr id="26" name="左大括号 25"/>
              <p:cNvSpPr/>
              <p:nvPr/>
            </p:nvSpPr>
            <p:spPr>
              <a:xfrm>
                <a:off x="3256659" y="1823965"/>
                <a:ext cx="1051560" cy="2363987"/>
              </a:xfrm>
              <a:prstGeom prst="leftBrace">
                <a:avLst>
                  <a:gd name="adj1" fmla="val 8333"/>
                  <a:gd name="adj2" fmla="val 1673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3464644" y="1306576"/>
                <a:ext cx="750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r>
                  <a:rPr lang="en-US" altLang="zh-CN" dirty="0" smtClean="0"/>
                  <a:t>cale</a:t>
                </a:r>
                <a:endParaRPr lang="zh-CN" altLang="en-US" dirty="0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4005072" y="4823146"/>
              <a:ext cx="13075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  得到不同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尺度的图像</a:t>
              </a:r>
              <a:endParaRPr lang="zh-CN" altLang="en-US" sz="1600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179393" y="1306576"/>
            <a:ext cx="1957790" cy="4091982"/>
            <a:chOff x="5179393" y="1306576"/>
            <a:chExt cx="1957790" cy="4091982"/>
          </a:xfrm>
        </p:grpSpPr>
        <p:grpSp>
          <p:nvGrpSpPr>
            <p:cNvPr id="99" name="组合 98"/>
            <p:cNvGrpSpPr/>
            <p:nvPr/>
          </p:nvGrpSpPr>
          <p:grpSpPr>
            <a:xfrm>
              <a:off x="5179393" y="1306576"/>
              <a:ext cx="1568420" cy="3312251"/>
              <a:chOff x="5179393" y="1306576"/>
              <a:chExt cx="1568420" cy="3312251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947713" y="1658298"/>
                <a:ext cx="800100" cy="2960529"/>
                <a:chOff x="4526280" y="1653989"/>
                <a:chExt cx="800100" cy="2960529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4713732" y="1653989"/>
                  <a:ext cx="425196" cy="3543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4681728" y="2175097"/>
                  <a:ext cx="489204" cy="3628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4600575" y="2732855"/>
                  <a:ext cx="651510" cy="3992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4526280" y="3980903"/>
                  <a:ext cx="800100" cy="6336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4698087" y="3280009"/>
                  <a:ext cx="553998" cy="54828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…...</a:t>
                  </a:r>
                  <a:endParaRPr lang="zh-CN" altLang="en-US" sz="2400" b="1" dirty="0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5312664" y="1862912"/>
                <a:ext cx="509016" cy="2434798"/>
                <a:chOff x="5312664" y="1862912"/>
                <a:chExt cx="509016" cy="2434798"/>
              </a:xfrm>
            </p:grpSpPr>
            <p:cxnSp>
              <p:nvCxnSpPr>
                <p:cNvPr id="36" name="直接箭头连接符 35"/>
                <p:cNvCxnSpPr/>
                <p:nvPr/>
              </p:nvCxnSpPr>
              <p:spPr>
                <a:xfrm>
                  <a:off x="5312664" y="1862912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>
                  <a:off x="5312664" y="2377501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5312664" y="2958691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5327904" y="3585894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>
                  <a:off x="5327904" y="4297710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文本框 97"/>
              <p:cNvSpPr txBox="1"/>
              <p:nvPr/>
            </p:nvSpPr>
            <p:spPr>
              <a:xfrm>
                <a:off x="5179393" y="1306576"/>
                <a:ext cx="1019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Saliency</a:t>
                </a:r>
                <a:endParaRPr lang="zh-CN" altLang="en-US" dirty="0"/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5655855" y="4813783"/>
              <a:ext cx="1481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每个图像得到一个显著性图</a:t>
              </a:r>
              <a:endParaRPr lang="zh-CN" altLang="en-US" sz="160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25239" y="738608"/>
            <a:ext cx="5040041" cy="2193075"/>
            <a:chOff x="6725239" y="738608"/>
            <a:chExt cx="5040041" cy="2193075"/>
          </a:xfrm>
        </p:grpSpPr>
        <p:grpSp>
          <p:nvGrpSpPr>
            <p:cNvPr id="52" name="组合 51"/>
            <p:cNvGrpSpPr/>
            <p:nvPr/>
          </p:nvGrpSpPr>
          <p:grpSpPr>
            <a:xfrm>
              <a:off x="8308417" y="1048019"/>
              <a:ext cx="2071827" cy="1883664"/>
              <a:chOff x="7520228" y="1527048"/>
              <a:chExt cx="2071827" cy="1883664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7520228" y="1527048"/>
                <a:ext cx="2071827" cy="18836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7781528" y="2040094"/>
                <a:ext cx="310896" cy="2778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9122086" y="2397099"/>
                <a:ext cx="359994" cy="2738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8538266" y="1748764"/>
                <a:ext cx="310896" cy="5826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8526892" y="2819760"/>
                <a:ext cx="537237" cy="2778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7781528" y="2589442"/>
                <a:ext cx="599412" cy="488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右箭头 56"/>
            <p:cNvSpPr/>
            <p:nvPr/>
          </p:nvSpPr>
          <p:spPr>
            <a:xfrm rot="20782944">
              <a:off x="6725239" y="2596973"/>
              <a:ext cx="1674659" cy="147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 rot="20901372">
              <a:off x="7216238" y="2241121"/>
              <a:ext cx="649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分割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090272" y="738608"/>
              <a:ext cx="16750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每个显著性图得到多个</a:t>
              </a:r>
              <a:r>
                <a:rPr lang="en-US" altLang="zh-CN" sz="1600" dirty="0" smtClean="0"/>
                <a:t>windows</a:t>
              </a:r>
              <a:endParaRPr lang="zh-CN" altLang="en-US" sz="1600" dirty="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8433101" y="3064576"/>
            <a:ext cx="3135602" cy="2775474"/>
            <a:chOff x="8433101" y="3064576"/>
            <a:chExt cx="3135602" cy="2775474"/>
          </a:xfrm>
        </p:grpSpPr>
        <p:sp>
          <p:nvSpPr>
            <p:cNvPr id="58" name="下箭头 57"/>
            <p:cNvSpPr/>
            <p:nvPr/>
          </p:nvSpPr>
          <p:spPr>
            <a:xfrm>
              <a:off x="9315081" y="3064576"/>
              <a:ext cx="149817" cy="8445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433101" y="4012644"/>
              <a:ext cx="1913775" cy="1827406"/>
              <a:chOff x="8442592" y="4209412"/>
              <a:chExt cx="1913775" cy="182740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8442592" y="4209412"/>
                <a:ext cx="1913775" cy="18274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8568470" y="4325670"/>
                <a:ext cx="1723332" cy="426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Color Contrast</a:t>
                </a:r>
                <a:endParaRPr lang="zh-CN" altLang="en-US" dirty="0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8567064" y="4843493"/>
                <a:ext cx="1723332" cy="426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Edge Density</a:t>
                </a:r>
                <a:endParaRPr lang="zh-CN" altLang="en-US" dirty="0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8567064" y="5352151"/>
                <a:ext cx="1723332" cy="4863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Superpixels</a:t>
                </a:r>
                <a:r>
                  <a:rPr lang="en-US" altLang="zh-CN" dirty="0" smtClean="0"/>
                  <a:t> Straddling</a:t>
                </a:r>
                <a:endParaRPr lang="zh-CN" altLang="en-US" dirty="0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9424676" y="3270842"/>
              <a:ext cx="1209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窗口打分</a:t>
              </a:r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0486715" y="4387738"/>
              <a:ext cx="10819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每个</a:t>
              </a:r>
              <a:r>
                <a:rPr lang="en-US" altLang="zh-CN" sz="1600" dirty="0" smtClean="0"/>
                <a:t>windows</a:t>
              </a:r>
              <a:r>
                <a:rPr lang="zh-CN" altLang="en-US" sz="1600" dirty="0" smtClean="0"/>
                <a:t>根据三项原则打分</a:t>
              </a:r>
              <a:endParaRPr lang="zh-CN" altLang="en-US" sz="1600" dirty="0"/>
            </a:p>
          </p:txBody>
        </p:sp>
      </p:grpSp>
      <p:sp>
        <p:nvSpPr>
          <p:cNvPr id="119" name="椭圆形标注 118"/>
          <p:cNvSpPr/>
          <p:nvPr/>
        </p:nvSpPr>
        <p:spPr>
          <a:xfrm>
            <a:off x="5327904" y="601686"/>
            <a:ext cx="1703832" cy="58266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是怎么计算的？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553" y="657352"/>
            <a:ext cx="636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上文中的</a:t>
            </a:r>
            <a:r>
              <a:rPr lang="en-US" altLang="zh-CN" dirty="0" smtClean="0"/>
              <a:t>Saliency</a:t>
            </a:r>
            <a:r>
              <a:rPr lang="zh-CN" altLang="en-US" dirty="0" smtClean="0"/>
              <a:t>是根据</a:t>
            </a:r>
            <a:r>
              <a:rPr lang="en-US" altLang="zh-CN" dirty="0" err="1" smtClean="0"/>
              <a:t>Hou</a:t>
            </a:r>
            <a:r>
              <a:rPr lang="en-US" altLang="zh-CN" dirty="0" smtClean="0"/>
              <a:t> et al.[4]</a:t>
            </a:r>
            <a:r>
              <a:rPr lang="zh-CN" altLang="en-US" dirty="0" smtClean="0"/>
              <a:t>提出的一种方式得到的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1040" y="6234485"/>
            <a:ext cx="963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[4] X. </a:t>
            </a:r>
            <a:r>
              <a:rPr lang="en-US" altLang="zh-CN" dirty="0" err="1" smtClean="0"/>
              <a:t>Hou</a:t>
            </a:r>
            <a:r>
              <a:rPr lang="en-US" altLang="zh-CN" dirty="0" smtClean="0"/>
              <a:t> and L. Zhang. Saliency detection: A spectral residual approach. In CVPR,2007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701" y="1413707"/>
            <a:ext cx="6587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感知系统的信息处理过程与外界信号的</a:t>
            </a:r>
            <a:r>
              <a:rPr lang="zh-CN" altLang="en-US" dirty="0">
                <a:solidFill>
                  <a:srgbClr val="FF0000"/>
                </a:solidFill>
              </a:rPr>
              <a:t>统计特性</a:t>
            </a:r>
            <a:r>
              <a:rPr lang="zh-CN" altLang="en-US" dirty="0" smtClean="0"/>
              <a:t>密切相关；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大脑之所以能够对外界环境自适应，是因为复杂的外界刺激存在冗余，而大脑的神经元能够有效地去除这些</a:t>
            </a:r>
            <a:r>
              <a:rPr lang="zh-CN" altLang="en-US" dirty="0" smtClean="0"/>
              <a:t>冗余；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自然图像的统计特性具有</a:t>
            </a:r>
            <a:r>
              <a:rPr lang="zh-CN" altLang="en-US" dirty="0">
                <a:solidFill>
                  <a:srgbClr val="FF0000"/>
                </a:solidFill>
              </a:rPr>
              <a:t>变换不变性</a:t>
            </a:r>
            <a:r>
              <a:rPr lang="zh-CN" altLang="en-US" dirty="0"/>
              <a:t>：即将图像从原来的空间坐标变换到频率坐标系中，图像在空间中具有的统计特性在频域中仍然</a:t>
            </a:r>
            <a:r>
              <a:rPr lang="zh-CN" altLang="en-US" dirty="0" smtClean="0"/>
              <a:t>保留；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统计特性中尺度</a:t>
            </a:r>
            <a:r>
              <a:rPr lang="zh-CN" altLang="en-US" dirty="0" smtClean="0"/>
              <a:t>不变性，</a:t>
            </a:r>
            <a:r>
              <a:rPr lang="zh-CN" altLang="en-US" dirty="0"/>
              <a:t>自然图像集合的平均傅里叶谱的幅值</a:t>
            </a:r>
            <a:r>
              <a:rPr lang="en-US" altLang="zh-CN" dirty="0"/>
              <a:t>A(f)</a:t>
            </a:r>
            <a:r>
              <a:rPr lang="zh-CN" altLang="en-US" dirty="0"/>
              <a:t>服从下式的</a:t>
            </a:r>
            <a:r>
              <a:rPr lang="zh-CN" altLang="en-US" dirty="0" smtClean="0"/>
              <a:t>分布：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7534656" y="1026684"/>
            <a:ext cx="3572716" cy="4351116"/>
            <a:chOff x="6986016" y="1026684"/>
            <a:chExt cx="3572716" cy="4351116"/>
          </a:xfrm>
        </p:grpSpPr>
        <p:sp>
          <p:nvSpPr>
            <p:cNvPr id="7" name="圆角矩形 6"/>
            <p:cNvSpPr/>
            <p:nvPr/>
          </p:nvSpPr>
          <p:spPr>
            <a:xfrm>
              <a:off x="8549640" y="1026684"/>
              <a:ext cx="795528" cy="338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图像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315200" y="1904676"/>
              <a:ext cx="1255776" cy="338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振幅谱</a:t>
              </a:r>
              <a:r>
                <a:rPr lang="en-US" altLang="zh-CN" dirty="0"/>
                <a:t>A(f)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345168" y="1904676"/>
              <a:ext cx="1213564" cy="338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相位谱</a:t>
              </a:r>
              <a:r>
                <a:rPr lang="en-US" altLang="zh-CN" dirty="0"/>
                <a:t>P(f)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161276" y="2642741"/>
              <a:ext cx="1563624" cy="338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</a:t>
              </a:r>
              <a:r>
                <a:rPr lang="zh-CN" altLang="en-US" dirty="0" smtClean="0"/>
                <a:t>振幅谱</a:t>
              </a:r>
              <a:r>
                <a:rPr lang="en-US" altLang="zh-CN" dirty="0"/>
                <a:t>L(f)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104888" y="3331360"/>
              <a:ext cx="1699260" cy="338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</a:t>
              </a:r>
              <a:r>
                <a:rPr lang="zh-CN" altLang="en-US" dirty="0" smtClean="0"/>
                <a:t>平均频谱</a:t>
              </a:r>
              <a:r>
                <a:rPr lang="en-US" altLang="zh-CN" dirty="0"/>
                <a:t>V</a:t>
              </a:r>
              <a:r>
                <a:rPr lang="en-US" altLang="zh-CN" dirty="0" smtClean="0"/>
                <a:t>(f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986016" y="4081488"/>
              <a:ext cx="1940052" cy="338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谱</a:t>
              </a:r>
              <a:r>
                <a:rPr lang="zh-CN" altLang="en-US" b="1" dirty="0" smtClean="0"/>
                <a:t>残差</a:t>
              </a:r>
              <a:r>
                <a:rPr lang="en-US" altLang="zh-CN" dirty="0"/>
                <a:t>R(f)</a:t>
              </a:r>
              <a:endParaRPr lang="zh-CN" altLang="en-US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96794" y="5039472"/>
              <a:ext cx="1139952" cy="338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显著</a:t>
              </a:r>
              <a:r>
                <a:rPr lang="zh-CN" altLang="en-US" dirty="0" smtClean="0"/>
                <a:t>性图</a:t>
              </a:r>
              <a:endParaRPr lang="zh-CN" altLang="en-US" dirty="0"/>
            </a:p>
          </p:txBody>
        </p:sp>
        <p:cxnSp>
          <p:nvCxnSpPr>
            <p:cNvPr id="17" name="肘形连接符 16"/>
            <p:cNvCxnSpPr>
              <a:stCxn id="7" idx="2"/>
              <a:endCxn id="8" idx="0"/>
            </p:cNvCxnSpPr>
            <p:nvPr/>
          </p:nvCxnSpPr>
          <p:spPr>
            <a:xfrm rot="5400000">
              <a:off x="8175414" y="1132686"/>
              <a:ext cx="539664" cy="10043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7" idx="2"/>
              <a:endCxn id="9" idx="0"/>
            </p:cNvCxnSpPr>
            <p:nvPr/>
          </p:nvCxnSpPr>
          <p:spPr>
            <a:xfrm rot="16200000" flipH="1">
              <a:off x="9179845" y="1132571"/>
              <a:ext cx="539664" cy="10045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926068" y="1349510"/>
              <a:ext cx="73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8" idx="2"/>
              <a:endCxn id="11" idx="0"/>
            </p:cNvCxnSpPr>
            <p:nvPr/>
          </p:nvCxnSpPr>
          <p:spPr>
            <a:xfrm>
              <a:off x="7943088" y="2243004"/>
              <a:ext cx="0" cy="399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943088" y="2243004"/>
              <a:ext cx="139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L(f)=log(A(f))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>
              <a:stCxn id="11" idx="2"/>
              <a:endCxn id="12" idx="0"/>
            </p:cNvCxnSpPr>
            <p:nvPr/>
          </p:nvCxnSpPr>
          <p:spPr>
            <a:xfrm>
              <a:off x="7943088" y="2981069"/>
              <a:ext cx="11430" cy="35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954633" y="2944587"/>
              <a:ext cx="139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dirty="0" smtClean="0"/>
                <a:t>(f)=L(f)*h(f)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>
              <a:stCxn id="12" idx="2"/>
              <a:endCxn id="14" idx="0"/>
            </p:cNvCxnSpPr>
            <p:nvPr/>
          </p:nvCxnSpPr>
          <p:spPr>
            <a:xfrm>
              <a:off x="7954518" y="3669688"/>
              <a:ext cx="1524" cy="41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954633" y="3682652"/>
              <a:ext cx="139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R(f)=L(f)-V(f)</a:t>
              </a:r>
              <a:endParaRPr lang="zh-CN" altLang="en-US" dirty="0"/>
            </a:p>
          </p:txBody>
        </p:sp>
        <p:cxnSp>
          <p:nvCxnSpPr>
            <p:cNvPr id="42" name="肘形连接符 41"/>
            <p:cNvCxnSpPr>
              <a:stCxn id="14" idx="2"/>
              <a:endCxn id="15" idx="0"/>
            </p:cNvCxnSpPr>
            <p:nvPr/>
          </p:nvCxnSpPr>
          <p:spPr>
            <a:xfrm rot="16200000" flipH="1">
              <a:off x="8151578" y="4224280"/>
              <a:ext cx="619656" cy="10107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9" idx="2"/>
              <a:endCxn id="15" idx="0"/>
            </p:cNvCxnSpPr>
            <p:nvPr/>
          </p:nvCxnSpPr>
          <p:spPr>
            <a:xfrm rot="5400000">
              <a:off x="8061126" y="3148648"/>
              <a:ext cx="2796468" cy="985180"/>
            </a:xfrm>
            <a:prstGeom prst="bentConnector3">
              <a:avLst>
                <a:gd name="adj1" fmla="val 888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960228" y="4678861"/>
              <a:ext cx="73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744553" y="4727696"/>
            <a:ext cx="526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创新点：</a:t>
            </a:r>
            <a:r>
              <a:rPr lang="zh-CN" altLang="en-US" dirty="0">
                <a:solidFill>
                  <a:srgbClr val="FF0000"/>
                </a:solidFill>
              </a:rPr>
              <a:t>大部分图片的背景在某个空间上</a:t>
            </a:r>
            <a:r>
              <a:rPr lang="zh-CN" altLang="en-US" dirty="0" smtClean="0">
                <a:solidFill>
                  <a:srgbClr val="FF0000"/>
                </a:solidFill>
              </a:rPr>
              <a:t>都有通有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特性，剔除</a:t>
            </a:r>
            <a:r>
              <a:rPr lang="zh-CN" altLang="en-US" dirty="0">
                <a:solidFill>
                  <a:srgbClr val="FF0000"/>
                </a:solidFill>
              </a:rPr>
              <a:t>背景</a:t>
            </a:r>
            <a:r>
              <a:rPr lang="zh-CN" altLang="en-US" dirty="0" smtClean="0">
                <a:solidFill>
                  <a:srgbClr val="FF0000"/>
                </a:solidFill>
              </a:rPr>
              <a:t>，得到前景显著性图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04" y="3669689"/>
            <a:ext cx="1543924" cy="4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4" y="2031398"/>
            <a:ext cx="3646489" cy="26195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89" y="442350"/>
            <a:ext cx="2343898" cy="14885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53" y="441979"/>
            <a:ext cx="2513694" cy="15206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53" y="1812411"/>
            <a:ext cx="2575954" cy="15287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68" y="1810432"/>
            <a:ext cx="2311079" cy="15116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52" y="3199121"/>
            <a:ext cx="2575954" cy="152000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80" y="3188379"/>
            <a:ext cx="2331567" cy="15796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80" y="4619592"/>
            <a:ext cx="2369407" cy="15633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22" y="4598617"/>
            <a:ext cx="2607083" cy="158434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729215" y="910614"/>
            <a:ext cx="12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indows=1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729214" y="2313529"/>
            <a:ext cx="12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windows=5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29213" y="3716444"/>
            <a:ext cx="137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windows=10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729213" y="5119359"/>
            <a:ext cx="170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windows=1000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85550" y="612648"/>
            <a:ext cx="38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目标性检测效果图：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1002</Words>
  <Application>Microsoft Office PowerPoint</Application>
  <PresentationFormat>宽屏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华文新魏</vt:lpstr>
      <vt:lpstr>宋体</vt:lpstr>
      <vt:lpstr>Arial</vt:lpstr>
      <vt:lpstr>Calibri</vt:lpstr>
      <vt:lpstr>Calibri Light</vt:lpstr>
      <vt:lpstr>Office 主题</vt:lpstr>
      <vt:lpstr>基于目标性的显著性检测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基于objectness的显著性检测</dc:title>
  <dc:creator>sc</dc:creator>
  <cp:lastModifiedBy>sc</cp:lastModifiedBy>
  <cp:revision>54</cp:revision>
  <dcterms:created xsi:type="dcterms:W3CDTF">2016-04-05T23:50:21Z</dcterms:created>
  <dcterms:modified xsi:type="dcterms:W3CDTF">2016-04-06T20:27:14Z</dcterms:modified>
</cp:coreProperties>
</file>