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342" r:id="rId2"/>
    <p:sldId id="349" r:id="rId3"/>
    <p:sldId id="351" r:id="rId4"/>
    <p:sldId id="352" r:id="rId5"/>
    <p:sldId id="350" r:id="rId6"/>
    <p:sldId id="353" r:id="rId7"/>
    <p:sldId id="355" r:id="rId8"/>
    <p:sldId id="354" r:id="rId9"/>
    <p:sldId id="356" r:id="rId10"/>
    <p:sldId id="357" r:id="rId11"/>
    <p:sldId id="363" r:id="rId12"/>
    <p:sldId id="358" r:id="rId13"/>
    <p:sldId id="362" r:id="rId14"/>
    <p:sldId id="361" r:id="rId15"/>
    <p:sldId id="359" r:id="rId16"/>
    <p:sldId id="360" r:id="rId17"/>
    <p:sldId id="308" r:id="rId18"/>
    <p:sldId id="338" r:id="rId19"/>
  </p:sldIdLst>
  <p:sldSz cx="9144000" cy="5143500" type="screen16x9"/>
  <p:notesSz cx="6858000" cy="9144000"/>
  <p:embeddedFontLst>
    <p:embeddedFont>
      <p:font typeface="方正正黑简体" panose="02010600030101010101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方正正纤黑简体" panose="02010600030101010101" charset="-122"/>
      <p:regular r:id="rId28"/>
    </p:embeddedFont>
  </p:embeddedFontLst>
  <p:custDataLst>
    <p:tags r:id="rId29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正黑简体" pitchFamily="2" charset="-122"/>
        <a:ea typeface="方正正黑简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2B3528-981D-4363-A587-D683C98CDFB3}" type="datetimeFigureOut">
              <a:rPr lang="zh-CN" altLang="en-US"/>
              <a:pPr>
                <a:defRPr/>
              </a:pPr>
              <a:t>2016/8/26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8D436607-AAFE-4D20-8825-19A84ACD65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721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96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010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034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913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685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548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001680D-2ECC-4B69-AEEF-D38EE492D52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273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72605E8A-3431-499C-A587-B24BCCB3E13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615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9A17FA0-49C6-4871-9994-725F6A6C2B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91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73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47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20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078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71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70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2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315E1B-B345-4B8B-882E-264E3BBD6C58}" type="datetimeFigureOut">
              <a:rPr lang="zh-CN" altLang="en-US"/>
              <a:pPr>
                <a:defRPr/>
              </a:pPr>
              <a:t>2016/8/26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4932FA15-0E4B-4DA3-81EA-A041277864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2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7A7F46E-DF77-43B7-B9D6-BB3739091B45}" type="datetimeFigureOut">
              <a:rPr lang="zh-CN" altLang="en-US"/>
              <a:pPr>
                <a:defRPr/>
              </a:pPr>
              <a:t>2016/8/26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AAA53F22-8BFA-4145-AB55-47DB99FFFD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5F34B3-CF30-49FF-8230-2D2307F14466}" type="datetimeFigureOut">
              <a:rPr lang="zh-CN" altLang="en-US"/>
              <a:pPr>
                <a:defRPr/>
              </a:pPr>
              <a:t>2016/8/26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DECEF3C3-C0CF-4DF7-88A6-4CD39231D5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188571A-3F6C-48B0-80F3-73AF143655C3}" type="datetimeFigureOut">
              <a:rPr lang="zh-CN" altLang="en-US"/>
              <a:pPr>
                <a:defRPr/>
              </a:pPr>
              <a:t>2016/8/26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41CE9C92-15CF-4316-8562-DA1A8E38D5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3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1A223E1-63B1-4E0D-92EA-CA9F05877906}" type="datetimeFigureOut">
              <a:rPr lang="zh-CN" altLang="en-US"/>
              <a:pPr>
                <a:defRPr/>
              </a:pPr>
              <a:t>2016/8/26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D48D263A-ED8E-4C7D-B5B5-2C4AAE332A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4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76B5FFC-A4A9-4F0C-B04C-FD978C26AE25}" type="datetimeFigureOut">
              <a:rPr lang="zh-CN" altLang="en-US"/>
              <a:pPr>
                <a:defRPr/>
              </a:pPr>
              <a:t>2016/8/26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B3A72456-D0DF-49FA-9C4C-FBEC85E60E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CDE7D54-1A34-4789-BBE5-D56E065BD225}" type="datetimeFigureOut">
              <a:rPr lang="zh-CN" altLang="en-US"/>
              <a:pPr>
                <a:defRPr/>
              </a:pPr>
              <a:t>2016/8/26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AD30895E-7897-4B72-A4D5-4A08683668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CF99E48-8F3D-4358-B110-7EA48AB7155A}" type="datetimeFigureOut">
              <a:rPr lang="zh-CN" altLang="en-US"/>
              <a:pPr>
                <a:defRPr/>
              </a:pPr>
              <a:t>2016/8/26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软雅黑" pitchFamily="34" charset="-122"/>
              </a:defRPr>
            </a:lvl1pPr>
          </a:lstStyle>
          <a:p>
            <a:fld id="{2B610F1B-4F20-4C96-92AC-6394C94806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itchFamily="2" charset="-122"/>
          <a:ea typeface="方正正黑简体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emf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g"/><Relationship Id="rId9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13"/>
          <p:cNvSpPr txBox="1">
            <a:spLocks noChangeArrowheads="1"/>
          </p:cNvSpPr>
          <p:nvPr/>
        </p:nvSpPr>
        <p:spPr bwMode="auto">
          <a:xfrm>
            <a:off x="1888501" y="2047534"/>
            <a:ext cx="5529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基于</a:t>
            </a:r>
            <a:r>
              <a:rPr lang="zh-CN" altLang="en-US" sz="3600" b="1" dirty="0">
                <a:solidFill>
                  <a:schemeClr val="bg1"/>
                </a:solidFill>
                <a:latin typeface="方正正纤黑简体" pitchFamily="2" charset="-122"/>
                <a:ea typeface="方正正纤黑简体" pitchFamily="2" charset="-122"/>
              </a:rPr>
              <a:t>目标性的显著性检测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2147888" y="3765550"/>
            <a:ext cx="2370137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答辩学生</a:t>
            </a:r>
            <a:r>
              <a:rPr lang="zh-CN" altLang="en-US" sz="13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：沈冲</a:t>
            </a:r>
            <a:endParaRPr lang="zh-CN" altLang="en-US" sz="13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4579937" y="3765550"/>
            <a:ext cx="237172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13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：齐飞</a:t>
            </a:r>
            <a:endParaRPr lang="zh-CN" altLang="en-US" sz="13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15419" y="2883474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12357" y="2883474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09294" y="2888237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06232" y="2889824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22" name="组合 221"/>
          <p:cNvGrpSpPr>
            <a:grpSpLocks/>
          </p:cNvGrpSpPr>
          <p:nvPr/>
        </p:nvGrpSpPr>
        <p:grpSpPr bwMode="auto">
          <a:xfrm>
            <a:off x="3954463" y="70802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213265" y="1875627"/>
            <a:ext cx="1415945" cy="2431859"/>
            <a:chOff x="1050813" y="1823965"/>
            <a:chExt cx="2278672" cy="2790553"/>
          </a:xfrm>
        </p:grpSpPr>
        <p:sp>
          <p:nvSpPr>
            <p:cNvPr id="69" name="圆角矩形 68"/>
            <p:cNvSpPr/>
            <p:nvPr/>
          </p:nvSpPr>
          <p:spPr>
            <a:xfrm>
              <a:off x="2186796" y="2884330"/>
              <a:ext cx="1082862" cy="633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通道</a:t>
              </a:r>
              <a:r>
                <a:rPr lang="en-US" altLang="zh-CN" dirty="0"/>
                <a:t>2</a:t>
              </a:r>
              <a:endParaRPr lang="en-US" altLang="zh-CN" dirty="0" smtClean="0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2181115" y="3980903"/>
              <a:ext cx="1148370" cy="633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通道</a:t>
              </a:r>
              <a:r>
                <a:rPr lang="en-US" altLang="zh-CN" dirty="0" smtClean="0"/>
                <a:t>3</a:t>
              </a: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2181117" y="1823965"/>
              <a:ext cx="1051278" cy="6336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通道</a:t>
              </a:r>
              <a:r>
                <a:rPr lang="en-US" altLang="zh-CN" dirty="0" smtClean="0"/>
                <a:t>1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50813" y="2343350"/>
              <a:ext cx="883078" cy="565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通道分离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3" name="直接箭头连接符 72"/>
            <p:cNvCxnSpPr>
              <a:endCxn id="69" idx="1"/>
            </p:cNvCxnSpPr>
            <p:nvPr/>
          </p:nvCxnSpPr>
          <p:spPr>
            <a:xfrm>
              <a:off x="1386697" y="3201137"/>
              <a:ext cx="8000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endCxn id="70" idx="1"/>
            </p:cNvCxnSpPr>
            <p:nvPr/>
          </p:nvCxnSpPr>
          <p:spPr>
            <a:xfrm rot="16200000" flipH="1">
              <a:off x="1435643" y="3552239"/>
              <a:ext cx="1096574" cy="3943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>
              <a:endCxn id="71" idx="1"/>
            </p:cNvCxnSpPr>
            <p:nvPr/>
          </p:nvCxnSpPr>
          <p:spPr>
            <a:xfrm rot="5400000" flipH="1" flipV="1">
              <a:off x="1453750" y="2473770"/>
              <a:ext cx="1060364" cy="3943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2414179" y="1459761"/>
            <a:ext cx="1554856" cy="3310534"/>
            <a:chOff x="3256659" y="1491665"/>
            <a:chExt cx="2056005" cy="3871354"/>
          </a:xfrm>
        </p:grpSpPr>
        <p:grpSp>
          <p:nvGrpSpPr>
            <p:cNvPr id="77" name="组合 76"/>
            <p:cNvGrpSpPr/>
            <p:nvPr/>
          </p:nvGrpSpPr>
          <p:grpSpPr>
            <a:xfrm>
              <a:off x="3256659" y="1491665"/>
              <a:ext cx="1877118" cy="3154594"/>
              <a:chOff x="3256659" y="1491665"/>
              <a:chExt cx="1877118" cy="3154594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4296861" y="1685730"/>
                <a:ext cx="836916" cy="2960529"/>
                <a:chOff x="4526280" y="1653989"/>
                <a:chExt cx="836916" cy="2960529"/>
              </a:xfrm>
            </p:grpSpPr>
            <p:sp>
              <p:nvSpPr>
                <p:cNvPr id="82" name="圆角矩形 81"/>
                <p:cNvSpPr/>
                <p:nvPr/>
              </p:nvSpPr>
              <p:spPr>
                <a:xfrm>
                  <a:off x="4713732" y="1653989"/>
                  <a:ext cx="425196" cy="3543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圆角矩形 82"/>
                <p:cNvSpPr/>
                <p:nvPr/>
              </p:nvSpPr>
              <p:spPr>
                <a:xfrm>
                  <a:off x="4681728" y="2191791"/>
                  <a:ext cx="489204" cy="3628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圆角矩形 83"/>
                <p:cNvSpPr/>
                <p:nvPr/>
              </p:nvSpPr>
              <p:spPr>
                <a:xfrm>
                  <a:off x="4600575" y="2732855"/>
                  <a:ext cx="651510" cy="39921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圆角矩形 84"/>
                <p:cNvSpPr/>
                <p:nvPr/>
              </p:nvSpPr>
              <p:spPr>
                <a:xfrm>
                  <a:off x="4526280" y="3980903"/>
                  <a:ext cx="800100" cy="63361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4630637" y="3361005"/>
                  <a:ext cx="732559" cy="54828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2400" b="1" dirty="0" smtClean="0"/>
                    <a:t>...</a:t>
                  </a:r>
                  <a:endParaRPr lang="zh-CN" altLang="en-US" sz="2400" b="1" dirty="0"/>
                </a:p>
              </p:txBody>
            </p:sp>
          </p:grpSp>
          <p:sp>
            <p:nvSpPr>
              <p:cNvPr id="80" name="左大括号 79"/>
              <p:cNvSpPr/>
              <p:nvPr/>
            </p:nvSpPr>
            <p:spPr>
              <a:xfrm>
                <a:off x="3256659" y="1823965"/>
                <a:ext cx="1051560" cy="2363987"/>
              </a:xfrm>
              <a:prstGeom prst="leftBrace">
                <a:avLst>
                  <a:gd name="adj1" fmla="val 8333"/>
                  <a:gd name="adj2" fmla="val 1673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3543418" y="1491665"/>
                <a:ext cx="832215" cy="305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S</a:t>
                </a:r>
                <a:r>
                  <a:rPr lang="en-US" altLang="zh-CN" sz="1100" dirty="0" smtClean="0">
                    <a:solidFill>
                      <a:schemeClr val="bg1"/>
                    </a:solidFill>
                  </a:rPr>
                  <a:t>cale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4005072" y="4823146"/>
              <a:ext cx="1307592" cy="539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  得到不同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尺度的图像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922790" y="1362191"/>
            <a:ext cx="1450522" cy="3652330"/>
            <a:chOff x="5179392" y="1306576"/>
            <a:chExt cx="1972551" cy="4261303"/>
          </a:xfrm>
        </p:grpSpPr>
        <p:grpSp>
          <p:nvGrpSpPr>
            <p:cNvPr id="88" name="组合 87"/>
            <p:cNvGrpSpPr/>
            <p:nvPr/>
          </p:nvGrpSpPr>
          <p:grpSpPr>
            <a:xfrm>
              <a:off x="5179392" y="1306576"/>
              <a:ext cx="1637792" cy="3312251"/>
              <a:chOff x="5179392" y="1306576"/>
              <a:chExt cx="1637792" cy="3312251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5947713" y="1658298"/>
                <a:ext cx="869471" cy="2960529"/>
                <a:chOff x="4526280" y="1653989"/>
                <a:chExt cx="869471" cy="2960529"/>
              </a:xfrm>
            </p:grpSpPr>
            <p:sp>
              <p:nvSpPr>
                <p:cNvPr id="98" name="圆角矩形 97"/>
                <p:cNvSpPr/>
                <p:nvPr/>
              </p:nvSpPr>
              <p:spPr>
                <a:xfrm>
                  <a:off x="4713732" y="1653989"/>
                  <a:ext cx="425196" cy="3543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>
                  <a:off x="4681728" y="2175097"/>
                  <a:ext cx="489204" cy="3628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圆角矩形 99"/>
                <p:cNvSpPr/>
                <p:nvPr/>
              </p:nvSpPr>
              <p:spPr>
                <a:xfrm>
                  <a:off x="4600575" y="2732855"/>
                  <a:ext cx="651510" cy="39921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圆角矩形 100"/>
                <p:cNvSpPr/>
                <p:nvPr/>
              </p:nvSpPr>
              <p:spPr>
                <a:xfrm>
                  <a:off x="4526280" y="3980903"/>
                  <a:ext cx="800100" cy="63361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4624342" y="3376633"/>
                  <a:ext cx="771409" cy="5482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2400" b="1" dirty="0" smtClean="0"/>
                    <a:t>...</a:t>
                  </a:r>
                  <a:endParaRPr lang="zh-CN" altLang="en-US" sz="2400" b="1" dirty="0"/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5312664" y="1862912"/>
                <a:ext cx="509016" cy="2434798"/>
                <a:chOff x="5312664" y="1862912"/>
                <a:chExt cx="509016" cy="2434798"/>
              </a:xfrm>
            </p:grpSpPr>
            <p:cxnSp>
              <p:nvCxnSpPr>
                <p:cNvPr id="93" name="直接箭头连接符 92"/>
                <p:cNvCxnSpPr/>
                <p:nvPr/>
              </p:nvCxnSpPr>
              <p:spPr>
                <a:xfrm>
                  <a:off x="5312664" y="1862912"/>
                  <a:ext cx="493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/>
                <p:cNvCxnSpPr/>
                <p:nvPr/>
              </p:nvCxnSpPr>
              <p:spPr>
                <a:xfrm>
                  <a:off x="5312664" y="2377501"/>
                  <a:ext cx="493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/>
              </p:nvCxnSpPr>
              <p:spPr>
                <a:xfrm>
                  <a:off x="5312664" y="2958691"/>
                  <a:ext cx="493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/>
                <p:cNvCxnSpPr/>
                <p:nvPr/>
              </p:nvCxnSpPr>
              <p:spPr>
                <a:xfrm>
                  <a:off x="5327904" y="3585894"/>
                  <a:ext cx="493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/>
                <p:cNvCxnSpPr/>
                <p:nvPr/>
              </p:nvCxnSpPr>
              <p:spPr>
                <a:xfrm>
                  <a:off x="5327904" y="4297710"/>
                  <a:ext cx="493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文本框 91"/>
              <p:cNvSpPr txBox="1"/>
              <p:nvPr/>
            </p:nvSpPr>
            <p:spPr>
              <a:xfrm>
                <a:off x="5179392" y="1306576"/>
                <a:ext cx="1185714" cy="305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>
                    <a:solidFill>
                      <a:schemeClr val="bg1"/>
                    </a:solidFill>
                  </a:rPr>
                  <a:t>Saliency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5655854" y="4813782"/>
              <a:ext cx="1496089" cy="75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每个图像得到一个显著性图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134928" y="232295"/>
            <a:ext cx="2807359" cy="1829896"/>
            <a:chOff x="6725239" y="817115"/>
            <a:chExt cx="5949866" cy="211456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8308417" y="1048019"/>
              <a:ext cx="2071827" cy="1883664"/>
              <a:chOff x="7520228" y="1527048"/>
              <a:chExt cx="2071827" cy="1883664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7520228" y="1527048"/>
                <a:ext cx="2071827" cy="18836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圆角矩形 108"/>
              <p:cNvSpPr/>
              <p:nvPr/>
            </p:nvSpPr>
            <p:spPr>
              <a:xfrm>
                <a:off x="7781528" y="2040094"/>
                <a:ext cx="310896" cy="2778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圆角矩形 109"/>
              <p:cNvSpPr/>
              <p:nvPr/>
            </p:nvSpPr>
            <p:spPr>
              <a:xfrm>
                <a:off x="9122086" y="2397099"/>
                <a:ext cx="359994" cy="2738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圆角矩形 110"/>
              <p:cNvSpPr/>
              <p:nvPr/>
            </p:nvSpPr>
            <p:spPr>
              <a:xfrm>
                <a:off x="8538266" y="1748764"/>
                <a:ext cx="310896" cy="5826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圆角矩形 111"/>
              <p:cNvSpPr/>
              <p:nvPr/>
            </p:nvSpPr>
            <p:spPr>
              <a:xfrm>
                <a:off x="8526892" y="2819760"/>
                <a:ext cx="537237" cy="2778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圆角矩形 112"/>
              <p:cNvSpPr/>
              <p:nvPr/>
            </p:nvSpPr>
            <p:spPr>
              <a:xfrm>
                <a:off x="7781528" y="2589442"/>
                <a:ext cx="599412" cy="488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5" name="右箭头 104"/>
            <p:cNvSpPr/>
            <p:nvPr/>
          </p:nvSpPr>
          <p:spPr>
            <a:xfrm rot="20782944">
              <a:off x="6725239" y="2596973"/>
              <a:ext cx="1674659" cy="1479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 rot="20901372">
              <a:off x="6936510" y="2333920"/>
              <a:ext cx="1163225" cy="32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分割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0355986" y="817115"/>
              <a:ext cx="2319119" cy="74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每个显著性图得到多个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windows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5758001" y="2110287"/>
            <a:ext cx="2520165" cy="1680630"/>
            <a:chOff x="8433101" y="3340567"/>
            <a:chExt cx="4301314" cy="2499483"/>
          </a:xfrm>
        </p:grpSpPr>
        <p:sp>
          <p:nvSpPr>
            <p:cNvPr id="115" name="下箭头 114"/>
            <p:cNvSpPr/>
            <p:nvPr/>
          </p:nvSpPr>
          <p:spPr>
            <a:xfrm>
              <a:off x="9245843" y="3340567"/>
              <a:ext cx="261412" cy="5685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8433101" y="4012644"/>
              <a:ext cx="1913775" cy="1827406"/>
              <a:chOff x="8442592" y="4209412"/>
              <a:chExt cx="1913775" cy="182740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8442592" y="4209412"/>
                <a:ext cx="1913775" cy="182740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8442592" y="4234006"/>
                <a:ext cx="1913775" cy="5182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Color Contrast</a:t>
                </a:r>
                <a:endParaRPr lang="zh-CN" altLang="en-US" sz="1200" dirty="0"/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8442592" y="4815266"/>
                <a:ext cx="1913775" cy="4825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Edge Density</a:t>
                </a:r>
                <a:endParaRPr lang="zh-CN" altLang="en-US" sz="1100" dirty="0"/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>
                <a:off x="8442592" y="5352150"/>
                <a:ext cx="1913775" cy="6682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err="1" smtClean="0"/>
                  <a:t>Superpixels</a:t>
                </a:r>
                <a:r>
                  <a:rPr lang="en-US" altLang="zh-CN" sz="1100" dirty="0" smtClean="0"/>
                  <a:t> Straddling</a:t>
                </a:r>
                <a:endParaRPr lang="zh-CN" altLang="en-US" sz="1100" dirty="0"/>
              </a:p>
            </p:txBody>
          </p:sp>
        </p:grpSp>
        <p:sp>
          <p:nvSpPr>
            <p:cNvPr id="117" name="文本框 116"/>
            <p:cNvSpPr txBox="1"/>
            <p:nvPr/>
          </p:nvSpPr>
          <p:spPr>
            <a:xfrm>
              <a:off x="9389989" y="3396882"/>
              <a:ext cx="1434130" cy="372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窗口打分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0367502" y="4596442"/>
              <a:ext cx="2366913" cy="621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每个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windows</a:t>
              </a:r>
              <a:r>
                <a:rPr lang="zh-CN" altLang="en-US" sz="1200" dirty="0" smtClean="0">
                  <a:solidFill>
                    <a:schemeClr val="bg1"/>
                  </a:solidFill>
                </a:rPr>
                <a:t>根据三项原则打分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圆角矩形 122"/>
          <p:cNvSpPr/>
          <p:nvPr/>
        </p:nvSpPr>
        <p:spPr>
          <a:xfrm>
            <a:off x="747498" y="2820935"/>
            <a:ext cx="707174" cy="529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输入图片</a:t>
            </a:r>
            <a:endParaRPr lang="en-US" altLang="zh-CN" dirty="0" smtClean="0"/>
          </a:p>
        </p:txBody>
      </p:sp>
      <p:grpSp>
        <p:nvGrpSpPr>
          <p:cNvPr id="21509" name="组合 21508"/>
          <p:cNvGrpSpPr/>
          <p:nvPr/>
        </p:nvGrpSpPr>
        <p:grpSpPr>
          <a:xfrm>
            <a:off x="6234192" y="3833236"/>
            <a:ext cx="2744101" cy="1104165"/>
            <a:chOff x="6234192" y="3833236"/>
            <a:chExt cx="2744101" cy="1104165"/>
          </a:xfrm>
        </p:grpSpPr>
        <p:sp>
          <p:nvSpPr>
            <p:cNvPr id="21507" name="圆角右箭头 21506"/>
            <p:cNvSpPr/>
            <p:nvPr/>
          </p:nvSpPr>
          <p:spPr>
            <a:xfrm rot="10800000" flipH="1">
              <a:off x="6234192" y="3833236"/>
              <a:ext cx="376203" cy="69766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508" name="圆角矩形 21507"/>
            <p:cNvSpPr/>
            <p:nvPr/>
          </p:nvSpPr>
          <p:spPr>
            <a:xfrm>
              <a:off x="6617557" y="3860539"/>
              <a:ext cx="2360736" cy="10768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对于图像中的每个像素点，统计包含该像素点的</a:t>
              </a:r>
              <a:r>
                <a:rPr lang="en-US" altLang="zh-CN" dirty="0" smtClean="0"/>
                <a:t>windows</a:t>
              </a:r>
              <a:r>
                <a:rPr lang="zh-CN" altLang="en-US" dirty="0" smtClean="0"/>
                <a:t>，根据</a:t>
              </a:r>
              <a:r>
                <a:rPr lang="en-US" altLang="zh-CN" dirty="0" smtClean="0"/>
                <a:t>windows</a:t>
              </a:r>
              <a:r>
                <a:rPr lang="zh-CN" altLang="en-US" dirty="0" smtClean="0"/>
                <a:t>的分数计算该像素点的目标性值</a:t>
              </a:r>
              <a:endParaRPr lang="zh-CN" altLang="en-US" dirty="0"/>
            </a:p>
          </p:txBody>
        </p:sp>
      </p:grpSp>
      <p:sp>
        <p:nvSpPr>
          <p:cNvPr id="132" name="矩形 54"/>
          <p:cNvSpPr>
            <a:spLocks noChangeArrowheads="1"/>
          </p:cNvSpPr>
          <p:nvPr/>
        </p:nvSpPr>
        <p:spPr bwMode="auto">
          <a:xfrm>
            <a:off x="642939" y="1002102"/>
            <a:ext cx="2953016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提取图像目标性特征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7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矩形 54"/>
          <p:cNvSpPr>
            <a:spLocks noChangeArrowheads="1"/>
          </p:cNvSpPr>
          <p:nvPr/>
        </p:nvSpPr>
        <p:spPr bwMode="auto">
          <a:xfrm>
            <a:off x="642939" y="1002102"/>
            <a:ext cx="2953016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提取图像目标性特征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929038"/>
            <a:ext cx="2412126" cy="173282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7" y="481782"/>
            <a:ext cx="1577572" cy="102603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99" y="474626"/>
            <a:ext cx="1641855" cy="104034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99" y="1544709"/>
            <a:ext cx="1641855" cy="102161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7" y="1532135"/>
            <a:ext cx="1577572" cy="103419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99" y="2606018"/>
            <a:ext cx="1641855" cy="103993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8" y="2590643"/>
            <a:ext cx="1577572" cy="108075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07" y="3695716"/>
            <a:ext cx="1577572" cy="105850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99" y="3702933"/>
            <a:ext cx="1641855" cy="108395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965606" y="738936"/>
            <a:ext cx="12120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</a:t>
            </a:r>
            <a:r>
              <a:rPr lang="en-US" altLang="zh-CN" dirty="0" smtClean="0">
                <a:solidFill>
                  <a:schemeClr val="bg1"/>
                </a:solidFill>
              </a:rPr>
              <a:t>indows=1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47361" y="1903036"/>
            <a:ext cx="12296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windows=5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65606" y="3125987"/>
            <a:ext cx="14224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windows=10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65606" y="4143893"/>
            <a:ext cx="16715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windows=1000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6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矩形 54"/>
          <p:cNvSpPr>
            <a:spLocks noChangeArrowheads="1"/>
          </p:cNvSpPr>
          <p:nvPr/>
        </p:nvSpPr>
        <p:spPr bwMode="auto">
          <a:xfrm>
            <a:off x="642938" y="1002102"/>
            <a:ext cx="4843461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结合目标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性先验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知识，实现图像的显著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32362" y="1973011"/>
            <a:ext cx="1705426" cy="1768605"/>
            <a:chOff x="974677" y="1573763"/>
            <a:chExt cx="1705426" cy="176860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677" y="1859062"/>
              <a:ext cx="1705426" cy="148330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449355" y="1573763"/>
              <a:ext cx="98904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样本采样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31554" y="1973011"/>
            <a:ext cx="2106063" cy="1775694"/>
            <a:chOff x="2814279" y="1562464"/>
            <a:chExt cx="2106063" cy="17756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496" y="1854852"/>
              <a:ext cx="1349846" cy="1483306"/>
            </a:xfrm>
            <a:prstGeom prst="rect">
              <a:avLst/>
            </a:prstGeom>
          </p:spPr>
        </p:pic>
        <p:sp>
          <p:nvSpPr>
            <p:cNvPr id="3" name="右箭头 2"/>
            <p:cNvSpPr/>
            <p:nvPr/>
          </p:nvSpPr>
          <p:spPr>
            <a:xfrm>
              <a:off x="2814279" y="2464461"/>
              <a:ext cx="622041" cy="2052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12199" y="1562464"/>
              <a:ext cx="98904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训练网络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156699" y="1986593"/>
            <a:ext cx="2621993" cy="1762112"/>
            <a:chOff x="5069613" y="1576046"/>
            <a:chExt cx="2621993" cy="176211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736" y="1859062"/>
              <a:ext cx="1880870" cy="1479096"/>
            </a:xfrm>
            <a:prstGeom prst="rect">
              <a:avLst/>
            </a:prstGeom>
          </p:spPr>
        </p:pic>
        <p:sp>
          <p:nvSpPr>
            <p:cNvPr id="13" name="右箭头 12"/>
            <p:cNvSpPr/>
            <p:nvPr/>
          </p:nvSpPr>
          <p:spPr>
            <a:xfrm>
              <a:off x="5069613" y="2493868"/>
              <a:ext cx="622041" cy="2052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01308" y="1576046"/>
              <a:ext cx="13974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图像显著性检测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8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矩形 54"/>
          <p:cNvSpPr>
            <a:spLocks noChangeArrowheads="1"/>
          </p:cNvSpPr>
          <p:nvPr/>
        </p:nvSpPr>
        <p:spPr bwMode="auto">
          <a:xfrm>
            <a:off x="642938" y="1002102"/>
            <a:ext cx="4843461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结合目标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性先验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知识，实现图像的显著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7049" y="2064210"/>
            <a:ext cx="1705426" cy="1768605"/>
            <a:chOff x="974677" y="1573763"/>
            <a:chExt cx="1705426" cy="176860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677" y="1859062"/>
              <a:ext cx="1705426" cy="1483306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1449355" y="1573763"/>
              <a:ext cx="98904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样本采样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155556" y="2186257"/>
            <a:ext cx="2735171" cy="483424"/>
            <a:chOff x="3155556" y="2186257"/>
            <a:chExt cx="2735171" cy="483424"/>
          </a:xfrm>
        </p:grpSpPr>
        <p:sp>
          <p:nvSpPr>
            <p:cNvPr id="9" name="右箭头 8"/>
            <p:cNvSpPr/>
            <p:nvPr/>
          </p:nvSpPr>
          <p:spPr>
            <a:xfrm rot="21021303">
              <a:off x="3156472" y="2382806"/>
              <a:ext cx="1221193" cy="2868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21140852">
              <a:off x="3155556" y="2213170"/>
              <a:ext cx="111883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无先验知识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746255" y="2186257"/>
              <a:ext cx="1144472" cy="482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直接在原图上随机采样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162843" y="3342323"/>
            <a:ext cx="4824160" cy="912436"/>
            <a:chOff x="3162843" y="3342323"/>
            <a:chExt cx="4824160" cy="912436"/>
          </a:xfrm>
        </p:grpSpPr>
        <p:sp>
          <p:nvSpPr>
            <p:cNvPr id="25" name="右箭头 24"/>
            <p:cNvSpPr/>
            <p:nvPr/>
          </p:nvSpPr>
          <p:spPr>
            <a:xfrm rot="554617">
              <a:off x="3162843" y="3508947"/>
              <a:ext cx="1247303" cy="3242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 rot="490984">
              <a:off x="3210894" y="3342323"/>
              <a:ext cx="13907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目标性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先验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746255" y="3381858"/>
              <a:ext cx="1237049" cy="8729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在原图上求目标性先验知识</a:t>
              </a:r>
              <a:endParaRPr lang="zh-CN" altLang="en-US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114228" y="3657600"/>
              <a:ext cx="466531" cy="2736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761582" y="3410872"/>
              <a:ext cx="1225421" cy="8438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根据目标性图来采样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14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矩形 54"/>
          <p:cNvSpPr>
            <a:spLocks noChangeArrowheads="1"/>
          </p:cNvSpPr>
          <p:nvPr/>
        </p:nvSpPr>
        <p:spPr bwMode="auto">
          <a:xfrm>
            <a:off x="642938" y="1002102"/>
            <a:ext cx="4843461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结合目标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性先验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知识，实现图像的显著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07106"/>
              </p:ext>
            </p:extLst>
          </p:nvPr>
        </p:nvGraphicFramePr>
        <p:xfrm>
          <a:off x="1631380" y="1530223"/>
          <a:ext cx="5092881" cy="2155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627"/>
                <a:gridCol w="1697627"/>
                <a:gridCol w="1697627"/>
              </a:tblGrid>
              <a:tr h="2435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DS(120</a:t>
                      </a:r>
                      <a:r>
                        <a:rPr lang="zh-CN" altLang="en-US" dirty="0" smtClean="0"/>
                        <a:t>幅图像</a:t>
                      </a:r>
                      <a:r>
                        <a:rPr lang="en-US" altLang="zh-CN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131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Auc_Judd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Auc_Borji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246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不加</a:t>
                      </a:r>
                      <a:r>
                        <a:rPr lang="en-US" altLang="zh-CN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objectness</a:t>
                      </a:r>
                      <a:r>
                        <a:rPr lang="zh-CN" alt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0.7968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0.7858</a:t>
                      </a:r>
                    </a:p>
                  </a:txBody>
                  <a:tcPr/>
                </a:tc>
              </a:tr>
              <a:tr h="274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100w/normalize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0.7994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0.7883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74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1000w/</a:t>
                      </a:r>
                      <a:r>
                        <a:rPr lang="en-US" altLang="zh-CN" dirty="0" err="1" smtClean="0"/>
                        <a:t>obj</a:t>
                      </a:r>
                      <a:r>
                        <a:rPr lang="en-US" altLang="zh-CN" dirty="0" smtClean="0"/>
                        <a:t>&lt;0.6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0.7971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0.7880</a:t>
                      </a:r>
                      <a:endParaRPr lang="zh-CN" altLang="en-US" dirty="0"/>
                    </a:p>
                  </a:txBody>
                  <a:tcPr/>
                </a:tc>
              </a:tr>
              <a:tr h="372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1000w/</a:t>
                      </a:r>
                      <a:r>
                        <a:rPr lang="en-US" altLang="zh-CN" dirty="0" err="1" smtClean="0"/>
                        <a:t>obj</a:t>
                      </a:r>
                      <a:r>
                        <a:rPr lang="en-US" altLang="zh-CN" dirty="0" smtClean="0"/>
                        <a:t>&lt;0.5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0.7829</a:t>
                      </a:r>
                      <a:endParaRPr lang="zh-CN" altLang="en-US" dirty="0"/>
                    </a:p>
                  </a:txBody>
                  <a:tcPr/>
                </a:tc>
              </a:tr>
              <a:tr h="274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1000w/</a:t>
                      </a:r>
                      <a:r>
                        <a:rPr lang="en-US" altLang="zh-CN" dirty="0" err="1" smtClean="0"/>
                        <a:t>obj</a:t>
                      </a:r>
                      <a:r>
                        <a:rPr lang="en-US" altLang="zh-CN" dirty="0" smtClean="0"/>
                        <a:t>&lt;0.4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0.7713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53771" y="3999492"/>
            <a:ext cx="4424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</a:rPr>
              <a:t>DS</a:t>
            </a:r>
            <a:r>
              <a:rPr lang="zh-CN" altLang="en-US" sz="1200" dirty="0" smtClean="0">
                <a:solidFill>
                  <a:schemeClr val="bg1"/>
                </a:solidFill>
              </a:rPr>
              <a:t>是显著性检测的图像数据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Auc_judd</a:t>
            </a:r>
            <a:r>
              <a:rPr lang="zh-CN" altLang="en-US" sz="1200" dirty="0" smtClean="0">
                <a:solidFill>
                  <a:schemeClr val="bg1"/>
                </a:solidFill>
              </a:rPr>
              <a:t>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Auc_Borji</a:t>
            </a:r>
            <a:r>
              <a:rPr lang="zh-CN" altLang="en-US" sz="1200" dirty="0" smtClean="0">
                <a:solidFill>
                  <a:schemeClr val="bg1"/>
                </a:solidFill>
              </a:rPr>
              <a:t>是两种显著性检测的评价标准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</a:rPr>
              <a:t>W</a:t>
            </a:r>
            <a:r>
              <a:rPr lang="zh-CN" altLang="en-US" sz="1200" dirty="0" smtClean="0">
                <a:solidFill>
                  <a:schemeClr val="bg1"/>
                </a:solidFill>
              </a:rPr>
              <a:t>：指求图像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objectness</a:t>
            </a:r>
            <a:r>
              <a:rPr lang="zh-CN" altLang="en-US" sz="1200" dirty="0" smtClean="0">
                <a:solidFill>
                  <a:schemeClr val="bg1"/>
                </a:solidFill>
              </a:rPr>
              <a:t>时用了多少个</a:t>
            </a:r>
            <a:r>
              <a:rPr lang="en-US" altLang="zh-CN" sz="1200" dirty="0" smtClean="0">
                <a:solidFill>
                  <a:schemeClr val="bg1"/>
                </a:solidFill>
              </a:rPr>
              <a:t>windows         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Obj</a:t>
            </a:r>
            <a:r>
              <a:rPr lang="zh-CN" altLang="en-US" sz="1200" dirty="0" smtClean="0">
                <a:solidFill>
                  <a:schemeClr val="bg1"/>
                </a:solidFill>
              </a:rPr>
              <a:t>：指根据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objectness</a:t>
            </a:r>
            <a:r>
              <a:rPr lang="zh-CN" altLang="en-US" sz="1200" dirty="0" smtClean="0">
                <a:solidFill>
                  <a:schemeClr val="bg1"/>
                </a:solidFill>
              </a:rPr>
              <a:t>采样时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objectness</a:t>
            </a:r>
            <a:r>
              <a:rPr lang="zh-CN" altLang="en-US" sz="1200" dirty="0" smtClean="0">
                <a:solidFill>
                  <a:schemeClr val="bg1"/>
                </a:solidFill>
              </a:rPr>
              <a:t>的阈值设置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2856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完成的研究内容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1238840" y="1965965"/>
            <a:ext cx="6661988" cy="1838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图像目标性与显著性之间的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目标性与显著性之间的关系给出新的融合方式，来提高图像显著性的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检测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ISUN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MSCOCO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图像库上通过实验来完成（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）和（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）的探讨</a:t>
            </a:r>
          </a:p>
          <a:p>
            <a:pPr eaLnBrk="1" hangingPunct="1">
              <a:lnSpc>
                <a:spcPts val="2100"/>
              </a:lnSpc>
            </a:pP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7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2856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需要解决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的关键技术</a:t>
            </a:r>
          </a:p>
        </p:txBody>
      </p:sp>
      <p:sp>
        <p:nvSpPr>
          <p:cNvPr id="6" name="矩形 5"/>
          <p:cNvSpPr/>
          <p:nvPr/>
        </p:nvSpPr>
        <p:spPr>
          <a:xfrm>
            <a:off x="1947756" y="2078980"/>
            <a:ext cx="5809232" cy="1838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更好的表达或者计算出图像的目标性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找出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图像目标性与图像显著性更本质的区别和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联系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找出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图像目标性和图像显著性更好的融合方式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2100"/>
              </a:lnSpc>
            </a:pP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78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723438" y="1330465"/>
            <a:ext cx="1751808" cy="1582597"/>
            <a:chOff x="911487" y="1134612"/>
            <a:chExt cx="1752752" cy="1583188"/>
          </a:xfrm>
        </p:grpSpPr>
        <p:sp>
          <p:nvSpPr>
            <p:cNvPr id="21" name="任意多边形 20"/>
            <p:cNvSpPr/>
            <p:nvPr/>
          </p:nvSpPr>
          <p:spPr>
            <a:xfrm>
              <a:off x="1587000" y="1853878"/>
              <a:ext cx="927600" cy="863922"/>
            </a:xfrm>
            <a:custGeom>
              <a:avLst/>
              <a:gdLst>
                <a:gd name="connsiteX0" fmla="*/ 0 w 927100"/>
                <a:gd name="connsiteY0" fmla="*/ 279400 h 863600"/>
                <a:gd name="connsiteX1" fmla="*/ 215900 w 927100"/>
                <a:gd name="connsiteY1" fmla="*/ 0 h 863600"/>
                <a:gd name="connsiteX2" fmla="*/ 927100 w 927100"/>
                <a:gd name="connsiteY2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863600">
                  <a:moveTo>
                    <a:pt x="0" y="279400"/>
                  </a:moveTo>
                  <a:lnTo>
                    <a:pt x="215900" y="0"/>
                  </a:lnTo>
                  <a:lnTo>
                    <a:pt x="927100" y="8636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5" name="矩形 21"/>
            <p:cNvSpPr>
              <a:spLocks noChangeArrowheads="1"/>
            </p:cNvSpPr>
            <p:nvPr/>
          </p:nvSpPr>
          <p:spPr bwMode="auto">
            <a:xfrm>
              <a:off x="911487" y="1134612"/>
              <a:ext cx="1752752" cy="70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zh-CN" altLang="en-US" sz="2000" baseline="-3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2000" baseline="-3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ISUN</a:t>
              </a:r>
              <a:r>
                <a:rPr lang="zh-CN" altLang="en-US" sz="2000" baseline="-3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000" baseline="-3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MSCOCO</a:t>
              </a:r>
              <a:r>
                <a:rPr lang="zh-CN" altLang="en-US" sz="2000" baseline="-3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图像库上进一步分析图像的目标性</a:t>
              </a: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981238" y="1076760"/>
            <a:ext cx="1923636" cy="2130741"/>
            <a:chOff x="4184316" y="902900"/>
            <a:chExt cx="1924384" cy="2132400"/>
          </a:xfrm>
        </p:grpSpPr>
        <p:sp>
          <p:nvSpPr>
            <p:cNvPr id="24" name="任意多边形 23"/>
            <p:cNvSpPr/>
            <p:nvPr/>
          </p:nvSpPr>
          <p:spPr>
            <a:xfrm>
              <a:off x="5054190" y="1613381"/>
              <a:ext cx="1054510" cy="1421919"/>
            </a:xfrm>
            <a:custGeom>
              <a:avLst/>
              <a:gdLst>
                <a:gd name="connsiteX0" fmla="*/ 152400 w 889000"/>
                <a:gd name="connsiteY0" fmla="*/ 1016000 h 1016000"/>
                <a:gd name="connsiteX1" fmla="*/ 0 w 889000"/>
                <a:gd name="connsiteY1" fmla="*/ 0 h 1016000"/>
                <a:gd name="connsiteX2" fmla="*/ 889000 w 889000"/>
                <a:gd name="connsiteY2" fmla="*/ 292100 h 1016000"/>
                <a:gd name="connsiteX0" fmla="*/ 317500 w 1054100"/>
                <a:gd name="connsiteY0" fmla="*/ 1422400 h 1422400"/>
                <a:gd name="connsiteX1" fmla="*/ 0 w 1054100"/>
                <a:gd name="connsiteY1" fmla="*/ 0 h 1422400"/>
                <a:gd name="connsiteX2" fmla="*/ 1054100 w 1054100"/>
                <a:gd name="connsiteY2" fmla="*/ 69850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1422400">
                  <a:moveTo>
                    <a:pt x="317500" y="1422400"/>
                  </a:moveTo>
                  <a:lnTo>
                    <a:pt x="0" y="0"/>
                  </a:lnTo>
                  <a:lnTo>
                    <a:pt x="1054100" y="6985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33" name="矩形 24"/>
            <p:cNvSpPr>
              <a:spLocks noChangeArrowheads="1"/>
            </p:cNvSpPr>
            <p:nvPr/>
          </p:nvSpPr>
          <p:spPr bwMode="auto">
            <a:xfrm>
              <a:off x="4184316" y="902900"/>
              <a:ext cx="1450581" cy="73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本论文的最终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目标，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得到图像的显著性图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25438" y="2000250"/>
            <a:ext cx="7940675" cy="1765300"/>
          </a:xfrm>
          <a:custGeom>
            <a:avLst/>
            <a:gdLst>
              <a:gd name="connsiteX0" fmla="*/ 0 w 7941502"/>
              <a:gd name="connsiteY0" fmla="*/ 1252603 h 1766170"/>
              <a:gd name="connsiteX1" fmla="*/ 0 w 7941502"/>
              <a:gd name="connsiteY1" fmla="*/ 1252603 h 1766170"/>
              <a:gd name="connsiteX2" fmla="*/ 1077239 w 7941502"/>
              <a:gd name="connsiteY2" fmla="*/ 313151 h 1766170"/>
              <a:gd name="connsiteX3" fmla="*/ 1979113 w 7941502"/>
              <a:gd name="connsiteY3" fmla="*/ 951978 h 1766170"/>
              <a:gd name="connsiteX4" fmla="*/ 2780779 w 7941502"/>
              <a:gd name="connsiteY4" fmla="*/ 162838 h 1766170"/>
              <a:gd name="connsiteX5" fmla="*/ 3306872 w 7941502"/>
              <a:gd name="connsiteY5" fmla="*/ 676405 h 1766170"/>
              <a:gd name="connsiteX6" fmla="*/ 4885151 w 7941502"/>
              <a:gd name="connsiteY6" fmla="*/ 1202498 h 1766170"/>
              <a:gd name="connsiteX7" fmla="*/ 5586609 w 7941502"/>
              <a:gd name="connsiteY7" fmla="*/ 488515 h 1766170"/>
              <a:gd name="connsiteX8" fmla="*/ 6263014 w 7941502"/>
              <a:gd name="connsiteY8" fmla="*/ 300624 h 1766170"/>
              <a:gd name="connsiteX9" fmla="*/ 6601217 w 7941502"/>
              <a:gd name="connsiteY9" fmla="*/ 1766170 h 1766170"/>
              <a:gd name="connsiteX10" fmla="*/ 7177414 w 7941502"/>
              <a:gd name="connsiteY10" fmla="*/ 0 h 1766170"/>
              <a:gd name="connsiteX11" fmla="*/ 7941502 w 7941502"/>
              <a:gd name="connsiteY11" fmla="*/ 701457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41502" h="1766170">
                <a:moveTo>
                  <a:pt x="0" y="1252603"/>
                </a:moveTo>
                <a:lnTo>
                  <a:pt x="0" y="1252603"/>
                </a:lnTo>
                <a:lnTo>
                  <a:pt x="1077239" y="313151"/>
                </a:lnTo>
                <a:lnTo>
                  <a:pt x="1979113" y="951978"/>
                </a:lnTo>
                <a:lnTo>
                  <a:pt x="2780779" y="162838"/>
                </a:lnTo>
                <a:lnTo>
                  <a:pt x="3306872" y="676405"/>
                </a:lnTo>
                <a:lnTo>
                  <a:pt x="4885151" y="1202498"/>
                </a:lnTo>
                <a:lnTo>
                  <a:pt x="5586609" y="488515"/>
                </a:lnTo>
                <a:lnTo>
                  <a:pt x="6263014" y="300624"/>
                </a:lnTo>
                <a:lnTo>
                  <a:pt x="6601217" y="1766170"/>
                </a:lnTo>
                <a:lnTo>
                  <a:pt x="7177414" y="0"/>
                </a:lnTo>
                <a:lnTo>
                  <a:pt x="7941502" y="701457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203551" y="2232516"/>
            <a:ext cx="1969265" cy="2118801"/>
            <a:chOff x="2361923" y="2425699"/>
            <a:chExt cx="1970937" cy="2120630"/>
          </a:xfrm>
        </p:grpSpPr>
        <p:sp>
          <p:nvSpPr>
            <p:cNvPr id="28" name="任意多边形 27"/>
            <p:cNvSpPr/>
            <p:nvPr/>
          </p:nvSpPr>
          <p:spPr>
            <a:xfrm>
              <a:off x="3301316" y="2425699"/>
              <a:ext cx="46076" cy="1374373"/>
            </a:xfrm>
            <a:custGeom>
              <a:avLst/>
              <a:gdLst>
                <a:gd name="connsiteX0" fmla="*/ 0 w 0"/>
                <a:gd name="connsiteY0" fmla="*/ 0 h 1193800"/>
                <a:gd name="connsiteX1" fmla="*/ 0 w 0"/>
                <a:gd name="connsiteY1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93800">
                  <a:moveTo>
                    <a:pt x="0" y="0"/>
                  </a:moveTo>
                  <a:lnTo>
                    <a:pt x="0" y="11938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361923" y="3830130"/>
              <a:ext cx="1970937" cy="716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</a:t>
              </a:r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得到的目标性图及</a:t>
              </a:r>
              <a:r>
                <a:rPr lang="zh-CN" altLang="en-US" sz="13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显著性图，实验分析</a:t>
              </a:r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两者之间的关系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077914" y="2268537"/>
            <a:ext cx="688009" cy="514266"/>
            <a:chOff x="1266729" y="2071701"/>
            <a:chExt cx="687044" cy="515585"/>
          </a:xfrm>
        </p:grpSpPr>
        <p:sp>
          <p:nvSpPr>
            <p:cNvPr id="31" name="椭圆 30"/>
            <p:cNvSpPr/>
            <p:nvPr/>
          </p:nvSpPr>
          <p:spPr>
            <a:xfrm>
              <a:off x="1499764" y="2071701"/>
              <a:ext cx="163284" cy="1623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66729" y="2332719"/>
              <a:ext cx="687044" cy="254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2016.09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925640" y="2854324"/>
            <a:ext cx="688009" cy="452355"/>
            <a:chOff x="2113346" y="3064841"/>
            <a:chExt cx="688631" cy="452885"/>
          </a:xfrm>
        </p:grpSpPr>
        <p:sp>
          <p:nvSpPr>
            <p:cNvPr id="34" name="椭圆 33"/>
            <p:cNvSpPr/>
            <p:nvPr/>
          </p:nvSpPr>
          <p:spPr>
            <a:xfrm>
              <a:off x="2407299" y="3064841"/>
              <a:ext cx="162072" cy="16211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13346" y="3263513"/>
              <a:ext cx="688631" cy="254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2016.11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2790823" y="1854200"/>
            <a:ext cx="688009" cy="415925"/>
            <a:chOff x="2979182" y="2064744"/>
            <a:chExt cx="688631" cy="416176"/>
          </a:xfrm>
        </p:grpSpPr>
        <p:sp>
          <p:nvSpPr>
            <p:cNvPr id="37" name="椭圆 36"/>
            <p:cNvSpPr/>
            <p:nvPr/>
          </p:nvSpPr>
          <p:spPr>
            <a:xfrm>
              <a:off x="3222289" y="2317309"/>
              <a:ext cx="163660" cy="163611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79182" y="2064744"/>
              <a:ext cx="688631" cy="2540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2017.01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4869665" y="3208341"/>
            <a:ext cx="728084" cy="488111"/>
            <a:chOff x="5133702" y="3346781"/>
            <a:chExt cx="565726" cy="369887"/>
          </a:xfrm>
        </p:grpSpPr>
        <p:sp>
          <p:nvSpPr>
            <p:cNvPr id="33820" name="椭圆 42"/>
            <p:cNvSpPr>
              <a:spLocks noChangeArrowheads="1"/>
            </p:cNvSpPr>
            <p:nvPr/>
          </p:nvSpPr>
          <p:spPr bwMode="auto">
            <a:xfrm>
              <a:off x="5310409" y="3346781"/>
              <a:ext cx="162839" cy="162839"/>
            </a:xfrm>
            <a:prstGeom prst="ellipse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44" tIns="34272" rIns="68544" bIns="34272"/>
            <a:lstStyle/>
            <a:p>
              <a:pPr eaLnBrk="1" hangingPunct="1"/>
              <a:endPara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3702" y="3524252"/>
              <a:ext cx="565726" cy="1924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2017.02 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5734046" y="2435225"/>
            <a:ext cx="688009" cy="458704"/>
            <a:chOff x="5908402" y="2645741"/>
            <a:chExt cx="688630" cy="458857"/>
          </a:xfrm>
        </p:grpSpPr>
        <p:sp>
          <p:nvSpPr>
            <p:cNvPr id="33818" name="椭圆 45"/>
            <p:cNvSpPr>
              <a:spLocks noChangeArrowheads="1"/>
            </p:cNvSpPr>
            <p:nvPr/>
          </p:nvSpPr>
          <p:spPr bwMode="auto">
            <a:xfrm>
              <a:off x="6026689" y="2645741"/>
              <a:ext cx="162839" cy="162839"/>
            </a:xfrm>
            <a:prstGeom prst="ellipse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44" tIns="34272" rIns="68544" bIns="34272"/>
            <a:lstStyle/>
            <a:p>
              <a:pPr eaLnBrk="1" hangingPunct="1"/>
              <a:endPara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908402" y="2850597"/>
              <a:ext cx="688630" cy="254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2017.03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6253168" y="1978025"/>
            <a:ext cx="688009" cy="414338"/>
            <a:chOff x="6441129" y="2188789"/>
            <a:chExt cx="688631" cy="414051"/>
          </a:xfrm>
        </p:grpSpPr>
        <p:sp>
          <p:nvSpPr>
            <p:cNvPr id="49" name="椭圆 48"/>
            <p:cNvSpPr/>
            <p:nvPr/>
          </p:nvSpPr>
          <p:spPr>
            <a:xfrm>
              <a:off x="6682647" y="2439440"/>
              <a:ext cx="162072" cy="16340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41129" y="2188789"/>
              <a:ext cx="688631" cy="2537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2017.04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6634168" y="3662361"/>
            <a:ext cx="688009" cy="449178"/>
            <a:chOff x="6822054" y="3872561"/>
            <a:chExt cx="688631" cy="450482"/>
          </a:xfrm>
        </p:grpSpPr>
        <p:sp>
          <p:nvSpPr>
            <p:cNvPr id="52" name="椭圆 51"/>
            <p:cNvSpPr/>
            <p:nvPr/>
          </p:nvSpPr>
          <p:spPr>
            <a:xfrm>
              <a:off x="7055627" y="3872561"/>
              <a:ext cx="162072" cy="16239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822054" y="4068390"/>
              <a:ext cx="688631" cy="254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2017.05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7439029" y="1847850"/>
            <a:ext cx="873747" cy="255588"/>
            <a:chOff x="7626889" y="2058017"/>
            <a:chExt cx="874396" cy="255263"/>
          </a:xfrm>
        </p:grpSpPr>
        <p:sp>
          <p:nvSpPr>
            <p:cNvPr id="55" name="椭圆 54"/>
            <p:cNvSpPr/>
            <p:nvPr/>
          </p:nvSpPr>
          <p:spPr>
            <a:xfrm>
              <a:off x="7626889" y="2149975"/>
              <a:ext cx="162045" cy="16330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812765" y="2058017"/>
              <a:ext cx="688520" cy="2535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2017.06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7279230" y="2092324"/>
            <a:ext cx="1269779" cy="1844039"/>
            <a:chOff x="7468035" y="2092528"/>
            <a:chExt cx="1269209" cy="1843483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7745177" y="2092528"/>
              <a:ext cx="230085" cy="111567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7468035" y="3220646"/>
              <a:ext cx="1269209" cy="715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撰写</a:t>
              </a:r>
              <a:r>
                <a:rPr lang="zh-CN" altLang="en-US" sz="13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论文及论文查重，并准备答辩</a:t>
              </a:r>
              <a:r>
                <a:rPr lang="en-US" altLang="zh-CN" sz="135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3808" name="图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60"/>
          <p:cNvSpPr txBox="1"/>
          <p:nvPr/>
        </p:nvSpPr>
        <p:spPr>
          <a:xfrm>
            <a:off x="411163" y="365125"/>
            <a:ext cx="2450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>
            <a:stCxn id="24" idx="1"/>
            <a:endCxn id="49" idx="1"/>
          </p:cNvCxnSpPr>
          <p:nvPr/>
        </p:nvCxnSpPr>
        <p:spPr>
          <a:xfrm>
            <a:off x="4850775" y="1786688"/>
            <a:ext cx="1667407" cy="466108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460028" y="1637895"/>
            <a:ext cx="3957637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0" y="1721974"/>
            <a:ext cx="2765425" cy="963613"/>
            <a:chOff x="219753" y="1976522"/>
            <a:chExt cx="2765362" cy="964005"/>
          </a:xfrm>
        </p:grpSpPr>
        <p:sp>
          <p:nvSpPr>
            <p:cNvPr id="13340" name="文本框 38"/>
            <p:cNvSpPr txBox="1">
              <a:spLocks noChangeArrowheads="1"/>
            </p:cNvSpPr>
            <p:nvPr/>
          </p:nvSpPr>
          <p:spPr bwMode="auto">
            <a:xfrm>
              <a:off x="219753" y="2417307"/>
              <a:ext cx="27411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41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3768804" y="1885487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295650" y="1793412"/>
            <a:ext cx="466725" cy="523875"/>
            <a:chOff x="3516783" y="2047768"/>
            <a:chExt cx="466304" cy="523220"/>
          </a:xfrm>
        </p:grpSpPr>
        <p:sp>
          <p:nvSpPr>
            <p:cNvPr id="13338" name="文本框 16"/>
            <p:cNvSpPr txBox="1">
              <a:spLocks noChangeArrowheads="1"/>
            </p:cNvSpPr>
            <p:nvPr/>
          </p:nvSpPr>
          <p:spPr bwMode="auto">
            <a:xfrm>
              <a:off x="3516783" y="20477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>
            <a:spLocks noChangeArrowheads="1"/>
          </p:cNvSpPr>
          <p:nvPr/>
        </p:nvSpPr>
        <p:spPr bwMode="auto">
          <a:xfrm>
            <a:off x="6082060" y="1875962"/>
            <a:ext cx="22621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完成的研究内容</a:t>
            </a:r>
          </a:p>
          <a:p>
            <a:pPr eaLnBrk="1" hangingPunct="1"/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5578744" y="1793412"/>
            <a:ext cx="496887" cy="523875"/>
            <a:chOff x="6073087" y="2057986"/>
            <a:chExt cx="497639" cy="523220"/>
          </a:xfrm>
        </p:grpSpPr>
        <p:sp>
          <p:nvSpPr>
            <p:cNvPr id="13336" name="文本框 20"/>
            <p:cNvSpPr txBox="1">
              <a:spLocks noChangeArrowheads="1"/>
            </p:cNvSpPr>
            <p:nvPr/>
          </p:nvSpPr>
          <p:spPr bwMode="auto">
            <a:xfrm>
              <a:off x="6073087" y="2057986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>
            <a:spLocks noChangeArrowheads="1"/>
          </p:cNvSpPr>
          <p:nvPr/>
        </p:nvSpPr>
        <p:spPr bwMode="auto">
          <a:xfrm>
            <a:off x="3770313" y="2445874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研究目标及内容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3295650" y="2372849"/>
            <a:ext cx="466725" cy="523875"/>
            <a:chOff x="3516783" y="2627150"/>
            <a:chExt cx="466304" cy="523220"/>
          </a:xfrm>
        </p:grpSpPr>
        <p:sp>
          <p:nvSpPr>
            <p:cNvPr id="13334" name="文本框 23"/>
            <p:cNvSpPr txBox="1">
              <a:spLocks noChangeArrowheads="1"/>
            </p:cNvSpPr>
            <p:nvPr/>
          </p:nvSpPr>
          <p:spPr bwMode="auto">
            <a:xfrm>
              <a:off x="3516783" y="2627150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>
            <a:spLocks noChangeArrowheads="1"/>
          </p:cNvSpPr>
          <p:nvPr/>
        </p:nvSpPr>
        <p:spPr bwMode="auto">
          <a:xfrm>
            <a:off x="6081981" y="2460162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解决的关键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>
            <a:grpSpLocks/>
          </p:cNvGrpSpPr>
          <p:nvPr/>
        </p:nvGrpSpPr>
        <p:grpSpPr bwMode="auto">
          <a:xfrm>
            <a:off x="5578744" y="2372849"/>
            <a:ext cx="496887" cy="523875"/>
            <a:chOff x="6073087" y="2637368"/>
            <a:chExt cx="497639" cy="523220"/>
          </a:xfrm>
        </p:grpSpPr>
        <p:sp>
          <p:nvSpPr>
            <p:cNvPr id="13332" name="文本框 26"/>
            <p:cNvSpPr txBox="1">
              <a:spLocks noChangeArrowheads="1"/>
            </p:cNvSpPr>
            <p:nvPr/>
          </p:nvSpPr>
          <p:spPr bwMode="auto">
            <a:xfrm>
              <a:off x="6073087" y="26373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>
            <a:spLocks noChangeArrowheads="1"/>
          </p:cNvSpPr>
          <p:nvPr/>
        </p:nvSpPr>
        <p:spPr bwMode="auto">
          <a:xfrm>
            <a:off x="3770313" y="3018962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已完成内容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3295650" y="2945937"/>
            <a:ext cx="466725" cy="523875"/>
            <a:chOff x="3516783" y="3200893"/>
            <a:chExt cx="466304" cy="523220"/>
          </a:xfrm>
        </p:grpSpPr>
        <p:sp>
          <p:nvSpPr>
            <p:cNvPr id="13330" name="文本框 29"/>
            <p:cNvSpPr txBox="1">
              <a:spLocks noChangeArrowheads="1"/>
            </p:cNvSpPr>
            <p:nvPr/>
          </p:nvSpPr>
          <p:spPr bwMode="auto">
            <a:xfrm>
              <a:off x="3516783" y="3200893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33"/>
          <p:cNvSpPr txBox="1">
            <a:spLocks noChangeArrowheads="1"/>
          </p:cNvSpPr>
          <p:nvPr/>
        </p:nvSpPr>
        <p:spPr bwMode="auto">
          <a:xfrm>
            <a:off x="6081981" y="3034837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lvl="0" eaLnBrk="1" hangingPunct="1"/>
            <a:r>
              <a:rPr lang="zh-CN" altLang="en-US" sz="18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</a:t>
            </a:r>
            <a:r>
              <a:rPr lang="zh-CN" altLang="en-US" sz="18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8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18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/>
          <p:cNvGrpSpPr>
            <a:grpSpLocks/>
          </p:cNvGrpSpPr>
          <p:nvPr/>
        </p:nvGrpSpPr>
        <p:grpSpPr bwMode="auto">
          <a:xfrm>
            <a:off x="5578744" y="2947524"/>
            <a:ext cx="496887" cy="522288"/>
            <a:chOff x="6073087" y="3211111"/>
            <a:chExt cx="497639" cy="523220"/>
          </a:xfrm>
        </p:grpSpPr>
        <p:sp>
          <p:nvSpPr>
            <p:cNvPr id="13328" name="文本框 32"/>
            <p:cNvSpPr txBox="1">
              <a:spLocks noChangeArrowheads="1"/>
            </p:cNvSpPr>
            <p:nvPr/>
          </p:nvSpPr>
          <p:spPr bwMode="auto">
            <a:xfrm>
              <a:off x="6073087" y="3211111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24292" y="3381277"/>
              <a:ext cx="246434" cy="2449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057525" y="1885487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论文研究背景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矩形 54"/>
          <p:cNvSpPr>
            <a:spLocks noChangeArrowheads="1"/>
          </p:cNvSpPr>
          <p:nvPr/>
        </p:nvSpPr>
        <p:spPr bwMode="auto">
          <a:xfrm>
            <a:off x="851491" y="1256106"/>
            <a:ext cx="7494587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注意力是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人类信息加工过程中的一项重要的心理调节机制，它能够对有限的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信息加工，资源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进行分配，使感知具备选择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能够将这种机制引入图像分析领域，将计算资源优先分配给那些容易引起观察者注意的区域，这样必将极大的提高现有的图像处理分析方法的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工作效率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显著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性区域检测正是在这个基础上提出并发展起来的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78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论文研究背景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矩形 54"/>
          <p:cNvSpPr>
            <a:spLocks noChangeArrowheads="1"/>
          </p:cNvSpPr>
          <p:nvPr/>
        </p:nvSpPr>
        <p:spPr bwMode="auto">
          <a:xfrm>
            <a:off x="1113992" y="3398258"/>
            <a:ext cx="7494587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一行为彩色原图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行为对应的显著性图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显著图中越白的地方对应原始彩色图中显著性越明显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92" y="1264115"/>
            <a:ext cx="1200150" cy="942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92" y="2281320"/>
            <a:ext cx="1200150" cy="942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293" y="1292690"/>
            <a:ext cx="1219200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818" y="2290845"/>
            <a:ext cx="1209675" cy="933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8977" y="1292690"/>
            <a:ext cx="1294544" cy="91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8977" y="2290844"/>
            <a:ext cx="1339390" cy="9175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7005" y="1292690"/>
            <a:ext cx="1228725" cy="923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7005" y="2293980"/>
            <a:ext cx="1209675" cy="91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9214" y="1302215"/>
            <a:ext cx="1171575" cy="914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56112" y="2301936"/>
            <a:ext cx="12096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论文研究目标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矩形 54"/>
          <p:cNvSpPr>
            <a:spLocks noChangeArrowheads="1"/>
          </p:cNvSpPr>
          <p:nvPr/>
        </p:nvSpPr>
        <p:spPr bwMode="auto">
          <a:xfrm>
            <a:off x="545458" y="1072745"/>
            <a:ext cx="7494587" cy="70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期望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使用深度学习算法，从有标记图像数据库中学习先验知识，用于提升显著性估计算法的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711824" y="2568083"/>
            <a:ext cx="2078037" cy="944606"/>
            <a:chOff x="789157" y="3505487"/>
            <a:chExt cx="1985951" cy="888694"/>
          </a:xfrm>
        </p:grpSpPr>
        <p:sp>
          <p:nvSpPr>
            <p:cNvPr id="61" name="TextBox 23"/>
            <p:cNvSpPr txBox="1"/>
            <p:nvPr/>
          </p:nvSpPr>
          <p:spPr>
            <a:xfrm>
              <a:off x="789157" y="3505487"/>
              <a:ext cx="1549126" cy="3185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深度学习算法：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6" name="矩形 61"/>
            <p:cNvSpPr>
              <a:spLocks noChangeArrowheads="1"/>
            </p:cNvSpPr>
            <p:nvPr/>
          </p:nvSpPr>
          <p:spPr bwMode="auto">
            <a:xfrm>
              <a:off x="812496" y="3800585"/>
              <a:ext cx="1962612" cy="593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71450" indent="-171450" eaLnBrk="1" hangingPunct="1">
                <a:lnSpc>
                  <a:spcPts val="21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CNN</a:t>
              </a:r>
            </a:p>
            <a:p>
              <a:pPr marL="171450" indent="-171450" eaLnBrk="1" hangingPunct="1">
                <a:lnSpc>
                  <a:spcPts val="21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Auto-Encoder</a:t>
              </a: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3385478" y="2568082"/>
            <a:ext cx="2078036" cy="1483218"/>
            <a:chOff x="789158" y="3505488"/>
            <a:chExt cx="1985950" cy="1395426"/>
          </a:xfrm>
        </p:grpSpPr>
        <p:sp>
          <p:nvSpPr>
            <p:cNvPr id="34" name="TextBox 23"/>
            <p:cNvSpPr txBox="1"/>
            <p:nvPr/>
          </p:nvSpPr>
          <p:spPr>
            <a:xfrm>
              <a:off x="789158" y="3505488"/>
              <a:ext cx="1941309" cy="3185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有标记图像数据库：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61"/>
            <p:cNvSpPr>
              <a:spLocks noChangeArrowheads="1"/>
            </p:cNvSpPr>
            <p:nvPr/>
          </p:nvSpPr>
          <p:spPr bwMode="auto">
            <a:xfrm>
              <a:off x="812496" y="3800589"/>
              <a:ext cx="1962612" cy="11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71450" indent="-171450" eaLnBrk="1" hangingPunct="1">
                <a:lnSpc>
                  <a:spcPts val="21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ImageNet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 eaLnBrk="1" hangingPunct="1">
                <a:lnSpc>
                  <a:spcPts val="21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ISUN</a:t>
              </a:r>
            </a:p>
            <a:p>
              <a:pPr marL="171450" indent="-171450" eaLnBrk="1" hangingPunct="1">
                <a:lnSpc>
                  <a:spcPts val="21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MSCOCO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1450" indent="-171450" eaLnBrk="1" hangingPunct="1">
                <a:lnSpc>
                  <a:spcPts val="2100"/>
                </a:lnSpc>
                <a:buFont typeface="Arial" panose="020B0604020202020204" pitchFamily="34" charset="0"/>
                <a:buChar char="•"/>
              </a:pP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6180493" y="2568085"/>
            <a:ext cx="2078037" cy="644588"/>
            <a:chOff x="789157" y="3505487"/>
            <a:chExt cx="1985951" cy="606434"/>
          </a:xfrm>
        </p:grpSpPr>
        <p:sp>
          <p:nvSpPr>
            <p:cNvPr id="37" name="TextBox 23"/>
            <p:cNvSpPr txBox="1"/>
            <p:nvPr/>
          </p:nvSpPr>
          <p:spPr>
            <a:xfrm>
              <a:off x="789157" y="3505487"/>
              <a:ext cx="1156942" cy="3185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先验知识：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61"/>
            <p:cNvSpPr>
              <a:spLocks noChangeArrowheads="1"/>
            </p:cNvSpPr>
            <p:nvPr/>
          </p:nvSpPr>
          <p:spPr bwMode="auto">
            <a:xfrm>
              <a:off x="812496" y="3800585"/>
              <a:ext cx="1962612" cy="31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171450" indent="-171450" eaLnBrk="1" hangingPunct="1">
                <a:lnSpc>
                  <a:spcPts val="21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目标性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2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论文研究内容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矩形 54"/>
          <p:cNvSpPr>
            <a:spLocks noChangeArrowheads="1"/>
          </p:cNvSpPr>
          <p:nvPr/>
        </p:nvSpPr>
        <p:spPr bwMode="auto">
          <a:xfrm>
            <a:off x="642939" y="1002102"/>
            <a:ext cx="2953016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学习先验知识：目标性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61"/>
          <p:cNvSpPr>
            <a:spLocks noChangeArrowheads="1"/>
          </p:cNvSpPr>
          <p:nvPr/>
        </p:nvSpPr>
        <p:spPr bwMode="auto">
          <a:xfrm>
            <a:off x="816053" y="1848162"/>
            <a:ext cx="6928070" cy="167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性是由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Alexe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等在文献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[1]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中提出，表示一个像素或区域包含完整目标的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可能性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个图像中所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含目标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通常包含下面特点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）包含一个空间闭合的边界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）和周围事物有不同的形态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）有时是独特、突出的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1150" y="4753620"/>
            <a:ext cx="7353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[1] B. 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Alexe</a:t>
            </a:r>
            <a:r>
              <a:rPr lang="en-US" altLang="zh-CN" sz="1100" dirty="0" smtClean="0">
                <a:solidFill>
                  <a:schemeClr val="bg1"/>
                </a:solidFill>
              </a:rPr>
              <a:t>, T. 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Deselaers</a:t>
            </a:r>
            <a:r>
              <a:rPr lang="en-US" altLang="zh-CN" sz="1100" dirty="0" smtClean="0">
                <a:solidFill>
                  <a:schemeClr val="bg1"/>
                </a:solidFill>
              </a:rPr>
              <a:t>, and V. Ferrari. Measuring the 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objectness</a:t>
            </a:r>
            <a:r>
              <a:rPr lang="en-US" altLang="zh-CN" sz="1100" dirty="0" smtClean="0">
                <a:solidFill>
                  <a:schemeClr val="bg1"/>
                </a:solidFill>
              </a:rPr>
              <a:t> of image windows. PAMI, 2012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论文研究内容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矩形 54"/>
          <p:cNvSpPr>
            <a:spLocks noChangeArrowheads="1"/>
          </p:cNvSpPr>
          <p:nvPr/>
        </p:nvSpPr>
        <p:spPr bwMode="auto">
          <a:xfrm>
            <a:off x="642939" y="1002102"/>
            <a:ext cx="2953016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学习先验知识：目标性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27" y="1657740"/>
            <a:ext cx="3091353" cy="24562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76" y="1657740"/>
            <a:ext cx="3147407" cy="24445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0449" y="4301490"/>
            <a:ext cx="512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每个像素点都有一个目标性值，代表该点为目标的可能性大小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颜色越深说明该点的目标性值越大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5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论文研究内容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矩形 54"/>
          <p:cNvSpPr>
            <a:spLocks noChangeArrowheads="1"/>
          </p:cNvSpPr>
          <p:nvPr/>
        </p:nvSpPr>
        <p:spPr bwMode="auto">
          <a:xfrm>
            <a:off x="642939" y="1002102"/>
            <a:ext cx="3764674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先验知识，实现图像显著性检测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0372" y="1782606"/>
            <a:ext cx="3258627" cy="2615174"/>
            <a:chOff x="829226" y="2042953"/>
            <a:chExt cx="4478049" cy="3194261"/>
          </a:xfrm>
        </p:grpSpPr>
        <p:grpSp>
          <p:nvGrpSpPr>
            <p:cNvPr id="10" name="组合 9"/>
            <p:cNvGrpSpPr/>
            <p:nvPr/>
          </p:nvGrpSpPr>
          <p:grpSpPr>
            <a:xfrm>
              <a:off x="829226" y="2042953"/>
              <a:ext cx="4478049" cy="2210867"/>
              <a:chOff x="415677" y="2110363"/>
              <a:chExt cx="4478049" cy="2210867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415677" y="3010617"/>
                <a:ext cx="1038219" cy="4183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数据</a:t>
                </a: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1524316" y="3786386"/>
                <a:ext cx="1145733" cy="5348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显著性检测</a:t>
                </a:r>
                <a:r>
                  <a:rPr lang="en-US" altLang="zh-CN" dirty="0" smtClean="0"/>
                  <a:t>S</a:t>
                </a:r>
                <a:endParaRPr lang="zh-CN" altLang="en-US" dirty="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1524315" y="2110363"/>
                <a:ext cx="1145733" cy="67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目标</a:t>
                </a:r>
                <a:r>
                  <a:rPr lang="zh-CN" altLang="en-US" dirty="0" smtClean="0"/>
                  <a:t>性检测</a:t>
                </a:r>
                <a:r>
                  <a:rPr lang="en-US" altLang="zh-CN" dirty="0" smtClean="0"/>
                  <a:t>O</a:t>
                </a:r>
                <a:endParaRPr lang="zh-CN" altLang="en-US" dirty="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394696" y="3010617"/>
                <a:ext cx="1485258" cy="5867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显著性图</a:t>
                </a:r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1</a:t>
                </a:r>
                <a:endParaRPr lang="zh-CN" altLang="en-US" b="1" baseline="-25000" dirty="0"/>
              </a:p>
            </p:txBody>
          </p:sp>
          <p:cxnSp>
            <p:nvCxnSpPr>
              <p:cNvPr id="16" name="肘形连接符 15"/>
              <p:cNvCxnSpPr>
                <a:stCxn id="12" idx="0"/>
                <a:endCxn id="14" idx="1"/>
              </p:cNvCxnSpPr>
              <p:nvPr/>
            </p:nvCxnSpPr>
            <p:spPr>
              <a:xfrm rot="5400000" flipH="1" flipV="1">
                <a:off x="947156" y="2433458"/>
                <a:ext cx="564792" cy="58952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肘形连接符 16"/>
              <p:cNvCxnSpPr>
                <a:stCxn id="12" idx="2"/>
                <a:endCxn id="13" idx="1"/>
              </p:cNvCxnSpPr>
              <p:nvPr/>
            </p:nvCxnSpPr>
            <p:spPr>
              <a:xfrm rot="16200000" flipH="1">
                <a:off x="917147" y="3446639"/>
                <a:ext cx="624808" cy="58952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/>
              <p:cNvCxnSpPr>
                <a:stCxn id="14" idx="3"/>
                <a:endCxn id="15" idx="1"/>
              </p:cNvCxnSpPr>
              <p:nvPr/>
            </p:nvCxnSpPr>
            <p:spPr>
              <a:xfrm>
                <a:off x="2670048" y="2445825"/>
                <a:ext cx="724647" cy="8581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肘形连接符 18"/>
              <p:cNvCxnSpPr>
                <a:stCxn id="13" idx="3"/>
                <a:endCxn id="15" idx="1"/>
              </p:cNvCxnSpPr>
              <p:nvPr/>
            </p:nvCxnSpPr>
            <p:spPr>
              <a:xfrm flipV="1">
                <a:off x="2670048" y="3304006"/>
                <a:ext cx="724647" cy="74980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3087100" y="2522837"/>
                <a:ext cx="1806626" cy="357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S</a:t>
                </a:r>
                <a:r>
                  <a:rPr lang="en-US" altLang="zh-CN" baseline="-25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=a*</a:t>
                </a:r>
                <a:r>
                  <a:rPr lang="en-US" altLang="zh-CN" dirty="0" err="1" smtClean="0">
                    <a:solidFill>
                      <a:schemeClr val="bg1"/>
                    </a:solidFill>
                  </a:rPr>
                  <a:t>O+b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*S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圆角矩形 10"/>
            <p:cNvSpPr/>
            <p:nvPr/>
          </p:nvSpPr>
          <p:spPr>
            <a:xfrm>
              <a:off x="2363482" y="4726882"/>
              <a:ext cx="1508760" cy="5103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方法一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07613" y="2199922"/>
            <a:ext cx="3706191" cy="2238513"/>
            <a:chOff x="6256605" y="2826745"/>
            <a:chExt cx="5078323" cy="2187795"/>
          </a:xfrm>
        </p:grpSpPr>
        <p:grpSp>
          <p:nvGrpSpPr>
            <p:cNvPr id="22" name="组合 21"/>
            <p:cNvGrpSpPr/>
            <p:nvPr/>
          </p:nvGrpSpPr>
          <p:grpSpPr>
            <a:xfrm>
              <a:off x="6256605" y="2826745"/>
              <a:ext cx="5078323" cy="534844"/>
              <a:chOff x="5660219" y="2987608"/>
              <a:chExt cx="5078323" cy="534844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5660219" y="3039713"/>
                <a:ext cx="786302" cy="4183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数据</a:t>
                </a: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8250174" y="2987608"/>
                <a:ext cx="1014097" cy="5348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显著性检测</a:t>
                </a:r>
                <a:endParaRPr lang="zh-CN" altLang="en-US" dirty="0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6826570" y="2987608"/>
                <a:ext cx="1052237" cy="5225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目标</a:t>
                </a:r>
                <a:r>
                  <a:rPr lang="zh-CN" altLang="en-US" dirty="0" smtClean="0"/>
                  <a:t>性检测</a:t>
                </a:r>
                <a:endParaRPr lang="zh-CN" altLang="en-US" dirty="0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9635638" y="3039711"/>
                <a:ext cx="1102904" cy="4183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显著性图</a:t>
                </a:r>
                <a:r>
                  <a:rPr lang="en-US" altLang="zh-CN" b="1" dirty="0" smtClean="0"/>
                  <a:t>S</a:t>
                </a:r>
                <a:r>
                  <a:rPr lang="en-US" altLang="zh-CN" b="1" baseline="-25000" dirty="0" smtClean="0"/>
                  <a:t>2</a:t>
                </a:r>
                <a:endParaRPr lang="zh-CN" altLang="en-US" b="1" baseline="-25000" dirty="0"/>
              </a:p>
            </p:txBody>
          </p:sp>
          <p:cxnSp>
            <p:nvCxnSpPr>
              <p:cNvPr id="29" name="直接箭头连接符 28"/>
              <p:cNvCxnSpPr>
                <a:stCxn id="24" idx="3"/>
                <a:endCxn id="27" idx="1"/>
              </p:cNvCxnSpPr>
              <p:nvPr/>
            </p:nvCxnSpPr>
            <p:spPr>
              <a:xfrm flipV="1">
                <a:off x="6446521" y="3248904"/>
                <a:ext cx="38004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7" idx="3"/>
                <a:endCxn id="25" idx="1"/>
              </p:cNvCxnSpPr>
              <p:nvPr/>
            </p:nvCxnSpPr>
            <p:spPr>
              <a:xfrm>
                <a:off x="7878807" y="3248904"/>
                <a:ext cx="371367" cy="6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25" idx="3"/>
                <a:endCxn id="28" idx="1"/>
              </p:cNvCxnSpPr>
              <p:nvPr/>
            </p:nvCxnSpPr>
            <p:spPr>
              <a:xfrm flipV="1">
                <a:off x="9264271" y="3248903"/>
                <a:ext cx="371367" cy="61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圆角矩形 22"/>
            <p:cNvSpPr/>
            <p:nvPr/>
          </p:nvSpPr>
          <p:spPr>
            <a:xfrm>
              <a:off x="8351897" y="4504208"/>
              <a:ext cx="1508760" cy="5103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方法二</a:t>
              </a:r>
              <a:endParaRPr lang="zh-CN" altLang="en-US" dirty="0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593923" y="4618339"/>
            <a:ext cx="25004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目前使用的方式二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矩形 54"/>
          <p:cNvSpPr>
            <a:spLocks noChangeArrowheads="1"/>
          </p:cNvSpPr>
          <p:nvPr/>
        </p:nvSpPr>
        <p:spPr bwMode="auto">
          <a:xfrm>
            <a:off x="642939" y="1002102"/>
            <a:ext cx="2953016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提取图像目标性特征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3858" y="4375737"/>
            <a:ext cx="7353372" cy="5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</a:rPr>
              <a:t>[</a:t>
            </a:r>
            <a:r>
              <a:rPr lang="en-US" altLang="zh-CN" sz="1050" dirty="0">
                <a:solidFill>
                  <a:schemeClr val="bg1"/>
                </a:solidFill>
              </a:rPr>
              <a:t>2] http://groups.inf.ed.ac.uk/calvin/objectness/</a:t>
            </a: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[3] </a:t>
            </a:r>
            <a:r>
              <a:rPr lang="en-US" altLang="zh-CN" sz="1050" dirty="0" err="1">
                <a:solidFill>
                  <a:schemeClr val="bg1"/>
                </a:solidFill>
              </a:rPr>
              <a:t>Alexe</a:t>
            </a:r>
            <a:r>
              <a:rPr lang="en-US" altLang="zh-CN" sz="1050" dirty="0">
                <a:solidFill>
                  <a:schemeClr val="bg1"/>
                </a:solidFill>
              </a:rPr>
              <a:t>, B., </a:t>
            </a:r>
            <a:r>
              <a:rPr lang="en-US" altLang="zh-CN" sz="1050" dirty="0" err="1">
                <a:solidFill>
                  <a:schemeClr val="bg1"/>
                </a:solidFill>
              </a:rPr>
              <a:t>Deselares</a:t>
            </a:r>
            <a:r>
              <a:rPr lang="en-US" altLang="zh-CN" sz="1050" dirty="0">
                <a:solidFill>
                  <a:schemeClr val="bg1"/>
                </a:solidFill>
              </a:rPr>
              <a:t>, T. and Ferrari, V. What is an object? CVPR </a:t>
            </a:r>
            <a:r>
              <a:rPr lang="en-US" altLang="zh-CN" sz="1050" dirty="0" smtClean="0">
                <a:solidFill>
                  <a:schemeClr val="bg1"/>
                </a:solidFill>
              </a:rPr>
              <a:t>2010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2444" y="2143640"/>
            <a:ext cx="5819507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1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目标性检测我们采用的是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CALVIN[2]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提出的方法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 is an object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?[3]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34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</TotalTime>
  <Words>873</Words>
  <Application>Microsoft Office PowerPoint</Application>
  <PresentationFormat>全屏显示(16:9)</PresentationFormat>
  <Paragraphs>177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方正正黑简体</vt:lpstr>
      <vt:lpstr>微软雅黑</vt:lpstr>
      <vt:lpstr>Calibri</vt:lpstr>
      <vt:lpstr>方正正纤黑简体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sc</cp:lastModifiedBy>
  <cp:revision>121</cp:revision>
  <dcterms:created xsi:type="dcterms:W3CDTF">2015-03-31T05:49:04Z</dcterms:created>
  <dcterms:modified xsi:type="dcterms:W3CDTF">2016-08-26T15:43:48Z</dcterms:modified>
</cp:coreProperties>
</file>