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58" r:id="rId7"/>
    <p:sldId id="274" r:id="rId8"/>
    <p:sldId id="275" r:id="rId9"/>
    <p:sldId id="276" r:id="rId10"/>
    <p:sldId id="259" r:id="rId11"/>
    <p:sldId id="260" r:id="rId12"/>
    <p:sldId id="261" r:id="rId13"/>
    <p:sldId id="277" r:id="rId14"/>
    <p:sldId id="278" r:id="rId15"/>
    <p:sldId id="279" r:id="rId16"/>
    <p:sldId id="280"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3150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74987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391860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91887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220365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16162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170364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23550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937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158841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FBE5CC-B3C4-487D-881B-3DC27CC6FED5}" type="datetimeFigureOut">
              <a:rPr lang="zh-CN" altLang="en-US" smtClean="0"/>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151061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BE5CC-B3C4-487D-881B-3DC27CC6FED5}" type="datetimeFigureOut">
              <a:rPr lang="zh-CN" altLang="en-US" smtClean="0"/>
              <a:t>2017/4/10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58C58-D68F-4A97-B131-E5939E36D948}" type="slidenum">
              <a:rPr lang="zh-CN" altLang="en-US" smtClean="0"/>
              <a:t>‹#›</a:t>
            </a:fld>
            <a:endParaRPr lang="zh-CN" altLang="en-US"/>
          </a:p>
        </p:txBody>
      </p:sp>
    </p:spTree>
    <p:extLst>
      <p:ext uri="{BB962C8B-B14F-4D97-AF65-F5344CB8AC3E}">
        <p14:creationId xmlns:p14="http://schemas.microsoft.com/office/powerpoint/2010/main" val="159540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088059" y="1771246"/>
            <a:ext cx="8205216" cy="1251395"/>
          </a:xfrm>
        </p:spPr>
        <p:txBody>
          <a:bodyPr>
            <a:normAutofit/>
          </a:bodyPr>
          <a:lstStyle/>
          <a:p>
            <a:r>
              <a:rPr lang="zh-CN" altLang="en-US" sz="4800" dirty="0" smtClean="0">
                <a:latin typeface="华文新魏" panose="02010800040101010101" pitchFamily="2" charset="-122"/>
                <a:ea typeface="华文新魏" panose="02010800040101010101" pitchFamily="2" charset="-122"/>
              </a:rPr>
              <a:t>基于目标性的显著性检测</a:t>
            </a:r>
            <a:endParaRPr lang="zh-CN" altLang="en-US" sz="4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31326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nvGrpSpPr>
        <p:grpSpPr>
          <a:xfrm>
            <a:off x="1006591" y="2361600"/>
            <a:ext cx="4985979" cy="2294415"/>
            <a:chOff x="6308712" y="2826745"/>
            <a:chExt cx="5068450" cy="2294415"/>
          </a:xfrm>
        </p:grpSpPr>
        <p:grpSp>
          <p:nvGrpSpPr>
            <p:cNvPr id="93" name="组合 92"/>
            <p:cNvGrpSpPr/>
            <p:nvPr/>
          </p:nvGrpSpPr>
          <p:grpSpPr>
            <a:xfrm>
              <a:off x="6308712" y="2826745"/>
              <a:ext cx="5068450" cy="534844"/>
              <a:chOff x="5712326" y="2987608"/>
              <a:chExt cx="5068450" cy="534844"/>
            </a:xfrm>
          </p:grpSpPr>
          <p:sp>
            <p:nvSpPr>
              <p:cNvPr id="5" name="圆角矩形 4"/>
              <p:cNvSpPr/>
              <p:nvPr/>
            </p:nvSpPr>
            <p:spPr>
              <a:xfrm>
                <a:off x="5712326" y="3039713"/>
                <a:ext cx="734194"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6" name="圆角矩形 5"/>
              <p:cNvSpPr/>
              <p:nvPr/>
            </p:nvSpPr>
            <p:spPr>
              <a:xfrm>
                <a:off x="8038463" y="2987608"/>
                <a:ext cx="1014097" cy="534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显著性检测</a:t>
                </a:r>
                <a:endParaRPr lang="zh-CN" altLang="en-US" dirty="0"/>
              </a:p>
            </p:txBody>
          </p:sp>
          <p:sp>
            <p:nvSpPr>
              <p:cNvPr id="8" name="圆角矩形 7"/>
              <p:cNvSpPr/>
              <p:nvPr/>
            </p:nvSpPr>
            <p:spPr>
              <a:xfrm>
                <a:off x="6763120" y="2987608"/>
                <a:ext cx="958743" cy="522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zh-CN" altLang="en-US" dirty="0" smtClean="0"/>
                  <a:t>性检测</a:t>
                </a:r>
                <a:endParaRPr lang="zh-CN" altLang="en-US" dirty="0"/>
              </a:p>
            </p:txBody>
          </p:sp>
          <p:sp>
            <p:nvSpPr>
              <p:cNvPr id="9" name="圆角矩形 8"/>
              <p:cNvSpPr/>
              <p:nvPr/>
            </p:nvSpPr>
            <p:spPr>
              <a:xfrm>
                <a:off x="9523015" y="3039711"/>
                <a:ext cx="1257761"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显著性图</a:t>
                </a:r>
                <a:r>
                  <a:rPr lang="en-US" altLang="zh-CN" b="1" dirty="0" smtClean="0"/>
                  <a:t>S</a:t>
                </a:r>
                <a:endParaRPr lang="zh-CN" altLang="en-US" b="1" dirty="0"/>
              </a:p>
            </p:txBody>
          </p:sp>
          <p:cxnSp>
            <p:nvCxnSpPr>
              <p:cNvPr id="85" name="直接箭头连接符 84"/>
              <p:cNvCxnSpPr>
                <a:stCxn id="5" idx="3"/>
                <a:endCxn id="8" idx="1"/>
              </p:cNvCxnSpPr>
              <p:nvPr/>
            </p:nvCxnSpPr>
            <p:spPr>
              <a:xfrm flipV="1">
                <a:off x="6446520" y="3248903"/>
                <a:ext cx="3166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 idx="3"/>
                <a:endCxn id="6" idx="1"/>
              </p:cNvCxnSpPr>
              <p:nvPr/>
            </p:nvCxnSpPr>
            <p:spPr>
              <a:xfrm>
                <a:off x="7721863" y="3248903"/>
                <a:ext cx="316600" cy="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6" idx="3"/>
                <a:endCxn id="9" idx="1"/>
              </p:cNvCxnSpPr>
              <p:nvPr/>
            </p:nvCxnSpPr>
            <p:spPr>
              <a:xfrm flipV="1">
                <a:off x="9052560" y="3248903"/>
                <a:ext cx="470455" cy="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2" name="圆角矩形 91"/>
            <p:cNvSpPr/>
            <p:nvPr/>
          </p:nvSpPr>
          <p:spPr>
            <a:xfrm>
              <a:off x="8318249" y="4610828"/>
              <a:ext cx="1508760" cy="5103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方式一</a:t>
              </a:r>
              <a:endParaRPr lang="zh-CN" altLang="en-US" dirty="0"/>
            </a:p>
          </p:txBody>
        </p:sp>
      </p:grpSp>
      <p:grpSp>
        <p:nvGrpSpPr>
          <p:cNvPr id="96" name="组合 95"/>
          <p:cNvGrpSpPr/>
          <p:nvPr/>
        </p:nvGrpSpPr>
        <p:grpSpPr>
          <a:xfrm>
            <a:off x="7138304" y="1619329"/>
            <a:ext cx="4394742" cy="3243919"/>
            <a:chOff x="829226" y="2042953"/>
            <a:chExt cx="4394742" cy="3243919"/>
          </a:xfrm>
        </p:grpSpPr>
        <p:grpSp>
          <p:nvGrpSpPr>
            <p:cNvPr id="69" name="组合 68"/>
            <p:cNvGrpSpPr/>
            <p:nvPr/>
          </p:nvGrpSpPr>
          <p:grpSpPr>
            <a:xfrm>
              <a:off x="829226" y="2042953"/>
              <a:ext cx="4394742" cy="2210867"/>
              <a:chOff x="415677" y="2110363"/>
              <a:chExt cx="4394742" cy="2210867"/>
            </a:xfrm>
          </p:grpSpPr>
          <p:sp>
            <p:nvSpPr>
              <p:cNvPr id="70" name="圆角矩形 69"/>
              <p:cNvSpPr/>
              <p:nvPr/>
            </p:nvSpPr>
            <p:spPr>
              <a:xfrm>
                <a:off x="415677" y="3010617"/>
                <a:ext cx="1038219"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71" name="圆角矩形 70"/>
              <p:cNvSpPr/>
              <p:nvPr/>
            </p:nvSpPr>
            <p:spPr>
              <a:xfrm>
                <a:off x="1524316" y="3786386"/>
                <a:ext cx="1145733" cy="534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显著性检测</a:t>
                </a:r>
                <a:r>
                  <a:rPr lang="en-US" altLang="zh-CN" dirty="0" smtClean="0"/>
                  <a:t>S</a:t>
                </a:r>
                <a:endParaRPr lang="zh-CN" altLang="en-US" dirty="0"/>
              </a:p>
            </p:txBody>
          </p:sp>
          <p:sp>
            <p:nvSpPr>
              <p:cNvPr id="72" name="圆角矩形 71"/>
              <p:cNvSpPr/>
              <p:nvPr/>
            </p:nvSpPr>
            <p:spPr>
              <a:xfrm>
                <a:off x="1524316" y="2110363"/>
                <a:ext cx="1145733" cy="522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zh-CN" altLang="en-US" dirty="0" smtClean="0"/>
                  <a:t>性检测</a:t>
                </a:r>
                <a:r>
                  <a:rPr lang="en-US" altLang="zh-CN" dirty="0" smtClean="0"/>
                  <a:t>O</a:t>
                </a:r>
                <a:endParaRPr lang="zh-CN" altLang="en-US" dirty="0"/>
              </a:p>
            </p:txBody>
          </p:sp>
          <p:sp>
            <p:nvSpPr>
              <p:cNvPr id="73" name="圆角矩形 72"/>
              <p:cNvSpPr/>
              <p:nvPr/>
            </p:nvSpPr>
            <p:spPr>
              <a:xfrm>
                <a:off x="3394696" y="3010616"/>
                <a:ext cx="1369328"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显著性图</a:t>
                </a:r>
                <a:r>
                  <a:rPr lang="en-US" altLang="zh-CN" b="1" dirty="0" smtClean="0"/>
                  <a:t>S1</a:t>
                </a:r>
                <a:endParaRPr lang="zh-CN" altLang="en-US" b="1" dirty="0"/>
              </a:p>
            </p:txBody>
          </p:sp>
          <p:cxnSp>
            <p:nvCxnSpPr>
              <p:cNvPr id="74" name="肘形连接符 73"/>
              <p:cNvCxnSpPr>
                <a:stCxn id="70" idx="0"/>
                <a:endCxn id="72" idx="1"/>
              </p:cNvCxnSpPr>
              <p:nvPr/>
            </p:nvCxnSpPr>
            <p:spPr>
              <a:xfrm rot="5400000" flipH="1" flipV="1">
                <a:off x="910072" y="2396374"/>
                <a:ext cx="638959" cy="5895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0" idx="2"/>
                <a:endCxn id="71" idx="1"/>
              </p:cNvCxnSpPr>
              <p:nvPr/>
            </p:nvCxnSpPr>
            <p:spPr>
              <a:xfrm rot="16200000" flipH="1">
                <a:off x="917147" y="3446639"/>
                <a:ext cx="624808" cy="5895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72" idx="3"/>
                <a:endCxn id="73" idx="1"/>
              </p:cNvCxnSpPr>
              <p:nvPr/>
            </p:nvCxnSpPr>
            <p:spPr>
              <a:xfrm>
                <a:off x="2670049" y="2371658"/>
                <a:ext cx="724647" cy="8481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1" idx="3"/>
                <a:endCxn id="73" idx="1"/>
              </p:cNvCxnSpPr>
              <p:nvPr/>
            </p:nvCxnSpPr>
            <p:spPr>
              <a:xfrm flipV="1">
                <a:off x="2670049" y="3219808"/>
                <a:ext cx="724647" cy="834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394696" y="2483302"/>
                <a:ext cx="1415723" cy="369332"/>
              </a:xfrm>
              <a:prstGeom prst="rect">
                <a:avLst/>
              </a:prstGeom>
              <a:noFill/>
            </p:spPr>
            <p:txBody>
              <a:bodyPr wrap="square" rtlCol="0">
                <a:spAutoFit/>
              </a:bodyPr>
              <a:lstStyle/>
              <a:p>
                <a:r>
                  <a:rPr lang="en-US" altLang="zh-CN" dirty="0" smtClean="0"/>
                  <a:t>S1=a*</a:t>
                </a:r>
                <a:r>
                  <a:rPr lang="en-US" altLang="zh-CN" dirty="0" err="1" smtClean="0"/>
                  <a:t>O+b</a:t>
                </a:r>
                <a:r>
                  <a:rPr lang="en-US" altLang="zh-CN" dirty="0" smtClean="0"/>
                  <a:t>*S</a:t>
                </a:r>
                <a:endParaRPr lang="zh-CN" altLang="en-US" dirty="0"/>
              </a:p>
            </p:txBody>
          </p:sp>
        </p:grpSp>
        <p:sp>
          <p:nvSpPr>
            <p:cNvPr id="94" name="圆角矩形 93"/>
            <p:cNvSpPr/>
            <p:nvPr/>
          </p:nvSpPr>
          <p:spPr>
            <a:xfrm>
              <a:off x="1727883" y="4776540"/>
              <a:ext cx="1508760" cy="5103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方式二</a:t>
              </a:r>
              <a:endParaRPr lang="zh-CN" altLang="en-US" dirty="0"/>
            </a:p>
          </p:txBody>
        </p:sp>
      </p:grpSp>
      <p:sp>
        <p:nvSpPr>
          <p:cNvPr id="26" name="文本框 25"/>
          <p:cNvSpPr txBox="1"/>
          <p:nvPr/>
        </p:nvSpPr>
        <p:spPr>
          <a:xfrm>
            <a:off x="772103" y="612648"/>
            <a:ext cx="3832170" cy="523220"/>
          </a:xfrm>
          <a:prstGeom prst="rect">
            <a:avLst/>
          </a:prstGeom>
          <a:noFill/>
        </p:spPr>
        <p:txBody>
          <a:bodyPr wrap="square" rtlCol="0">
            <a:spAutoFit/>
          </a:bodyPr>
          <a:lstStyle/>
          <a:p>
            <a:r>
              <a:rPr lang="zh-CN" altLang="en-US" sz="2800" b="1" dirty="0" smtClean="0"/>
              <a:t>目标性与显著性融合</a:t>
            </a:r>
            <a:endParaRPr lang="zh-CN" altLang="en-US" dirty="0"/>
          </a:p>
        </p:txBody>
      </p:sp>
    </p:spTree>
    <p:extLst>
      <p:ext uri="{BB962C8B-B14F-4D97-AF65-F5344CB8AC3E}">
        <p14:creationId xmlns:p14="http://schemas.microsoft.com/office/powerpoint/2010/main" val="4161681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78408" y="1328469"/>
            <a:ext cx="10281268" cy="3687284"/>
          </a:xfrm>
          <a:prstGeom prst="rect">
            <a:avLst/>
          </a:prstGeom>
        </p:spPr>
      </p:pic>
      <p:grpSp>
        <p:nvGrpSpPr>
          <p:cNvPr id="16" name="组合 15"/>
          <p:cNvGrpSpPr/>
          <p:nvPr/>
        </p:nvGrpSpPr>
        <p:grpSpPr>
          <a:xfrm>
            <a:off x="2927849" y="5398617"/>
            <a:ext cx="2904644" cy="1051560"/>
            <a:chOff x="2779931" y="5196911"/>
            <a:chExt cx="2904644" cy="1051560"/>
          </a:xfrm>
        </p:grpSpPr>
        <p:sp>
          <p:nvSpPr>
            <p:cNvPr id="15" name="椭圆形标注 14"/>
            <p:cNvSpPr/>
            <p:nvPr/>
          </p:nvSpPr>
          <p:spPr>
            <a:xfrm rot="10068253">
              <a:off x="2779931" y="5196911"/>
              <a:ext cx="2904644" cy="1051560"/>
            </a:xfrm>
            <a:prstGeom prst="wedgeEllipseCallout">
              <a:avLst>
                <a:gd name="adj1" fmla="val 42788"/>
                <a:gd name="adj2" fmla="val 24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570731" y="5261026"/>
              <a:ext cx="1563624" cy="923330"/>
            </a:xfrm>
            <a:prstGeom prst="rect">
              <a:avLst/>
            </a:prstGeom>
            <a:noFill/>
          </p:spPr>
          <p:txBody>
            <a:bodyPr wrap="square" rtlCol="0">
              <a:spAutoFit/>
            </a:bodyPr>
            <a:lstStyle/>
            <a:p>
              <a:r>
                <a:rPr lang="zh-CN" altLang="en-US" dirty="0" smtClean="0">
                  <a:solidFill>
                    <a:srgbClr val="C00000"/>
                  </a:solidFill>
                </a:rPr>
                <a:t>随机采样，不需要任何先验知识</a:t>
              </a:r>
              <a:endParaRPr lang="zh-CN" altLang="en-US" dirty="0">
                <a:solidFill>
                  <a:srgbClr val="C00000"/>
                </a:solidFill>
              </a:endParaRPr>
            </a:p>
          </p:txBody>
        </p:sp>
      </p:grpSp>
      <p:sp>
        <p:nvSpPr>
          <p:cNvPr id="8" name="文本框 7"/>
          <p:cNvSpPr txBox="1"/>
          <p:nvPr/>
        </p:nvSpPr>
        <p:spPr>
          <a:xfrm>
            <a:off x="772103" y="612648"/>
            <a:ext cx="3832170" cy="523220"/>
          </a:xfrm>
          <a:prstGeom prst="rect">
            <a:avLst/>
          </a:prstGeom>
          <a:noFill/>
        </p:spPr>
        <p:txBody>
          <a:bodyPr wrap="square" rtlCol="0">
            <a:spAutoFit/>
          </a:bodyPr>
          <a:lstStyle/>
          <a:p>
            <a:r>
              <a:rPr lang="zh-CN" altLang="en-US" sz="2800" b="1" dirty="0" smtClean="0"/>
              <a:t>融合方式一</a:t>
            </a:r>
            <a:endParaRPr lang="zh-CN" altLang="en-US" dirty="0"/>
          </a:p>
        </p:txBody>
      </p:sp>
    </p:spTree>
    <p:extLst>
      <p:ext uri="{BB962C8B-B14F-4D97-AF65-F5344CB8AC3E}">
        <p14:creationId xmlns:p14="http://schemas.microsoft.com/office/powerpoint/2010/main" val="33239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90471" y="1225796"/>
            <a:ext cx="3547871" cy="2377440"/>
          </a:xfrm>
          <a:prstGeom prst="rect">
            <a:avLst/>
          </a:prstGeom>
        </p:spPr>
      </p:pic>
      <p:grpSp>
        <p:nvGrpSpPr>
          <p:cNvPr id="14" name="组合 13"/>
          <p:cNvGrpSpPr/>
          <p:nvPr/>
        </p:nvGrpSpPr>
        <p:grpSpPr>
          <a:xfrm>
            <a:off x="8352773" y="940688"/>
            <a:ext cx="1554480" cy="3511297"/>
            <a:chOff x="7063740" y="1243583"/>
            <a:chExt cx="1554480" cy="3447289"/>
          </a:xfrm>
        </p:grpSpPr>
        <p:sp>
          <p:nvSpPr>
            <p:cNvPr id="6" name="圆角矩形 5"/>
            <p:cNvSpPr/>
            <p:nvPr/>
          </p:nvSpPr>
          <p:spPr>
            <a:xfrm>
              <a:off x="7291950" y="1243583"/>
              <a:ext cx="108813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图片</a:t>
              </a:r>
              <a:endParaRPr lang="en-US" altLang="zh-CN" dirty="0" smtClean="0"/>
            </a:p>
          </p:txBody>
        </p:sp>
        <p:sp>
          <p:nvSpPr>
            <p:cNvPr id="9" name="圆角矩形 8"/>
            <p:cNvSpPr/>
            <p:nvPr/>
          </p:nvSpPr>
          <p:spPr>
            <a:xfrm>
              <a:off x="7063740" y="2409444"/>
              <a:ext cx="1554480" cy="1115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Objectness</a:t>
              </a:r>
              <a:r>
                <a:rPr lang="en-US" altLang="zh-CN" dirty="0" smtClean="0"/>
                <a:t> Map</a:t>
              </a:r>
              <a:endParaRPr lang="zh-CN" altLang="en-US" dirty="0"/>
            </a:p>
          </p:txBody>
        </p:sp>
        <p:sp>
          <p:nvSpPr>
            <p:cNvPr id="10" name="圆角矩形 9"/>
            <p:cNvSpPr/>
            <p:nvPr/>
          </p:nvSpPr>
          <p:spPr>
            <a:xfrm>
              <a:off x="7296912" y="4233672"/>
              <a:ext cx="108813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采样</a:t>
              </a:r>
              <a:endParaRPr lang="en-US" altLang="zh-CN" dirty="0" smtClean="0"/>
            </a:p>
          </p:txBody>
        </p:sp>
        <p:sp>
          <p:nvSpPr>
            <p:cNvPr id="11" name="下箭头 10"/>
            <p:cNvSpPr/>
            <p:nvPr/>
          </p:nvSpPr>
          <p:spPr>
            <a:xfrm>
              <a:off x="7710678" y="1757934"/>
              <a:ext cx="260604" cy="594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710678" y="3582162"/>
              <a:ext cx="260604" cy="594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879590" y="1826371"/>
            <a:ext cx="1481328" cy="1176290"/>
            <a:chOff x="4599432" y="1982962"/>
            <a:chExt cx="1481328" cy="1176290"/>
          </a:xfrm>
        </p:grpSpPr>
        <p:sp>
          <p:nvSpPr>
            <p:cNvPr id="7" name="右箭头 6"/>
            <p:cNvSpPr/>
            <p:nvPr/>
          </p:nvSpPr>
          <p:spPr>
            <a:xfrm>
              <a:off x="4599432" y="2546604"/>
              <a:ext cx="1389888" cy="612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99432" y="1982962"/>
              <a:ext cx="1481328" cy="369332"/>
            </a:xfrm>
            <a:prstGeom prst="rect">
              <a:avLst/>
            </a:prstGeom>
            <a:noFill/>
          </p:spPr>
          <p:txBody>
            <a:bodyPr wrap="square" rtlCol="0">
              <a:spAutoFit/>
            </a:bodyPr>
            <a:lstStyle/>
            <a:p>
              <a:r>
                <a:rPr lang="zh-CN" altLang="en-US" dirty="0" smtClean="0"/>
                <a:t>不随机采样</a:t>
              </a:r>
              <a:endParaRPr lang="zh-CN" altLang="en-US" dirty="0"/>
            </a:p>
          </p:txBody>
        </p:sp>
      </p:grpSp>
      <p:sp>
        <p:nvSpPr>
          <p:cNvPr id="17" name="文本框 16"/>
          <p:cNvSpPr txBox="1"/>
          <p:nvPr/>
        </p:nvSpPr>
        <p:spPr>
          <a:xfrm>
            <a:off x="1392035" y="3986296"/>
            <a:ext cx="6568623" cy="1754326"/>
          </a:xfrm>
          <a:prstGeom prst="rect">
            <a:avLst/>
          </a:prstGeom>
          <a:noFill/>
        </p:spPr>
        <p:txBody>
          <a:bodyPr wrap="square" rtlCol="0">
            <a:spAutoFit/>
          </a:bodyPr>
          <a:lstStyle/>
          <a:p>
            <a:pPr>
              <a:lnSpc>
                <a:spcPct val="150000"/>
              </a:lnSpc>
            </a:pPr>
            <a:r>
              <a:rPr lang="en-US" altLang="zh-CN" dirty="0">
                <a:latin typeface="+mn-ea"/>
              </a:rPr>
              <a:t> </a:t>
            </a:r>
            <a:r>
              <a:rPr lang="en-US" altLang="zh-CN" dirty="0" smtClean="0">
                <a:latin typeface="+mn-ea"/>
              </a:rPr>
              <a:t>   </a:t>
            </a:r>
            <a:r>
              <a:rPr lang="zh-CN" altLang="en-US" dirty="0" smtClean="0">
                <a:latin typeface="+mn-ea"/>
              </a:rPr>
              <a:t>在训练样本采样时，我们依据图像的目标性，对于目标性大的地方采样概率小，</a:t>
            </a:r>
            <a:r>
              <a:rPr lang="zh-CN" altLang="en-US" dirty="0">
                <a:latin typeface="+mn-ea"/>
              </a:rPr>
              <a:t>目标性小的地方采样概率大。</a:t>
            </a:r>
            <a:endParaRPr lang="en-US" altLang="zh-CN" dirty="0">
              <a:latin typeface="+mn-ea"/>
            </a:endParaRPr>
          </a:p>
          <a:p>
            <a:pPr>
              <a:lnSpc>
                <a:spcPct val="150000"/>
              </a:lnSpc>
            </a:pPr>
            <a:r>
              <a:rPr lang="en-US" altLang="zh-CN" dirty="0">
                <a:latin typeface="+mn-ea"/>
              </a:rPr>
              <a:t>    </a:t>
            </a:r>
            <a:r>
              <a:rPr lang="zh-CN" altLang="en-US" dirty="0">
                <a:latin typeface="+mn-ea"/>
              </a:rPr>
              <a:t>以此保证用该样本训练好的网络能够很好的重构图像背景区域，而前景区域重构误差大，来提高显著性检测</a:t>
            </a:r>
            <a:r>
              <a:rPr lang="zh-CN" altLang="en-US" dirty="0" smtClean="0">
                <a:latin typeface="+mn-ea"/>
              </a:rPr>
              <a:t>的效果。</a:t>
            </a:r>
            <a:endParaRPr lang="en-US" altLang="zh-CN" dirty="0">
              <a:latin typeface="+mn-ea"/>
            </a:endParaRPr>
          </a:p>
        </p:txBody>
      </p:sp>
      <p:sp>
        <p:nvSpPr>
          <p:cNvPr id="18" name="文本框 17"/>
          <p:cNvSpPr txBox="1"/>
          <p:nvPr/>
        </p:nvSpPr>
        <p:spPr>
          <a:xfrm>
            <a:off x="772103" y="612648"/>
            <a:ext cx="3832170" cy="523220"/>
          </a:xfrm>
          <a:prstGeom prst="rect">
            <a:avLst/>
          </a:prstGeom>
          <a:noFill/>
        </p:spPr>
        <p:txBody>
          <a:bodyPr wrap="square" rtlCol="0">
            <a:spAutoFit/>
          </a:bodyPr>
          <a:lstStyle/>
          <a:p>
            <a:r>
              <a:rPr lang="zh-CN" altLang="en-US" sz="2800" b="1" dirty="0" smtClean="0"/>
              <a:t>融合方式一</a:t>
            </a:r>
            <a:endParaRPr lang="zh-CN" altLang="en-US" dirty="0"/>
          </a:p>
        </p:txBody>
      </p:sp>
    </p:spTree>
    <p:extLst>
      <p:ext uri="{BB962C8B-B14F-4D97-AF65-F5344CB8AC3E}">
        <p14:creationId xmlns:p14="http://schemas.microsoft.com/office/powerpoint/2010/main" val="2716899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935528144"/>
              </p:ext>
            </p:extLst>
          </p:nvPr>
        </p:nvGraphicFramePr>
        <p:xfrm>
          <a:off x="2936540" y="1700784"/>
          <a:ext cx="5258634" cy="2585720"/>
        </p:xfrm>
        <a:graphic>
          <a:graphicData uri="http://schemas.openxmlformats.org/drawingml/2006/table">
            <a:tbl>
              <a:tblPr firstRow="1" bandRow="1">
                <a:tableStyleId>{5C22544A-7EE6-4342-B048-85BDC9FD1C3A}</a:tableStyleId>
              </a:tblPr>
              <a:tblGrid>
                <a:gridCol w="1752878"/>
                <a:gridCol w="1752878"/>
                <a:gridCol w="1752878"/>
              </a:tblGrid>
              <a:tr h="329184">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DS1(120</a:t>
                      </a:r>
                      <a:r>
                        <a:rPr lang="zh-CN" altLang="en-US" dirty="0" smtClean="0"/>
                        <a:t>幅图像</a:t>
                      </a:r>
                      <a:r>
                        <a:rPr lang="en-US" altLang="zh-CN" dirty="0" smtClean="0"/>
                        <a:t>)</a:t>
                      </a:r>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endParaRPr lang="zh-CN" altLang="en-US" dirty="0"/>
                    </a:p>
                  </a:txBody>
                  <a:tcPr/>
                </a:tc>
                <a:tc>
                  <a:txBody>
                    <a:bodyPr/>
                    <a:lstStyle/>
                    <a:p>
                      <a:pPr algn="ctr"/>
                      <a:r>
                        <a:rPr lang="en-US" altLang="zh-CN" dirty="0" err="1" smtClean="0"/>
                        <a:t>Auc_Judd</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Auc_Borji</a:t>
                      </a:r>
                      <a:endParaRPr lang="en-US" altLang="zh-CN" dirty="0" smtClean="0"/>
                    </a:p>
                  </a:txBody>
                  <a:tcPr/>
                </a:tc>
              </a:tr>
              <a:tr h="333248">
                <a:tc>
                  <a:txBody>
                    <a:bodyPr/>
                    <a:lstStyle/>
                    <a:p>
                      <a:pPr algn="ctr"/>
                      <a:r>
                        <a:rPr lang="zh-CN" altLang="en-US" dirty="0" smtClean="0">
                          <a:solidFill>
                            <a:schemeClr val="accent2">
                              <a:lumMod val="75000"/>
                            </a:schemeClr>
                          </a:solidFill>
                        </a:rPr>
                        <a:t>师姐代码 </a:t>
                      </a:r>
                      <a:endParaRPr lang="zh-CN" altLang="en-US" dirty="0">
                        <a:solidFill>
                          <a:schemeClr val="accent2">
                            <a:lumMod val="75000"/>
                          </a:schemeClr>
                        </a:solidFill>
                      </a:endParaRPr>
                    </a:p>
                  </a:txBody>
                  <a:tcPr/>
                </a:tc>
                <a:tc>
                  <a:txBody>
                    <a:bodyPr/>
                    <a:lstStyle/>
                    <a:p>
                      <a:pPr algn="ctr"/>
                      <a:r>
                        <a:rPr lang="en-US" altLang="zh-CN" dirty="0" smtClean="0">
                          <a:solidFill>
                            <a:schemeClr val="accent2">
                              <a:lumMod val="75000"/>
                            </a:schemeClr>
                          </a:solidFill>
                        </a:rPr>
                        <a:t>0.7968</a:t>
                      </a:r>
                      <a:endParaRPr lang="zh-CN" altLang="en-US" dirty="0">
                        <a:solidFill>
                          <a:schemeClr val="accent2">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accent2">
                              <a:lumMod val="75000"/>
                            </a:schemeClr>
                          </a:solidFill>
                        </a:rPr>
                        <a:t>0.7858</a:t>
                      </a:r>
                    </a:p>
                  </a:txBody>
                  <a:tcPr/>
                </a:tc>
              </a:tr>
              <a:tr h="370840">
                <a:tc>
                  <a:txBody>
                    <a:bodyPr/>
                    <a:lstStyle/>
                    <a:p>
                      <a:pPr algn="ctr"/>
                      <a:r>
                        <a:rPr lang="en-US" altLang="zh-CN" dirty="0" smtClean="0"/>
                        <a:t>100w/normalize</a:t>
                      </a:r>
                      <a:endParaRPr lang="zh-CN" altLang="en-US" dirty="0"/>
                    </a:p>
                  </a:txBody>
                  <a:tcPr/>
                </a:tc>
                <a:tc>
                  <a:txBody>
                    <a:bodyPr/>
                    <a:lstStyle/>
                    <a:p>
                      <a:pPr algn="ctr"/>
                      <a:r>
                        <a:rPr lang="en-US" altLang="zh-CN" dirty="0" smtClean="0">
                          <a:solidFill>
                            <a:srgbClr val="C00000"/>
                          </a:solidFill>
                        </a:rPr>
                        <a:t>0.7994</a:t>
                      </a:r>
                      <a:endParaRPr lang="zh-CN" altLang="en-US" dirty="0">
                        <a:solidFill>
                          <a:srgbClr val="C00000"/>
                        </a:solidFill>
                      </a:endParaRPr>
                    </a:p>
                  </a:txBody>
                  <a:tcPr/>
                </a:tc>
                <a:tc>
                  <a:txBody>
                    <a:bodyPr/>
                    <a:lstStyle/>
                    <a:p>
                      <a:pPr algn="ctr"/>
                      <a:r>
                        <a:rPr lang="en-US" altLang="zh-CN" dirty="0" smtClean="0">
                          <a:solidFill>
                            <a:srgbClr val="C00000"/>
                          </a:solidFill>
                        </a:rPr>
                        <a:t>0.7883</a:t>
                      </a:r>
                      <a:endParaRPr lang="zh-CN" altLang="en-US" dirty="0">
                        <a:solidFill>
                          <a:srgbClr val="C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1000w/</a:t>
                      </a:r>
                      <a:r>
                        <a:rPr lang="en-US" altLang="zh-CN" dirty="0" err="1" smtClean="0"/>
                        <a:t>obj</a:t>
                      </a:r>
                      <a:r>
                        <a:rPr lang="en-US" altLang="zh-CN" dirty="0" smtClean="0"/>
                        <a:t>&lt;0.6</a:t>
                      </a:r>
                      <a:endParaRPr lang="zh-CN" altLang="en-US" dirty="0" smtClean="0"/>
                    </a:p>
                  </a:txBody>
                  <a:tcPr/>
                </a:tc>
                <a:tc>
                  <a:txBody>
                    <a:bodyPr/>
                    <a:lstStyle/>
                    <a:p>
                      <a:pPr algn="ctr"/>
                      <a:r>
                        <a:rPr lang="en-US" altLang="zh-CN" dirty="0" smtClean="0"/>
                        <a:t>0.7971</a:t>
                      </a:r>
                      <a:endParaRPr lang="zh-CN" altLang="en-US" dirty="0"/>
                    </a:p>
                  </a:txBody>
                  <a:tcPr/>
                </a:tc>
                <a:tc>
                  <a:txBody>
                    <a:bodyPr/>
                    <a:lstStyle/>
                    <a:p>
                      <a:pPr algn="ctr"/>
                      <a:r>
                        <a:rPr lang="en-US" altLang="zh-CN" dirty="0" smtClean="0"/>
                        <a:t>0.7880</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1000w/</a:t>
                      </a:r>
                      <a:r>
                        <a:rPr lang="en-US" altLang="zh-CN" dirty="0" err="1" smtClean="0"/>
                        <a:t>obj</a:t>
                      </a:r>
                      <a:r>
                        <a:rPr lang="en-US" altLang="zh-CN" dirty="0" smtClean="0"/>
                        <a:t>&lt;0.5</a:t>
                      </a:r>
                      <a:endParaRPr lang="zh-CN" altLang="en-US" dirty="0" smtClean="0"/>
                    </a:p>
                  </a:txBody>
                  <a:tcPr/>
                </a:tc>
                <a:tc>
                  <a:txBody>
                    <a:bodyPr/>
                    <a:lstStyle/>
                    <a:p>
                      <a:pPr algn="ctr"/>
                      <a:r>
                        <a:rPr lang="en-US" altLang="zh-CN" dirty="0" smtClean="0"/>
                        <a:t>0.7923</a:t>
                      </a:r>
                      <a:endParaRPr lang="zh-CN" altLang="en-US" dirty="0"/>
                    </a:p>
                  </a:txBody>
                  <a:tcPr/>
                </a:tc>
                <a:tc>
                  <a:txBody>
                    <a:bodyPr/>
                    <a:lstStyle/>
                    <a:p>
                      <a:pPr algn="ctr"/>
                      <a:r>
                        <a:rPr lang="en-US" altLang="zh-CN" dirty="0" smtClean="0"/>
                        <a:t>0.7829</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1000w/</a:t>
                      </a:r>
                      <a:r>
                        <a:rPr lang="en-US" altLang="zh-CN" dirty="0" err="1" smtClean="0"/>
                        <a:t>obj</a:t>
                      </a:r>
                      <a:r>
                        <a:rPr lang="en-US" altLang="zh-CN" dirty="0" smtClean="0"/>
                        <a:t>&lt;0.4</a:t>
                      </a:r>
                      <a:endParaRPr lang="zh-CN" altLang="en-US" dirty="0" smtClean="0"/>
                    </a:p>
                  </a:txBody>
                  <a:tcPr/>
                </a:tc>
                <a:tc>
                  <a:txBody>
                    <a:bodyPr/>
                    <a:lstStyle/>
                    <a:p>
                      <a:pPr algn="ctr"/>
                      <a:r>
                        <a:rPr lang="en-US" altLang="zh-CN" dirty="0" smtClean="0"/>
                        <a:t>0.7807</a:t>
                      </a:r>
                      <a:endParaRPr lang="zh-CN" altLang="en-US" dirty="0"/>
                    </a:p>
                  </a:txBody>
                  <a:tcPr/>
                </a:tc>
                <a:tc>
                  <a:txBody>
                    <a:bodyPr/>
                    <a:lstStyle/>
                    <a:p>
                      <a:pPr algn="ctr"/>
                      <a:r>
                        <a:rPr lang="en-US" altLang="zh-CN" dirty="0" smtClean="0"/>
                        <a:t>0.7713</a:t>
                      </a:r>
                      <a:endParaRPr lang="zh-CN" altLang="en-US" dirty="0"/>
                    </a:p>
                  </a:txBody>
                  <a:tcPr/>
                </a:tc>
              </a:tr>
            </a:tbl>
          </a:graphicData>
        </a:graphic>
      </p:graphicFrame>
      <p:sp>
        <p:nvSpPr>
          <p:cNvPr id="7" name="文本框 6"/>
          <p:cNvSpPr txBox="1"/>
          <p:nvPr/>
        </p:nvSpPr>
        <p:spPr>
          <a:xfrm>
            <a:off x="3378978" y="4353620"/>
            <a:ext cx="5065776" cy="830997"/>
          </a:xfrm>
          <a:prstGeom prst="rect">
            <a:avLst/>
          </a:prstGeom>
          <a:noFill/>
        </p:spPr>
        <p:txBody>
          <a:bodyPr wrap="square" rtlCol="0">
            <a:spAutoFit/>
          </a:bodyPr>
          <a:lstStyle/>
          <a:p>
            <a:pPr>
              <a:lnSpc>
                <a:spcPct val="150000"/>
              </a:lnSpc>
            </a:pPr>
            <a:r>
              <a:rPr lang="en-US" altLang="zh-CN" sz="1600" dirty="0">
                <a:latin typeface="+mn-ea"/>
              </a:rPr>
              <a:t>W</a:t>
            </a:r>
            <a:r>
              <a:rPr lang="zh-CN" altLang="en-US" sz="1600" dirty="0">
                <a:latin typeface="+mn-ea"/>
              </a:rPr>
              <a:t>：指求</a:t>
            </a:r>
            <a:r>
              <a:rPr lang="zh-CN" altLang="en-US" sz="1600" dirty="0" smtClean="0">
                <a:latin typeface="+mn-ea"/>
              </a:rPr>
              <a:t>图像</a:t>
            </a:r>
            <a:r>
              <a:rPr lang="zh-CN" altLang="en-US" sz="1600" dirty="0">
                <a:latin typeface="+mn-ea"/>
              </a:rPr>
              <a:t>目标性</a:t>
            </a:r>
            <a:r>
              <a:rPr lang="zh-CN" altLang="en-US" sz="1600" dirty="0" smtClean="0">
                <a:latin typeface="+mn-ea"/>
              </a:rPr>
              <a:t>时</a:t>
            </a:r>
            <a:r>
              <a:rPr lang="zh-CN" altLang="en-US" sz="1600" dirty="0">
                <a:latin typeface="+mn-ea"/>
              </a:rPr>
              <a:t>用了多少个</a:t>
            </a:r>
            <a:r>
              <a:rPr lang="en-US" altLang="zh-CN" sz="1600" dirty="0">
                <a:latin typeface="+mn-ea"/>
              </a:rPr>
              <a:t>windows                  </a:t>
            </a:r>
          </a:p>
          <a:p>
            <a:pPr>
              <a:lnSpc>
                <a:spcPct val="150000"/>
              </a:lnSpc>
            </a:pPr>
            <a:r>
              <a:rPr lang="en-US" altLang="zh-CN" sz="1600" dirty="0" err="1">
                <a:latin typeface="+mn-ea"/>
              </a:rPr>
              <a:t>Obj</a:t>
            </a:r>
            <a:r>
              <a:rPr lang="zh-CN" altLang="en-US" sz="1600" dirty="0">
                <a:latin typeface="+mn-ea"/>
              </a:rPr>
              <a:t>：指</a:t>
            </a:r>
            <a:r>
              <a:rPr lang="zh-CN" altLang="en-US" sz="1600" dirty="0" smtClean="0">
                <a:latin typeface="+mn-ea"/>
              </a:rPr>
              <a:t>根据图像目标性采样时目标性的</a:t>
            </a:r>
            <a:r>
              <a:rPr lang="zh-CN" altLang="en-US" sz="1600" dirty="0">
                <a:latin typeface="+mn-ea"/>
              </a:rPr>
              <a:t>阈值</a:t>
            </a:r>
            <a:r>
              <a:rPr lang="zh-CN" altLang="en-US" sz="1600" dirty="0" smtClean="0">
                <a:latin typeface="+mn-ea"/>
              </a:rPr>
              <a:t>设置</a:t>
            </a:r>
            <a:endParaRPr lang="en-US" altLang="zh-CN" sz="1600" dirty="0" smtClean="0">
              <a:latin typeface="+mn-ea"/>
            </a:endParaRPr>
          </a:p>
        </p:txBody>
      </p:sp>
      <p:sp>
        <p:nvSpPr>
          <p:cNvPr id="10" name="文本框 9"/>
          <p:cNvSpPr txBox="1"/>
          <p:nvPr/>
        </p:nvSpPr>
        <p:spPr>
          <a:xfrm>
            <a:off x="772103" y="612648"/>
            <a:ext cx="3832170" cy="523220"/>
          </a:xfrm>
          <a:prstGeom prst="rect">
            <a:avLst/>
          </a:prstGeom>
          <a:noFill/>
        </p:spPr>
        <p:txBody>
          <a:bodyPr wrap="square" rtlCol="0">
            <a:spAutoFit/>
          </a:bodyPr>
          <a:lstStyle/>
          <a:p>
            <a:r>
              <a:rPr lang="zh-CN" altLang="en-US" sz="2800" b="1" dirty="0" smtClean="0"/>
              <a:t>融合方式一实验结果</a:t>
            </a:r>
            <a:endParaRPr lang="zh-CN" altLang="en-US" dirty="0"/>
          </a:p>
        </p:txBody>
      </p:sp>
      <p:sp>
        <p:nvSpPr>
          <p:cNvPr id="2" name="矩形 1"/>
          <p:cNvSpPr/>
          <p:nvPr/>
        </p:nvSpPr>
        <p:spPr>
          <a:xfrm>
            <a:off x="1232646" y="5395208"/>
            <a:ext cx="8529918" cy="507831"/>
          </a:xfrm>
          <a:prstGeom prst="rect">
            <a:avLst/>
          </a:prstGeom>
        </p:spPr>
        <p:txBody>
          <a:bodyPr wrap="square">
            <a:spAutoFit/>
          </a:bodyPr>
          <a:lstStyle/>
          <a:p>
            <a:pPr>
              <a:lnSpc>
                <a:spcPct val="150000"/>
              </a:lnSpc>
            </a:pPr>
            <a:r>
              <a:rPr lang="zh-CN" altLang="en-US" dirty="0" smtClean="0">
                <a:latin typeface="+mn-ea"/>
              </a:rPr>
              <a:t>实验</a:t>
            </a:r>
            <a:r>
              <a:rPr lang="zh-CN" altLang="en-US" dirty="0">
                <a:latin typeface="+mn-ea"/>
              </a:rPr>
              <a:t>结果发现检测效果稍微有所提高，但提高不明显</a:t>
            </a:r>
            <a:r>
              <a:rPr lang="zh-CN" altLang="en-US" dirty="0" smtClean="0">
                <a:latin typeface="+mn-ea"/>
              </a:rPr>
              <a:t>，平均提高</a:t>
            </a:r>
            <a:r>
              <a:rPr lang="zh-CN" altLang="en-US" dirty="0">
                <a:latin typeface="+mn-ea"/>
              </a:rPr>
              <a:t>了大约</a:t>
            </a:r>
            <a:r>
              <a:rPr lang="en-US" altLang="zh-CN" dirty="0">
                <a:latin typeface="+mn-ea"/>
              </a:rPr>
              <a:t>0.3%</a:t>
            </a:r>
            <a:endParaRPr lang="zh-CN" altLang="en-US" dirty="0">
              <a:latin typeface="+mn-ea"/>
            </a:endParaRPr>
          </a:p>
        </p:txBody>
      </p:sp>
    </p:spTree>
    <p:extLst>
      <p:ext uri="{BB962C8B-B14F-4D97-AF65-F5344CB8AC3E}">
        <p14:creationId xmlns:p14="http://schemas.microsoft.com/office/powerpoint/2010/main" val="3941203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264024" y="1081732"/>
            <a:ext cx="8444753" cy="923330"/>
          </a:xfrm>
          <a:prstGeom prst="rect">
            <a:avLst/>
          </a:prstGeom>
          <a:noFill/>
        </p:spPr>
        <p:txBody>
          <a:bodyPr wrap="square" rtlCol="0">
            <a:spAutoFit/>
          </a:bodyPr>
          <a:lstStyle/>
          <a:p>
            <a:pPr>
              <a:lnSpc>
                <a:spcPct val="150000"/>
              </a:lnSpc>
            </a:pPr>
            <a:r>
              <a:rPr lang="zh-CN" altLang="en-US" dirty="0" smtClean="0">
                <a:latin typeface="+mn-ea"/>
              </a:rPr>
              <a:t>    在检验融合方式二之前，又尝试了直接把目标性当做显著性来看</a:t>
            </a:r>
            <a:r>
              <a:rPr lang="zh-CN" altLang="en-US" dirty="0">
                <a:latin typeface="+mn-ea"/>
              </a:rPr>
              <a:t>，</a:t>
            </a:r>
            <a:r>
              <a:rPr lang="zh-CN" altLang="en-US" dirty="0" smtClean="0">
                <a:latin typeface="+mn-ea"/>
              </a:rPr>
              <a:t>因为显著性的物体一般也是目标，所以该物体的目标性也会很强。</a:t>
            </a:r>
            <a:r>
              <a:rPr lang="en-US" altLang="zh-CN" dirty="0" smtClean="0">
                <a:latin typeface="+mn-ea"/>
              </a:rPr>
              <a:t>   </a:t>
            </a:r>
          </a:p>
        </p:txBody>
      </p:sp>
      <p:graphicFrame>
        <p:nvGraphicFramePr>
          <p:cNvPr id="2" name="表格 1"/>
          <p:cNvGraphicFramePr>
            <a:graphicFrameLocks noGrp="1"/>
          </p:cNvGraphicFramePr>
          <p:nvPr>
            <p:extLst>
              <p:ext uri="{D42A27DB-BD31-4B8C-83A1-F6EECF244321}">
                <p14:modId xmlns:p14="http://schemas.microsoft.com/office/powerpoint/2010/main" val="2786132170"/>
              </p:ext>
            </p:extLst>
          </p:nvPr>
        </p:nvGraphicFramePr>
        <p:xfrm>
          <a:off x="1843740" y="2452843"/>
          <a:ext cx="8128000" cy="18491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pPr algn="ctr"/>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DS1(120</a:t>
                      </a:r>
                      <a:r>
                        <a:rPr lang="zh-CN" altLang="en-US" dirty="0" smtClean="0"/>
                        <a:t>幅图像</a:t>
                      </a:r>
                      <a:r>
                        <a:rPr lang="en-US" altLang="zh-CN" dirty="0" smtClean="0"/>
                        <a:t>)</a:t>
                      </a:r>
                    </a:p>
                  </a:txBody>
                  <a:tcPr/>
                </a:tc>
                <a:tc hMerge="1">
                  <a:txBody>
                    <a:bodyPr/>
                    <a:lstStyle/>
                    <a:p>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DS2(1003</a:t>
                      </a:r>
                      <a:r>
                        <a:rPr lang="zh-CN" altLang="en-US" dirty="0" smtClean="0"/>
                        <a:t>幅图像</a:t>
                      </a:r>
                      <a:r>
                        <a:rPr lang="en-US" altLang="zh-CN" dirty="0" smtClean="0"/>
                        <a:t>)</a:t>
                      </a:r>
                    </a:p>
                  </a:txBody>
                  <a:tcPr/>
                </a:tc>
                <a:tc hMerge="1">
                  <a:txBody>
                    <a:bodyPr/>
                    <a:lstStyle/>
                    <a:p>
                      <a:endParaRPr lang="zh-CN" altLang="en-US" dirty="0"/>
                    </a:p>
                  </a:txBody>
                  <a:tcPr/>
                </a:tc>
              </a:tr>
              <a:tr h="370840">
                <a:tc>
                  <a:txBody>
                    <a:bodyPr/>
                    <a:lstStyle/>
                    <a:p>
                      <a:pPr algn="ctr"/>
                      <a:endParaRPr lang="zh-CN" altLang="en-US" dirty="0"/>
                    </a:p>
                  </a:txBody>
                  <a:tcPr/>
                </a:tc>
                <a:tc>
                  <a:txBody>
                    <a:bodyPr/>
                    <a:lstStyle/>
                    <a:p>
                      <a:pPr algn="ctr"/>
                      <a:r>
                        <a:rPr lang="en-US" altLang="zh-CN" dirty="0" err="1" smtClean="0"/>
                        <a:t>Auc_Judd</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Auc_Borji</a:t>
                      </a:r>
                      <a:endParaRPr lang="en-US" altLang="zh-CN" dirty="0" smtClean="0"/>
                    </a:p>
                  </a:txBody>
                  <a:tcPr/>
                </a:tc>
                <a:tc>
                  <a:txBody>
                    <a:bodyPr/>
                    <a:lstStyle/>
                    <a:p>
                      <a:pPr algn="ctr"/>
                      <a:r>
                        <a:rPr lang="en-US" altLang="zh-CN" dirty="0" err="1" smtClean="0"/>
                        <a:t>Auc_Judd</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Auc_Borji</a:t>
                      </a:r>
                      <a:endParaRPr lang="en-US" altLang="zh-CN" dirty="0" smtClean="0"/>
                    </a:p>
                  </a:txBody>
                  <a:tcPr/>
                </a:tc>
              </a:tr>
              <a:tr h="370840">
                <a:tc>
                  <a:txBody>
                    <a:bodyPr/>
                    <a:lstStyle/>
                    <a:p>
                      <a:pPr algn="ctr"/>
                      <a:r>
                        <a:rPr lang="zh-CN" altLang="en-US" dirty="0" smtClean="0">
                          <a:solidFill>
                            <a:schemeClr val="accent2">
                              <a:lumMod val="75000"/>
                            </a:schemeClr>
                          </a:solidFill>
                        </a:rPr>
                        <a:t>师姐代码 </a:t>
                      </a:r>
                      <a:endParaRPr lang="zh-CN" altLang="en-US" dirty="0">
                        <a:solidFill>
                          <a:schemeClr val="accent2">
                            <a:lumMod val="75000"/>
                          </a:schemeClr>
                        </a:solidFill>
                      </a:endParaRPr>
                    </a:p>
                  </a:txBody>
                  <a:tcPr/>
                </a:tc>
                <a:tc>
                  <a:txBody>
                    <a:bodyPr/>
                    <a:lstStyle/>
                    <a:p>
                      <a:pPr algn="ctr"/>
                      <a:r>
                        <a:rPr lang="en-US" altLang="zh-CN" dirty="0" smtClean="0">
                          <a:solidFill>
                            <a:schemeClr val="accent2">
                              <a:lumMod val="75000"/>
                            </a:schemeClr>
                          </a:solidFill>
                        </a:rPr>
                        <a:t>0.7968</a:t>
                      </a:r>
                      <a:endParaRPr lang="zh-CN" altLang="en-US" dirty="0">
                        <a:solidFill>
                          <a:schemeClr val="accent2">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accent2">
                              <a:lumMod val="75000"/>
                            </a:schemeClr>
                          </a:solidFill>
                        </a:rPr>
                        <a:t>0.7858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accent2">
                              <a:lumMod val="75000"/>
                            </a:schemeClr>
                          </a:solidFill>
                          <a:latin typeface="+mn-lt"/>
                          <a:ea typeface="+mn-ea"/>
                          <a:cs typeface="+mn-cs"/>
                        </a:rPr>
                        <a:t>0.7755</a:t>
                      </a:r>
                      <a:endParaRPr lang="zh-CN" altLang="en-US" sz="1800" kern="1200" dirty="0">
                        <a:solidFill>
                          <a:schemeClr val="accent2">
                            <a:lumMod val="75000"/>
                          </a:schemeClr>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accent2">
                              <a:lumMod val="75000"/>
                            </a:schemeClr>
                          </a:solidFill>
                          <a:latin typeface="+mn-lt"/>
                          <a:ea typeface="+mn-ea"/>
                          <a:cs typeface="+mn-cs"/>
                        </a:rPr>
                        <a:t>0.7692</a:t>
                      </a:r>
                      <a:endParaRPr lang="zh-CN" altLang="en-US" sz="1800" kern="1200" dirty="0">
                        <a:solidFill>
                          <a:schemeClr val="accent2">
                            <a:lumMod val="75000"/>
                          </a:schemeClr>
                        </a:solidFill>
                        <a:latin typeface="+mn-lt"/>
                        <a:ea typeface="+mn-ea"/>
                        <a:cs typeface="+mn-cs"/>
                      </a:endParaRPr>
                    </a:p>
                  </a:txBody>
                  <a:tcPr/>
                </a:tc>
              </a:tr>
              <a:tr h="370840">
                <a:tc>
                  <a:txBody>
                    <a:bodyPr/>
                    <a:lstStyle/>
                    <a:p>
                      <a:pPr algn="ctr"/>
                      <a:r>
                        <a:rPr lang="en-US" altLang="zh-CN" dirty="0" smtClean="0"/>
                        <a:t>1000w</a:t>
                      </a:r>
                      <a:endParaRPr lang="zh-CN" altLang="en-US" dirty="0"/>
                    </a:p>
                  </a:txBody>
                  <a:tcPr/>
                </a:tc>
                <a:tc>
                  <a:txBody>
                    <a:bodyPr/>
                    <a:lstStyle/>
                    <a:p>
                      <a:pPr algn="ctr"/>
                      <a:r>
                        <a:rPr lang="en-US" altLang="zh-CN" dirty="0" smtClean="0"/>
                        <a:t>0.8038</a:t>
                      </a:r>
                      <a:endParaRPr lang="zh-CN" altLang="en-US" dirty="0"/>
                    </a:p>
                  </a:txBody>
                  <a:tcPr/>
                </a:tc>
                <a:tc>
                  <a:txBody>
                    <a:bodyPr/>
                    <a:lstStyle/>
                    <a:p>
                      <a:pPr algn="ctr"/>
                      <a:r>
                        <a:rPr lang="en-US" altLang="zh-CN" dirty="0" smtClean="0"/>
                        <a:t>0.7937</a:t>
                      </a:r>
                      <a:endParaRPr lang="zh-CN" altLang="en-US" dirty="0"/>
                    </a:p>
                  </a:txBody>
                  <a:tcPr/>
                </a:tc>
                <a:tc>
                  <a:txBody>
                    <a:bodyPr/>
                    <a:lstStyle/>
                    <a:p>
                      <a:pPr algn="ctr"/>
                      <a:r>
                        <a:rPr lang="en-US" altLang="zh-CN" dirty="0" smtClean="0"/>
                        <a:t>0.7902</a:t>
                      </a:r>
                      <a:endParaRPr lang="zh-CN" altLang="en-US" dirty="0"/>
                    </a:p>
                  </a:txBody>
                  <a:tcPr/>
                </a:tc>
                <a:tc>
                  <a:txBody>
                    <a:bodyPr/>
                    <a:lstStyle/>
                    <a:p>
                      <a:pPr algn="ctr"/>
                      <a:r>
                        <a:rPr lang="en-US" altLang="zh-CN" dirty="0" smtClean="0"/>
                        <a:t>0.7825</a:t>
                      </a:r>
                      <a:endParaRPr lang="zh-CN" altLang="en-US" dirty="0"/>
                    </a:p>
                  </a:txBody>
                  <a:tcPr/>
                </a:tc>
              </a:tr>
              <a:tr h="370840">
                <a:tc>
                  <a:txBody>
                    <a:bodyPr/>
                    <a:lstStyle/>
                    <a:p>
                      <a:pPr algn="ctr"/>
                      <a:r>
                        <a:rPr lang="en-US" altLang="zh-CN" dirty="0" smtClean="0"/>
                        <a:t>1000w+C</a:t>
                      </a:r>
                      <a:endParaRPr lang="zh-CN" altLang="en-US" dirty="0"/>
                    </a:p>
                  </a:txBody>
                  <a:tcPr/>
                </a:tc>
                <a:tc>
                  <a:txBody>
                    <a:bodyPr/>
                    <a:lstStyle/>
                    <a:p>
                      <a:pPr marL="0" algn="ctr" defTabSz="914400" rtl="0" eaLnBrk="1" latinLnBrk="0" hangingPunct="1"/>
                      <a:r>
                        <a:rPr lang="en-US" altLang="zh-CN" sz="1800" kern="1200" dirty="0" smtClean="0">
                          <a:solidFill>
                            <a:srgbClr val="C00000"/>
                          </a:solidFill>
                          <a:latin typeface="+mn-lt"/>
                          <a:ea typeface="+mn-ea"/>
                          <a:cs typeface="+mn-cs"/>
                        </a:rPr>
                        <a:t>0.8101</a:t>
                      </a:r>
                      <a:endParaRPr lang="zh-CN" altLang="en-US" sz="1800" kern="1200" dirty="0">
                        <a:solidFill>
                          <a:srgbClr val="C00000"/>
                        </a:solidFill>
                        <a:latin typeface="+mn-lt"/>
                        <a:ea typeface="+mn-ea"/>
                        <a:cs typeface="+mn-cs"/>
                      </a:endParaRPr>
                    </a:p>
                  </a:txBody>
                  <a:tcPr/>
                </a:tc>
                <a:tc>
                  <a:txBody>
                    <a:bodyPr/>
                    <a:lstStyle/>
                    <a:p>
                      <a:pPr marL="0" algn="ctr" defTabSz="914400" rtl="0" eaLnBrk="1" latinLnBrk="0" hangingPunct="1"/>
                      <a:r>
                        <a:rPr lang="en-US" altLang="zh-CN" sz="1800" kern="1200" dirty="0" smtClean="0">
                          <a:solidFill>
                            <a:srgbClr val="C00000"/>
                          </a:solidFill>
                          <a:latin typeface="+mn-lt"/>
                          <a:ea typeface="+mn-ea"/>
                          <a:cs typeface="+mn-cs"/>
                        </a:rPr>
                        <a:t>0.8007</a:t>
                      </a:r>
                      <a:endParaRPr lang="zh-CN" altLang="en-US" sz="1800" kern="1200" dirty="0">
                        <a:solidFill>
                          <a:srgbClr val="C00000"/>
                        </a:solidFill>
                        <a:latin typeface="+mn-lt"/>
                        <a:ea typeface="+mn-ea"/>
                        <a:cs typeface="+mn-cs"/>
                      </a:endParaRPr>
                    </a:p>
                  </a:txBody>
                  <a:tcPr/>
                </a:tc>
                <a:tc>
                  <a:txBody>
                    <a:bodyPr/>
                    <a:lstStyle/>
                    <a:p>
                      <a:pPr marL="0" algn="ctr" defTabSz="914400" rtl="0" eaLnBrk="1" latinLnBrk="0" hangingPunct="1"/>
                      <a:r>
                        <a:rPr lang="en-US" altLang="zh-CN" sz="1800" kern="1200" dirty="0" smtClean="0">
                          <a:solidFill>
                            <a:srgbClr val="C00000"/>
                          </a:solidFill>
                          <a:latin typeface="+mn-lt"/>
                          <a:ea typeface="+mn-ea"/>
                          <a:cs typeface="+mn-cs"/>
                        </a:rPr>
                        <a:t>0.7970</a:t>
                      </a:r>
                      <a:endParaRPr lang="zh-CN" altLang="en-US" sz="1800" kern="1200" dirty="0">
                        <a:solidFill>
                          <a:srgbClr val="C00000"/>
                        </a:solidFill>
                        <a:latin typeface="+mn-lt"/>
                        <a:ea typeface="+mn-ea"/>
                        <a:cs typeface="+mn-cs"/>
                      </a:endParaRPr>
                    </a:p>
                  </a:txBody>
                  <a:tcPr/>
                </a:tc>
                <a:tc>
                  <a:txBody>
                    <a:bodyPr/>
                    <a:lstStyle/>
                    <a:p>
                      <a:pPr marL="0" algn="ctr" defTabSz="914400" rtl="0" eaLnBrk="1" latinLnBrk="0" hangingPunct="1"/>
                      <a:r>
                        <a:rPr lang="en-US" altLang="zh-CN" sz="1800" kern="1200" dirty="0" smtClean="0">
                          <a:solidFill>
                            <a:srgbClr val="C00000"/>
                          </a:solidFill>
                          <a:latin typeface="+mn-lt"/>
                          <a:ea typeface="+mn-ea"/>
                          <a:cs typeface="+mn-cs"/>
                        </a:rPr>
                        <a:t>0.7907</a:t>
                      </a:r>
                      <a:endParaRPr lang="zh-CN" altLang="en-US" sz="1800" kern="1200" dirty="0">
                        <a:solidFill>
                          <a:srgbClr val="C00000"/>
                        </a:solidFill>
                        <a:latin typeface="+mn-lt"/>
                        <a:ea typeface="+mn-ea"/>
                        <a:cs typeface="+mn-cs"/>
                      </a:endParaRPr>
                    </a:p>
                  </a:txBody>
                  <a:tcPr/>
                </a:tc>
              </a:tr>
            </a:tbl>
          </a:graphicData>
        </a:graphic>
      </p:graphicFrame>
      <p:sp>
        <p:nvSpPr>
          <p:cNvPr id="28" name="文本框 27"/>
          <p:cNvSpPr txBox="1"/>
          <p:nvPr/>
        </p:nvSpPr>
        <p:spPr>
          <a:xfrm>
            <a:off x="3405872" y="4420855"/>
            <a:ext cx="5065776" cy="830997"/>
          </a:xfrm>
          <a:prstGeom prst="rect">
            <a:avLst/>
          </a:prstGeom>
          <a:noFill/>
        </p:spPr>
        <p:txBody>
          <a:bodyPr wrap="square" rtlCol="0">
            <a:spAutoFit/>
          </a:bodyPr>
          <a:lstStyle/>
          <a:p>
            <a:pPr>
              <a:lnSpc>
                <a:spcPct val="150000"/>
              </a:lnSpc>
            </a:pPr>
            <a:r>
              <a:rPr lang="en-US" altLang="zh-CN" sz="1600" dirty="0">
                <a:latin typeface="+mn-ea"/>
              </a:rPr>
              <a:t>W</a:t>
            </a:r>
            <a:r>
              <a:rPr lang="zh-CN" altLang="en-US" sz="1600" dirty="0">
                <a:latin typeface="+mn-ea"/>
              </a:rPr>
              <a:t>：指求</a:t>
            </a:r>
            <a:r>
              <a:rPr lang="zh-CN" altLang="en-US" sz="1600" dirty="0" smtClean="0">
                <a:latin typeface="+mn-ea"/>
              </a:rPr>
              <a:t>图像</a:t>
            </a:r>
            <a:r>
              <a:rPr lang="zh-CN" altLang="en-US" sz="1600" dirty="0">
                <a:latin typeface="+mn-ea"/>
              </a:rPr>
              <a:t>目标性</a:t>
            </a:r>
            <a:r>
              <a:rPr lang="zh-CN" altLang="en-US" sz="1600" dirty="0" smtClean="0">
                <a:latin typeface="+mn-ea"/>
              </a:rPr>
              <a:t>时</a:t>
            </a:r>
            <a:r>
              <a:rPr lang="zh-CN" altLang="en-US" sz="1600" dirty="0">
                <a:latin typeface="+mn-ea"/>
              </a:rPr>
              <a:t>用了多少个</a:t>
            </a:r>
            <a:r>
              <a:rPr lang="en-US" altLang="zh-CN" sz="1600" dirty="0">
                <a:latin typeface="+mn-ea"/>
              </a:rPr>
              <a:t>windows                  </a:t>
            </a:r>
          </a:p>
          <a:p>
            <a:pPr>
              <a:lnSpc>
                <a:spcPct val="150000"/>
              </a:lnSpc>
            </a:pPr>
            <a:r>
              <a:rPr lang="en-US" altLang="zh-CN" sz="1600" dirty="0">
                <a:latin typeface="+mn-ea"/>
              </a:rPr>
              <a:t>C</a:t>
            </a:r>
            <a:r>
              <a:rPr lang="zh-CN" altLang="en-US" sz="1600" dirty="0" smtClean="0">
                <a:latin typeface="+mn-ea"/>
              </a:rPr>
              <a:t>：指加了图像的中心先验</a:t>
            </a:r>
            <a:endParaRPr lang="en-US" altLang="zh-CN" sz="1600" dirty="0" smtClean="0">
              <a:latin typeface="+mn-ea"/>
            </a:endParaRPr>
          </a:p>
        </p:txBody>
      </p:sp>
      <p:sp>
        <p:nvSpPr>
          <p:cNvPr id="29" name="矩形 28"/>
          <p:cNvSpPr/>
          <p:nvPr/>
        </p:nvSpPr>
        <p:spPr>
          <a:xfrm>
            <a:off x="1232646" y="5395208"/>
            <a:ext cx="8529918" cy="507831"/>
          </a:xfrm>
          <a:prstGeom prst="rect">
            <a:avLst/>
          </a:prstGeom>
        </p:spPr>
        <p:txBody>
          <a:bodyPr wrap="square">
            <a:spAutoFit/>
          </a:bodyPr>
          <a:lstStyle/>
          <a:p>
            <a:pPr>
              <a:lnSpc>
                <a:spcPct val="150000"/>
              </a:lnSpc>
            </a:pPr>
            <a:r>
              <a:rPr lang="zh-CN" altLang="en-US" dirty="0" smtClean="0">
                <a:latin typeface="+mn-ea"/>
              </a:rPr>
              <a:t>实验</a:t>
            </a:r>
            <a:r>
              <a:rPr lang="zh-CN" altLang="en-US" dirty="0">
                <a:latin typeface="+mn-ea"/>
              </a:rPr>
              <a:t>结果发现检测</a:t>
            </a:r>
            <a:r>
              <a:rPr lang="zh-CN" altLang="en-US" dirty="0" smtClean="0">
                <a:latin typeface="+mn-ea"/>
              </a:rPr>
              <a:t>效果提高比加大，平均提高</a:t>
            </a:r>
            <a:r>
              <a:rPr lang="zh-CN" altLang="en-US" dirty="0">
                <a:latin typeface="+mn-ea"/>
              </a:rPr>
              <a:t>了</a:t>
            </a:r>
            <a:r>
              <a:rPr lang="zh-CN" altLang="en-US" dirty="0" smtClean="0">
                <a:latin typeface="+mn-ea"/>
              </a:rPr>
              <a:t>大约</a:t>
            </a:r>
            <a:r>
              <a:rPr lang="en-US" altLang="zh-CN" dirty="0">
                <a:latin typeface="+mn-ea"/>
              </a:rPr>
              <a:t>2</a:t>
            </a:r>
            <a:r>
              <a:rPr lang="en-US" altLang="zh-CN" dirty="0" smtClean="0">
                <a:latin typeface="+mn-ea"/>
              </a:rPr>
              <a:t>%</a:t>
            </a:r>
            <a:endParaRPr lang="zh-CN" altLang="en-US" dirty="0">
              <a:latin typeface="+mn-ea"/>
            </a:endParaRPr>
          </a:p>
        </p:txBody>
      </p:sp>
    </p:spTree>
    <p:extLst>
      <p:ext uri="{BB962C8B-B14F-4D97-AF65-F5344CB8AC3E}">
        <p14:creationId xmlns:p14="http://schemas.microsoft.com/office/powerpoint/2010/main" val="300879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72103" y="612648"/>
            <a:ext cx="3832170" cy="523220"/>
          </a:xfrm>
          <a:prstGeom prst="rect">
            <a:avLst/>
          </a:prstGeom>
          <a:noFill/>
        </p:spPr>
        <p:txBody>
          <a:bodyPr wrap="square" rtlCol="0">
            <a:spAutoFit/>
          </a:bodyPr>
          <a:lstStyle/>
          <a:p>
            <a:r>
              <a:rPr lang="zh-CN" altLang="en-US" sz="2800" b="1" dirty="0" smtClean="0"/>
              <a:t>融合方式二</a:t>
            </a:r>
            <a:endParaRPr lang="zh-CN" altLang="en-US" dirty="0"/>
          </a:p>
        </p:txBody>
      </p:sp>
      <p:grpSp>
        <p:nvGrpSpPr>
          <p:cNvPr id="16" name="组合 15"/>
          <p:cNvGrpSpPr/>
          <p:nvPr/>
        </p:nvGrpSpPr>
        <p:grpSpPr>
          <a:xfrm>
            <a:off x="891114" y="1945373"/>
            <a:ext cx="4394742" cy="3243919"/>
            <a:chOff x="829226" y="2042953"/>
            <a:chExt cx="4394742" cy="3243919"/>
          </a:xfrm>
        </p:grpSpPr>
        <p:grpSp>
          <p:nvGrpSpPr>
            <p:cNvPr id="19" name="组合 18"/>
            <p:cNvGrpSpPr/>
            <p:nvPr/>
          </p:nvGrpSpPr>
          <p:grpSpPr>
            <a:xfrm>
              <a:off x="829226" y="2042953"/>
              <a:ext cx="4394742" cy="2210867"/>
              <a:chOff x="415677" y="2110363"/>
              <a:chExt cx="4394742" cy="2210867"/>
            </a:xfrm>
          </p:grpSpPr>
          <p:sp>
            <p:nvSpPr>
              <p:cNvPr id="21" name="圆角矩形 20"/>
              <p:cNvSpPr/>
              <p:nvPr/>
            </p:nvSpPr>
            <p:spPr>
              <a:xfrm>
                <a:off x="415677" y="3010617"/>
                <a:ext cx="1038219"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2" name="圆角矩形 21"/>
              <p:cNvSpPr/>
              <p:nvPr/>
            </p:nvSpPr>
            <p:spPr>
              <a:xfrm>
                <a:off x="1524316" y="3786386"/>
                <a:ext cx="1145733" cy="534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显著性检测</a:t>
                </a:r>
                <a:r>
                  <a:rPr lang="en-US" altLang="zh-CN" dirty="0" smtClean="0"/>
                  <a:t>S</a:t>
                </a:r>
                <a:endParaRPr lang="zh-CN" altLang="en-US" dirty="0"/>
              </a:p>
            </p:txBody>
          </p:sp>
          <p:sp>
            <p:nvSpPr>
              <p:cNvPr id="23" name="圆角矩形 22"/>
              <p:cNvSpPr/>
              <p:nvPr/>
            </p:nvSpPr>
            <p:spPr>
              <a:xfrm>
                <a:off x="1524316" y="2110363"/>
                <a:ext cx="1145733" cy="522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zh-CN" altLang="en-US" dirty="0" smtClean="0"/>
                  <a:t>性检测</a:t>
                </a:r>
                <a:r>
                  <a:rPr lang="en-US" altLang="zh-CN" dirty="0" smtClean="0"/>
                  <a:t>O</a:t>
                </a:r>
                <a:endParaRPr lang="zh-CN" altLang="en-US" dirty="0"/>
              </a:p>
            </p:txBody>
          </p:sp>
          <p:sp>
            <p:nvSpPr>
              <p:cNvPr id="24" name="圆角矩形 23"/>
              <p:cNvSpPr/>
              <p:nvPr/>
            </p:nvSpPr>
            <p:spPr>
              <a:xfrm>
                <a:off x="3394696" y="3010616"/>
                <a:ext cx="1369328" cy="418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显著性图</a:t>
                </a:r>
                <a:r>
                  <a:rPr lang="en-US" altLang="zh-CN" b="1" dirty="0" smtClean="0"/>
                  <a:t>S1</a:t>
                </a:r>
                <a:endParaRPr lang="zh-CN" altLang="en-US" b="1" dirty="0"/>
              </a:p>
            </p:txBody>
          </p:sp>
          <p:cxnSp>
            <p:nvCxnSpPr>
              <p:cNvPr id="25" name="肘形连接符 24"/>
              <p:cNvCxnSpPr>
                <a:stCxn id="21" idx="0"/>
                <a:endCxn id="23" idx="1"/>
              </p:cNvCxnSpPr>
              <p:nvPr/>
            </p:nvCxnSpPr>
            <p:spPr>
              <a:xfrm rot="5400000" flipH="1" flipV="1">
                <a:off x="910072" y="2396374"/>
                <a:ext cx="638959" cy="5895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2"/>
                <a:endCxn id="22" idx="1"/>
              </p:cNvCxnSpPr>
              <p:nvPr/>
            </p:nvCxnSpPr>
            <p:spPr>
              <a:xfrm rot="16200000" flipH="1">
                <a:off x="917147" y="3446639"/>
                <a:ext cx="624808" cy="5895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3" idx="3"/>
                <a:endCxn id="24" idx="1"/>
              </p:cNvCxnSpPr>
              <p:nvPr/>
            </p:nvCxnSpPr>
            <p:spPr>
              <a:xfrm>
                <a:off x="2670049" y="2371658"/>
                <a:ext cx="724647" cy="8481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2" idx="3"/>
                <a:endCxn id="24" idx="1"/>
              </p:cNvCxnSpPr>
              <p:nvPr/>
            </p:nvCxnSpPr>
            <p:spPr>
              <a:xfrm flipV="1">
                <a:off x="2670049" y="3219808"/>
                <a:ext cx="724647" cy="834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394696" y="2483302"/>
                <a:ext cx="1415723" cy="369332"/>
              </a:xfrm>
              <a:prstGeom prst="rect">
                <a:avLst/>
              </a:prstGeom>
              <a:noFill/>
            </p:spPr>
            <p:txBody>
              <a:bodyPr wrap="square" rtlCol="0">
                <a:spAutoFit/>
              </a:bodyPr>
              <a:lstStyle/>
              <a:p>
                <a:r>
                  <a:rPr lang="en-US" altLang="zh-CN" dirty="0" smtClean="0"/>
                  <a:t>S1=a*</a:t>
                </a:r>
                <a:r>
                  <a:rPr lang="en-US" altLang="zh-CN" dirty="0" err="1" smtClean="0"/>
                  <a:t>O+b</a:t>
                </a:r>
                <a:r>
                  <a:rPr lang="en-US" altLang="zh-CN" dirty="0" smtClean="0"/>
                  <a:t>*S</a:t>
                </a:r>
                <a:endParaRPr lang="zh-CN" altLang="en-US" dirty="0"/>
              </a:p>
            </p:txBody>
          </p:sp>
        </p:grpSp>
        <p:sp>
          <p:nvSpPr>
            <p:cNvPr id="20" name="圆角矩形 19"/>
            <p:cNvSpPr/>
            <p:nvPr/>
          </p:nvSpPr>
          <p:spPr>
            <a:xfrm>
              <a:off x="1727883" y="4776540"/>
              <a:ext cx="1508760" cy="51033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方式二</a:t>
              </a:r>
              <a:endParaRPr lang="zh-CN" altLang="en-US" dirty="0"/>
            </a:p>
          </p:txBody>
        </p:sp>
      </p:grpSp>
      <p:grpSp>
        <p:nvGrpSpPr>
          <p:cNvPr id="8" name="组合 7"/>
          <p:cNvGrpSpPr/>
          <p:nvPr/>
        </p:nvGrpSpPr>
        <p:grpSpPr>
          <a:xfrm>
            <a:off x="6937719" y="1707413"/>
            <a:ext cx="2608406" cy="1846659"/>
            <a:chOff x="6749460" y="1810481"/>
            <a:chExt cx="2608406" cy="1846659"/>
          </a:xfrm>
        </p:grpSpPr>
        <p:sp>
          <p:nvSpPr>
            <p:cNvPr id="30" name="矩形 29"/>
            <p:cNvSpPr/>
            <p:nvPr/>
          </p:nvSpPr>
          <p:spPr>
            <a:xfrm>
              <a:off x="7107646" y="2318312"/>
              <a:ext cx="1892033"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err="1" smtClean="0">
                  <a:latin typeface="+mn-ea"/>
                </a:rPr>
                <a:t>a+b</a:t>
              </a:r>
              <a:r>
                <a:rPr lang="en-US" altLang="zh-CN" dirty="0" smtClean="0">
                  <a:latin typeface="+mn-ea"/>
                </a:rPr>
                <a:t>=1</a:t>
              </a:r>
            </a:p>
            <a:p>
              <a:pPr marL="285750" indent="-285750">
                <a:lnSpc>
                  <a:spcPct val="150000"/>
                </a:lnSpc>
                <a:buFont typeface="Arial" panose="020B0604020202020204" pitchFamily="34" charset="0"/>
                <a:buChar char="•"/>
              </a:pPr>
              <a:r>
                <a:rPr lang="en-US" altLang="zh-CN" dirty="0" smtClean="0">
                  <a:latin typeface="+mn-ea"/>
                </a:rPr>
                <a:t>0</a:t>
              </a:r>
              <a:r>
                <a:rPr lang="en-US" altLang="zh-CN" dirty="0" smtClean="0">
                  <a:latin typeface="宋体" panose="02010600030101010101" pitchFamily="2" charset="-122"/>
                  <a:ea typeface="宋体" panose="02010600030101010101" pitchFamily="2" charset="-122"/>
                </a:rPr>
                <a:t>≤a</a:t>
              </a:r>
              <a:r>
                <a:rPr lang="en-US" altLang="zh-CN" dirty="0">
                  <a:latin typeface="宋体" panose="02010600030101010101" pitchFamily="2" charset="-122"/>
                </a:rPr>
                <a:t> </a:t>
              </a:r>
              <a:r>
                <a:rPr lang="en-US" altLang="zh-CN" dirty="0" smtClean="0">
                  <a:latin typeface="宋体" panose="02010600030101010101" pitchFamily="2" charset="-122"/>
                </a:rPr>
                <a:t>≤1</a:t>
              </a:r>
              <a:endParaRPr lang="en-US" altLang="zh-CN" dirty="0">
                <a:latin typeface="宋体" panose="02010600030101010101" pitchFamily="2" charset="-122"/>
              </a:endParaRPr>
            </a:p>
            <a:p>
              <a:pPr marL="285750" indent="-285750">
                <a:lnSpc>
                  <a:spcPct val="150000"/>
                </a:lnSpc>
                <a:buFont typeface="Arial" panose="020B0604020202020204" pitchFamily="34" charset="0"/>
                <a:buChar char="•"/>
              </a:pPr>
              <a:r>
                <a:rPr lang="en-US" altLang="zh-CN" dirty="0">
                  <a:latin typeface="+mn-ea"/>
                </a:rPr>
                <a:t>0</a:t>
              </a:r>
              <a:r>
                <a:rPr lang="en-US" altLang="zh-CN" dirty="0" smtClean="0">
                  <a:latin typeface="宋体" panose="02010600030101010101" pitchFamily="2" charset="-122"/>
                </a:rPr>
                <a:t>≤b </a:t>
              </a:r>
              <a:r>
                <a:rPr lang="en-US" altLang="zh-CN" dirty="0">
                  <a:latin typeface="宋体" panose="02010600030101010101" pitchFamily="2" charset="-122"/>
                </a:rPr>
                <a:t>≤</a:t>
              </a:r>
              <a:r>
                <a:rPr lang="en-US" altLang="zh-CN" dirty="0" smtClean="0">
                  <a:latin typeface="宋体" panose="02010600030101010101" pitchFamily="2" charset="-122"/>
                </a:rPr>
                <a:t>1</a:t>
              </a:r>
              <a:endParaRPr lang="en-US" altLang="zh-CN" dirty="0">
                <a:latin typeface="宋体" panose="02010600030101010101" pitchFamily="2" charset="-122"/>
              </a:endParaRPr>
            </a:p>
          </p:txBody>
        </p:sp>
        <p:sp>
          <p:nvSpPr>
            <p:cNvPr id="5" name="矩形 4"/>
            <p:cNvSpPr/>
            <p:nvPr/>
          </p:nvSpPr>
          <p:spPr>
            <a:xfrm>
              <a:off x="6749460" y="1810481"/>
              <a:ext cx="2608406" cy="507831"/>
            </a:xfrm>
            <a:prstGeom prst="rect">
              <a:avLst/>
            </a:prstGeom>
          </p:spPr>
          <p:txBody>
            <a:bodyPr wrap="none">
              <a:spAutoFit/>
            </a:bodyPr>
            <a:lstStyle/>
            <a:p>
              <a:pPr>
                <a:lnSpc>
                  <a:spcPct val="150000"/>
                </a:lnSpc>
              </a:pPr>
              <a:r>
                <a:rPr lang="zh-CN" altLang="en-US" dirty="0">
                  <a:latin typeface="+mn-ea"/>
                </a:rPr>
                <a:t>图中</a:t>
              </a:r>
              <a:r>
                <a:rPr lang="en-US" altLang="zh-CN" dirty="0" err="1">
                  <a:latin typeface="+mn-ea"/>
                </a:rPr>
                <a:t>a,b</a:t>
              </a:r>
              <a:r>
                <a:rPr lang="zh-CN" altLang="en-US" dirty="0">
                  <a:latin typeface="+mn-ea"/>
                </a:rPr>
                <a:t>满足一下</a:t>
              </a:r>
              <a:r>
                <a:rPr lang="zh-CN" altLang="en-US" dirty="0" smtClean="0">
                  <a:latin typeface="+mn-ea"/>
                </a:rPr>
                <a:t>条件：</a:t>
              </a:r>
              <a:endParaRPr lang="en-US" altLang="zh-CN" dirty="0">
                <a:latin typeface="+mn-ea"/>
              </a:endParaRPr>
            </a:p>
          </p:txBody>
        </p:sp>
      </p:grpSp>
      <p:sp>
        <p:nvSpPr>
          <p:cNvPr id="31" name="矩形 30"/>
          <p:cNvSpPr/>
          <p:nvPr/>
        </p:nvSpPr>
        <p:spPr>
          <a:xfrm>
            <a:off x="6399835" y="4061903"/>
            <a:ext cx="4962931" cy="1338828"/>
          </a:xfrm>
          <a:prstGeom prst="rect">
            <a:avLst/>
          </a:prstGeom>
        </p:spPr>
        <p:txBody>
          <a:bodyPr wrap="square">
            <a:spAutoFit/>
          </a:bodyPr>
          <a:lstStyle/>
          <a:p>
            <a:pPr>
              <a:lnSpc>
                <a:spcPct val="150000"/>
              </a:lnSpc>
            </a:pPr>
            <a:r>
              <a:rPr lang="zh-CN" altLang="en-US" dirty="0" smtClean="0">
                <a:latin typeface="+mn-ea"/>
              </a:rPr>
              <a:t>这里，我们采用了遍历的方法，</a:t>
            </a:r>
            <a:endParaRPr lang="en-US" altLang="zh-CN" dirty="0" smtClean="0">
              <a:latin typeface="+mn-ea"/>
            </a:endParaRPr>
          </a:p>
          <a:p>
            <a:pPr>
              <a:lnSpc>
                <a:spcPct val="150000"/>
              </a:lnSpc>
            </a:pPr>
            <a:r>
              <a:rPr lang="zh-CN" altLang="en-US" dirty="0" smtClean="0">
                <a:latin typeface="+mn-ea"/>
              </a:rPr>
              <a:t>对于</a:t>
            </a:r>
            <a:r>
              <a:rPr lang="en-US" altLang="zh-CN" dirty="0" smtClean="0">
                <a:latin typeface="+mn-ea"/>
              </a:rPr>
              <a:t>a</a:t>
            </a:r>
            <a:r>
              <a:rPr lang="zh-CN" altLang="en-US" dirty="0" smtClean="0">
                <a:latin typeface="+mn-ea"/>
              </a:rPr>
              <a:t>，依次取</a:t>
            </a:r>
            <a:r>
              <a:rPr lang="en-US" altLang="zh-CN" dirty="0" smtClean="0">
                <a:latin typeface="+mn-ea"/>
              </a:rPr>
              <a:t>0</a:t>
            </a:r>
            <a:r>
              <a:rPr lang="zh-CN" altLang="en-US" dirty="0" smtClean="0">
                <a:latin typeface="+mn-ea"/>
              </a:rPr>
              <a:t>，</a:t>
            </a:r>
            <a:r>
              <a:rPr lang="en-US" altLang="zh-CN" dirty="0" smtClean="0">
                <a:latin typeface="+mn-ea"/>
              </a:rPr>
              <a:t>0.1</a:t>
            </a:r>
            <a:r>
              <a:rPr lang="zh-CN" altLang="en-US" dirty="0" smtClean="0">
                <a:latin typeface="+mn-ea"/>
              </a:rPr>
              <a:t>，</a:t>
            </a:r>
            <a:r>
              <a:rPr lang="en-US" altLang="zh-CN" dirty="0" smtClean="0">
                <a:latin typeface="+mn-ea"/>
              </a:rPr>
              <a:t>0.2</a:t>
            </a:r>
            <a:r>
              <a:rPr lang="zh-CN" altLang="en-US" dirty="0" smtClean="0">
                <a:latin typeface="+mn-ea"/>
              </a:rPr>
              <a:t>，</a:t>
            </a:r>
            <a:r>
              <a:rPr lang="en-US" altLang="zh-CN" dirty="0" smtClean="0">
                <a:latin typeface="+mn-ea"/>
              </a:rPr>
              <a:t>0.3…</a:t>
            </a:r>
            <a:r>
              <a:rPr lang="zh-CN" altLang="en-US" dirty="0" smtClean="0">
                <a:latin typeface="+mn-ea"/>
              </a:rPr>
              <a:t>，</a:t>
            </a:r>
            <a:r>
              <a:rPr lang="en-US" altLang="zh-CN" dirty="0" smtClean="0">
                <a:latin typeface="+mn-ea"/>
              </a:rPr>
              <a:t>1</a:t>
            </a:r>
            <a:r>
              <a:rPr lang="zh-CN" altLang="en-US" dirty="0">
                <a:latin typeface="+mn-ea"/>
              </a:rPr>
              <a:t>；</a:t>
            </a:r>
            <a:endParaRPr lang="en-US" altLang="zh-CN" dirty="0" smtClean="0">
              <a:latin typeface="+mn-ea"/>
            </a:endParaRPr>
          </a:p>
          <a:p>
            <a:pPr>
              <a:lnSpc>
                <a:spcPct val="150000"/>
              </a:lnSpc>
            </a:pPr>
            <a:r>
              <a:rPr lang="zh-CN" altLang="en-US" dirty="0" smtClean="0">
                <a:latin typeface="+mn-ea"/>
              </a:rPr>
              <a:t>对于</a:t>
            </a:r>
            <a:r>
              <a:rPr lang="en-US" altLang="zh-CN" dirty="0" smtClean="0">
                <a:latin typeface="+mn-ea"/>
              </a:rPr>
              <a:t>b</a:t>
            </a:r>
            <a:r>
              <a:rPr lang="zh-CN" altLang="en-US" dirty="0" smtClean="0">
                <a:latin typeface="+mn-ea"/>
              </a:rPr>
              <a:t>，</a:t>
            </a:r>
            <a:r>
              <a:rPr lang="en-US" altLang="zh-CN" dirty="0" smtClean="0">
                <a:latin typeface="+mn-ea"/>
              </a:rPr>
              <a:t>b=1-a</a:t>
            </a:r>
            <a:endParaRPr lang="en-US" altLang="zh-CN" dirty="0">
              <a:latin typeface="+mn-ea"/>
            </a:endParaRPr>
          </a:p>
        </p:txBody>
      </p:sp>
    </p:spTree>
    <p:extLst>
      <p:ext uri="{BB962C8B-B14F-4D97-AF65-F5344CB8AC3E}">
        <p14:creationId xmlns:p14="http://schemas.microsoft.com/office/powerpoint/2010/main" val="303713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34834" y="1440195"/>
            <a:ext cx="4047564" cy="830997"/>
          </a:xfrm>
          <a:prstGeom prst="rect">
            <a:avLst/>
          </a:prstGeom>
          <a:noFill/>
        </p:spPr>
        <p:txBody>
          <a:bodyPr wrap="square" rtlCol="0">
            <a:spAutoFit/>
          </a:bodyPr>
          <a:lstStyle/>
          <a:p>
            <a:pPr>
              <a:lnSpc>
                <a:spcPct val="150000"/>
              </a:lnSpc>
            </a:pPr>
            <a:r>
              <a:rPr lang="zh-CN" altLang="en-US" sz="1600" dirty="0" smtClean="0">
                <a:latin typeface="+mn-ea"/>
              </a:rPr>
              <a:t>    实验结果发现检测效果在之前的基础上又有所提高，</a:t>
            </a:r>
            <a:r>
              <a:rPr lang="zh-CN" altLang="en-US" sz="1600" dirty="0">
                <a:latin typeface="+mn-ea"/>
              </a:rPr>
              <a:t>平均提高了</a:t>
            </a:r>
            <a:r>
              <a:rPr lang="zh-CN" altLang="en-US" sz="1600" dirty="0" smtClean="0">
                <a:latin typeface="+mn-ea"/>
              </a:rPr>
              <a:t>大约</a:t>
            </a:r>
            <a:r>
              <a:rPr lang="en-US" altLang="zh-CN" sz="1600" b="1" dirty="0" smtClean="0">
                <a:latin typeface="+mn-ea"/>
              </a:rPr>
              <a:t>3%</a:t>
            </a:r>
            <a:r>
              <a:rPr lang="zh-CN" altLang="en-US" sz="1600" dirty="0">
                <a:latin typeface="+mn-ea"/>
              </a:rPr>
              <a:t>。</a:t>
            </a:r>
            <a:endParaRPr lang="zh-CN" altLang="en-US" sz="1600" b="1" dirty="0">
              <a:latin typeface="+mn-ea"/>
            </a:endParaRPr>
          </a:p>
        </p:txBody>
      </p:sp>
      <p:sp>
        <p:nvSpPr>
          <p:cNvPr id="10" name="文本框 9"/>
          <p:cNvSpPr txBox="1"/>
          <p:nvPr/>
        </p:nvSpPr>
        <p:spPr>
          <a:xfrm>
            <a:off x="772103" y="612648"/>
            <a:ext cx="3832170" cy="523220"/>
          </a:xfrm>
          <a:prstGeom prst="rect">
            <a:avLst/>
          </a:prstGeom>
          <a:noFill/>
        </p:spPr>
        <p:txBody>
          <a:bodyPr wrap="square" rtlCol="0">
            <a:spAutoFit/>
          </a:bodyPr>
          <a:lstStyle/>
          <a:p>
            <a:r>
              <a:rPr lang="zh-CN" altLang="en-US" sz="2800" b="1" dirty="0" smtClean="0"/>
              <a:t>融合方式二实验结果</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1812236567"/>
              </p:ext>
            </p:extLst>
          </p:nvPr>
        </p:nvGraphicFramePr>
        <p:xfrm>
          <a:off x="619346" y="1416114"/>
          <a:ext cx="6627906" cy="4724400"/>
        </p:xfrm>
        <a:graphic>
          <a:graphicData uri="http://schemas.openxmlformats.org/drawingml/2006/table">
            <a:tbl>
              <a:tblPr firstRow="1" bandRow="1">
                <a:tableStyleId>{5C22544A-7EE6-4342-B048-85BDC9FD1C3A}</a:tableStyleId>
              </a:tblPr>
              <a:tblGrid>
                <a:gridCol w="764988"/>
                <a:gridCol w="820271"/>
                <a:gridCol w="1237129"/>
                <a:gridCol w="1371600"/>
                <a:gridCol w="1156447"/>
                <a:gridCol w="1277471"/>
              </a:tblGrid>
              <a:tr h="141678">
                <a:tc>
                  <a:txBody>
                    <a:bodyPr/>
                    <a:lstStyle/>
                    <a:p>
                      <a:pPr algn="ctr"/>
                      <a:endParaRPr lang="zh-CN" altLang="en-US" dirty="0"/>
                    </a:p>
                  </a:txBody>
                  <a:tcPr/>
                </a:tc>
                <a:tc>
                  <a:txBody>
                    <a:bodyPr/>
                    <a:lstStyle/>
                    <a:p>
                      <a:pPr algn="ctr"/>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DS1(120</a:t>
                      </a:r>
                      <a:r>
                        <a:rPr lang="zh-CN" altLang="en-US" dirty="0" smtClean="0"/>
                        <a:t>幅图像</a:t>
                      </a:r>
                      <a:r>
                        <a:rPr lang="en-US" altLang="zh-CN" dirty="0" smtClean="0"/>
                        <a:t>)</a:t>
                      </a:r>
                    </a:p>
                  </a:txBody>
                  <a:tcPr/>
                </a:tc>
                <a:tc hMerge="1">
                  <a:txBody>
                    <a:bodyPr/>
                    <a:lstStyle/>
                    <a:p>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DS2(1003</a:t>
                      </a:r>
                      <a:r>
                        <a:rPr lang="zh-CN" altLang="en-US" dirty="0" smtClean="0"/>
                        <a:t>幅图像</a:t>
                      </a:r>
                      <a:r>
                        <a:rPr lang="en-US" altLang="zh-CN" dirty="0" smtClean="0"/>
                        <a:t>)</a:t>
                      </a:r>
                    </a:p>
                  </a:txBody>
                  <a:tcPr/>
                </a:tc>
                <a:tc hMerge="1">
                  <a:txBody>
                    <a:bodyPr/>
                    <a:lstStyle/>
                    <a:p>
                      <a:endParaRPr lang="zh-CN" altLang="en-US" dirty="0"/>
                    </a:p>
                  </a:txBody>
                  <a:tcPr/>
                </a:tc>
              </a:tr>
              <a:tr h="141678">
                <a:tc>
                  <a:txBody>
                    <a:bodyPr/>
                    <a:lstStyle/>
                    <a:p>
                      <a:pPr algn="ctr"/>
                      <a:r>
                        <a:rPr lang="en-US" altLang="zh-CN" sz="1600" dirty="0" smtClean="0"/>
                        <a:t>a</a:t>
                      </a:r>
                      <a:endParaRPr lang="zh-CN" altLang="en-US" sz="1600" dirty="0"/>
                    </a:p>
                  </a:txBody>
                  <a:tcPr/>
                </a:tc>
                <a:tc>
                  <a:txBody>
                    <a:bodyPr/>
                    <a:lstStyle/>
                    <a:p>
                      <a:pPr algn="ctr"/>
                      <a:r>
                        <a:rPr lang="en-US" altLang="zh-CN" sz="1600" dirty="0" smtClean="0"/>
                        <a:t>b</a:t>
                      </a:r>
                      <a:endParaRPr lang="zh-CN" altLang="en-US" sz="1600" dirty="0"/>
                    </a:p>
                  </a:txBody>
                  <a:tcPr/>
                </a:tc>
                <a:tc>
                  <a:txBody>
                    <a:bodyPr/>
                    <a:lstStyle/>
                    <a:p>
                      <a:pPr algn="ctr"/>
                      <a:r>
                        <a:rPr lang="en-US" altLang="zh-CN" sz="1600" dirty="0" err="1" smtClean="0"/>
                        <a:t>Auc_Judd</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t>Auc_Borji</a:t>
                      </a:r>
                      <a:endParaRPr lang="en-US" altLang="zh-CN" sz="1600" dirty="0" smtClean="0"/>
                    </a:p>
                  </a:txBody>
                  <a:tcPr/>
                </a:tc>
                <a:tc>
                  <a:txBody>
                    <a:bodyPr/>
                    <a:lstStyle/>
                    <a:p>
                      <a:pPr algn="ctr"/>
                      <a:r>
                        <a:rPr lang="en-US" altLang="zh-CN" sz="1600" dirty="0" err="1" smtClean="0"/>
                        <a:t>Auc_Judd</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t>Auc_Borji</a:t>
                      </a:r>
                      <a:endParaRPr lang="en-US" altLang="zh-CN" sz="1600" dirty="0" smtClean="0"/>
                    </a:p>
                  </a:txBody>
                  <a:tcPr/>
                </a:tc>
              </a:tr>
              <a:tr h="141678">
                <a:tc>
                  <a:txBody>
                    <a:bodyPr/>
                    <a:lstStyle/>
                    <a:p>
                      <a:pPr algn="ctr"/>
                      <a:r>
                        <a:rPr lang="en-US" altLang="zh-CN" sz="1600" dirty="0" smtClean="0"/>
                        <a:t>0</a:t>
                      </a:r>
                      <a:endParaRPr lang="zh-CN" altLang="en-US" sz="1600" dirty="0"/>
                    </a:p>
                  </a:txBody>
                  <a:tcPr/>
                </a:tc>
                <a:tc>
                  <a:txBody>
                    <a:bodyPr/>
                    <a:lstStyle/>
                    <a:p>
                      <a:pPr algn="ctr"/>
                      <a:r>
                        <a:rPr lang="en-US" altLang="zh-CN" sz="1600" dirty="0" smtClean="0"/>
                        <a:t>1</a:t>
                      </a:r>
                      <a:endParaRPr lang="zh-CN" altLang="en-US" sz="1600" dirty="0"/>
                    </a:p>
                  </a:txBody>
                  <a:tcPr/>
                </a:tc>
                <a:tc>
                  <a:txBody>
                    <a:bodyPr/>
                    <a:lstStyle/>
                    <a:p>
                      <a:pPr algn="ctr"/>
                      <a:r>
                        <a:rPr lang="en-US" altLang="zh-CN" sz="1600" dirty="0" smtClean="0"/>
                        <a:t>0.7972</a:t>
                      </a:r>
                      <a:endParaRPr lang="zh-CN" altLang="en-US" sz="1600" dirty="0"/>
                    </a:p>
                  </a:txBody>
                  <a:tcPr/>
                </a:tc>
                <a:tc>
                  <a:txBody>
                    <a:bodyPr/>
                    <a:lstStyle/>
                    <a:p>
                      <a:pPr algn="ctr"/>
                      <a:r>
                        <a:rPr lang="en-US" altLang="zh-CN" sz="1600" dirty="0" smtClean="0"/>
                        <a:t>0.7872</a:t>
                      </a:r>
                      <a:endParaRPr lang="zh-CN" altLang="en-US" sz="1600" dirty="0"/>
                    </a:p>
                  </a:txBody>
                  <a:tcPr/>
                </a:tc>
                <a:tc>
                  <a:txBody>
                    <a:bodyPr/>
                    <a:lstStyle/>
                    <a:p>
                      <a:pPr algn="ctr"/>
                      <a:r>
                        <a:rPr lang="en-US" altLang="zh-CN" sz="1600" dirty="0" smtClean="0"/>
                        <a:t>0.7693</a:t>
                      </a:r>
                      <a:endParaRPr lang="zh-CN" altLang="en-US" sz="1600" dirty="0"/>
                    </a:p>
                  </a:txBody>
                  <a:tcPr/>
                </a:tc>
                <a:tc>
                  <a:txBody>
                    <a:bodyPr/>
                    <a:lstStyle/>
                    <a:p>
                      <a:pPr algn="ctr"/>
                      <a:r>
                        <a:rPr lang="en-US" altLang="zh-CN" sz="1600" dirty="0" smtClean="0"/>
                        <a:t>0.7628</a:t>
                      </a:r>
                      <a:endParaRPr lang="zh-CN" altLang="en-US" sz="1600" dirty="0"/>
                    </a:p>
                  </a:txBody>
                  <a:tcPr/>
                </a:tc>
              </a:tr>
              <a:tr h="141678">
                <a:tc>
                  <a:txBody>
                    <a:bodyPr/>
                    <a:lstStyle/>
                    <a:p>
                      <a:pPr algn="ctr"/>
                      <a:r>
                        <a:rPr lang="en-US" altLang="zh-CN" sz="1600" dirty="0" smtClean="0"/>
                        <a:t>0.1</a:t>
                      </a:r>
                      <a:endParaRPr lang="zh-CN" altLang="en-US" sz="1600" dirty="0"/>
                    </a:p>
                  </a:txBody>
                  <a:tcPr/>
                </a:tc>
                <a:tc>
                  <a:txBody>
                    <a:bodyPr/>
                    <a:lstStyle/>
                    <a:p>
                      <a:pPr algn="ctr"/>
                      <a:r>
                        <a:rPr lang="en-US" altLang="zh-CN" sz="1600" dirty="0" smtClean="0"/>
                        <a:t>0.9</a:t>
                      </a:r>
                      <a:endParaRPr lang="zh-CN" altLang="en-US" sz="1600" dirty="0"/>
                    </a:p>
                  </a:txBody>
                  <a:tcPr/>
                </a:tc>
                <a:tc>
                  <a:txBody>
                    <a:bodyPr/>
                    <a:lstStyle/>
                    <a:p>
                      <a:pPr algn="ctr"/>
                      <a:r>
                        <a:rPr lang="en-US" altLang="zh-CN" sz="1600" dirty="0" smtClean="0"/>
                        <a:t>0.8072</a:t>
                      </a:r>
                      <a:endParaRPr lang="zh-CN" altLang="en-US" sz="1600" dirty="0"/>
                    </a:p>
                  </a:txBody>
                  <a:tcPr/>
                </a:tc>
                <a:tc>
                  <a:txBody>
                    <a:bodyPr/>
                    <a:lstStyle/>
                    <a:p>
                      <a:pPr algn="ctr"/>
                      <a:r>
                        <a:rPr lang="en-US" altLang="zh-CN" sz="1600" dirty="0" smtClean="0"/>
                        <a:t>0.7973</a:t>
                      </a:r>
                      <a:endParaRPr lang="zh-CN" altLang="en-US" sz="1600" dirty="0"/>
                    </a:p>
                  </a:txBody>
                  <a:tcPr/>
                </a:tc>
                <a:tc>
                  <a:txBody>
                    <a:bodyPr/>
                    <a:lstStyle/>
                    <a:p>
                      <a:pPr algn="ctr"/>
                      <a:r>
                        <a:rPr lang="en-US" altLang="zh-CN" sz="1600" dirty="0" smtClean="0"/>
                        <a:t>0.7804</a:t>
                      </a:r>
                      <a:endParaRPr lang="zh-CN" altLang="en-US" sz="1600" dirty="0"/>
                    </a:p>
                  </a:txBody>
                  <a:tcPr/>
                </a:tc>
                <a:tc>
                  <a:txBody>
                    <a:bodyPr/>
                    <a:lstStyle/>
                    <a:p>
                      <a:pPr algn="ctr"/>
                      <a:r>
                        <a:rPr lang="en-US" altLang="zh-CN" sz="1600" dirty="0" smtClean="0"/>
                        <a:t>0.7743</a:t>
                      </a:r>
                      <a:endParaRPr lang="zh-CN" altLang="en-US" sz="1600" dirty="0"/>
                    </a:p>
                  </a:txBody>
                  <a:tcPr/>
                </a:tc>
              </a:tr>
              <a:tr h="141678">
                <a:tc>
                  <a:txBody>
                    <a:bodyPr/>
                    <a:lstStyle/>
                    <a:p>
                      <a:pPr algn="ctr"/>
                      <a:r>
                        <a:rPr lang="en-US" altLang="zh-CN" sz="1600" dirty="0" smtClean="0"/>
                        <a:t>0.2</a:t>
                      </a:r>
                      <a:endParaRPr lang="zh-CN" altLang="en-US" sz="1600" dirty="0"/>
                    </a:p>
                  </a:txBody>
                  <a:tcPr/>
                </a:tc>
                <a:tc>
                  <a:txBody>
                    <a:bodyPr/>
                    <a:lstStyle/>
                    <a:p>
                      <a:pPr algn="ctr"/>
                      <a:r>
                        <a:rPr lang="en-US" altLang="zh-CN" sz="1600" dirty="0" smtClean="0"/>
                        <a:t>0.8</a:t>
                      </a:r>
                      <a:endParaRPr lang="zh-CN" altLang="en-US" sz="1600" dirty="0"/>
                    </a:p>
                  </a:txBody>
                  <a:tcPr/>
                </a:tc>
                <a:tc>
                  <a:txBody>
                    <a:bodyPr/>
                    <a:lstStyle/>
                    <a:p>
                      <a:pPr algn="ctr"/>
                      <a:r>
                        <a:rPr lang="en-US" altLang="zh-CN" sz="1600" dirty="0" smtClean="0"/>
                        <a:t>0.8153</a:t>
                      </a:r>
                      <a:endParaRPr lang="zh-CN" altLang="en-US" sz="1600" dirty="0"/>
                    </a:p>
                  </a:txBody>
                  <a:tcPr/>
                </a:tc>
                <a:tc>
                  <a:txBody>
                    <a:bodyPr/>
                    <a:lstStyle/>
                    <a:p>
                      <a:pPr algn="ctr"/>
                      <a:r>
                        <a:rPr lang="en-US" altLang="zh-CN" sz="1600" dirty="0" smtClean="0"/>
                        <a:t>0.8055</a:t>
                      </a:r>
                      <a:endParaRPr lang="zh-CN" altLang="en-US" sz="1600" dirty="0"/>
                    </a:p>
                  </a:txBody>
                  <a:tcPr/>
                </a:tc>
                <a:tc>
                  <a:txBody>
                    <a:bodyPr/>
                    <a:lstStyle/>
                    <a:p>
                      <a:pPr algn="ctr"/>
                      <a:r>
                        <a:rPr lang="en-US" altLang="zh-CN" sz="1600" dirty="0" smtClean="0"/>
                        <a:t>0.7899</a:t>
                      </a:r>
                      <a:endParaRPr lang="zh-CN" altLang="en-US" sz="1600" dirty="0"/>
                    </a:p>
                  </a:txBody>
                  <a:tcPr/>
                </a:tc>
                <a:tc>
                  <a:txBody>
                    <a:bodyPr/>
                    <a:lstStyle/>
                    <a:p>
                      <a:pPr algn="ctr"/>
                      <a:r>
                        <a:rPr lang="en-US" altLang="zh-CN" sz="1600" dirty="0" smtClean="0"/>
                        <a:t>0.7836</a:t>
                      </a:r>
                      <a:endParaRPr lang="zh-CN" altLang="en-US" sz="1600" dirty="0"/>
                    </a:p>
                  </a:txBody>
                  <a:tcPr/>
                </a:tc>
              </a:tr>
              <a:tr h="141678">
                <a:tc>
                  <a:txBody>
                    <a:bodyPr/>
                    <a:lstStyle/>
                    <a:p>
                      <a:pPr algn="ctr"/>
                      <a:r>
                        <a:rPr lang="en-US" altLang="zh-CN" sz="1600" dirty="0" smtClean="0"/>
                        <a:t>0.3</a:t>
                      </a:r>
                      <a:endParaRPr lang="zh-CN" altLang="en-US" sz="1600" dirty="0"/>
                    </a:p>
                  </a:txBody>
                  <a:tcPr/>
                </a:tc>
                <a:tc>
                  <a:txBody>
                    <a:bodyPr/>
                    <a:lstStyle/>
                    <a:p>
                      <a:pPr algn="ctr"/>
                      <a:r>
                        <a:rPr lang="en-US" altLang="zh-CN" sz="1600" dirty="0" smtClean="0"/>
                        <a:t>0.7</a:t>
                      </a:r>
                      <a:endParaRPr lang="zh-CN" altLang="en-US" sz="1600" dirty="0"/>
                    </a:p>
                  </a:txBody>
                  <a:tcPr/>
                </a:tc>
                <a:tc>
                  <a:txBody>
                    <a:bodyPr/>
                    <a:lstStyle/>
                    <a:p>
                      <a:pPr algn="ctr"/>
                      <a:r>
                        <a:rPr lang="en-US" altLang="zh-CN" sz="1600" dirty="0" smtClean="0"/>
                        <a:t>0.8214</a:t>
                      </a:r>
                      <a:endParaRPr lang="zh-CN" altLang="en-US" sz="1600" dirty="0"/>
                    </a:p>
                  </a:txBody>
                  <a:tcPr/>
                </a:tc>
                <a:tc>
                  <a:txBody>
                    <a:bodyPr/>
                    <a:lstStyle/>
                    <a:p>
                      <a:pPr algn="ctr"/>
                      <a:r>
                        <a:rPr lang="en-US" altLang="zh-CN" sz="1600" dirty="0" smtClean="0"/>
                        <a:t>0.8119</a:t>
                      </a:r>
                      <a:endParaRPr lang="zh-CN" altLang="en-US" sz="1600" dirty="0"/>
                    </a:p>
                  </a:txBody>
                  <a:tcPr/>
                </a:tc>
                <a:tc>
                  <a:txBody>
                    <a:bodyPr/>
                    <a:lstStyle/>
                    <a:p>
                      <a:pPr algn="ctr"/>
                      <a:r>
                        <a:rPr lang="en-US" altLang="zh-CN" sz="1600" dirty="0" smtClean="0"/>
                        <a:t>0.7976</a:t>
                      </a:r>
                      <a:endParaRPr lang="zh-CN" altLang="en-US" sz="1600" dirty="0"/>
                    </a:p>
                  </a:txBody>
                  <a:tcPr/>
                </a:tc>
                <a:tc>
                  <a:txBody>
                    <a:bodyPr/>
                    <a:lstStyle/>
                    <a:p>
                      <a:pPr algn="ctr"/>
                      <a:r>
                        <a:rPr lang="en-US" altLang="zh-CN" sz="1600" dirty="0" smtClean="0"/>
                        <a:t>0.7918</a:t>
                      </a:r>
                      <a:endParaRPr lang="zh-CN" altLang="en-US" sz="1600" dirty="0"/>
                    </a:p>
                  </a:txBody>
                  <a:tcPr/>
                </a:tc>
              </a:tr>
              <a:tr h="141678">
                <a:tc>
                  <a:txBody>
                    <a:bodyPr/>
                    <a:lstStyle/>
                    <a:p>
                      <a:pPr algn="ctr"/>
                      <a:r>
                        <a:rPr lang="en-US" altLang="zh-CN" sz="1600" dirty="0" smtClean="0"/>
                        <a:t>0.4</a:t>
                      </a:r>
                      <a:endParaRPr lang="zh-CN" altLang="en-US" sz="1600" dirty="0"/>
                    </a:p>
                  </a:txBody>
                  <a:tcPr/>
                </a:tc>
                <a:tc>
                  <a:txBody>
                    <a:bodyPr/>
                    <a:lstStyle/>
                    <a:p>
                      <a:pPr algn="ctr"/>
                      <a:r>
                        <a:rPr lang="en-US" altLang="zh-CN" sz="1600" dirty="0" smtClean="0"/>
                        <a:t>0.6</a:t>
                      </a:r>
                      <a:endParaRPr lang="zh-CN" altLang="en-US" sz="1600" dirty="0"/>
                    </a:p>
                  </a:txBody>
                  <a:tcPr/>
                </a:tc>
                <a:tc>
                  <a:txBody>
                    <a:bodyPr/>
                    <a:lstStyle/>
                    <a:p>
                      <a:pPr algn="ctr"/>
                      <a:r>
                        <a:rPr lang="en-US" altLang="zh-CN" sz="1600" dirty="0" smtClean="0"/>
                        <a:t>0.8254</a:t>
                      </a:r>
                      <a:endParaRPr lang="zh-CN" altLang="en-US" sz="1600" dirty="0"/>
                    </a:p>
                  </a:txBody>
                  <a:tcPr/>
                </a:tc>
                <a:tc>
                  <a:txBody>
                    <a:bodyPr/>
                    <a:lstStyle/>
                    <a:p>
                      <a:pPr algn="ctr"/>
                      <a:r>
                        <a:rPr lang="en-US" altLang="zh-CN" sz="1600" dirty="0" smtClean="0"/>
                        <a:t>0.8158</a:t>
                      </a:r>
                      <a:endParaRPr lang="zh-CN" altLang="en-US" sz="1600" dirty="0"/>
                    </a:p>
                  </a:txBody>
                  <a:tcPr/>
                </a:tc>
                <a:tc>
                  <a:txBody>
                    <a:bodyPr/>
                    <a:lstStyle/>
                    <a:p>
                      <a:pPr algn="ctr"/>
                      <a:r>
                        <a:rPr lang="en-US" altLang="zh-CN" sz="1600" dirty="0" smtClean="0"/>
                        <a:t>0.8035</a:t>
                      </a:r>
                      <a:endParaRPr lang="zh-CN" altLang="en-US" sz="1600" dirty="0"/>
                    </a:p>
                  </a:txBody>
                  <a:tcPr/>
                </a:tc>
                <a:tc>
                  <a:txBody>
                    <a:bodyPr/>
                    <a:lstStyle/>
                    <a:p>
                      <a:pPr algn="ctr"/>
                      <a:r>
                        <a:rPr lang="en-US" altLang="zh-CN" sz="1600" dirty="0" smtClean="0"/>
                        <a:t>0.7977</a:t>
                      </a:r>
                      <a:endParaRPr lang="zh-CN" altLang="en-US" sz="1600" dirty="0"/>
                    </a:p>
                  </a:txBody>
                  <a:tcPr/>
                </a:tc>
              </a:tr>
              <a:tr h="141678">
                <a:tc>
                  <a:txBody>
                    <a:bodyPr/>
                    <a:lstStyle/>
                    <a:p>
                      <a:pPr algn="ctr"/>
                      <a:r>
                        <a:rPr lang="en-US" altLang="zh-CN" sz="1600" dirty="0" smtClean="0"/>
                        <a:t>0.5</a:t>
                      </a:r>
                      <a:endParaRPr lang="zh-CN" altLang="en-US" sz="1600" dirty="0"/>
                    </a:p>
                  </a:txBody>
                  <a:tcPr/>
                </a:tc>
                <a:tc>
                  <a:txBody>
                    <a:bodyPr/>
                    <a:lstStyle/>
                    <a:p>
                      <a:pPr algn="ctr"/>
                      <a:r>
                        <a:rPr lang="en-US" altLang="zh-CN" sz="1600" dirty="0" smtClean="0"/>
                        <a:t>0.5</a:t>
                      </a:r>
                      <a:endParaRPr lang="zh-CN" altLang="en-US" sz="1600" dirty="0"/>
                    </a:p>
                  </a:txBody>
                  <a:tcPr/>
                </a:tc>
                <a:tc>
                  <a:txBody>
                    <a:bodyPr/>
                    <a:lstStyle/>
                    <a:p>
                      <a:pPr algn="ctr"/>
                      <a:r>
                        <a:rPr lang="en-US" altLang="zh-CN" sz="1600" dirty="0" smtClean="0">
                          <a:solidFill>
                            <a:srgbClr val="C00000"/>
                          </a:solidFill>
                        </a:rPr>
                        <a:t>0.8270</a:t>
                      </a:r>
                      <a:endParaRPr lang="zh-CN" altLang="en-US" sz="1600" dirty="0">
                        <a:solidFill>
                          <a:srgbClr val="C00000"/>
                        </a:solidFill>
                      </a:endParaRPr>
                    </a:p>
                  </a:txBody>
                  <a:tcPr/>
                </a:tc>
                <a:tc>
                  <a:txBody>
                    <a:bodyPr/>
                    <a:lstStyle/>
                    <a:p>
                      <a:pPr algn="ctr"/>
                      <a:r>
                        <a:rPr lang="en-US" altLang="zh-CN" sz="1600" dirty="0" smtClean="0">
                          <a:solidFill>
                            <a:srgbClr val="C00000"/>
                          </a:solidFill>
                        </a:rPr>
                        <a:t>0.8186</a:t>
                      </a:r>
                      <a:endParaRPr lang="zh-CN" altLang="en-US" sz="1600" dirty="0">
                        <a:solidFill>
                          <a:srgbClr val="C00000"/>
                        </a:solidFill>
                      </a:endParaRPr>
                    </a:p>
                  </a:txBody>
                  <a:tcPr/>
                </a:tc>
                <a:tc>
                  <a:txBody>
                    <a:bodyPr/>
                    <a:lstStyle/>
                    <a:p>
                      <a:pPr algn="ctr"/>
                      <a:r>
                        <a:rPr lang="en-US" altLang="zh-CN" sz="1600" dirty="0" smtClean="0"/>
                        <a:t>0.8071</a:t>
                      </a:r>
                      <a:endParaRPr lang="zh-CN" altLang="en-US" sz="1600" dirty="0"/>
                    </a:p>
                  </a:txBody>
                  <a:tcPr/>
                </a:tc>
                <a:tc>
                  <a:txBody>
                    <a:bodyPr/>
                    <a:lstStyle/>
                    <a:p>
                      <a:pPr algn="ctr"/>
                      <a:r>
                        <a:rPr lang="en-US" altLang="zh-CN" sz="1600" dirty="0" smtClean="0"/>
                        <a:t>0.8012</a:t>
                      </a:r>
                      <a:endParaRPr lang="zh-CN" altLang="en-US" sz="1600" dirty="0"/>
                    </a:p>
                  </a:txBody>
                  <a:tcPr/>
                </a:tc>
              </a:tr>
              <a:tr h="141678">
                <a:tc>
                  <a:txBody>
                    <a:bodyPr/>
                    <a:lstStyle/>
                    <a:p>
                      <a:pPr algn="ctr"/>
                      <a:r>
                        <a:rPr lang="en-US" altLang="zh-CN" sz="1600" dirty="0" smtClean="0"/>
                        <a:t>0.6</a:t>
                      </a:r>
                      <a:endParaRPr lang="zh-CN" altLang="en-US" sz="1600" dirty="0"/>
                    </a:p>
                  </a:txBody>
                  <a:tcPr/>
                </a:tc>
                <a:tc>
                  <a:txBody>
                    <a:bodyPr/>
                    <a:lstStyle/>
                    <a:p>
                      <a:pPr algn="ctr"/>
                      <a:r>
                        <a:rPr lang="en-US" altLang="zh-CN" sz="1600" dirty="0" smtClean="0"/>
                        <a:t>0.4</a:t>
                      </a:r>
                      <a:endParaRPr lang="zh-CN" altLang="en-US" sz="1600" dirty="0"/>
                    </a:p>
                  </a:txBody>
                  <a:tcPr/>
                </a:tc>
                <a:tc>
                  <a:txBody>
                    <a:bodyPr/>
                    <a:lstStyle/>
                    <a:p>
                      <a:pPr algn="ctr"/>
                      <a:r>
                        <a:rPr lang="en-US" altLang="zh-CN" sz="1600" dirty="0" smtClean="0"/>
                        <a:t>0.8266</a:t>
                      </a:r>
                      <a:endParaRPr lang="zh-CN" altLang="en-US" sz="1600" dirty="0"/>
                    </a:p>
                  </a:txBody>
                  <a:tcPr/>
                </a:tc>
                <a:tc>
                  <a:txBody>
                    <a:bodyPr/>
                    <a:lstStyle/>
                    <a:p>
                      <a:pPr algn="ctr"/>
                      <a:r>
                        <a:rPr lang="en-US" altLang="zh-CN" sz="1600" dirty="0" smtClean="0"/>
                        <a:t>0.8180</a:t>
                      </a:r>
                      <a:endParaRPr lang="zh-CN" altLang="en-US" sz="1600" dirty="0"/>
                    </a:p>
                  </a:txBody>
                  <a:tcPr/>
                </a:tc>
                <a:tc>
                  <a:txBody>
                    <a:bodyPr/>
                    <a:lstStyle/>
                    <a:p>
                      <a:pPr algn="ctr"/>
                      <a:r>
                        <a:rPr lang="en-US" altLang="zh-CN" sz="1600" dirty="0" smtClean="0">
                          <a:solidFill>
                            <a:srgbClr val="C00000"/>
                          </a:solidFill>
                        </a:rPr>
                        <a:t>0.8087</a:t>
                      </a:r>
                      <a:endParaRPr lang="zh-CN" altLang="en-US" sz="1600" dirty="0">
                        <a:solidFill>
                          <a:srgbClr val="C00000"/>
                        </a:solidFill>
                      </a:endParaRPr>
                    </a:p>
                  </a:txBody>
                  <a:tcPr/>
                </a:tc>
                <a:tc>
                  <a:txBody>
                    <a:bodyPr/>
                    <a:lstStyle/>
                    <a:p>
                      <a:pPr algn="ctr"/>
                      <a:r>
                        <a:rPr lang="en-US" altLang="zh-CN" sz="1600" dirty="0" smtClean="0">
                          <a:solidFill>
                            <a:srgbClr val="C00000"/>
                          </a:solidFill>
                        </a:rPr>
                        <a:t>0.8027</a:t>
                      </a:r>
                      <a:endParaRPr lang="zh-CN" altLang="en-US" sz="1600" dirty="0">
                        <a:solidFill>
                          <a:srgbClr val="C00000"/>
                        </a:solidFill>
                      </a:endParaRPr>
                    </a:p>
                  </a:txBody>
                  <a:tcPr/>
                </a:tc>
              </a:tr>
              <a:tr h="141678">
                <a:tc>
                  <a:txBody>
                    <a:bodyPr/>
                    <a:lstStyle/>
                    <a:p>
                      <a:pPr algn="ctr"/>
                      <a:r>
                        <a:rPr lang="en-US" altLang="zh-CN" sz="1600" dirty="0" smtClean="0"/>
                        <a:t>0.7</a:t>
                      </a:r>
                      <a:endParaRPr lang="zh-CN" altLang="en-US" sz="1600" dirty="0"/>
                    </a:p>
                  </a:txBody>
                  <a:tcPr/>
                </a:tc>
                <a:tc>
                  <a:txBody>
                    <a:bodyPr/>
                    <a:lstStyle/>
                    <a:p>
                      <a:pPr algn="ctr"/>
                      <a:r>
                        <a:rPr lang="en-US" altLang="zh-CN" sz="1600" dirty="0" smtClean="0"/>
                        <a:t>0.3</a:t>
                      </a:r>
                      <a:endParaRPr lang="zh-CN" altLang="en-US" sz="1600" dirty="0"/>
                    </a:p>
                  </a:txBody>
                  <a:tcPr/>
                </a:tc>
                <a:tc>
                  <a:txBody>
                    <a:bodyPr/>
                    <a:lstStyle/>
                    <a:p>
                      <a:pPr algn="ctr"/>
                      <a:r>
                        <a:rPr lang="en-US" altLang="zh-CN" sz="1600" dirty="0" smtClean="0"/>
                        <a:t>0.8241</a:t>
                      </a:r>
                      <a:endParaRPr lang="zh-CN" altLang="en-US" sz="1600" dirty="0"/>
                    </a:p>
                  </a:txBody>
                  <a:tcPr/>
                </a:tc>
                <a:tc>
                  <a:txBody>
                    <a:bodyPr/>
                    <a:lstStyle/>
                    <a:p>
                      <a:pPr algn="ctr"/>
                      <a:r>
                        <a:rPr lang="en-US" altLang="zh-CN" sz="1600" dirty="0" smtClean="0"/>
                        <a:t>0.8148</a:t>
                      </a:r>
                      <a:endParaRPr lang="zh-CN" altLang="en-US" sz="1600" dirty="0"/>
                    </a:p>
                  </a:txBody>
                  <a:tcPr/>
                </a:tc>
                <a:tc>
                  <a:txBody>
                    <a:bodyPr/>
                    <a:lstStyle/>
                    <a:p>
                      <a:pPr algn="ctr"/>
                      <a:r>
                        <a:rPr lang="en-US" altLang="zh-CN" sz="1600" dirty="0" smtClean="0"/>
                        <a:t>08083</a:t>
                      </a:r>
                      <a:endParaRPr lang="zh-CN" altLang="en-US" sz="1600" dirty="0"/>
                    </a:p>
                  </a:txBody>
                  <a:tcPr/>
                </a:tc>
                <a:tc>
                  <a:txBody>
                    <a:bodyPr/>
                    <a:lstStyle/>
                    <a:p>
                      <a:pPr algn="ctr"/>
                      <a:r>
                        <a:rPr lang="en-US" altLang="zh-CN" sz="1600" dirty="0" smtClean="0"/>
                        <a:t>0.8022</a:t>
                      </a:r>
                      <a:endParaRPr lang="zh-CN" altLang="en-US" sz="1600" dirty="0"/>
                    </a:p>
                  </a:txBody>
                  <a:tcPr/>
                </a:tc>
              </a:tr>
              <a:tr h="141678">
                <a:tc>
                  <a:txBody>
                    <a:bodyPr/>
                    <a:lstStyle/>
                    <a:p>
                      <a:pPr algn="ctr"/>
                      <a:r>
                        <a:rPr lang="en-US" altLang="zh-CN" sz="1600" dirty="0" smtClean="0"/>
                        <a:t>0.8</a:t>
                      </a:r>
                      <a:endParaRPr lang="zh-CN" altLang="en-US" sz="1600" dirty="0"/>
                    </a:p>
                  </a:txBody>
                  <a:tcPr/>
                </a:tc>
                <a:tc>
                  <a:txBody>
                    <a:bodyPr/>
                    <a:lstStyle/>
                    <a:p>
                      <a:pPr algn="ctr"/>
                      <a:r>
                        <a:rPr lang="en-US" altLang="zh-CN" sz="1600" dirty="0" smtClean="0"/>
                        <a:t>0.2</a:t>
                      </a:r>
                      <a:endParaRPr lang="zh-CN" altLang="en-US" sz="1600" dirty="0"/>
                    </a:p>
                  </a:txBody>
                  <a:tcPr/>
                </a:tc>
                <a:tc>
                  <a:txBody>
                    <a:bodyPr/>
                    <a:lstStyle/>
                    <a:p>
                      <a:pPr algn="ctr"/>
                      <a:r>
                        <a:rPr lang="en-US" altLang="zh-CN" sz="1600" dirty="0" smtClean="0"/>
                        <a:t>0.8203</a:t>
                      </a:r>
                      <a:endParaRPr lang="zh-CN" altLang="en-US" sz="1600" dirty="0"/>
                    </a:p>
                  </a:txBody>
                  <a:tcPr/>
                </a:tc>
                <a:tc>
                  <a:txBody>
                    <a:bodyPr/>
                    <a:lstStyle/>
                    <a:p>
                      <a:pPr algn="ctr"/>
                      <a:r>
                        <a:rPr lang="en-US" altLang="zh-CN" sz="1600" dirty="0" smtClean="0"/>
                        <a:t>0.8115</a:t>
                      </a:r>
                      <a:endParaRPr lang="zh-CN" altLang="en-US" sz="1600" dirty="0"/>
                    </a:p>
                  </a:txBody>
                  <a:tcPr/>
                </a:tc>
                <a:tc>
                  <a:txBody>
                    <a:bodyPr/>
                    <a:lstStyle/>
                    <a:p>
                      <a:pPr algn="ctr"/>
                      <a:r>
                        <a:rPr lang="en-US" altLang="zh-CN" sz="1600" dirty="0" smtClean="0"/>
                        <a:t>0.8060</a:t>
                      </a:r>
                      <a:endParaRPr lang="zh-CN" altLang="en-US" sz="1600" dirty="0"/>
                    </a:p>
                  </a:txBody>
                  <a:tcPr/>
                </a:tc>
                <a:tc>
                  <a:txBody>
                    <a:bodyPr/>
                    <a:lstStyle/>
                    <a:p>
                      <a:pPr algn="ctr"/>
                      <a:r>
                        <a:rPr lang="en-US" altLang="zh-CN" sz="1600" dirty="0" smtClean="0"/>
                        <a:t>0.7994</a:t>
                      </a:r>
                      <a:endParaRPr lang="zh-CN" altLang="en-US" sz="1600" dirty="0"/>
                    </a:p>
                  </a:txBody>
                  <a:tcPr/>
                </a:tc>
              </a:tr>
              <a:tr h="141678">
                <a:tc>
                  <a:txBody>
                    <a:bodyPr/>
                    <a:lstStyle/>
                    <a:p>
                      <a:pPr algn="ctr"/>
                      <a:r>
                        <a:rPr lang="en-US" altLang="zh-CN" sz="1600" dirty="0" smtClean="0"/>
                        <a:t>0.9</a:t>
                      </a:r>
                      <a:endParaRPr lang="zh-CN" altLang="en-US" sz="1600" dirty="0"/>
                    </a:p>
                  </a:txBody>
                  <a:tcPr/>
                </a:tc>
                <a:tc>
                  <a:txBody>
                    <a:bodyPr/>
                    <a:lstStyle/>
                    <a:p>
                      <a:pPr algn="ctr"/>
                      <a:r>
                        <a:rPr lang="en-US" altLang="zh-CN" sz="1600" dirty="0" smtClean="0"/>
                        <a:t>0.1</a:t>
                      </a:r>
                      <a:endParaRPr lang="zh-CN" altLang="en-US" sz="1600" dirty="0"/>
                    </a:p>
                  </a:txBody>
                  <a:tcPr/>
                </a:tc>
                <a:tc>
                  <a:txBody>
                    <a:bodyPr/>
                    <a:lstStyle/>
                    <a:p>
                      <a:pPr algn="ctr"/>
                      <a:r>
                        <a:rPr lang="en-US" altLang="zh-CN" sz="1600" dirty="0" smtClean="0"/>
                        <a:t>0.8157</a:t>
                      </a:r>
                      <a:endParaRPr lang="zh-CN" altLang="en-US" sz="1600" dirty="0"/>
                    </a:p>
                  </a:txBody>
                  <a:tcPr/>
                </a:tc>
                <a:tc>
                  <a:txBody>
                    <a:bodyPr/>
                    <a:lstStyle/>
                    <a:p>
                      <a:pPr algn="ctr"/>
                      <a:r>
                        <a:rPr lang="en-US" altLang="zh-CN" sz="1600" dirty="0" smtClean="0"/>
                        <a:t>0.8068</a:t>
                      </a:r>
                      <a:endParaRPr lang="zh-CN" altLang="en-US" sz="1600" dirty="0"/>
                    </a:p>
                  </a:txBody>
                  <a:tcPr/>
                </a:tc>
                <a:tc>
                  <a:txBody>
                    <a:bodyPr/>
                    <a:lstStyle/>
                    <a:p>
                      <a:pPr algn="ctr"/>
                      <a:r>
                        <a:rPr lang="en-US" altLang="zh-CN" sz="1600" dirty="0" smtClean="0"/>
                        <a:t>0.8021</a:t>
                      </a:r>
                      <a:endParaRPr lang="zh-CN" altLang="en-US" sz="1600" dirty="0"/>
                    </a:p>
                  </a:txBody>
                  <a:tcPr/>
                </a:tc>
                <a:tc>
                  <a:txBody>
                    <a:bodyPr/>
                    <a:lstStyle/>
                    <a:p>
                      <a:pPr algn="ctr"/>
                      <a:r>
                        <a:rPr lang="en-US" altLang="zh-CN" sz="1600" dirty="0" smtClean="0"/>
                        <a:t>0.7954</a:t>
                      </a:r>
                      <a:endParaRPr lang="zh-CN" altLang="en-US" sz="1600" dirty="0"/>
                    </a:p>
                  </a:txBody>
                  <a:tcPr/>
                </a:tc>
              </a:tr>
              <a:tr h="141678">
                <a:tc>
                  <a:txBody>
                    <a:bodyPr/>
                    <a:lstStyle/>
                    <a:p>
                      <a:pPr algn="ctr"/>
                      <a:r>
                        <a:rPr lang="en-US" altLang="zh-CN" sz="1600" dirty="0" smtClean="0"/>
                        <a:t>1</a:t>
                      </a:r>
                      <a:endParaRPr lang="zh-CN" altLang="en-US" sz="1600" dirty="0"/>
                    </a:p>
                  </a:txBody>
                  <a:tcPr/>
                </a:tc>
                <a:tc>
                  <a:txBody>
                    <a:bodyPr/>
                    <a:lstStyle/>
                    <a:p>
                      <a:pPr algn="ctr"/>
                      <a:r>
                        <a:rPr lang="en-US" altLang="zh-CN" sz="1600" dirty="0" smtClean="0"/>
                        <a:t>0</a:t>
                      </a:r>
                      <a:endParaRPr lang="zh-CN" altLang="en-US" sz="1600" dirty="0"/>
                    </a:p>
                  </a:txBody>
                  <a:tcPr/>
                </a:tc>
                <a:tc>
                  <a:txBody>
                    <a:bodyPr/>
                    <a:lstStyle/>
                    <a:p>
                      <a:pPr algn="ctr"/>
                      <a:r>
                        <a:rPr lang="en-US" altLang="zh-CN" sz="1600" dirty="0" smtClean="0"/>
                        <a:t>0.8101</a:t>
                      </a:r>
                      <a:endParaRPr lang="zh-CN" altLang="en-US" sz="1600" dirty="0"/>
                    </a:p>
                  </a:txBody>
                  <a:tcPr/>
                </a:tc>
                <a:tc>
                  <a:txBody>
                    <a:bodyPr/>
                    <a:lstStyle/>
                    <a:p>
                      <a:pPr algn="ctr"/>
                      <a:r>
                        <a:rPr lang="en-US" altLang="zh-CN" sz="1600" dirty="0" smtClean="0"/>
                        <a:t>0.8008</a:t>
                      </a:r>
                      <a:endParaRPr lang="zh-CN" altLang="en-US" sz="1600" dirty="0"/>
                    </a:p>
                  </a:txBody>
                  <a:tcPr/>
                </a:tc>
                <a:tc>
                  <a:txBody>
                    <a:bodyPr/>
                    <a:lstStyle/>
                    <a:p>
                      <a:pPr algn="ctr"/>
                      <a:r>
                        <a:rPr lang="en-US" altLang="zh-CN" sz="1600" dirty="0" smtClean="0"/>
                        <a:t>0.7967</a:t>
                      </a:r>
                      <a:endParaRPr lang="zh-CN" altLang="en-US" sz="1600" dirty="0"/>
                    </a:p>
                  </a:txBody>
                  <a:tcPr/>
                </a:tc>
                <a:tc>
                  <a:txBody>
                    <a:bodyPr/>
                    <a:lstStyle/>
                    <a:p>
                      <a:pPr algn="ctr"/>
                      <a:r>
                        <a:rPr lang="en-US" altLang="zh-CN" sz="1600" dirty="0" smtClean="0"/>
                        <a:t>0.7908</a:t>
                      </a:r>
                      <a:endParaRPr lang="zh-CN" altLang="en-US" sz="1600" dirty="0"/>
                    </a:p>
                  </a:txBody>
                  <a:tcPr/>
                </a:tc>
              </a:tr>
              <a:tr h="141678">
                <a:tc gridSpan="2">
                  <a:txBody>
                    <a:bodyPr/>
                    <a:lstStyle/>
                    <a:p>
                      <a:pPr marL="0" algn="ctr" defTabSz="914400" rtl="0" eaLnBrk="1" latinLnBrk="0" hangingPunct="1"/>
                      <a:r>
                        <a:rPr lang="zh-CN" altLang="en-US" sz="1600" kern="1200" dirty="0" smtClean="0">
                          <a:solidFill>
                            <a:schemeClr val="accent2">
                              <a:lumMod val="75000"/>
                            </a:schemeClr>
                          </a:solidFill>
                          <a:latin typeface="+mn-lt"/>
                          <a:ea typeface="+mn-ea"/>
                          <a:cs typeface="+mn-cs"/>
                        </a:rPr>
                        <a:t>师姐代码</a:t>
                      </a:r>
                      <a:endParaRPr lang="zh-CN" altLang="en-US" sz="1600" kern="1200" dirty="0">
                        <a:solidFill>
                          <a:schemeClr val="accent2">
                            <a:lumMod val="75000"/>
                          </a:schemeClr>
                        </a:solidFill>
                        <a:latin typeface="+mn-lt"/>
                        <a:ea typeface="+mn-ea"/>
                        <a:cs typeface="+mn-cs"/>
                      </a:endParaRPr>
                    </a:p>
                  </a:txBody>
                  <a:tcPr/>
                </a:tc>
                <a:tc hMerge="1">
                  <a:txBody>
                    <a:bodyPr/>
                    <a:lstStyle/>
                    <a:p>
                      <a:pPr algn="ctr"/>
                      <a:endParaRPr lang="zh-CN" altLang="en-US" dirty="0"/>
                    </a:p>
                  </a:txBody>
                  <a:tcPr/>
                </a:tc>
                <a:tc>
                  <a:txBody>
                    <a:bodyPr/>
                    <a:lstStyle/>
                    <a:p>
                      <a:pPr algn="ctr"/>
                      <a:r>
                        <a:rPr lang="en-US" altLang="zh-CN" sz="1600" dirty="0" smtClean="0">
                          <a:solidFill>
                            <a:schemeClr val="accent2">
                              <a:lumMod val="75000"/>
                            </a:schemeClr>
                          </a:solidFill>
                        </a:rPr>
                        <a:t>0.7968</a:t>
                      </a:r>
                      <a:endParaRPr lang="zh-CN" altLang="en-US" sz="1600" dirty="0">
                        <a:solidFill>
                          <a:schemeClr val="accent2">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accent2">
                              <a:lumMod val="75000"/>
                            </a:schemeClr>
                          </a:solidFill>
                        </a:rPr>
                        <a:t>0.7858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accent2">
                              <a:lumMod val="75000"/>
                            </a:schemeClr>
                          </a:solidFill>
                          <a:latin typeface="+mn-lt"/>
                          <a:ea typeface="+mn-ea"/>
                          <a:cs typeface="+mn-cs"/>
                        </a:rPr>
                        <a:t>0.7755</a:t>
                      </a:r>
                      <a:endParaRPr lang="zh-CN" altLang="en-US" sz="1600" kern="1200" dirty="0">
                        <a:solidFill>
                          <a:schemeClr val="accent2">
                            <a:lumMod val="75000"/>
                          </a:schemeClr>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accent2">
                              <a:lumMod val="75000"/>
                            </a:schemeClr>
                          </a:solidFill>
                          <a:latin typeface="+mn-lt"/>
                          <a:ea typeface="+mn-ea"/>
                          <a:cs typeface="+mn-cs"/>
                        </a:rPr>
                        <a:t>0.7692</a:t>
                      </a:r>
                      <a:endParaRPr lang="zh-CN" altLang="en-US" sz="1600" kern="1200" dirty="0">
                        <a:solidFill>
                          <a:schemeClr val="accent2">
                            <a:lumMod val="75000"/>
                          </a:schemeClr>
                        </a:solidFill>
                        <a:latin typeface="+mn-lt"/>
                        <a:ea typeface="+mn-ea"/>
                        <a:cs typeface="+mn-cs"/>
                      </a:endParaRPr>
                    </a:p>
                  </a:txBody>
                  <a:tcPr/>
                </a:tc>
              </a:tr>
            </a:tbl>
          </a:graphicData>
        </a:graphic>
      </p:graphicFrame>
      <p:sp>
        <p:nvSpPr>
          <p:cNvPr id="14" name="文本框 13"/>
          <p:cNvSpPr txBox="1"/>
          <p:nvPr/>
        </p:nvSpPr>
        <p:spPr>
          <a:xfrm>
            <a:off x="7803775" y="2587677"/>
            <a:ext cx="350968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mn-ea"/>
              </a:rPr>
              <a:t>一般随着</a:t>
            </a:r>
            <a:r>
              <a:rPr lang="en-US" altLang="zh-CN" sz="1600" dirty="0" smtClean="0">
                <a:latin typeface="+mn-ea"/>
              </a:rPr>
              <a:t>a</a:t>
            </a:r>
            <a:r>
              <a:rPr lang="zh-CN" altLang="en-US" sz="1600" dirty="0" smtClean="0">
                <a:latin typeface="+mn-ea"/>
              </a:rPr>
              <a:t>的增加，显著性检测效果先变好，后变差</a:t>
            </a:r>
            <a:endParaRPr lang="en-US" altLang="zh-CN" sz="1600" dirty="0" smtClean="0">
              <a:latin typeface="+mn-ea"/>
            </a:endParaRPr>
          </a:p>
          <a:p>
            <a:pPr marL="285750" indent="-285750">
              <a:lnSpc>
                <a:spcPct val="150000"/>
              </a:lnSpc>
              <a:buFont typeface="Arial" panose="020B0604020202020204" pitchFamily="34" charset="0"/>
              <a:buChar char="•"/>
            </a:pPr>
            <a:r>
              <a:rPr lang="zh-CN" altLang="en-US" sz="1600" dirty="0" smtClean="0">
                <a:latin typeface="+mn-ea"/>
              </a:rPr>
              <a:t>当</a:t>
            </a:r>
            <a:r>
              <a:rPr lang="en-US" altLang="zh-CN" sz="1600" dirty="0" smtClean="0">
                <a:latin typeface="+mn-ea"/>
              </a:rPr>
              <a:t>a</a:t>
            </a:r>
            <a:r>
              <a:rPr lang="zh-CN" altLang="en-US" sz="1600" dirty="0" smtClean="0">
                <a:latin typeface="+mn-ea"/>
              </a:rPr>
              <a:t>和</a:t>
            </a:r>
            <a:r>
              <a:rPr lang="en-US" altLang="zh-CN" sz="1600" dirty="0" smtClean="0">
                <a:latin typeface="+mn-ea"/>
              </a:rPr>
              <a:t>b</a:t>
            </a:r>
            <a:r>
              <a:rPr lang="zh-CN" altLang="en-US" sz="1600" dirty="0" smtClean="0">
                <a:latin typeface="+mn-ea"/>
              </a:rPr>
              <a:t>都在</a:t>
            </a:r>
            <a:r>
              <a:rPr lang="en-US" altLang="zh-CN" sz="1600" dirty="0" smtClean="0">
                <a:latin typeface="+mn-ea"/>
              </a:rPr>
              <a:t>0.5</a:t>
            </a:r>
            <a:r>
              <a:rPr lang="zh-CN" altLang="en-US" sz="1600" dirty="0" smtClean="0">
                <a:latin typeface="+mn-ea"/>
              </a:rPr>
              <a:t>附近时，显著性检测效果最佳</a:t>
            </a:r>
            <a:endParaRPr lang="en-US" altLang="zh-CN" sz="1600" dirty="0" smtClean="0">
              <a:latin typeface="+mn-ea"/>
            </a:endParaRPr>
          </a:p>
          <a:p>
            <a:pPr marL="285750" indent="-285750">
              <a:lnSpc>
                <a:spcPct val="150000"/>
              </a:lnSpc>
              <a:buFont typeface="Arial" panose="020B0604020202020204" pitchFamily="34" charset="0"/>
              <a:buChar char="•"/>
            </a:pPr>
            <a:endParaRPr lang="zh-CN" altLang="en-US" sz="1600" b="1" dirty="0">
              <a:latin typeface="+mn-ea"/>
            </a:endParaRPr>
          </a:p>
        </p:txBody>
      </p:sp>
    </p:spTree>
    <p:extLst>
      <p:ext uri="{BB962C8B-B14F-4D97-AF65-F5344CB8AC3E}">
        <p14:creationId xmlns:p14="http://schemas.microsoft.com/office/powerpoint/2010/main" val="596819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2514" y="2487223"/>
            <a:ext cx="2291751" cy="1325563"/>
          </a:xfrm>
        </p:spPr>
        <p:txBody>
          <a:bodyPr>
            <a:normAutofit/>
          </a:bodyPr>
          <a:lstStyle/>
          <a:p>
            <a:r>
              <a:rPr lang="zh-CN" altLang="en-US" sz="5400" dirty="0" smtClean="0"/>
              <a:t>谢谢！</a:t>
            </a:r>
            <a:endParaRPr lang="zh-CN" altLang="en-US" sz="5400" dirty="0"/>
          </a:p>
        </p:txBody>
      </p:sp>
    </p:spTree>
    <p:extLst>
      <p:ext uri="{BB962C8B-B14F-4D97-AF65-F5344CB8AC3E}">
        <p14:creationId xmlns:p14="http://schemas.microsoft.com/office/powerpoint/2010/main" val="3793776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4716" y="1870807"/>
            <a:ext cx="6513576" cy="2682367"/>
          </a:xfrm>
        </p:spPr>
        <p:txBody>
          <a:bodyPr>
            <a:normAutofit fontScale="92500" lnSpcReduction="20000"/>
          </a:bodyPr>
          <a:lstStyle/>
          <a:p>
            <a:pPr>
              <a:lnSpc>
                <a:spcPct val="150000"/>
              </a:lnSpc>
            </a:pPr>
            <a:r>
              <a:rPr lang="zh-CN" altLang="en-US" dirty="0" smtClean="0"/>
              <a:t>研究现状与意义</a:t>
            </a:r>
            <a:endParaRPr lang="en-US" altLang="zh-CN" dirty="0" smtClean="0"/>
          </a:p>
          <a:p>
            <a:pPr>
              <a:lnSpc>
                <a:spcPct val="150000"/>
              </a:lnSpc>
            </a:pPr>
            <a:r>
              <a:rPr lang="zh-CN" altLang="en-US" dirty="0" smtClean="0"/>
              <a:t>介绍图像显著性和目标性</a:t>
            </a:r>
            <a:endParaRPr lang="en-US" altLang="zh-CN" dirty="0" smtClean="0"/>
          </a:p>
          <a:p>
            <a:pPr>
              <a:lnSpc>
                <a:spcPct val="150000"/>
              </a:lnSpc>
            </a:pPr>
            <a:r>
              <a:rPr lang="zh-CN" altLang="en-US" dirty="0"/>
              <a:t>显著</a:t>
            </a:r>
            <a:r>
              <a:rPr lang="zh-CN" altLang="en-US" dirty="0" smtClean="0"/>
              <a:t>性与目标性的融合</a:t>
            </a:r>
            <a:endParaRPr lang="en-US" altLang="zh-CN" dirty="0" smtClean="0"/>
          </a:p>
          <a:p>
            <a:pPr>
              <a:lnSpc>
                <a:spcPct val="150000"/>
              </a:lnSpc>
            </a:pPr>
            <a:r>
              <a:rPr lang="zh-CN" altLang="en-US" dirty="0" smtClean="0"/>
              <a:t>实验结果</a:t>
            </a:r>
            <a:endParaRPr lang="en-US" altLang="zh-CN" dirty="0" smtClean="0"/>
          </a:p>
          <a:p>
            <a:endParaRPr lang="zh-CN" altLang="en-US" dirty="0"/>
          </a:p>
        </p:txBody>
      </p:sp>
    </p:spTree>
    <p:extLst>
      <p:ext uri="{BB962C8B-B14F-4D97-AF65-F5344CB8AC3E}">
        <p14:creationId xmlns:p14="http://schemas.microsoft.com/office/powerpoint/2010/main" val="290126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28714" y="1942598"/>
            <a:ext cx="9509861" cy="2446824"/>
          </a:xfrm>
          <a:prstGeom prst="rect">
            <a:avLst/>
          </a:prstGeom>
          <a:noFill/>
        </p:spPr>
        <p:txBody>
          <a:bodyPr wrap="square" rtlCol="0">
            <a:spAutoFit/>
          </a:bodyPr>
          <a:lstStyle/>
          <a:p>
            <a:pPr>
              <a:lnSpc>
                <a:spcPct val="150000"/>
              </a:lnSpc>
            </a:pPr>
            <a:r>
              <a:rPr lang="en-US" altLang="zh-CN" dirty="0"/>
              <a:t> </a:t>
            </a:r>
            <a:r>
              <a:rPr lang="en-US" altLang="zh-CN" dirty="0" smtClean="0"/>
              <a:t>       </a:t>
            </a:r>
            <a:r>
              <a:rPr lang="zh-CN" altLang="en-US" dirty="0" smtClean="0"/>
              <a:t>人类</a:t>
            </a:r>
            <a:r>
              <a:rPr lang="zh-CN" altLang="en-US" dirty="0"/>
              <a:t>可以快速准确地识别视觉场中的显著区域。在机器上模拟人类的这种能力对于使机器能够像人类一样处理视觉内容是至关重要</a:t>
            </a:r>
            <a:r>
              <a:rPr lang="zh-CN" altLang="en-US" dirty="0" smtClean="0"/>
              <a:t>的。</a:t>
            </a:r>
            <a:endParaRPr lang="en-US" altLang="zh-CN" dirty="0" smtClean="0"/>
          </a:p>
          <a:p>
            <a:pPr>
              <a:lnSpc>
                <a:spcPct val="150000"/>
              </a:lnSpc>
            </a:pPr>
            <a:r>
              <a:rPr lang="en-US" altLang="zh-CN" dirty="0" smtClean="0">
                <a:solidFill>
                  <a:schemeClr val="bg2">
                    <a:lumMod val="10000"/>
                  </a:schemeClr>
                </a:solidFill>
                <a:ea typeface="楷体_GB2312" pitchFamily="49" charset="-122"/>
              </a:rPr>
              <a:t>        </a:t>
            </a:r>
            <a:r>
              <a:rPr lang="zh-CN" altLang="en-US" dirty="0" smtClean="0">
                <a:solidFill>
                  <a:schemeClr val="bg2">
                    <a:lumMod val="10000"/>
                  </a:schemeClr>
                </a:solidFill>
                <a:ea typeface="楷体_GB2312" pitchFamily="49" charset="-122"/>
              </a:rPr>
              <a:t>基于</a:t>
            </a:r>
            <a:r>
              <a:rPr lang="zh-CN" altLang="en-US" dirty="0">
                <a:solidFill>
                  <a:schemeClr val="bg2">
                    <a:lumMod val="10000"/>
                  </a:schemeClr>
                </a:solidFill>
                <a:ea typeface="楷体_GB2312" pitchFamily="49" charset="-122"/>
              </a:rPr>
              <a:t>视觉注意的显著性区域检测对于图像分析过程有着非常重要的意义。将计算资源优先分配给那些容易引起观察者注意的区域，必将极大提高现有的图像处理分析方法的工作效率。显著性区域检测正是在这个基础上提出并发展起来</a:t>
            </a:r>
            <a:r>
              <a:rPr lang="zh-CN" altLang="en-US" dirty="0" smtClean="0">
                <a:solidFill>
                  <a:schemeClr val="bg2">
                    <a:lumMod val="10000"/>
                  </a:schemeClr>
                </a:solidFill>
                <a:ea typeface="楷体_GB2312" pitchFamily="49" charset="-122"/>
              </a:rPr>
              <a:t>的。</a:t>
            </a:r>
            <a:endParaRPr lang="zh-CN" altLang="en-US" dirty="0">
              <a:solidFill>
                <a:schemeClr val="bg2">
                  <a:lumMod val="10000"/>
                </a:schemeClr>
              </a:solidFill>
              <a:ea typeface="楷体_GB2312" pitchFamily="49" charset="-122"/>
            </a:endParaRPr>
          </a:p>
          <a:p>
            <a:endParaRPr lang="zh-CN" altLang="en-US" dirty="0">
              <a:latin typeface="+mn-ea"/>
            </a:endParaRPr>
          </a:p>
        </p:txBody>
      </p:sp>
      <p:sp>
        <p:nvSpPr>
          <p:cNvPr id="11" name="文本框 10"/>
          <p:cNvSpPr txBox="1"/>
          <p:nvPr/>
        </p:nvSpPr>
        <p:spPr>
          <a:xfrm>
            <a:off x="785550" y="612648"/>
            <a:ext cx="3832170" cy="523220"/>
          </a:xfrm>
          <a:prstGeom prst="rect">
            <a:avLst/>
          </a:prstGeom>
          <a:noFill/>
        </p:spPr>
        <p:txBody>
          <a:bodyPr wrap="square" rtlCol="0">
            <a:spAutoFit/>
          </a:bodyPr>
          <a:lstStyle/>
          <a:p>
            <a:r>
              <a:rPr lang="zh-CN" altLang="en-US" sz="2800" b="1" dirty="0" smtClean="0"/>
              <a:t>研究意义与现状</a:t>
            </a:r>
            <a:endParaRPr lang="zh-CN" altLang="en-US" sz="2800" b="1" dirty="0"/>
          </a:p>
        </p:txBody>
      </p:sp>
    </p:spTree>
    <p:extLst>
      <p:ext uri="{BB962C8B-B14F-4D97-AF65-F5344CB8AC3E}">
        <p14:creationId xmlns:p14="http://schemas.microsoft.com/office/powerpoint/2010/main" val="222243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99362" y="1471951"/>
            <a:ext cx="9509861" cy="3093154"/>
          </a:xfrm>
          <a:prstGeom prst="rect">
            <a:avLst/>
          </a:prstGeom>
          <a:noFill/>
        </p:spPr>
        <p:txBody>
          <a:bodyPr wrap="square" rtlCol="0">
            <a:spAutoFit/>
          </a:bodyPr>
          <a:lstStyle/>
          <a:p>
            <a:pPr>
              <a:lnSpc>
                <a:spcPct val="150000"/>
              </a:lnSpc>
            </a:pPr>
            <a:r>
              <a:rPr lang="zh-CN" altLang="en-US" sz="2000" b="1" dirty="0" smtClean="0">
                <a:solidFill>
                  <a:schemeClr val="bg2">
                    <a:lumMod val="10000"/>
                  </a:schemeClr>
                </a:solidFill>
                <a:ea typeface="楷体_GB2312" pitchFamily="49" charset="-122"/>
              </a:rPr>
              <a:t>自下而上：</a:t>
            </a:r>
            <a:endParaRPr lang="en-US" altLang="zh-CN" sz="2000" b="1" dirty="0" smtClean="0">
              <a:solidFill>
                <a:schemeClr val="bg2">
                  <a:lumMod val="10000"/>
                </a:schemeClr>
              </a:solidFill>
              <a:ea typeface="楷体_GB2312" pitchFamily="49" charset="-122"/>
            </a:endParaRPr>
          </a:p>
          <a:p>
            <a:pPr marL="285750" indent="-285750" algn="just">
              <a:lnSpc>
                <a:spcPct val="150000"/>
              </a:lnSpc>
              <a:buFont typeface="Arial" panose="020B0604020202020204" pitchFamily="34" charset="0"/>
              <a:buChar char="•"/>
              <a:defRPr/>
            </a:pPr>
            <a:r>
              <a:rPr lang="zh-CN" altLang="en-US" dirty="0" smtClean="0">
                <a:solidFill>
                  <a:schemeClr val="bg2">
                    <a:lumMod val="10000"/>
                  </a:schemeClr>
                </a:solidFill>
                <a:ea typeface="楷体_GB2312" pitchFamily="49" charset="-122"/>
              </a:rPr>
              <a:t>自下而上</a:t>
            </a:r>
            <a:r>
              <a:rPr lang="zh-CN" altLang="en-US" dirty="0">
                <a:solidFill>
                  <a:schemeClr val="bg2">
                    <a:lumMod val="10000"/>
                  </a:schemeClr>
                </a:solidFill>
                <a:ea typeface="楷体_GB2312" pitchFamily="49" charset="-122"/>
              </a:rPr>
              <a:t>的数据驱动的显著性检测方法</a:t>
            </a:r>
            <a:endParaRPr lang="en-US" altLang="zh-CN" dirty="0">
              <a:solidFill>
                <a:schemeClr val="bg2">
                  <a:lumMod val="10000"/>
                </a:schemeClr>
              </a:solidFill>
              <a:ea typeface="楷体_GB2312" pitchFamily="49" charset="-122"/>
            </a:endParaRPr>
          </a:p>
          <a:p>
            <a:pPr marL="285750" indent="-285750" algn="just">
              <a:lnSpc>
                <a:spcPct val="150000"/>
              </a:lnSpc>
              <a:buFont typeface="Arial" panose="020B0604020202020204" pitchFamily="34" charset="0"/>
              <a:buChar char="•"/>
              <a:defRPr/>
            </a:pPr>
            <a:r>
              <a:rPr lang="zh-CN" altLang="en-US" dirty="0">
                <a:solidFill>
                  <a:schemeClr val="bg2">
                    <a:lumMod val="10000"/>
                  </a:schemeClr>
                </a:solidFill>
                <a:ea typeface="楷体_GB2312" pitchFamily="49" charset="-122"/>
              </a:rPr>
              <a:t>结合方向，颜色，强度等比较简单的特征综合得到图像的显著性</a:t>
            </a:r>
          </a:p>
          <a:p>
            <a:pPr>
              <a:lnSpc>
                <a:spcPct val="150000"/>
              </a:lnSpc>
            </a:pPr>
            <a:endParaRPr lang="en-US" altLang="zh-CN" dirty="0">
              <a:solidFill>
                <a:schemeClr val="bg2">
                  <a:lumMod val="10000"/>
                </a:schemeClr>
              </a:solidFill>
              <a:ea typeface="楷体_GB2312" pitchFamily="49" charset="-122"/>
            </a:endParaRPr>
          </a:p>
          <a:p>
            <a:pPr>
              <a:lnSpc>
                <a:spcPct val="150000"/>
              </a:lnSpc>
            </a:pPr>
            <a:r>
              <a:rPr lang="zh-CN" altLang="en-US" sz="2000" b="1" dirty="0" smtClean="0">
                <a:solidFill>
                  <a:schemeClr val="bg2">
                    <a:lumMod val="10000"/>
                  </a:schemeClr>
                </a:solidFill>
                <a:ea typeface="楷体_GB2312" pitchFamily="49" charset="-122"/>
              </a:rPr>
              <a:t>自上而下：</a:t>
            </a:r>
            <a:endParaRPr lang="en-US" altLang="zh-CN" sz="2000" b="1" dirty="0" smtClean="0">
              <a:solidFill>
                <a:schemeClr val="bg2">
                  <a:lumMod val="10000"/>
                </a:schemeClr>
              </a:solidFill>
              <a:ea typeface="楷体_GB2312" pitchFamily="49" charset="-122"/>
            </a:endParaRPr>
          </a:p>
          <a:p>
            <a:pPr marL="285750" indent="-285750" algn="just">
              <a:lnSpc>
                <a:spcPct val="150000"/>
              </a:lnSpc>
              <a:buFont typeface="Arial" panose="020B0604020202020204" pitchFamily="34" charset="0"/>
              <a:buChar char="•"/>
              <a:defRPr/>
            </a:pPr>
            <a:r>
              <a:rPr lang="zh-CN" altLang="en-US" dirty="0">
                <a:solidFill>
                  <a:schemeClr val="bg2">
                    <a:lumMod val="10000"/>
                  </a:schemeClr>
                </a:solidFill>
                <a:ea typeface="楷体_GB2312" pitchFamily="49" charset="-122"/>
              </a:rPr>
              <a:t>自上而下的任务目标驱动的检测方法</a:t>
            </a:r>
            <a:endParaRPr lang="en-US" altLang="zh-CN" dirty="0">
              <a:solidFill>
                <a:schemeClr val="bg2">
                  <a:lumMod val="10000"/>
                </a:schemeClr>
              </a:solidFill>
              <a:ea typeface="楷体_GB2312" pitchFamily="49" charset="-122"/>
            </a:endParaRPr>
          </a:p>
          <a:p>
            <a:pPr marL="285750" indent="-285750" algn="just">
              <a:lnSpc>
                <a:spcPct val="150000"/>
              </a:lnSpc>
              <a:buFont typeface="Arial" panose="020B0604020202020204" pitchFamily="34" charset="0"/>
              <a:buChar char="•"/>
              <a:defRPr/>
            </a:pPr>
            <a:r>
              <a:rPr lang="zh-CN" altLang="en-US" dirty="0">
                <a:solidFill>
                  <a:schemeClr val="bg2">
                    <a:lumMod val="10000"/>
                  </a:schemeClr>
                </a:solidFill>
                <a:ea typeface="楷体_GB2312" pitchFamily="49" charset="-122"/>
              </a:rPr>
              <a:t>视觉认知功能，如脸，人类，汽车等概念信息作为显著性检测的</a:t>
            </a:r>
            <a:r>
              <a:rPr lang="zh-CN" altLang="en-US" dirty="0" smtClean="0">
                <a:solidFill>
                  <a:schemeClr val="bg2">
                    <a:lumMod val="10000"/>
                  </a:schemeClr>
                </a:solidFill>
                <a:ea typeface="楷体_GB2312" pitchFamily="49" charset="-122"/>
              </a:rPr>
              <a:t>向导</a:t>
            </a:r>
            <a:endParaRPr lang="en-US" altLang="zh-CN" dirty="0">
              <a:solidFill>
                <a:schemeClr val="bg2">
                  <a:lumMod val="10000"/>
                </a:schemeClr>
              </a:solidFill>
              <a:ea typeface="楷体_GB2312" pitchFamily="49" charset="-122"/>
            </a:endParaRPr>
          </a:p>
        </p:txBody>
      </p:sp>
      <p:sp>
        <p:nvSpPr>
          <p:cNvPr id="11" name="文本框 10"/>
          <p:cNvSpPr txBox="1"/>
          <p:nvPr/>
        </p:nvSpPr>
        <p:spPr>
          <a:xfrm>
            <a:off x="785550" y="612648"/>
            <a:ext cx="3832170" cy="523220"/>
          </a:xfrm>
          <a:prstGeom prst="rect">
            <a:avLst/>
          </a:prstGeom>
          <a:noFill/>
        </p:spPr>
        <p:txBody>
          <a:bodyPr wrap="square" rtlCol="0">
            <a:spAutoFit/>
          </a:bodyPr>
          <a:lstStyle/>
          <a:p>
            <a:r>
              <a:rPr lang="zh-CN" altLang="en-US" sz="2800" b="1" dirty="0" smtClean="0"/>
              <a:t>研究意义与现状</a:t>
            </a:r>
            <a:endParaRPr lang="zh-CN" altLang="en-US" sz="2800" b="1" dirty="0"/>
          </a:p>
        </p:txBody>
      </p:sp>
    </p:spTree>
    <p:extLst>
      <p:ext uri="{BB962C8B-B14F-4D97-AF65-F5344CB8AC3E}">
        <p14:creationId xmlns:p14="http://schemas.microsoft.com/office/powerpoint/2010/main" val="340494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54711" y="1331095"/>
            <a:ext cx="9203839" cy="923330"/>
          </a:xfrm>
          <a:prstGeom prst="rect">
            <a:avLst/>
          </a:prstGeom>
          <a:noFill/>
        </p:spPr>
        <p:txBody>
          <a:bodyPr wrap="square" rtlCol="0">
            <a:spAutoFit/>
          </a:bodyPr>
          <a:lstStyle/>
          <a:p>
            <a:pPr>
              <a:lnSpc>
                <a:spcPct val="150000"/>
              </a:lnSpc>
            </a:pPr>
            <a:r>
              <a:rPr lang="zh-CN" altLang="en-US" dirty="0" smtClean="0">
                <a:latin typeface="+mn-ea"/>
              </a:rPr>
              <a:t>    视觉显著性是指智能算法通过模拟人的视觉特点，标注出图片中的显著区域，着重查找人比较感兴趣的地方</a:t>
            </a:r>
            <a:endParaRPr lang="zh-CN" altLang="en-US" dirty="0">
              <a:latin typeface="+mn-ea"/>
            </a:endParaRPr>
          </a:p>
        </p:txBody>
      </p:sp>
      <p:sp>
        <p:nvSpPr>
          <p:cNvPr id="11" name="文本框 10"/>
          <p:cNvSpPr txBox="1"/>
          <p:nvPr/>
        </p:nvSpPr>
        <p:spPr>
          <a:xfrm>
            <a:off x="772103" y="612648"/>
            <a:ext cx="3832170" cy="523220"/>
          </a:xfrm>
          <a:prstGeom prst="rect">
            <a:avLst/>
          </a:prstGeom>
          <a:noFill/>
        </p:spPr>
        <p:txBody>
          <a:bodyPr wrap="square" rtlCol="0">
            <a:spAutoFit/>
          </a:bodyPr>
          <a:lstStyle/>
          <a:p>
            <a:r>
              <a:rPr lang="zh-CN" altLang="en-US" sz="2800" b="1" dirty="0" smtClean="0"/>
              <a:t>图像</a:t>
            </a:r>
            <a:r>
              <a:rPr lang="zh-CN" altLang="en-US" sz="2800" b="1" dirty="0"/>
              <a:t>显著性</a:t>
            </a:r>
            <a:endParaRPr lang="zh-CN" altLang="en-US" dirty="0"/>
          </a:p>
        </p:txBody>
      </p:sp>
      <p:pic>
        <p:nvPicPr>
          <p:cNvPr id="12"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26765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54"/>
          <p:cNvSpPr>
            <a:spLocks noChangeArrowheads="1"/>
          </p:cNvSpPr>
          <p:nvPr/>
        </p:nvSpPr>
        <p:spPr bwMode="auto">
          <a:xfrm>
            <a:off x="1724585" y="3951960"/>
            <a:ext cx="7494587"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30000"/>
              </a:lnSpc>
              <a:buFont typeface="Arial" panose="020B0604020202020204" pitchFamily="34" charset="0"/>
              <a:buChar char="•"/>
            </a:pPr>
            <a:r>
              <a:rPr lang="zh-CN" altLang="en-US" sz="1400" dirty="0">
                <a:solidFill>
                  <a:schemeClr val="bg1"/>
                </a:solidFill>
                <a:latin typeface="微软雅黑" pitchFamily="34" charset="-122"/>
                <a:ea typeface="微软雅黑" pitchFamily="34" charset="-122"/>
              </a:rPr>
              <a:t>第</a:t>
            </a:r>
            <a:r>
              <a:rPr lang="zh-CN" altLang="en-US" sz="1400" dirty="0" smtClean="0">
                <a:solidFill>
                  <a:schemeClr val="bg1"/>
                </a:solidFill>
                <a:latin typeface="微软雅黑" pitchFamily="34" charset="-122"/>
                <a:ea typeface="微软雅黑" pitchFamily="34" charset="-122"/>
              </a:rPr>
              <a:t>一行为彩色原图</a:t>
            </a:r>
            <a:endParaRPr lang="en-US" altLang="zh-CN" sz="1400" dirty="0" smtClean="0">
              <a:solidFill>
                <a:schemeClr val="bg1"/>
              </a:solidFill>
              <a:latin typeface="微软雅黑" pitchFamily="34" charset="-122"/>
              <a:ea typeface="微软雅黑" pitchFamily="34" charset="-122"/>
            </a:endParaRPr>
          </a:p>
          <a:p>
            <a:pPr marL="285750" indent="-285750" eaLnBrk="1" hangingPunct="1">
              <a:lnSpc>
                <a:spcPct val="130000"/>
              </a:lnSpc>
              <a:buFont typeface="Arial" panose="020B0604020202020204" pitchFamily="34" charset="0"/>
              <a:buChar char="•"/>
            </a:pPr>
            <a:r>
              <a:rPr lang="zh-CN" altLang="en-US" sz="1400" dirty="0">
                <a:solidFill>
                  <a:schemeClr val="bg1"/>
                </a:solidFill>
                <a:latin typeface="微软雅黑" pitchFamily="34" charset="-122"/>
                <a:ea typeface="微软雅黑" pitchFamily="34" charset="-122"/>
              </a:rPr>
              <a:t>第二</a:t>
            </a:r>
            <a:r>
              <a:rPr lang="zh-CN" altLang="en-US" sz="1400" dirty="0" smtClean="0">
                <a:solidFill>
                  <a:schemeClr val="bg1"/>
                </a:solidFill>
                <a:latin typeface="微软雅黑" pitchFamily="34" charset="-122"/>
                <a:ea typeface="微软雅黑" pitchFamily="34" charset="-122"/>
              </a:rPr>
              <a:t>行为对应的显著性图</a:t>
            </a:r>
            <a:endParaRPr lang="en-US" altLang="zh-CN" sz="1400" dirty="0" smtClean="0">
              <a:solidFill>
                <a:schemeClr val="bg1"/>
              </a:solidFill>
              <a:latin typeface="微软雅黑" pitchFamily="34" charset="-122"/>
              <a:ea typeface="微软雅黑" pitchFamily="34" charset="-122"/>
            </a:endParaRPr>
          </a:p>
          <a:p>
            <a:pPr marL="285750" indent="-285750" eaLnBrk="1" hangingPunct="1">
              <a:lnSpc>
                <a:spcPct val="130000"/>
              </a:lnSpc>
              <a:buFont typeface="Arial" panose="020B0604020202020204" pitchFamily="34" charset="0"/>
              <a:buChar char="•"/>
            </a:pPr>
            <a:r>
              <a:rPr lang="zh-CN" altLang="en-US" sz="1400" dirty="0" smtClean="0">
                <a:solidFill>
                  <a:schemeClr val="bg1"/>
                </a:solidFill>
                <a:latin typeface="微软雅黑" pitchFamily="34" charset="-122"/>
                <a:ea typeface="微软雅黑" pitchFamily="34" charset="-122"/>
              </a:rPr>
              <a:t>显著图中越白的地方对应原始彩色图中显著性越明显</a:t>
            </a:r>
            <a:endParaRPr lang="en-US" altLang="zh-CN" sz="1400" dirty="0">
              <a:solidFill>
                <a:schemeClr val="bg1"/>
              </a:solidFill>
              <a:latin typeface="微软雅黑" pitchFamily="34" charset="-122"/>
              <a:ea typeface="微软雅黑" pitchFamily="34" charset="-122"/>
            </a:endParaRPr>
          </a:p>
        </p:txBody>
      </p:sp>
      <p:pic>
        <p:nvPicPr>
          <p:cNvPr id="15" name="图片 14"/>
          <p:cNvPicPr>
            <a:picLocks noChangeAspect="1"/>
          </p:cNvPicPr>
          <p:nvPr/>
        </p:nvPicPr>
        <p:blipFill>
          <a:blip r:embed="rId3"/>
          <a:stretch>
            <a:fillRect/>
          </a:stretch>
        </p:blipFill>
        <p:spPr>
          <a:xfrm>
            <a:off x="1684744" y="2578041"/>
            <a:ext cx="2026122" cy="1591954"/>
          </a:xfrm>
          <a:prstGeom prst="rect">
            <a:avLst/>
          </a:prstGeom>
        </p:spPr>
      </p:pic>
      <p:pic>
        <p:nvPicPr>
          <p:cNvPr id="16" name="图片 15"/>
          <p:cNvPicPr>
            <a:picLocks noChangeAspect="1"/>
          </p:cNvPicPr>
          <p:nvPr/>
        </p:nvPicPr>
        <p:blipFill>
          <a:blip r:embed="rId4"/>
          <a:stretch>
            <a:fillRect/>
          </a:stretch>
        </p:blipFill>
        <p:spPr>
          <a:xfrm>
            <a:off x="1724584" y="4365222"/>
            <a:ext cx="1986281" cy="1560650"/>
          </a:xfrm>
          <a:prstGeom prst="rect">
            <a:avLst/>
          </a:prstGeom>
        </p:spPr>
      </p:pic>
      <p:pic>
        <p:nvPicPr>
          <p:cNvPr id="19" name="图片 18"/>
          <p:cNvPicPr>
            <a:picLocks noChangeAspect="1"/>
          </p:cNvPicPr>
          <p:nvPr/>
        </p:nvPicPr>
        <p:blipFill>
          <a:blip r:embed="rId5"/>
          <a:stretch>
            <a:fillRect/>
          </a:stretch>
        </p:blipFill>
        <p:spPr>
          <a:xfrm>
            <a:off x="4223431" y="2641093"/>
            <a:ext cx="2153548" cy="1521157"/>
          </a:xfrm>
          <a:prstGeom prst="rect">
            <a:avLst/>
          </a:prstGeom>
        </p:spPr>
      </p:pic>
      <p:pic>
        <p:nvPicPr>
          <p:cNvPr id="20" name="图片 19"/>
          <p:cNvPicPr>
            <a:picLocks noChangeAspect="1"/>
          </p:cNvPicPr>
          <p:nvPr/>
        </p:nvPicPr>
        <p:blipFill>
          <a:blip r:embed="rId6"/>
          <a:stretch>
            <a:fillRect/>
          </a:stretch>
        </p:blipFill>
        <p:spPr>
          <a:xfrm>
            <a:off x="4223431" y="4418241"/>
            <a:ext cx="2228479" cy="1526596"/>
          </a:xfrm>
          <a:prstGeom prst="rect">
            <a:avLst/>
          </a:prstGeom>
        </p:spPr>
      </p:pic>
      <p:pic>
        <p:nvPicPr>
          <p:cNvPr id="23" name="图片 22"/>
          <p:cNvPicPr>
            <a:picLocks noChangeAspect="1"/>
          </p:cNvPicPr>
          <p:nvPr/>
        </p:nvPicPr>
        <p:blipFill>
          <a:blip r:embed="rId7"/>
          <a:stretch>
            <a:fillRect/>
          </a:stretch>
        </p:blipFill>
        <p:spPr>
          <a:xfrm>
            <a:off x="6798810" y="2598410"/>
            <a:ext cx="1992615" cy="1555212"/>
          </a:xfrm>
          <a:prstGeom prst="rect">
            <a:avLst/>
          </a:prstGeom>
        </p:spPr>
      </p:pic>
      <p:pic>
        <p:nvPicPr>
          <p:cNvPr id="24" name="图片 23"/>
          <p:cNvPicPr>
            <a:picLocks noChangeAspect="1"/>
          </p:cNvPicPr>
          <p:nvPr/>
        </p:nvPicPr>
        <p:blipFill>
          <a:blip r:embed="rId8"/>
          <a:stretch>
            <a:fillRect/>
          </a:stretch>
        </p:blipFill>
        <p:spPr>
          <a:xfrm>
            <a:off x="6798810" y="4418241"/>
            <a:ext cx="2073461" cy="1534688"/>
          </a:xfrm>
          <a:prstGeom prst="rect">
            <a:avLst/>
          </a:prstGeom>
        </p:spPr>
      </p:pic>
    </p:spTree>
    <p:extLst>
      <p:ext uri="{BB962C8B-B14F-4D97-AF65-F5344CB8AC3E}">
        <p14:creationId xmlns:p14="http://schemas.microsoft.com/office/powerpoint/2010/main" val="1975801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5209" y="1375946"/>
            <a:ext cx="9203839" cy="369332"/>
          </a:xfrm>
          <a:prstGeom prst="rect">
            <a:avLst/>
          </a:prstGeom>
          <a:noFill/>
        </p:spPr>
        <p:txBody>
          <a:bodyPr wrap="square" rtlCol="0">
            <a:spAutoFit/>
          </a:bodyPr>
          <a:lstStyle/>
          <a:p>
            <a:r>
              <a:rPr lang="zh-CN" altLang="en-US" dirty="0" smtClean="0">
                <a:latin typeface="+mn-ea"/>
              </a:rPr>
              <a:t>目标性是由</a:t>
            </a:r>
            <a:r>
              <a:rPr lang="en-US" altLang="zh-CN" dirty="0" err="1" smtClean="0">
                <a:latin typeface="+mn-ea"/>
              </a:rPr>
              <a:t>Alexe</a:t>
            </a:r>
            <a:r>
              <a:rPr lang="zh-CN" altLang="en-US" dirty="0" smtClean="0">
                <a:latin typeface="+mn-ea"/>
              </a:rPr>
              <a:t>等在文献</a:t>
            </a:r>
            <a:r>
              <a:rPr lang="en-US" altLang="zh-CN" dirty="0" smtClean="0">
                <a:latin typeface="+mn-ea"/>
              </a:rPr>
              <a:t>[1]</a:t>
            </a:r>
            <a:r>
              <a:rPr lang="zh-CN" altLang="en-US" dirty="0" smtClean="0">
                <a:latin typeface="+mn-ea"/>
              </a:rPr>
              <a:t>中提出，表示一个像素或区域包含完整目标的可能性</a:t>
            </a:r>
            <a:endParaRPr lang="zh-CN" altLang="en-US" dirty="0">
              <a:latin typeface="+mn-ea"/>
            </a:endParaRPr>
          </a:p>
        </p:txBody>
      </p:sp>
      <p:sp>
        <p:nvSpPr>
          <p:cNvPr id="8" name="文本框 7"/>
          <p:cNvSpPr txBox="1"/>
          <p:nvPr/>
        </p:nvSpPr>
        <p:spPr>
          <a:xfrm>
            <a:off x="924464" y="6262777"/>
            <a:ext cx="9634268" cy="369332"/>
          </a:xfrm>
          <a:prstGeom prst="rect">
            <a:avLst/>
          </a:prstGeom>
          <a:noFill/>
        </p:spPr>
        <p:txBody>
          <a:bodyPr wrap="square" rtlCol="0">
            <a:spAutoFit/>
          </a:bodyPr>
          <a:lstStyle/>
          <a:p>
            <a:r>
              <a:rPr lang="en-US" altLang="zh-CN" dirty="0" smtClean="0"/>
              <a:t>[1] B. </a:t>
            </a:r>
            <a:r>
              <a:rPr lang="en-US" altLang="zh-CN" dirty="0" err="1" smtClean="0"/>
              <a:t>Alexe</a:t>
            </a:r>
            <a:r>
              <a:rPr lang="en-US" altLang="zh-CN" dirty="0" smtClean="0"/>
              <a:t>, T. </a:t>
            </a:r>
            <a:r>
              <a:rPr lang="en-US" altLang="zh-CN" dirty="0" err="1" smtClean="0"/>
              <a:t>Deselaers</a:t>
            </a:r>
            <a:r>
              <a:rPr lang="en-US" altLang="zh-CN" dirty="0" smtClean="0"/>
              <a:t>, and V. Ferrari. Measuring the </a:t>
            </a:r>
            <a:r>
              <a:rPr lang="en-US" altLang="zh-CN" dirty="0" err="1" smtClean="0"/>
              <a:t>objectness</a:t>
            </a:r>
            <a:r>
              <a:rPr lang="en-US" altLang="zh-CN" dirty="0" smtClean="0"/>
              <a:t> of image windows. PAMI, 2012</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8752" y="3177598"/>
            <a:ext cx="2801816" cy="222616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4577" y="3104980"/>
            <a:ext cx="2948941" cy="2416365"/>
          </a:xfrm>
          <a:prstGeom prst="rect">
            <a:avLst/>
          </a:prstGeom>
        </p:spPr>
      </p:pic>
      <p:sp>
        <p:nvSpPr>
          <p:cNvPr id="11" name="文本框 10"/>
          <p:cNvSpPr txBox="1"/>
          <p:nvPr/>
        </p:nvSpPr>
        <p:spPr>
          <a:xfrm>
            <a:off x="772103" y="612648"/>
            <a:ext cx="3832170" cy="523220"/>
          </a:xfrm>
          <a:prstGeom prst="rect">
            <a:avLst/>
          </a:prstGeom>
          <a:noFill/>
        </p:spPr>
        <p:txBody>
          <a:bodyPr wrap="square" rtlCol="0">
            <a:spAutoFit/>
          </a:bodyPr>
          <a:lstStyle/>
          <a:p>
            <a:r>
              <a:rPr lang="zh-CN" altLang="en-US" sz="2800" b="1" dirty="0"/>
              <a:t>图像目标</a:t>
            </a:r>
            <a:r>
              <a:rPr lang="zh-CN" altLang="en-US" sz="2800" b="1" dirty="0" smtClean="0"/>
              <a:t>性</a:t>
            </a:r>
            <a:endParaRPr lang="zh-CN" altLang="en-US" dirty="0"/>
          </a:p>
        </p:txBody>
      </p:sp>
      <p:sp>
        <p:nvSpPr>
          <p:cNvPr id="12" name="文本框 11"/>
          <p:cNvSpPr txBox="1"/>
          <p:nvPr/>
        </p:nvSpPr>
        <p:spPr>
          <a:xfrm>
            <a:off x="1313443" y="2665199"/>
            <a:ext cx="365522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 包含</a:t>
            </a:r>
            <a:r>
              <a:rPr lang="zh-CN" altLang="en-US" dirty="0"/>
              <a:t>一</a:t>
            </a:r>
            <a:r>
              <a:rPr lang="zh-CN" altLang="en-US" dirty="0" smtClean="0"/>
              <a:t>个空间</a:t>
            </a:r>
            <a:r>
              <a:rPr lang="zh-CN" altLang="en-US" dirty="0"/>
              <a:t>闭合的边界</a:t>
            </a:r>
            <a:r>
              <a:rPr lang="zh-CN" altLang="en-US" dirty="0" smtClean="0"/>
              <a:t>；</a:t>
            </a:r>
            <a:endParaRPr lang="en-US" altLang="zh-CN" dirty="0"/>
          </a:p>
          <a:p>
            <a:pPr marL="285750" indent="-285750">
              <a:lnSpc>
                <a:spcPct val="150000"/>
              </a:lnSpc>
              <a:buFont typeface="Arial" panose="020B0604020202020204" pitchFamily="34" charset="0"/>
              <a:buChar char="•"/>
            </a:pPr>
            <a:r>
              <a:rPr lang="zh-CN" altLang="en-US" dirty="0" smtClean="0"/>
              <a:t>和</a:t>
            </a:r>
            <a:r>
              <a:rPr lang="zh-CN" altLang="en-US" dirty="0"/>
              <a:t>周围事物有不同的形态； </a:t>
            </a:r>
            <a:endParaRPr lang="en-US" altLang="zh-CN" dirty="0"/>
          </a:p>
          <a:p>
            <a:pPr marL="285750" indent="-285750">
              <a:lnSpc>
                <a:spcPct val="150000"/>
              </a:lnSpc>
              <a:buFont typeface="Arial" panose="020B0604020202020204" pitchFamily="34" charset="0"/>
              <a:buChar char="•"/>
            </a:pPr>
            <a:r>
              <a:rPr lang="zh-CN" altLang="en-US" dirty="0" smtClean="0"/>
              <a:t>有时</a:t>
            </a:r>
            <a:r>
              <a:rPr lang="zh-CN" altLang="en-US" dirty="0"/>
              <a:t>是独特、突出的</a:t>
            </a:r>
            <a:r>
              <a:rPr lang="zh-CN" altLang="en-US" dirty="0" smtClean="0"/>
              <a:t>。</a:t>
            </a:r>
            <a:endParaRPr lang="zh-CN" altLang="en-US" dirty="0">
              <a:latin typeface="+mn-ea"/>
            </a:endParaRPr>
          </a:p>
        </p:txBody>
      </p:sp>
      <p:sp>
        <p:nvSpPr>
          <p:cNvPr id="3" name="矩形 2"/>
          <p:cNvSpPr/>
          <p:nvPr/>
        </p:nvSpPr>
        <p:spPr>
          <a:xfrm>
            <a:off x="1044579" y="2117378"/>
            <a:ext cx="4392549" cy="369332"/>
          </a:xfrm>
          <a:prstGeom prst="rect">
            <a:avLst/>
          </a:prstGeom>
        </p:spPr>
        <p:txBody>
          <a:bodyPr wrap="none">
            <a:spAutoFit/>
          </a:bodyPr>
          <a:lstStyle/>
          <a:p>
            <a:r>
              <a:rPr lang="en-US" altLang="zh-CN" dirty="0"/>
              <a:t> </a:t>
            </a:r>
            <a:r>
              <a:rPr lang="zh-CN" altLang="en-US" dirty="0"/>
              <a:t>一个图像中所含目标通常包含下面特点：</a:t>
            </a:r>
          </a:p>
        </p:txBody>
      </p:sp>
    </p:spTree>
    <p:extLst>
      <p:ext uri="{BB962C8B-B14F-4D97-AF65-F5344CB8AC3E}">
        <p14:creationId xmlns:p14="http://schemas.microsoft.com/office/powerpoint/2010/main" val="326066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04486" y="1983789"/>
            <a:ext cx="10056299" cy="3606601"/>
          </a:xfrm>
          <a:prstGeom prst="rect">
            <a:avLst/>
          </a:prstGeom>
        </p:spPr>
      </p:pic>
      <p:sp>
        <p:nvSpPr>
          <p:cNvPr id="8" name="文本框 7"/>
          <p:cNvSpPr txBox="1"/>
          <p:nvPr/>
        </p:nvSpPr>
        <p:spPr>
          <a:xfrm>
            <a:off x="772103" y="612648"/>
            <a:ext cx="3832170" cy="523220"/>
          </a:xfrm>
          <a:prstGeom prst="rect">
            <a:avLst/>
          </a:prstGeom>
          <a:noFill/>
        </p:spPr>
        <p:txBody>
          <a:bodyPr wrap="square" rtlCol="0">
            <a:spAutoFit/>
          </a:bodyPr>
          <a:lstStyle/>
          <a:p>
            <a:r>
              <a:rPr lang="zh-CN" altLang="en-US" sz="2800" b="1" dirty="0" smtClean="0"/>
              <a:t>显著性检测方法</a:t>
            </a:r>
            <a:endParaRPr lang="zh-CN" altLang="en-US" dirty="0"/>
          </a:p>
        </p:txBody>
      </p:sp>
      <p:sp>
        <p:nvSpPr>
          <p:cNvPr id="9" name="文本框 8"/>
          <p:cNvSpPr txBox="1"/>
          <p:nvPr/>
        </p:nvSpPr>
        <p:spPr>
          <a:xfrm>
            <a:off x="772103" y="5973185"/>
            <a:ext cx="10713774" cy="369332"/>
          </a:xfrm>
          <a:prstGeom prst="rect">
            <a:avLst/>
          </a:prstGeom>
          <a:noFill/>
        </p:spPr>
        <p:txBody>
          <a:bodyPr wrap="square" rtlCol="0">
            <a:spAutoFit/>
          </a:bodyPr>
          <a:lstStyle/>
          <a:p>
            <a:r>
              <a:rPr lang="en-US" altLang="zh-CN" dirty="0" smtClean="0"/>
              <a:t>[2] C </a:t>
            </a:r>
            <a:r>
              <a:rPr lang="en-US" altLang="zh-CN" dirty="0"/>
              <a:t>Xia, </a:t>
            </a:r>
            <a:r>
              <a:rPr lang="en-US" altLang="zh-CN" dirty="0" err="1"/>
              <a:t>Fei</a:t>
            </a:r>
            <a:r>
              <a:rPr lang="en-US" altLang="zh-CN" dirty="0"/>
              <a:t> Qi, </a:t>
            </a:r>
            <a:r>
              <a:rPr lang="en-US" altLang="zh-CN" dirty="0" err="1"/>
              <a:t>Guangming</a:t>
            </a:r>
            <a:r>
              <a:rPr lang="en-US" altLang="zh-CN" dirty="0"/>
              <a:t> </a:t>
            </a:r>
            <a:r>
              <a:rPr lang="en-US" altLang="zh-CN" dirty="0" smtClean="0"/>
              <a:t>Shi. Visual </a:t>
            </a:r>
            <a:r>
              <a:rPr lang="en-US" altLang="zh-CN" dirty="0"/>
              <a:t>Saliency Estimation with Deep </a:t>
            </a:r>
            <a:r>
              <a:rPr lang="en-US" altLang="zh-CN" dirty="0" err="1"/>
              <a:t>Autoencoder</a:t>
            </a:r>
            <a:r>
              <a:rPr lang="en-US" altLang="zh-CN" dirty="0"/>
              <a:t>-based Sparse Reconstruction</a:t>
            </a:r>
            <a:endParaRPr lang="zh-CN" altLang="en-US" dirty="0"/>
          </a:p>
        </p:txBody>
      </p:sp>
      <p:sp>
        <p:nvSpPr>
          <p:cNvPr id="10" name="文本框 9"/>
          <p:cNvSpPr txBox="1"/>
          <p:nvPr/>
        </p:nvSpPr>
        <p:spPr>
          <a:xfrm>
            <a:off x="1139678" y="1375162"/>
            <a:ext cx="9203839" cy="369332"/>
          </a:xfrm>
          <a:prstGeom prst="rect">
            <a:avLst/>
          </a:prstGeom>
          <a:noFill/>
        </p:spPr>
        <p:txBody>
          <a:bodyPr wrap="square" rtlCol="0">
            <a:spAutoFit/>
          </a:bodyPr>
          <a:lstStyle/>
          <a:p>
            <a:r>
              <a:rPr lang="zh-CN" altLang="en-US" dirty="0" smtClean="0">
                <a:latin typeface="+mn-ea"/>
              </a:rPr>
              <a:t>这里先引出一篇利用自动编码器来得到图像显著性的方法</a:t>
            </a:r>
            <a:r>
              <a:rPr lang="en-US" altLang="zh-CN" dirty="0" smtClean="0">
                <a:latin typeface="+mn-ea"/>
              </a:rPr>
              <a:t>[2]</a:t>
            </a:r>
            <a:endParaRPr lang="zh-CN" altLang="en-US" dirty="0">
              <a:latin typeface="+mn-ea"/>
            </a:endParaRPr>
          </a:p>
        </p:txBody>
      </p:sp>
    </p:spTree>
    <p:extLst>
      <p:ext uri="{BB962C8B-B14F-4D97-AF65-F5344CB8AC3E}">
        <p14:creationId xmlns:p14="http://schemas.microsoft.com/office/powerpoint/2010/main" val="57740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72103" y="612648"/>
            <a:ext cx="3832170" cy="523220"/>
          </a:xfrm>
          <a:prstGeom prst="rect">
            <a:avLst/>
          </a:prstGeom>
          <a:noFill/>
        </p:spPr>
        <p:txBody>
          <a:bodyPr wrap="square" rtlCol="0">
            <a:spAutoFit/>
          </a:bodyPr>
          <a:lstStyle/>
          <a:p>
            <a:r>
              <a:rPr lang="zh-CN" altLang="en-US" sz="2800" b="1" dirty="0"/>
              <a:t>目标</a:t>
            </a:r>
            <a:r>
              <a:rPr lang="zh-CN" altLang="en-US" sz="2800" b="1" dirty="0" smtClean="0"/>
              <a:t>性检测方法</a:t>
            </a:r>
            <a:endParaRPr lang="zh-CN" altLang="en-US" dirty="0"/>
          </a:p>
        </p:txBody>
      </p:sp>
      <p:sp>
        <p:nvSpPr>
          <p:cNvPr id="9" name="文本框 8"/>
          <p:cNvSpPr txBox="1"/>
          <p:nvPr/>
        </p:nvSpPr>
        <p:spPr>
          <a:xfrm>
            <a:off x="772103" y="6030656"/>
            <a:ext cx="10713774" cy="646331"/>
          </a:xfrm>
          <a:prstGeom prst="rect">
            <a:avLst/>
          </a:prstGeom>
          <a:noFill/>
        </p:spPr>
        <p:txBody>
          <a:bodyPr wrap="square" rtlCol="0">
            <a:spAutoFit/>
          </a:bodyPr>
          <a:lstStyle/>
          <a:p>
            <a:r>
              <a:rPr lang="en-US" altLang="zh-CN" dirty="0" smtClean="0"/>
              <a:t>[3] </a:t>
            </a:r>
            <a:r>
              <a:rPr lang="en-US" altLang="zh-CN" dirty="0"/>
              <a:t>http://groups.inf.ed.ac.uk/calvin/objectness/</a:t>
            </a:r>
          </a:p>
          <a:p>
            <a:r>
              <a:rPr lang="en-US" altLang="zh-CN" dirty="0" smtClean="0"/>
              <a:t>[4] </a:t>
            </a:r>
            <a:r>
              <a:rPr lang="en-US" altLang="zh-CN" dirty="0" err="1"/>
              <a:t>Alexe</a:t>
            </a:r>
            <a:r>
              <a:rPr lang="en-US" altLang="zh-CN" dirty="0"/>
              <a:t>, B., </a:t>
            </a:r>
            <a:r>
              <a:rPr lang="en-US" altLang="zh-CN" dirty="0" err="1"/>
              <a:t>Deselares</a:t>
            </a:r>
            <a:r>
              <a:rPr lang="en-US" altLang="zh-CN" dirty="0"/>
              <a:t>, T. and Ferrari, V. What is an object? CVPR </a:t>
            </a:r>
            <a:r>
              <a:rPr lang="en-US" altLang="zh-CN" dirty="0" smtClean="0"/>
              <a:t>2010</a:t>
            </a:r>
            <a:endParaRPr lang="en-US" altLang="zh-CN" dirty="0"/>
          </a:p>
        </p:txBody>
      </p:sp>
      <p:sp>
        <p:nvSpPr>
          <p:cNvPr id="10" name="文本框 9"/>
          <p:cNvSpPr txBox="1"/>
          <p:nvPr/>
        </p:nvSpPr>
        <p:spPr>
          <a:xfrm>
            <a:off x="886827" y="1282551"/>
            <a:ext cx="4685947" cy="646331"/>
          </a:xfrm>
          <a:prstGeom prst="rect">
            <a:avLst/>
          </a:prstGeom>
          <a:noFill/>
        </p:spPr>
        <p:txBody>
          <a:bodyPr wrap="square" rtlCol="0">
            <a:spAutoFit/>
          </a:bodyPr>
          <a:lstStyle/>
          <a:p>
            <a:r>
              <a:rPr lang="zh-CN" altLang="en-US" dirty="0" smtClean="0">
                <a:latin typeface="+mn-ea"/>
              </a:rPr>
              <a:t>目标</a:t>
            </a:r>
            <a:r>
              <a:rPr lang="zh-CN" altLang="en-US" dirty="0">
                <a:latin typeface="+mn-ea"/>
              </a:rPr>
              <a:t>性检测我们采用的是</a:t>
            </a:r>
            <a:r>
              <a:rPr lang="en-US" altLang="zh-CN" dirty="0" smtClean="0">
                <a:latin typeface="+mn-ea"/>
              </a:rPr>
              <a:t>CALVIN[3]</a:t>
            </a:r>
            <a:r>
              <a:rPr lang="zh-CN" altLang="en-US" dirty="0" smtClean="0">
                <a:latin typeface="+mn-ea"/>
              </a:rPr>
              <a:t>提出</a:t>
            </a:r>
            <a:r>
              <a:rPr lang="zh-CN" altLang="en-US" dirty="0">
                <a:latin typeface="+mn-ea"/>
              </a:rPr>
              <a:t>的方法</a:t>
            </a:r>
            <a:r>
              <a:rPr lang="en-US" altLang="zh-CN" dirty="0">
                <a:latin typeface="+mn-ea"/>
              </a:rPr>
              <a:t>What is an object </a:t>
            </a:r>
            <a:r>
              <a:rPr lang="en-US" altLang="zh-CN" dirty="0" smtClean="0">
                <a:latin typeface="+mn-ea"/>
              </a:rPr>
              <a:t>?[4]</a:t>
            </a:r>
            <a:endParaRPr lang="en-US" altLang="zh-CN" dirty="0">
              <a:latin typeface="+mn-ea"/>
            </a:endParaRPr>
          </a:p>
        </p:txBody>
      </p:sp>
      <p:grpSp>
        <p:nvGrpSpPr>
          <p:cNvPr id="72" name="组合 71"/>
          <p:cNvGrpSpPr/>
          <p:nvPr/>
        </p:nvGrpSpPr>
        <p:grpSpPr>
          <a:xfrm>
            <a:off x="2981010" y="1175769"/>
            <a:ext cx="8512645" cy="4854887"/>
            <a:chOff x="747498" y="432114"/>
            <a:chExt cx="8512645" cy="4854887"/>
          </a:xfrm>
        </p:grpSpPr>
        <p:pic>
          <p:nvPicPr>
            <p:cNvPr id="73" name="图片 72"/>
            <p:cNvPicPr>
              <a:picLocks noChangeAspect="1"/>
            </p:cNvPicPr>
            <p:nvPr/>
          </p:nvPicPr>
          <p:blipFill>
            <a:blip r:embed="rId2"/>
            <a:stretch>
              <a:fillRect/>
            </a:stretch>
          </p:blipFill>
          <p:spPr>
            <a:xfrm>
              <a:off x="3209294" y="3240007"/>
              <a:ext cx="5773412" cy="377985"/>
            </a:xfrm>
            <a:prstGeom prst="rect">
              <a:avLst/>
            </a:prstGeom>
          </p:spPr>
        </p:pic>
        <p:grpSp>
          <p:nvGrpSpPr>
            <p:cNvPr id="74" name="组合 73"/>
            <p:cNvGrpSpPr/>
            <p:nvPr/>
          </p:nvGrpSpPr>
          <p:grpSpPr>
            <a:xfrm>
              <a:off x="1050454" y="1875627"/>
              <a:ext cx="1535260" cy="2431859"/>
              <a:chOff x="788801" y="1823965"/>
              <a:chExt cx="2470686" cy="2790553"/>
            </a:xfrm>
          </p:grpSpPr>
          <p:sp>
            <p:nvSpPr>
              <p:cNvPr id="127" name="圆角矩形 126"/>
              <p:cNvSpPr/>
              <p:nvPr/>
            </p:nvSpPr>
            <p:spPr>
              <a:xfrm>
                <a:off x="2021806" y="2884330"/>
                <a:ext cx="1225977" cy="63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通道</a:t>
                </a:r>
                <a:r>
                  <a:rPr lang="en-US" altLang="zh-CN" dirty="0">
                    <a:solidFill>
                      <a:schemeClr val="tx1"/>
                    </a:solidFill>
                  </a:rPr>
                  <a:t>2</a:t>
                </a:r>
                <a:endParaRPr lang="en-US" altLang="zh-CN" dirty="0" smtClean="0">
                  <a:solidFill>
                    <a:schemeClr val="tx1"/>
                  </a:solidFill>
                </a:endParaRPr>
              </a:p>
            </p:txBody>
          </p:sp>
          <p:sp>
            <p:nvSpPr>
              <p:cNvPr id="128" name="圆角矩形 127"/>
              <p:cNvSpPr/>
              <p:nvPr/>
            </p:nvSpPr>
            <p:spPr>
              <a:xfrm>
                <a:off x="2021807" y="3980903"/>
                <a:ext cx="1237680" cy="63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通道</a:t>
                </a:r>
                <a:r>
                  <a:rPr lang="en-US" altLang="zh-CN" dirty="0" smtClean="0">
                    <a:solidFill>
                      <a:schemeClr val="tx1"/>
                    </a:solidFill>
                  </a:rPr>
                  <a:t>3</a:t>
                </a:r>
              </a:p>
            </p:txBody>
          </p:sp>
          <p:sp>
            <p:nvSpPr>
              <p:cNvPr id="129" name="圆角矩形 128"/>
              <p:cNvSpPr/>
              <p:nvPr/>
            </p:nvSpPr>
            <p:spPr>
              <a:xfrm>
                <a:off x="2021806" y="1823965"/>
                <a:ext cx="1164426" cy="63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通道</a:t>
                </a:r>
                <a:r>
                  <a:rPr lang="en-US" altLang="zh-CN" dirty="0" smtClean="0">
                    <a:solidFill>
                      <a:schemeClr val="tx1"/>
                    </a:solidFill>
                  </a:rPr>
                  <a:t>1</a:t>
                </a:r>
              </a:p>
            </p:txBody>
          </p:sp>
          <p:sp>
            <p:nvSpPr>
              <p:cNvPr id="130" name="文本框 129"/>
              <p:cNvSpPr txBox="1"/>
              <p:nvPr/>
            </p:nvSpPr>
            <p:spPr>
              <a:xfrm>
                <a:off x="788801" y="1994141"/>
                <a:ext cx="1312555" cy="741663"/>
              </a:xfrm>
              <a:prstGeom prst="rect">
                <a:avLst/>
              </a:prstGeom>
              <a:noFill/>
            </p:spPr>
            <p:txBody>
              <a:bodyPr wrap="square" rtlCol="0">
                <a:spAutoFit/>
              </a:bodyPr>
              <a:lstStyle/>
              <a:p>
                <a:r>
                  <a:rPr lang="zh-CN" altLang="en-US" dirty="0" smtClean="0"/>
                  <a:t>通道分离</a:t>
                </a:r>
                <a:endParaRPr lang="zh-CN" altLang="en-US" dirty="0"/>
              </a:p>
            </p:txBody>
          </p:sp>
          <p:cxnSp>
            <p:nvCxnSpPr>
              <p:cNvPr id="131" name="直接箭头连接符 130"/>
              <p:cNvCxnSpPr>
                <a:endCxn id="127" idx="1"/>
              </p:cNvCxnSpPr>
              <p:nvPr/>
            </p:nvCxnSpPr>
            <p:spPr>
              <a:xfrm>
                <a:off x="1386697" y="3201137"/>
                <a:ext cx="635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肘形连接符 131"/>
              <p:cNvCxnSpPr>
                <a:endCxn id="128" idx="1"/>
              </p:cNvCxnSpPr>
              <p:nvPr/>
            </p:nvCxnSpPr>
            <p:spPr>
              <a:xfrm rot="16200000" flipH="1">
                <a:off x="1355987" y="3631891"/>
                <a:ext cx="1096574" cy="2350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endCxn id="129" idx="1"/>
              </p:cNvCxnSpPr>
              <p:nvPr/>
            </p:nvCxnSpPr>
            <p:spPr>
              <a:xfrm rot="5400000" flipH="1" flipV="1">
                <a:off x="1374093" y="2553427"/>
                <a:ext cx="1060367" cy="235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414180" y="1418627"/>
              <a:ext cx="1634706" cy="3461232"/>
              <a:chOff x="3256659" y="1443562"/>
              <a:chExt cx="2161591" cy="4047581"/>
            </a:xfrm>
          </p:grpSpPr>
          <p:grpSp>
            <p:nvGrpSpPr>
              <p:cNvPr id="117" name="组合 116"/>
              <p:cNvGrpSpPr/>
              <p:nvPr/>
            </p:nvGrpSpPr>
            <p:grpSpPr>
              <a:xfrm>
                <a:off x="3256659" y="1443562"/>
                <a:ext cx="1877118" cy="3202697"/>
                <a:chOff x="3256659" y="1443562"/>
                <a:chExt cx="1877118" cy="3202697"/>
              </a:xfrm>
            </p:grpSpPr>
            <p:grpSp>
              <p:nvGrpSpPr>
                <p:cNvPr id="119" name="组合 118"/>
                <p:cNvGrpSpPr/>
                <p:nvPr/>
              </p:nvGrpSpPr>
              <p:grpSpPr>
                <a:xfrm>
                  <a:off x="4296861" y="1685730"/>
                  <a:ext cx="836916" cy="2960529"/>
                  <a:chOff x="4526280" y="1653989"/>
                  <a:chExt cx="836916" cy="2960529"/>
                </a:xfrm>
              </p:grpSpPr>
              <p:sp>
                <p:nvSpPr>
                  <p:cNvPr id="122" name="圆角矩形 121"/>
                  <p:cNvSpPr/>
                  <p:nvPr/>
                </p:nvSpPr>
                <p:spPr>
                  <a:xfrm>
                    <a:off x="4713732" y="1653989"/>
                    <a:ext cx="425196" cy="354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圆角矩形 122"/>
                  <p:cNvSpPr/>
                  <p:nvPr/>
                </p:nvSpPr>
                <p:spPr>
                  <a:xfrm>
                    <a:off x="4681728" y="2191791"/>
                    <a:ext cx="489204" cy="362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圆角矩形 123"/>
                  <p:cNvSpPr/>
                  <p:nvPr/>
                </p:nvSpPr>
                <p:spPr>
                  <a:xfrm>
                    <a:off x="4600575" y="2732855"/>
                    <a:ext cx="651510" cy="399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 name="圆角矩形 124"/>
                  <p:cNvSpPr/>
                  <p:nvPr/>
                </p:nvSpPr>
                <p:spPr>
                  <a:xfrm>
                    <a:off x="4526280" y="3980903"/>
                    <a:ext cx="800100" cy="63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文本框 125"/>
                  <p:cNvSpPr txBox="1"/>
                  <p:nvPr/>
                </p:nvSpPr>
                <p:spPr>
                  <a:xfrm>
                    <a:off x="4630638" y="3361005"/>
                    <a:ext cx="732558" cy="548288"/>
                  </a:xfrm>
                  <a:prstGeom prst="rect">
                    <a:avLst/>
                  </a:prstGeom>
                  <a:noFill/>
                </p:spPr>
                <p:txBody>
                  <a:bodyPr vert="eaVert" wrap="square" rtlCol="0">
                    <a:spAutoFit/>
                  </a:bodyPr>
                  <a:lstStyle/>
                  <a:p>
                    <a:r>
                      <a:rPr lang="en-US" altLang="zh-CN" sz="2400" b="1" dirty="0" smtClean="0"/>
                      <a:t>...</a:t>
                    </a:r>
                    <a:endParaRPr lang="zh-CN" altLang="en-US" sz="2400" b="1" dirty="0"/>
                  </a:p>
                </p:txBody>
              </p:sp>
            </p:grpSp>
            <p:sp>
              <p:nvSpPr>
                <p:cNvPr id="120" name="左大括号 119"/>
                <p:cNvSpPr/>
                <p:nvPr/>
              </p:nvSpPr>
              <p:spPr>
                <a:xfrm>
                  <a:off x="3256659" y="1823965"/>
                  <a:ext cx="1051560" cy="2363987"/>
                </a:xfrm>
                <a:prstGeom prst="leftBrace">
                  <a:avLst>
                    <a:gd name="adj1" fmla="val 8333"/>
                    <a:gd name="adj2" fmla="val 167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文本框 120"/>
                <p:cNvSpPr txBox="1"/>
                <p:nvPr/>
              </p:nvSpPr>
              <p:spPr>
                <a:xfrm>
                  <a:off x="3738825" y="1443562"/>
                  <a:ext cx="832215" cy="305928"/>
                </a:xfrm>
                <a:prstGeom prst="rect">
                  <a:avLst/>
                </a:prstGeom>
                <a:noFill/>
              </p:spPr>
              <p:txBody>
                <a:bodyPr wrap="square" rtlCol="0">
                  <a:spAutoFit/>
                </a:bodyPr>
                <a:lstStyle/>
                <a:p>
                  <a:endParaRPr lang="zh-CN" altLang="en-US" sz="1100" dirty="0"/>
                </a:p>
              </p:txBody>
            </p:sp>
          </p:grpSp>
          <p:sp>
            <p:nvSpPr>
              <p:cNvPr id="118" name="文本框 117"/>
              <p:cNvSpPr txBox="1"/>
              <p:nvPr/>
            </p:nvSpPr>
            <p:spPr>
              <a:xfrm>
                <a:off x="3782439" y="4807304"/>
                <a:ext cx="1635811" cy="683839"/>
              </a:xfrm>
              <a:prstGeom prst="rect">
                <a:avLst/>
              </a:prstGeom>
              <a:noFill/>
            </p:spPr>
            <p:txBody>
              <a:bodyPr wrap="square" rtlCol="0">
                <a:spAutoFit/>
              </a:bodyPr>
              <a:lstStyle/>
              <a:p>
                <a:r>
                  <a:rPr lang="zh-CN" altLang="en-US" sz="1600" dirty="0" smtClean="0"/>
                  <a:t>  得到不同</a:t>
                </a:r>
                <a:endParaRPr lang="en-US" altLang="zh-CN" sz="1600" dirty="0" smtClean="0"/>
              </a:p>
              <a:p>
                <a:r>
                  <a:rPr lang="zh-CN" altLang="en-US" sz="1600" dirty="0" smtClean="0"/>
                  <a:t>尺度的图像</a:t>
                </a:r>
                <a:endParaRPr lang="zh-CN" altLang="en-US" sz="1600" dirty="0"/>
              </a:p>
            </p:txBody>
          </p:sp>
        </p:grpSp>
        <p:grpSp>
          <p:nvGrpSpPr>
            <p:cNvPr id="76" name="组合 75"/>
            <p:cNvGrpSpPr/>
            <p:nvPr/>
          </p:nvGrpSpPr>
          <p:grpSpPr>
            <a:xfrm>
              <a:off x="3816390" y="1214168"/>
              <a:ext cx="1838773" cy="3687319"/>
              <a:chOff x="5034698" y="1133872"/>
              <a:chExt cx="2500530" cy="4302127"/>
            </a:xfrm>
          </p:grpSpPr>
          <p:grpSp>
            <p:nvGrpSpPr>
              <p:cNvPr id="102" name="组合 101"/>
              <p:cNvGrpSpPr/>
              <p:nvPr/>
            </p:nvGrpSpPr>
            <p:grpSpPr>
              <a:xfrm>
                <a:off x="5034698" y="1133872"/>
                <a:ext cx="1782486" cy="3484955"/>
                <a:chOff x="5034698" y="1133872"/>
                <a:chExt cx="1782486" cy="3484955"/>
              </a:xfrm>
            </p:grpSpPr>
            <p:grpSp>
              <p:nvGrpSpPr>
                <p:cNvPr id="104" name="组合 103"/>
                <p:cNvGrpSpPr/>
                <p:nvPr/>
              </p:nvGrpSpPr>
              <p:grpSpPr>
                <a:xfrm>
                  <a:off x="5947713" y="1658298"/>
                  <a:ext cx="869471" cy="2960529"/>
                  <a:chOff x="4526280" y="1653989"/>
                  <a:chExt cx="869471" cy="2960529"/>
                </a:xfrm>
              </p:grpSpPr>
              <p:sp>
                <p:nvSpPr>
                  <p:cNvPr id="112" name="圆角矩形 111"/>
                  <p:cNvSpPr/>
                  <p:nvPr/>
                </p:nvSpPr>
                <p:spPr>
                  <a:xfrm>
                    <a:off x="4713732" y="1653989"/>
                    <a:ext cx="425196" cy="354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圆角矩形 112"/>
                  <p:cNvSpPr/>
                  <p:nvPr/>
                </p:nvSpPr>
                <p:spPr>
                  <a:xfrm>
                    <a:off x="4681728" y="2175097"/>
                    <a:ext cx="489204" cy="362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圆角矩形 113"/>
                  <p:cNvSpPr/>
                  <p:nvPr/>
                </p:nvSpPr>
                <p:spPr>
                  <a:xfrm>
                    <a:off x="4600575" y="2732855"/>
                    <a:ext cx="651510" cy="399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圆角矩形 114"/>
                  <p:cNvSpPr/>
                  <p:nvPr/>
                </p:nvSpPr>
                <p:spPr>
                  <a:xfrm>
                    <a:off x="4526280" y="3980903"/>
                    <a:ext cx="800100" cy="63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文本框 115"/>
                  <p:cNvSpPr txBox="1"/>
                  <p:nvPr/>
                </p:nvSpPr>
                <p:spPr>
                  <a:xfrm>
                    <a:off x="4642375" y="3376633"/>
                    <a:ext cx="753376" cy="548287"/>
                  </a:xfrm>
                  <a:prstGeom prst="rect">
                    <a:avLst/>
                  </a:prstGeom>
                  <a:noFill/>
                </p:spPr>
                <p:txBody>
                  <a:bodyPr vert="eaVert" wrap="square" rtlCol="0">
                    <a:spAutoFit/>
                  </a:bodyPr>
                  <a:lstStyle/>
                  <a:p>
                    <a:r>
                      <a:rPr lang="en-US" altLang="zh-CN" sz="2400" b="1" dirty="0" smtClean="0"/>
                      <a:t>...</a:t>
                    </a:r>
                    <a:endParaRPr lang="zh-CN" altLang="en-US" sz="2400" b="1" dirty="0"/>
                  </a:p>
                </p:txBody>
              </p:sp>
            </p:grpSp>
            <p:grpSp>
              <p:nvGrpSpPr>
                <p:cNvPr id="105" name="组合 104"/>
                <p:cNvGrpSpPr/>
                <p:nvPr/>
              </p:nvGrpSpPr>
              <p:grpSpPr>
                <a:xfrm>
                  <a:off x="5312664" y="1862912"/>
                  <a:ext cx="509016" cy="2434798"/>
                  <a:chOff x="5312664" y="1862912"/>
                  <a:chExt cx="509016" cy="2434798"/>
                </a:xfrm>
              </p:grpSpPr>
              <p:cxnSp>
                <p:nvCxnSpPr>
                  <p:cNvPr id="107" name="直接箭头连接符 106"/>
                  <p:cNvCxnSpPr/>
                  <p:nvPr/>
                </p:nvCxnSpPr>
                <p:spPr>
                  <a:xfrm>
                    <a:off x="5312664" y="1862912"/>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5312664" y="2377501"/>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5312664" y="2958691"/>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5327904" y="3585894"/>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5327904" y="4297710"/>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6" name="文本框 105"/>
                <p:cNvSpPr txBox="1"/>
                <p:nvPr/>
              </p:nvSpPr>
              <p:spPr>
                <a:xfrm>
                  <a:off x="5034698" y="1133872"/>
                  <a:ext cx="1648969" cy="430913"/>
                </a:xfrm>
                <a:prstGeom prst="rect">
                  <a:avLst/>
                </a:prstGeom>
                <a:noFill/>
              </p:spPr>
              <p:txBody>
                <a:bodyPr wrap="square" rtlCol="0">
                  <a:spAutoFit/>
                </a:bodyPr>
                <a:lstStyle/>
                <a:p>
                  <a:r>
                    <a:rPr lang="en-US" altLang="zh-CN" dirty="0"/>
                    <a:t>Saliency</a:t>
                  </a:r>
                  <a:endParaRPr lang="zh-CN" altLang="en-US" dirty="0"/>
                </a:p>
              </p:txBody>
            </p:sp>
          </p:grpSp>
          <p:sp>
            <p:nvSpPr>
              <p:cNvPr id="103" name="文本框 102"/>
              <p:cNvSpPr txBox="1"/>
              <p:nvPr/>
            </p:nvSpPr>
            <p:spPr>
              <a:xfrm>
                <a:off x="5397502" y="4753721"/>
                <a:ext cx="2137726" cy="682278"/>
              </a:xfrm>
              <a:prstGeom prst="rect">
                <a:avLst/>
              </a:prstGeom>
              <a:noFill/>
            </p:spPr>
            <p:txBody>
              <a:bodyPr wrap="square" rtlCol="0">
                <a:spAutoFit/>
              </a:bodyPr>
              <a:lstStyle/>
              <a:p>
                <a:pPr algn="ctr"/>
                <a:r>
                  <a:rPr lang="zh-CN" altLang="en-US" sz="1600" dirty="0" smtClean="0"/>
                  <a:t>每个图像</a:t>
                </a:r>
                <a:r>
                  <a:rPr lang="zh-CN" altLang="en-US" sz="1600" dirty="0"/>
                  <a:t>得到一个显著性图</a:t>
                </a:r>
              </a:p>
            </p:txBody>
          </p:sp>
        </p:grpSp>
        <p:grpSp>
          <p:nvGrpSpPr>
            <p:cNvPr id="77" name="组合 76"/>
            <p:cNvGrpSpPr/>
            <p:nvPr/>
          </p:nvGrpSpPr>
          <p:grpSpPr>
            <a:xfrm>
              <a:off x="5134928" y="432114"/>
              <a:ext cx="3183812" cy="1630077"/>
              <a:chOff x="6725239" y="1048019"/>
              <a:chExt cx="6747713" cy="1883664"/>
            </a:xfrm>
          </p:grpSpPr>
          <p:grpSp>
            <p:nvGrpSpPr>
              <p:cNvPr id="92" name="组合 91"/>
              <p:cNvGrpSpPr/>
              <p:nvPr/>
            </p:nvGrpSpPr>
            <p:grpSpPr>
              <a:xfrm>
                <a:off x="8308417" y="1048019"/>
                <a:ext cx="2071827" cy="1883664"/>
                <a:chOff x="7520228" y="1527048"/>
                <a:chExt cx="2071827" cy="1883664"/>
              </a:xfrm>
            </p:grpSpPr>
            <p:sp>
              <p:nvSpPr>
                <p:cNvPr id="96" name="椭圆 95"/>
                <p:cNvSpPr/>
                <p:nvPr/>
              </p:nvSpPr>
              <p:spPr>
                <a:xfrm>
                  <a:off x="7520228" y="1527048"/>
                  <a:ext cx="2071827" cy="18836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圆角矩形 96"/>
                <p:cNvSpPr/>
                <p:nvPr/>
              </p:nvSpPr>
              <p:spPr>
                <a:xfrm>
                  <a:off x="7781528" y="2040094"/>
                  <a:ext cx="310896" cy="277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圆角矩形 97"/>
                <p:cNvSpPr/>
                <p:nvPr/>
              </p:nvSpPr>
              <p:spPr>
                <a:xfrm>
                  <a:off x="9122086" y="2397099"/>
                  <a:ext cx="359994" cy="273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圆角矩形 98"/>
                <p:cNvSpPr/>
                <p:nvPr/>
              </p:nvSpPr>
              <p:spPr>
                <a:xfrm>
                  <a:off x="8538266" y="1748764"/>
                  <a:ext cx="310896" cy="582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圆角矩形 99"/>
                <p:cNvSpPr/>
                <p:nvPr/>
              </p:nvSpPr>
              <p:spPr>
                <a:xfrm>
                  <a:off x="8526892" y="2819760"/>
                  <a:ext cx="537237" cy="277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圆角矩形 100"/>
                <p:cNvSpPr/>
                <p:nvPr/>
              </p:nvSpPr>
              <p:spPr>
                <a:xfrm>
                  <a:off x="7781528" y="2589442"/>
                  <a:ext cx="599412" cy="48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3" name="右箭头 92"/>
              <p:cNvSpPr/>
              <p:nvPr/>
            </p:nvSpPr>
            <p:spPr>
              <a:xfrm rot="20782944">
                <a:off x="6725239" y="2596973"/>
                <a:ext cx="1674659" cy="14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文本框 93"/>
              <p:cNvSpPr txBox="1"/>
              <p:nvPr/>
            </p:nvSpPr>
            <p:spPr>
              <a:xfrm rot="20901372">
                <a:off x="6788519" y="2222140"/>
                <a:ext cx="1617112" cy="426788"/>
              </a:xfrm>
              <a:prstGeom prst="rect">
                <a:avLst/>
              </a:prstGeom>
              <a:noFill/>
            </p:spPr>
            <p:txBody>
              <a:bodyPr wrap="square" rtlCol="0">
                <a:spAutoFit/>
              </a:bodyPr>
              <a:lstStyle/>
              <a:p>
                <a:r>
                  <a:rPr lang="zh-CN" altLang="en-US" dirty="0" smtClean="0"/>
                  <a:t>分割</a:t>
                </a:r>
                <a:endParaRPr lang="zh-CN" altLang="en-US" dirty="0"/>
              </a:p>
            </p:txBody>
          </p:sp>
          <p:sp>
            <p:nvSpPr>
              <p:cNvPr id="95" name="文本框 94"/>
              <p:cNvSpPr txBox="1"/>
              <p:nvPr/>
            </p:nvSpPr>
            <p:spPr>
              <a:xfrm>
                <a:off x="10378498" y="1326617"/>
                <a:ext cx="3094454" cy="675747"/>
              </a:xfrm>
              <a:prstGeom prst="rect">
                <a:avLst/>
              </a:prstGeom>
              <a:noFill/>
            </p:spPr>
            <p:txBody>
              <a:bodyPr wrap="square" rtlCol="0">
                <a:spAutoFit/>
              </a:bodyPr>
              <a:lstStyle/>
              <a:p>
                <a:pPr algn="ctr"/>
                <a:r>
                  <a:rPr lang="zh-CN" altLang="en-US" sz="1600" dirty="0" smtClean="0"/>
                  <a:t>每个图得到多</a:t>
                </a:r>
                <a:r>
                  <a:rPr lang="zh-CN" altLang="en-US" sz="1600" dirty="0"/>
                  <a:t>个</a:t>
                </a:r>
                <a:r>
                  <a:rPr lang="en-US" altLang="zh-CN" sz="1600" dirty="0"/>
                  <a:t>windows</a:t>
                </a:r>
                <a:endParaRPr lang="zh-CN" altLang="en-US" sz="1600" dirty="0"/>
              </a:p>
            </p:txBody>
          </p:sp>
        </p:grpSp>
        <p:grpSp>
          <p:nvGrpSpPr>
            <p:cNvPr id="78" name="组合 77"/>
            <p:cNvGrpSpPr/>
            <p:nvPr/>
          </p:nvGrpSpPr>
          <p:grpSpPr>
            <a:xfrm>
              <a:off x="5758000" y="2092745"/>
              <a:ext cx="2795435" cy="1698173"/>
              <a:chOff x="8433101" y="3314477"/>
              <a:chExt cx="4771134" cy="2525573"/>
            </a:xfrm>
          </p:grpSpPr>
          <p:sp>
            <p:nvSpPr>
              <p:cNvPr id="84" name="下箭头 83"/>
              <p:cNvSpPr/>
              <p:nvPr/>
            </p:nvSpPr>
            <p:spPr>
              <a:xfrm>
                <a:off x="9245843" y="3340567"/>
                <a:ext cx="261412" cy="56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5" name="组合 84"/>
              <p:cNvGrpSpPr/>
              <p:nvPr/>
            </p:nvGrpSpPr>
            <p:grpSpPr>
              <a:xfrm>
                <a:off x="8433101" y="4012644"/>
                <a:ext cx="1913775" cy="1827406"/>
                <a:chOff x="8442592" y="4209412"/>
                <a:chExt cx="1913775" cy="1827406"/>
              </a:xfrm>
            </p:grpSpPr>
            <p:sp>
              <p:nvSpPr>
                <p:cNvPr id="88" name="矩形 87"/>
                <p:cNvSpPr/>
                <p:nvPr/>
              </p:nvSpPr>
              <p:spPr>
                <a:xfrm>
                  <a:off x="8442592" y="4209412"/>
                  <a:ext cx="1913775" cy="18274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圆角矩形 88"/>
                <p:cNvSpPr/>
                <p:nvPr/>
              </p:nvSpPr>
              <p:spPr>
                <a:xfrm>
                  <a:off x="8442592" y="4234006"/>
                  <a:ext cx="1913775" cy="518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Color Contrast</a:t>
                  </a:r>
                  <a:endParaRPr lang="zh-CN" altLang="en-US" sz="1200" dirty="0">
                    <a:solidFill>
                      <a:schemeClr val="tx1"/>
                    </a:solidFill>
                  </a:endParaRPr>
                </a:p>
              </p:txBody>
            </p:sp>
            <p:sp>
              <p:nvSpPr>
                <p:cNvPr id="90" name="圆角矩形 89"/>
                <p:cNvSpPr/>
                <p:nvPr/>
              </p:nvSpPr>
              <p:spPr>
                <a:xfrm>
                  <a:off x="8442592" y="4815266"/>
                  <a:ext cx="1913775" cy="482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Edge Density</a:t>
                  </a:r>
                  <a:endParaRPr lang="zh-CN" altLang="en-US" sz="1100" dirty="0">
                    <a:solidFill>
                      <a:schemeClr val="tx1"/>
                    </a:solidFill>
                  </a:endParaRPr>
                </a:p>
              </p:txBody>
            </p:sp>
            <p:sp>
              <p:nvSpPr>
                <p:cNvPr id="91" name="圆角矩形 90"/>
                <p:cNvSpPr/>
                <p:nvPr/>
              </p:nvSpPr>
              <p:spPr>
                <a:xfrm>
                  <a:off x="8442592" y="5352148"/>
                  <a:ext cx="1913775" cy="66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Superpixels</a:t>
                  </a:r>
                  <a:r>
                    <a:rPr lang="en-US" altLang="zh-CN" sz="1100" dirty="0" smtClean="0">
                      <a:solidFill>
                        <a:schemeClr val="tx1"/>
                      </a:solidFill>
                    </a:rPr>
                    <a:t> Straddling</a:t>
                  </a:r>
                  <a:endParaRPr lang="zh-CN" altLang="en-US" sz="1100" dirty="0">
                    <a:solidFill>
                      <a:schemeClr val="tx1"/>
                    </a:solidFill>
                  </a:endParaRPr>
                </a:p>
              </p:txBody>
            </p:sp>
          </p:grpSp>
          <p:sp>
            <p:nvSpPr>
              <p:cNvPr id="86" name="文本框 85"/>
              <p:cNvSpPr txBox="1"/>
              <p:nvPr/>
            </p:nvSpPr>
            <p:spPr>
              <a:xfrm>
                <a:off x="9478848" y="3314477"/>
                <a:ext cx="2213912" cy="503508"/>
              </a:xfrm>
              <a:prstGeom prst="rect">
                <a:avLst/>
              </a:prstGeom>
              <a:noFill/>
            </p:spPr>
            <p:txBody>
              <a:bodyPr wrap="square" rtlCol="0">
                <a:spAutoFit/>
              </a:bodyPr>
              <a:lstStyle/>
              <a:p>
                <a:r>
                  <a:rPr lang="zh-CN" altLang="en-US" sz="1600" dirty="0"/>
                  <a:t>窗口打分</a:t>
                </a:r>
              </a:p>
            </p:txBody>
          </p:sp>
          <p:sp>
            <p:nvSpPr>
              <p:cNvPr id="87" name="文本框 86"/>
              <p:cNvSpPr txBox="1"/>
              <p:nvPr/>
            </p:nvSpPr>
            <p:spPr>
              <a:xfrm>
                <a:off x="10385985" y="4299027"/>
                <a:ext cx="2818250" cy="869695"/>
              </a:xfrm>
              <a:prstGeom prst="rect">
                <a:avLst/>
              </a:prstGeom>
              <a:noFill/>
            </p:spPr>
            <p:txBody>
              <a:bodyPr wrap="square" rtlCol="0">
                <a:spAutoFit/>
              </a:bodyPr>
              <a:lstStyle/>
              <a:p>
                <a:pPr algn="ctr"/>
                <a:r>
                  <a:rPr lang="zh-CN" altLang="en-US" sz="1600" dirty="0"/>
                  <a:t>每个</a:t>
                </a:r>
                <a:r>
                  <a:rPr lang="en-US" altLang="zh-CN" sz="1600" dirty="0"/>
                  <a:t>windows</a:t>
                </a:r>
                <a:r>
                  <a:rPr lang="zh-CN" altLang="en-US" sz="1600" dirty="0"/>
                  <a:t>根据三项原则打分</a:t>
                </a:r>
              </a:p>
            </p:txBody>
          </p:sp>
        </p:grpSp>
        <p:sp>
          <p:nvSpPr>
            <p:cNvPr id="79" name="圆角矩形 78"/>
            <p:cNvSpPr/>
            <p:nvPr/>
          </p:nvSpPr>
          <p:spPr>
            <a:xfrm>
              <a:off x="747498" y="2820935"/>
              <a:ext cx="707174" cy="5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输入图片</a:t>
              </a:r>
              <a:endParaRPr lang="en-US" altLang="zh-CN" dirty="0" smtClean="0">
                <a:solidFill>
                  <a:schemeClr val="tx1"/>
                </a:solidFill>
              </a:endParaRPr>
            </a:p>
          </p:txBody>
        </p:sp>
        <p:grpSp>
          <p:nvGrpSpPr>
            <p:cNvPr id="80" name="组合 79"/>
            <p:cNvGrpSpPr/>
            <p:nvPr/>
          </p:nvGrpSpPr>
          <p:grpSpPr>
            <a:xfrm>
              <a:off x="6234192" y="3833236"/>
              <a:ext cx="3025951" cy="1453765"/>
              <a:chOff x="6234192" y="3833236"/>
              <a:chExt cx="3025951" cy="1453765"/>
            </a:xfrm>
          </p:grpSpPr>
          <p:sp>
            <p:nvSpPr>
              <p:cNvPr id="82" name="圆角右箭头 81"/>
              <p:cNvSpPr/>
              <p:nvPr/>
            </p:nvSpPr>
            <p:spPr>
              <a:xfrm rot="10800000" flipH="1">
                <a:off x="6234192" y="3833236"/>
                <a:ext cx="376203" cy="6976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圆角矩形 82"/>
              <p:cNvSpPr/>
              <p:nvPr/>
            </p:nvSpPr>
            <p:spPr>
              <a:xfrm>
                <a:off x="6617556" y="3860539"/>
                <a:ext cx="2642587" cy="1426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对于图像中的每个像素点，统计包含该像素点的</a:t>
                </a:r>
                <a:r>
                  <a:rPr lang="en-US" altLang="zh-CN" dirty="0" smtClean="0">
                    <a:solidFill>
                      <a:schemeClr val="tx1"/>
                    </a:solidFill>
                  </a:rPr>
                  <a:t>windows</a:t>
                </a:r>
                <a:r>
                  <a:rPr lang="zh-CN" altLang="en-US" dirty="0" smtClean="0">
                    <a:solidFill>
                      <a:schemeClr val="tx1"/>
                    </a:solidFill>
                  </a:rPr>
                  <a:t>，根据</a:t>
                </a:r>
                <a:r>
                  <a:rPr lang="en-US" altLang="zh-CN" dirty="0" smtClean="0">
                    <a:solidFill>
                      <a:schemeClr val="tx1"/>
                    </a:solidFill>
                  </a:rPr>
                  <a:t>windows</a:t>
                </a:r>
                <a:r>
                  <a:rPr lang="zh-CN" altLang="en-US" dirty="0" smtClean="0">
                    <a:solidFill>
                      <a:schemeClr val="tx1"/>
                    </a:solidFill>
                  </a:rPr>
                  <a:t>的分数计算该像素点的目标性值</a:t>
                </a:r>
                <a:endParaRPr lang="zh-CN" altLang="en-US" dirty="0">
                  <a:solidFill>
                    <a:schemeClr val="tx1"/>
                  </a:solidFill>
                </a:endParaRPr>
              </a:p>
            </p:txBody>
          </p:sp>
        </p:grpSp>
        <p:sp>
          <p:nvSpPr>
            <p:cNvPr id="81" name="文本框 80"/>
            <p:cNvSpPr txBox="1"/>
            <p:nvPr/>
          </p:nvSpPr>
          <p:spPr>
            <a:xfrm>
              <a:off x="2319443" y="1239366"/>
              <a:ext cx="1203657" cy="369332"/>
            </a:xfrm>
            <a:prstGeom prst="rect">
              <a:avLst/>
            </a:prstGeom>
            <a:noFill/>
          </p:spPr>
          <p:txBody>
            <a:bodyPr wrap="square" rtlCol="0">
              <a:spAutoFit/>
            </a:bodyPr>
            <a:lstStyle/>
            <a:p>
              <a:r>
                <a:rPr lang="zh-CN" altLang="en-US" dirty="0" smtClean="0"/>
                <a:t>多尺度化</a:t>
              </a:r>
              <a:endParaRPr lang="zh-CN" altLang="en-US" dirty="0"/>
            </a:p>
          </p:txBody>
        </p:sp>
      </p:grpSp>
    </p:spTree>
    <p:extLst>
      <p:ext uri="{BB962C8B-B14F-4D97-AF65-F5344CB8AC3E}">
        <p14:creationId xmlns:p14="http://schemas.microsoft.com/office/powerpoint/2010/main" val="1908258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84" y="2031398"/>
            <a:ext cx="3646489" cy="2619565"/>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489" y="442350"/>
            <a:ext cx="2343898" cy="1488593"/>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6753" y="441979"/>
            <a:ext cx="2513694" cy="1520605"/>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6753" y="1812411"/>
            <a:ext cx="2575954" cy="1528770"/>
          </a:xfrm>
          <a:prstGeom prst="rect">
            <a:avLst/>
          </a:prstGeom>
        </p:spPr>
      </p:pic>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3468" y="1810432"/>
            <a:ext cx="2311079" cy="1511605"/>
          </a:xfrm>
          <a:prstGeom prst="rect">
            <a:avLst/>
          </a:prstGeom>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6752" y="3199121"/>
            <a:ext cx="2575954" cy="1520007"/>
          </a:xfrm>
          <a:prstGeom prst="rect">
            <a:avLst/>
          </a:prstGeom>
        </p:spPr>
      </p:pic>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2980" y="3188379"/>
            <a:ext cx="2331567" cy="1579665"/>
          </a:xfrm>
          <a:prstGeom prst="rect">
            <a:avLst/>
          </a:prstGeom>
        </p:spPr>
      </p:pic>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52980" y="4619592"/>
            <a:ext cx="2369407" cy="1563368"/>
          </a:xfrm>
          <a:prstGeom prst="rect">
            <a:avLst/>
          </a:prstGeom>
        </p:spPr>
      </p:pic>
      <p:pic>
        <p:nvPicPr>
          <p:cNvPr id="23" name="图片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25622" y="4598617"/>
            <a:ext cx="2607083" cy="1584343"/>
          </a:xfrm>
          <a:prstGeom prst="rect">
            <a:avLst/>
          </a:prstGeom>
        </p:spPr>
      </p:pic>
      <p:sp>
        <p:nvSpPr>
          <p:cNvPr id="24" name="文本框 23"/>
          <p:cNvSpPr txBox="1"/>
          <p:nvPr/>
        </p:nvSpPr>
        <p:spPr>
          <a:xfrm>
            <a:off x="9729215" y="910614"/>
            <a:ext cx="1252729" cy="369332"/>
          </a:xfrm>
          <a:prstGeom prst="rect">
            <a:avLst/>
          </a:prstGeom>
          <a:noFill/>
        </p:spPr>
        <p:txBody>
          <a:bodyPr wrap="square" rtlCol="0">
            <a:spAutoFit/>
          </a:bodyPr>
          <a:lstStyle/>
          <a:p>
            <a:r>
              <a:rPr lang="en-US" altLang="zh-CN" dirty="0"/>
              <a:t>w</a:t>
            </a:r>
            <a:r>
              <a:rPr lang="en-US" altLang="zh-CN" dirty="0" smtClean="0"/>
              <a:t>indows=1</a:t>
            </a:r>
            <a:endParaRPr lang="zh-CN" altLang="en-US" dirty="0"/>
          </a:p>
        </p:txBody>
      </p:sp>
      <p:sp>
        <p:nvSpPr>
          <p:cNvPr id="26" name="文本框 25"/>
          <p:cNvSpPr txBox="1"/>
          <p:nvPr/>
        </p:nvSpPr>
        <p:spPr>
          <a:xfrm>
            <a:off x="9729214" y="2313529"/>
            <a:ext cx="1252729" cy="369332"/>
          </a:xfrm>
          <a:prstGeom prst="rect">
            <a:avLst/>
          </a:prstGeom>
          <a:noFill/>
        </p:spPr>
        <p:txBody>
          <a:bodyPr wrap="square" rtlCol="0">
            <a:spAutoFit/>
          </a:bodyPr>
          <a:lstStyle/>
          <a:p>
            <a:r>
              <a:rPr lang="en-US" altLang="zh-CN" dirty="0" smtClean="0"/>
              <a:t>windows=5</a:t>
            </a:r>
            <a:endParaRPr lang="zh-CN" altLang="en-US" dirty="0"/>
          </a:p>
        </p:txBody>
      </p:sp>
      <p:sp>
        <p:nvSpPr>
          <p:cNvPr id="27" name="文本框 26"/>
          <p:cNvSpPr txBox="1"/>
          <p:nvPr/>
        </p:nvSpPr>
        <p:spPr>
          <a:xfrm>
            <a:off x="9729213" y="3716444"/>
            <a:ext cx="1371603" cy="369332"/>
          </a:xfrm>
          <a:prstGeom prst="rect">
            <a:avLst/>
          </a:prstGeom>
          <a:noFill/>
        </p:spPr>
        <p:txBody>
          <a:bodyPr wrap="square" rtlCol="0">
            <a:spAutoFit/>
          </a:bodyPr>
          <a:lstStyle/>
          <a:p>
            <a:r>
              <a:rPr lang="en-US" altLang="zh-CN" dirty="0" smtClean="0"/>
              <a:t>windows=10</a:t>
            </a:r>
            <a:endParaRPr lang="zh-CN" altLang="en-US" dirty="0"/>
          </a:p>
        </p:txBody>
      </p:sp>
      <p:sp>
        <p:nvSpPr>
          <p:cNvPr id="28" name="文本框 27"/>
          <p:cNvSpPr txBox="1"/>
          <p:nvPr/>
        </p:nvSpPr>
        <p:spPr>
          <a:xfrm>
            <a:off x="9729213" y="5119359"/>
            <a:ext cx="1709931" cy="369332"/>
          </a:xfrm>
          <a:prstGeom prst="rect">
            <a:avLst/>
          </a:prstGeom>
          <a:noFill/>
        </p:spPr>
        <p:txBody>
          <a:bodyPr wrap="square" rtlCol="0">
            <a:spAutoFit/>
          </a:bodyPr>
          <a:lstStyle/>
          <a:p>
            <a:r>
              <a:rPr lang="en-US" altLang="zh-CN" dirty="0" smtClean="0"/>
              <a:t>windows=1000</a:t>
            </a:r>
            <a:endParaRPr lang="zh-CN" altLang="en-US" dirty="0"/>
          </a:p>
        </p:txBody>
      </p:sp>
      <p:sp>
        <p:nvSpPr>
          <p:cNvPr id="30" name="文本框 29"/>
          <p:cNvSpPr txBox="1"/>
          <p:nvPr/>
        </p:nvSpPr>
        <p:spPr>
          <a:xfrm>
            <a:off x="772103" y="612648"/>
            <a:ext cx="3832170" cy="523220"/>
          </a:xfrm>
          <a:prstGeom prst="rect">
            <a:avLst/>
          </a:prstGeom>
          <a:noFill/>
        </p:spPr>
        <p:txBody>
          <a:bodyPr wrap="square" rtlCol="0">
            <a:spAutoFit/>
          </a:bodyPr>
          <a:lstStyle/>
          <a:p>
            <a:r>
              <a:rPr lang="zh-CN" altLang="en-US" sz="2800" b="1" dirty="0"/>
              <a:t>目标</a:t>
            </a:r>
            <a:r>
              <a:rPr lang="zh-CN" altLang="en-US" sz="2800" b="1" dirty="0" smtClean="0"/>
              <a:t>性检测效果图</a:t>
            </a:r>
            <a:endParaRPr lang="zh-CN" altLang="en-US" dirty="0"/>
          </a:p>
        </p:txBody>
      </p:sp>
    </p:spTree>
    <p:extLst>
      <p:ext uri="{BB962C8B-B14F-4D97-AF65-F5344CB8AC3E}">
        <p14:creationId xmlns:p14="http://schemas.microsoft.com/office/powerpoint/2010/main" val="2338617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1036</Words>
  <Application>Microsoft Office PowerPoint</Application>
  <PresentationFormat>宽屏</PresentationFormat>
  <Paragraphs>226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华文新魏</vt:lpstr>
      <vt:lpstr>楷体_GB2312</vt:lpstr>
      <vt:lpstr>宋体</vt:lpstr>
      <vt:lpstr>微软雅黑</vt:lpstr>
      <vt:lpstr>Arial</vt:lpstr>
      <vt:lpstr>Calibri</vt:lpstr>
      <vt:lpstr>Calibri Light</vt:lpstr>
      <vt:lpstr>Office 主题</vt:lpstr>
      <vt:lpstr>基于目标性的显著性检测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基于objectness的显著性检测</dc:title>
  <dc:creator>sc</dc:creator>
  <cp:lastModifiedBy>sc</cp:lastModifiedBy>
  <cp:revision>163</cp:revision>
  <dcterms:created xsi:type="dcterms:W3CDTF">2016-04-05T23:50:21Z</dcterms:created>
  <dcterms:modified xsi:type="dcterms:W3CDTF">2017-04-10T07:04:22Z</dcterms:modified>
</cp:coreProperties>
</file>