
<file path=[Content_Types].xml><?xml version="1.0" encoding="utf-8"?>
<Types xmlns="http://schemas.openxmlformats.org/package/2006/content-types">
  <Default Extension="png" ContentType="image/png"/>
  <Default Extension="bin" ContentType="application/vnd.openxmlformats-officedocument.oleObject"/>
  <Default Extension="bmp" ContentType="image/bmp"/>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8" r:id="rId3"/>
    <p:sldId id="259" r:id="rId4"/>
    <p:sldId id="260" r:id="rId5"/>
    <p:sldId id="261" r:id="rId6"/>
    <p:sldId id="262" r:id="rId7"/>
    <p:sldId id="263" r:id="rId8"/>
    <p:sldId id="264" r:id="rId9"/>
    <p:sldId id="265" r:id="rId10"/>
    <p:sldId id="266" r:id="rId11"/>
    <p:sldId id="268" r:id="rId12"/>
    <p:sldId id="267" r:id="rId13"/>
    <p:sldId id="270" r:id="rId14"/>
    <p:sldId id="271" r:id="rId15"/>
    <p:sldId id="272" r:id="rId16"/>
    <p:sldId id="274" r:id="rId17"/>
    <p:sldId id="275" r:id="rId18"/>
    <p:sldId id="276" r:id="rId19"/>
    <p:sldId id="277" r:id="rId20"/>
    <p:sldId id="278" r:id="rId21"/>
    <p:sldId id="279"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83154" autoAdjust="0"/>
  </p:normalViewPr>
  <p:slideViewPr>
    <p:cSldViewPr>
      <p:cViewPr>
        <p:scale>
          <a:sx n="125" d="100"/>
          <a:sy n="125" d="100"/>
        </p:scale>
        <p:origin x="960" y="-82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50F848-1BD9-4B32-AEFC-E740B607F4FF}" type="datetimeFigureOut">
              <a:rPr lang="zh-CN" altLang="en-US" smtClean="0"/>
              <a:t>2017/4/10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47F769-BCD8-49ED-82C0-975215AC0A88}" type="slidenum">
              <a:rPr lang="zh-CN" altLang="en-US" smtClean="0"/>
              <a:t>‹#›</a:t>
            </a:fld>
            <a:endParaRPr lang="zh-CN" altLang="en-US"/>
          </a:p>
        </p:txBody>
      </p:sp>
    </p:spTree>
    <p:extLst>
      <p:ext uri="{BB962C8B-B14F-4D97-AF65-F5344CB8AC3E}">
        <p14:creationId xmlns:p14="http://schemas.microsoft.com/office/powerpoint/2010/main" val="2081190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Hello</a:t>
            </a:r>
            <a:r>
              <a:rPr lang="en-US" altLang="zh-CN" baseline="0" dirty="0" smtClean="0"/>
              <a:t>, every one. Today, my report title is </a:t>
            </a:r>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1</a:t>
            </a:fld>
            <a:endParaRPr lang="zh-CN" altLang="en-US"/>
          </a:p>
        </p:txBody>
      </p:sp>
    </p:spTree>
    <p:extLst>
      <p:ext uri="{BB962C8B-B14F-4D97-AF65-F5344CB8AC3E}">
        <p14:creationId xmlns:p14="http://schemas.microsoft.com/office/powerpoint/2010/main" val="4090538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Da</a:t>
            </a:r>
            <a:r>
              <a:rPr lang="en-US" altLang="zh-CN" baseline="0" dirty="0" smtClean="0"/>
              <a:t> has two advantages comparing with traditional method for saliency estimation. Because </a:t>
            </a:r>
            <a:r>
              <a:rPr lang="en-US" altLang="zh-CN" dirty="0" smtClean="0"/>
              <a:t>Deep</a:t>
            </a:r>
            <a:r>
              <a:rPr lang="en-US" altLang="zh-CN" baseline="0" dirty="0" smtClean="0"/>
              <a:t> Autoencoder has powerful feature learning and data reconstruction ability, so we should build a deep autoencoder network to reconstruct source images.</a:t>
            </a:r>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10</a:t>
            </a:fld>
            <a:endParaRPr lang="zh-CN" altLang="en-US"/>
          </a:p>
        </p:txBody>
      </p:sp>
    </p:spTree>
    <p:extLst>
      <p:ext uri="{BB962C8B-B14F-4D97-AF65-F5344CB8AC3E}">
        <p14:creationId xmlns:p14="http://schemas.microsoft.com/office/powerpoint/2010/main" val="3362083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Why da has these</a:t>
            </a:r>
            <a:r>
              <a:rPr lang="en-US" altLang="zh-CN" baseline="0" dirty="0" smtClean="0"/>
              <a:t> advantages in reconstruction and learning ability. </a:t>
            </a:r>
            <a:r>
              <a:rPr lang="en-US" altLang="zh-CN" dirty="0" smtClean="0"/>
              <a:t>Let’s see the structure of RBM, it</a:t>
            </a:r>
            <a:r>
              <a:rPr lang="en-US" altLang="zh-CN" baseline="0" dirty="0" smtClean="0"/>
              <a:t> has some uniqueness, first...</a:t>
            </a:r>
          </a:p>
          <a:p>
            <a:r>
              <a:rPr lang="en-US" altLang="zh-CN" dirty="0" smtClean="0"/>
              <a:t>Because of these characteristic, It can effectively</a:t>
            </a:r>
            <a:r>
              <a:rPr lang="en-US" altLang="zh-CN" baseline="0" dirty="0" smtClean="0"/>
              <a:t> extract feature. Stacking multiple RBMs can extract more abstract characteristics.</a:t>
            </a:r>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11</a:t>
            </a:fld>
            <a:endParaRPr lang="zh-CN" altLang="en-US"/>
          </a:p>
        </p:txBody>
      </p:sp>
    </p:spTree>
    <p:extLst>
      <p:ext uri="{BB962C8B-B14F-4D97-AF65-F5344CB8AC3E}">
        <p14:creationId xmlns:p14="http://schemas.microsoft.com/office/powerpoint/2010/main" val="992940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You can</a:t>
            </a:r>
            <a:r>
              <a:rPr lang="en-US" altLang="zh-CN" baseline="0" dirty="0" smtClean="0"/>
              <a:t> see that the Deep Auto encoder's encoder layers are stacked by RBMs. And then unroll them to form the decoder layers to build the whole autoencoder network. The function of decoder is that </a:t>
            </a:r>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12</a:t>
            </a:fld>
            <a:endParaRPr lang="zh-CN" altLang="en-US"/>
          </a:p>
        </p:txBody>
      </p:sp>
    </p:spTree>
    <p:extLst>
      <p:ext uri="{BB962C8B-B14F-4D97-AF65-F5344CB8AC3E}">
        <p14:creationId xmlns:p14="http://schemas.microsoft.com/office/powerpoint/2010/main" val="3676295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We used a stack of restricted Boltzmann machine to initialize the weights used for encoding, and we then took the transposers of those weights and initialize the decoding network with them. At last,</a:t>
            </a:r>
            <a:r>
              <a:rPr lang="en-US" altLang="zh-CN" baseline="0" dirty="0" smtClean="0"/>
              <a:t> </a:t>
            </a:r>
            <a:r>
              <a:rPr lang="en-US" altLang="zh-CN" sz="1200" kern="1200" dirty="0" smtClean="0">
                <a:solidFill>
                  <a:schemeClr val="tx1"/>
                </a:solidFill>
                <a:effectLst/>
                <a:latin typeface="+mn-lt"/>
                <a:ea typeface="+mn-ea"/>
                <a:cs typeface="+mn-cs"/>
              </a:rPr>
              <a:t>we then applied back propagation </a:t>
            </a:r>
            <a:r>
              <a:rPr lang="en-US" altLang="zh-CN" sz="1200" b="1" i="0" kern="1200" dirty="0" smtClean="0">
                <a:solidFill>
                  <a:schemeClr val="tx1"/>
                </a:solidFill>
                <a:effectLst/>
                <a:latin typeface="+mn-lt"/>
                <a:ea typeface="+mn-ea"/>
                <a:cs typeface="+mn-cs"/>
              </a:rPr>
              <a:t>algorithm</a:t>
            </a:r>
            <a:r>
              <a:rPr lang="en-US" altLang="zh-CN" sz="1200" kern="1200" dirty="0" smtClean="0">
                <a:solidFill>
                  <a:schemeClr val="tx1"/>
                </a:solidFill>
                <a:effectLst/>
                <a:latin typeface="+mn-lt"/>
                <a:ea typeface="+mn-ea"/>
                <a:cs typeface="+mn-cs"/>
              </a:rPr>
              <a:t> to fine-tuning the weights to minimize the reconstruction error.</a:t>
            </a:r>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13</a:t>
            </a:fld>
            <a:endParaRPr lang="zh-CN" altLang="en-US"/>
          </a:p>
        </p:txBody>
      </p:sp>
    </p:spTree>
    <p:extLst>
      <p:ext uri="{BB962C8B-B14F-4D97-AF65-F5344CB8AC3E}">
        <p14:creationId xmlns:p14="http://schemas.microsoft.com/office/powerpoint/2010/main" val="1525174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Our C-S</a:t>
            </a:r>
            <a:r>
              <a:rPr lang="en-US" altLang="zh-CN" baseline="0" dirty="0" smtClean="0"/>
              <a:t> inference network, comparing with common autoencoder network, we add an inference layer on the output of decoder layer, this purpose is that we input a large patch around the pixel x and get a small patch around x. </a:t>
            </a:r>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14</a:t>
            </a:fld>
            <a:endParaRPr lang="zh-CN" altLang="en-US"/>
          </a:p>
        </p:txBody>
      </p:sp>
    </p:spTree>
    <p:extLst>
      <p:ext uri="{BB962C8B-B14F-4D97-AF65-F5344CB8AC3E}">
        <p14:creationId xmlns:p14="http://schemas.microsoft.com/office/powerpoint/2010/main" val="638859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0" kern="1200" dirty="0" smtClean="0">
                <a:solidFill>
                  <a:schemeClr val="tx1"/>
                </a:solidFill>
                <a:effectLst/>
                <a:latin typeface="+mn-lt"/>
                <a:ea typeface="+mn-ea"/>
                <a:cs typeface="+mn-cs"/>
              </a:rPr>
              <a:t>First, pairs of surrounding (red patches) and central patches (blue patches) are randomly</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sampled from the original image according to a uniform distribution. Then, the C–S inference network is trained with the sampled data as inputs and</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corresponding targets. Finally, the learned network is applied on each region of the input image to predict the center and compare it with the actual center to</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estimate unpredictability and saliency</a:t>
            </a:r>
            <a:br>
              <a:rPr lang="en-US" altLang="zh-CN" sz="1200" i="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15</a:t>
            </a:fld>
            <a:endParaRPr lang="zh-CN" altLang="en-US"/>
          </a:p>
        </p:txBody>
      </p:sp>
    </p:spTree>
    <p:extLst>
      <p:ext uri="{BB962C8B-B14F-4D97-AF65-F5344CB8AC3E}">
        <p14:creationId xmlns:p14="http://schemas.microsoft.com/office/powerpoint/2010/main" val="2414338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There</a:t>
            </a:r>
            <a:r>
              <a:rPr lang="en-US" altLang="zh-CN" baseline="0" dirty="0" smtClean="0"/>
              <a:t> is an new approach to estimate the saliency, with using GGB+D image. </a:t>
            </a:r>
            <a:r>
              <a:rPr lang="en-US" altLang="zh-CN" dirty="0" smtClean="0"/>
              <a:t>Left image</a:t>
            </a:r>
            <a:r>
              <a:rPr lang="en-US" altLang="zh-CN" baseline="0" dirty="0" smtClean="0"/>
              <a:t> is a common rgb image, and the right image is depth image. </a:t>
            </a:r>
            <a:r>
              <a:rPr lang="en-US" altLang="zh-CN" dirty="0" smtClean="0"/>
              <a:t>Stereopsis provides an additional depth cue and plays an</a:t>
            </a:r>
            <a:r>
              <a:rPr lang="en-US" altLang="zh-CN" baseline="0" dirty="0" smtClean="0"/>
              <a:t> </a:t>
            </a:r>
            <a:r>
              <a:rPr lang="en-US" altLang="zh-CN" dirty="0" smtClean="0"/>
              <a:t>important role in the human vision system. Previous studies from neuroscience indicate that the</a:t>
            </a:r>
            <a:r>
              <a:rPr lang="en-US" altLang="zh-CN" baseline="0" dirty="0" smtClean="0"/>
              <a:t> </a:t>
            </a:r>
            <a:r>
              <a:rPr lang="en-US" altLang="zh-CN" dirty="0" smtClean="0"/>
              <a:t>depth feature would cause human beings’ attention focusing</a:t>
            </a:r>
            <a:r>
              <a:rPr lang="en-US" altLang="zh-CN" baseline="0" dirty="0" smtClean="0"/>
              <a:t> </a:t>
            </a:r>
            <a:r>
              <a:rPr lang="en-US" altLang="zh-CN" dirty="0" smtClean="0"/>
              <a:t>on the salient regions. </a:t>
            </a:r>
            <a:endParaRPr lang="en-US" altLang="zh-CN" baseline="0" dirty="0" smtClean="0"/>
          </a:p>
          <a:p>
            <a:r>
              <a:rPr lang="en-US" altLang="zh-CN" baseline="0" dirty="0" smtClean="0"/>
              <a:t>So, many method using depth information were proposed. </a:t>
            </a:r>
          </a:p>
        </p:txBody>
      </p:sp>
      <p:sp>
        <p:nvSpPr>
          <p:cNvPr id="4" name="灯片编号占位符 3"/>
          <p:cNvSpPr>
            <a:spLocks noGrp="1"/>
          </p:cNvSpPr>
          <p:nvPr>
            <p:ph type="sldNum" sz="quarter" idx="10"/>
          </p:nvPr>
        </p:nvSpPr>
        <p:spPr/>
        <p:txBody>
          <a:bodyPr/>
          <a:lstStyle/>
          <a:p>
            <a:fld id="{7147F769-BCD8-49ED-82C0-975215AC0A88}" type="slidenum">
              <a:rPr lang="zh-CN" altLang="en-US" smtClean="0"/>
              <a:t>16</a:t>
            </a:fld>
            <a:endParaRPr lang="zh-CN" altLang="en-US"/>
          </a:p>
        </p:txBody>
      </p:sp>
    </p:spTree>
    <p:extLst>
      <p:ext uri="{BB962C8B-B14F-4D97-AF65-F5344CB8AC3E}">
        <p14:creationId xmlns:p14="http://schemas.microsoft.com/office/powerpoint/2010/main" val="2414338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a:t>
            </a:r>
            <a:r>
              <a:rPr lang="en-US" altLang="zh-CN" baseline="0" dirty="0" smtClean="0"/>
              <a:t> is a classical RGBD saliency estimation model. </a:t>
            </a:r>
            <a:r>
              <a:rPr lang="en-US" altLang="zh-CN" dirty="0" smtClean="0"/>
              <a:t>This</a:t>
            </a:r>
            <a:r>
              <a:rPr lang="en-US" altLang="zh-CN" baseline="0" dirty="0" smtClean="0"/>
              <a:t> is explicit use of depth information.</a:t>
            </a:r>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17</a:t>
            </a:fld>
            <a:endParaRPr lang="zh-CN" altLang="en-US"/>
          </a:p>
        </p:txBody>
      </p:sp>
    </p:spTree>
    <p:extLst>
      <p:ext uri="{BB962C8B-B14F-4D97-AF65-F5344CB8AC3E}">
        <p14:creationId xmlns:p14="http://schemas.microsoft.com/office/powerpoint/2010/main" val="2757697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0" kern="1200" dirty="0" smtClean="0">
                <a:solidFill>
                  <a:schemeClr val="tx1"/>
                </a:solidFill>
                <a:effectLst/>
                <a:latin typeface="+mn-lt"/>
                <a:ea typeface="+mn-ea"/>
                <a:cs typeface="+mn-cs"/>
              </a:rPr>
              <a:t>Let’s see the optic</a:t>
            </a:r>
            <a:r>
              <a:rPr lang="en-US" altLang="zh-CN" sz="1200" i="0" kern="1200" baseline="0" dirty="0" smtClean="0">
                <a:solidFill>
                  <a:schemeClr val="tx1"/>
                </a:solidFill>
                <a:effectLst/>
                <a:latin typeface="+mn-lt"/>
                <a:ea typeface="+mn-ea"/>
                <a:cs typeface="+mn-cs"/>
              </a:rPr>
              <a:t> chiasm structure image. Under the support of optic chiasm structure, binocular image studies models respectively, then we use cross reconstruction error to estimate saliency.</a:t>
            </a:r>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18</a:t>
            </a:fld>
            <a:endParaRPr lang="zh-CN" altLang="en-US"/>
          </a:p>
        </p:txBody>
      </p:sp>
    </p:spTree>
    <p:extLst>
      <p:ext uri="{BB962C8B-B14F-4D97-AF65-F5344CB8AC3E}">
        <p14:creationId xmlns:p14="http://schemas.microsoft.com/office/powerpoint/2010/main" val="1992022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Concretely, We samples patch from left view images to train c-s inference</a:t>
            </a:r>
            <a:r>
              <a:rPr lang="en-US" altLang="zh-CN" baseline="0" dirty="0" smtClean="0"/>
              <a:t> </a:t>
            </a:r>
            <a:r>
              <a:rPr lang="en-US" altLang="zh-CN" dirty="0" smtClean="0"/>
              <a:t>network</a:t>
            </a:r>
            <a:r>
              <a:rPr lang="en-US" altLang="zh-CN" baseline="0" dirty="0" smtClean="0"/>
              <a:t>, then we input left view and right view images respectively into the trained network to get two saliency maps. Then, similarly, we use right view images to train other c-s inference network, then ...we fuse the four saliency maps into the final saliency map.</a:t>
            </a:r>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19</a:t>
            </a:fld>
            <a:endParaRPr lang="zh-CN" altLang="en-US"/>
          </a:p>
        </p:txBody>
      </p:sp>
    </p:spTree>
    <p:extLst>
      <p:ext uri="{BB962C8B-B14F-4D97-AF65-F5344CB8AC3E}">
        <p14:creationId xmlns:p14="http://schemas.microsoft.com/office/powerpoint/2010/main" val="2757697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My report introduce</a:t>
            </a:r>
            <a:r>
              <a:rPr lang="en-US" altLang="zh-CN" baseline="0" dirty="0" smtClean="0"/>
              <a:t> the visual saliency estimation for binocular images from three aspects. First, I will introduce some basic concepts and situation in visual saliency field. And second, I will introduce the method from Xia Chen: . Lastly, I will introduce my work.</a:t>
            </a:r>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2</a:t>
            </a:fld>
            <a:endParaRPr lang="zh-CN" altLang="en-US"/>
          </a:p>
        </p:txBody>
      </p:sp>
    </p:spTree>
    <p:extLst>
      <p:ext uri="{BB962C8B-B14F-4D97-AF65-F5344CB8AC3E}">
        <p14:creationId xmlns:p14="http://schemas.microsoft.com/office/powerpoint/2010/main" val="669948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first column is</a:t>
            </a:r>
            <a:r>
              <a:rPr lang="en-US" altLang="zh-CN" baseline="0" dirty="0" smtClean="0"/>
              <a:t> .the fourth column is that use left view image to train the network and reconstruct left view image.</a:t>
            </a:r>
          </a:p>
          <a:p>
            <a:r>
              <a:rPr lang="en-US" altLang="zh-CN" baseline="0" dirty="0" smtClean="0"/>
              <a:t>We can see the forth reconstruction situations mainly detect the saliency region, and the LR and RL images is slightly better than LL and RR.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And we can see in the non-salient region, the reconstruction ability is different, and how to fuse the four saliency maps to emphasis the salient region and decrease the reconstruction error in non-salient region is the important work </a:t>
            </a:r>
            <a:r>
              <a:rPr lang="en-US" altLang="zh-CN" sz="1200" b="1" i="0" kern="1200" dirty="0" smtClean="0">
                <a:solidFill>
                  <a:schemeClr val="tx1"/>
                </a:solidFill>
                <a:effectLst/>
                <a:latin typeface="+mn-lt"/>
                <a:ea typeface="+mn-ea"/>
                <a:cs typeface="+mn-cs"/>
              </a:rPr>
              <a:t>subsequently.</a:t>
            </a:r>
          </a:p>
          <a:p>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20</a:t>
            </a:fld>
            <a:endParaRPr lang="zh-CN" altLang="en-US"/>
          </a:p>
        </p:txBody>
      </p:sp>
    </p:spTree>
    <p:extLst>
      <p:ext uri="{BB962C8B-B14F-4D97-AF65-F5344CB8AC3E}">
        <p14:creationId xmlns:p14="http://schemas.microsoft.com/office/powerpoint/2010/main" val="1992022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Saliency estimation field</a:t>
            </a:r>
            <a:r>
              <a:rPr lang="en-US" altLang="zh-CN" baseline="0" dirty="0" smtClean="0"/>
              <a:t>, we should understand some basic concept as follow. In human visual system, there are two mechanism, one is bottom-up mechanism. Bottom–up saliency, which is scene-driven mechanisms, plays an important part in the selection process and is a perception process for automatic salient region selection for natural scenes. Our research is based bottom-up mechanism. </a:t>
            </a:r>
            <a:r>
              <a:rPr lang="en-US" altLang="zh-CN" dirty="0" smtClean="0"/>
              <a:t>while top-down approach is a task-dependent cognitive processing affected by the performed tasks, feature distribution of targets,</a:t>
            </a:r>
            <a:r>
              <a:rPr lang="en-US" altLang="zh-CN" baseline="0" dirty="0" smtClean="0"/>
              <a:t> </a:t>
            </a:r>
            <a:r>
              <a:rPr lang="en-US" altLang="zh-CN" dirty="0" smtClean="0"/>
              <a:t>and so on</a:t>
            </a:r>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3</a:t>
            </a:fld>
            <a:endParaRPr lang="zh-CN" altLang="en-US"/>
          </a:p>
        </p:txBody>
      </p:sp>
    </p:spTree>
    <p:extLst>
      <p:ext uri="{BB962C8B-B14F-4D97-AF65-F5344CB8AC3E}">
        <p14:creationId xmlns:p14="http://schemas.microsoft.com/office/powerpoint/2010/main" val="3566383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There</a:t>
            </a:r>
            <a:r>
              <a:rPr lang="en-US" altLang="zh-CN" baseline="0" dirty="0" smtClean="0"/>
              <a:t> are some applications of Saliency Estimation in engineering domain. Such as  </a:t>
            </a:r>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4</a:t>
            </a:fld>
            <a:endParaRPr lang="zh-CN" altLang="en-US"/>
          </a:p>
        </p:txBody>
      </p:sp>
    </p:spTree>
    <p:extLst>
      <p:ext uri="{BB962C8B-B14F-4D97-AF65-F5344CB8AC3E}">
        <p14:creationId xmlns:p14="http://schemas.microsoft.com/office/powerpoint/2010/main" val="1742482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Saliency</a:t>
            </a:r>
            <a:r>
              <a:rPr lang="en-US" altLang="zh-CN" baseline="0" dirty="0" smtClean="0"/>
              <a:t> estimation has two common models. One is salient object detection model, and other is fixation prediction model. we focus on the second one.</a:t>
            </a:r>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5</a:t>
            </a:fld>
            <a:endParaRPr lang="zh-CN" altLang="en-US"/>
          </a:p>
        </p:txBody>
      </p:sp>
    </p:spTree>
    <p:extLst>
      <p:ext uri="{BB962C8B-B14F-4D97-AF65-F5344CB8AC3E}">
        <p14:creationId xmlns:p14="http://schemas.microsoft.com/office/powerpoint/2010/main" val="390965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a:t>
            </a:r>
            <a:r>
              <a:rPr lang="en-US" altLang="zh-CN" baseline="0" dirty="0" smtClean="0"/>
              <a:t> fixation prediction Model is the model which find some salient region where people pay attention to instead of object.</a:t>
            </a:r>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6</a:t>
            </a:fld>
            <a:endParaRPr lang="zh-CN" altLang="en-US"/>
          </a:p>
        </p:txBody>
      </p:sp>
    </p:spTree>
    <p:extLst>
      <p:ext uri="{BB962C8B-B14F-4D97-AF65-F5344CB8AC3E}">
        <p14:creationId xmlns:p14="http://schemas.microsoft.com/office/powerpoint/2010/main" val="4219158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Salient object</a:t>
            </a:r>
            <a:r>
              <a:rPr lang="en-US" altLang="zh-CN" baseline="0" dirty="0" smtClean="0"/>
              <a:t> detection should find the whole salient object.  </a:t>
            </a:r>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7</a:t>
            </a:fld>
            <a:endParaRPr lang="zh-CN" altLang="en-US"/>
          </a:p>
        </p:txBody>
      </p:sp>
    </p:spTree>
    <p:extLst>
      <p:ext uri="{BB962C8B-B14F-4D97-AF65-F5344CB8AC3E}">
        <p14:creationId xmlns:p14="http://schemas.microsoft.com/office/powerpoint/2010/main" val="36136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is an traditional center-surround</a:t>
            </a:r>
            <a:r>
              <a:rPr lang="en-US" altLang="zh-CN" baseline="0" dirty="0" smtClean="0"/>
              <a:t> saliency model. It should extract feature manually, such as colors, intensity and orientations and so on. Then, they calculate all feature maps with center-surround differences. Lastly, they fuse every conspicuity map into the saliency map.</a:t>
            </a:r>
            <a:endParaRPr lang="zh-CN" altLang="en-US" dirty="0"/>
          </a:p>
        </p:txBody>
      </p:sp>
      <p:sp>
        <p:nvSpPr>
          <p:cNvPr id="4" name="灯片编号占位符 3"/>
          <p:cNvSpPr>
            <a:spLocks noGrp="1"/>
          </p:cNvSpPr>
          <p:nvPr>
            <p:ph type="sldNum" sz="quarter" idx="10"/>
          </p:nvPr>
        </p:nvSpPr>
        <p:spPr/>
        <p:txBody>
          <a:bodyPr/>
          <a:lstStyle/>
          <a:p>
            <a:fld id="{7147F769-BCD8-49ED-82C0-975215AC0A88}" type="slidenum">
              <a:rPr lang="zh-CN" altLang="en-US" smtClean="0"/>
              <a:t>8</a:t>
            </a:fld>
            <a:endParaRPr lang="zh-CN" altLang="en-US"/>
          </a:p>
        </p:txBody>
      </p:sp>
    </p:spTree>
    <p:extLst>
      <p:ext uri="{BB962C8B-B14F-4D97-AF65-F5344CB8AC3E}">
        <p14:creationId xmlns:p14="http://schemas.microsoft.com/office/powerpoint/2010/main" val="546624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 would</a:t>
            </a:r>
            <a:r>
              <a:rPr lang="en-US" altLang="zh-CN" baseline="0" dirty="0" smtClean="0"/>
              <a:t> introduce the concept of c-s comparison. </a:t>
            </a:r>
            <a:r>
              <a:rPr lang="en-US" altLang="zh-CN" dirty="0" smtClean="0"/>
              <a:t>We can give the formula</a:t>
            </a:r>
            <a:r>
              <a:rPr lang="en-US" altLang="zh-CN" baseline="0" dirty="0" smtClean="0"/>
              <a:t> to calculate the saliency of pixel x. </a:t>
            </a:r>
            <a:r>
              <a:rPr lang="en-US" altLang="zh-CN" dirty="0" smtClean="0"/>
              <a:t>Given pixel</a:t>
            </a:r>
            <a:r>
              <a:rPr lang="en-US" altLang="zh-CN" baseline="0" dirty="0" smtClean="0"/>
              <a:t> x, we can utilize pi</a:t>
            </a:r>
            <a:r>
              <a:rPr lang="zh-CN" altLang="en-US" baseline="0" dirty="0" smtClean="0"/>
              <a:t> </a:t>
            </a:r>
            <a:r>
              <a:rPr lang="en-US" altLang="zh-CN" baseline="0" dirty="0" smtClean="0"/>
              <a:t>x which is a large area around x to estimate or reconstruct the small area omega x. Then we use  p omega x subtracting reconstructed p omega x to get the error vector r(x). P and q are the characteristic quantity corresponding the region.</a:t>
            </a:r>
          </a:p>
        </p:txBody>
      </p:sp>
      <p:sp>
        <p:nvSpPr>
          <p:cNvPr id="4" name="灯片编号占位符 3"/>
          <p:cNvSpPr>
            <a:spLocks noGrp="1"/>
          </p:cNvSpPr>
          <p:nvPr>
            <p:ph type="sldNum" sz="quarter" idx="10"/>
          </p:nvPr>
        </p:nvSpPr>
        <p:spPr/>
        <p:txBody>
          <a:bodyPr/>
          <a:lstStyle/>
          <a:p>
            <a:fld id="{7147F769-BCD8-49ED-82C0-975215AC0A88}" type="slidenum">
              <a:rPr lang="zh-CN" altLang="en-US" smtClean="0"/>
              <a:t>9</a:t>
            </a:fld>
            <a:endParaRPr lang="zh-CN" altLang="en-US"/>
          </a:p>
        </p:txBody>
      </p:sp>
    </p:spTree>
    <p:extLst>
      <p:ext uri="{BB962C8B-B14F-4D97-AF65-F5344CB8AC3E}">
        <p14:creationId xmlns:p14="http://schemas.microsoft.com/office/powerpoint/2010/main" val="45639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300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731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t>2017/4/10</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28877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2017/4/10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814814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2017/4/10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764878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17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fld id="{530820CF-B880-4189-942D-D702A7CBA730}" type="datetimeFigureOut">
              <a:rPr lang="zh-CN" altLang="en-US" smtClean="0"/>
              <a:t>2017/4/10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ea typeface="宋体" pitchFamily="2" charset="-122"/>
              </a:defRPr>
            </a:lvl1pPr>
          </a:lstStyle>
          <a:p>
            <a:fld id="{0C913308-F349-4B6D-A68A-DD1791B4A57B}" type="slidenum">
              <a:rPr lang="zh-CN" altLang="en-US" smtClean="0"/>
              <a:t>‹#›</a:t>
            </a:fld>
            <a:endParaRPr lang="zh-CN" altLang="en-US"/>
          </a:p>
        </p:txBody>
      </p:sp>
      <p:pic>
        <p:nvPicPr>
          <p:cNvPr id="7175" name="Picture 2" descr="E:\PPT汇报\矢量文件\未命名 -1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3456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6.jp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7.bm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jpeg"/><Relationship Id="rId18" Type="http://schemas.openxmlformats.org/officeDocument/2006/relationships/image" Target="../media/image57.jpeg"/><Relationship Id="rId3" Type="http://schemas.openxmlformats.org/officeDocument/2006/relationships/image" Target="../media/image42.png"/><Relationship Id="rId21" Type="http://schemas.openxmlformats.org/officeDocument/2006/relationships/image" Target="../media/image60.jpeg"/><Relationship Id="rId7" Type="http://schemas.openxmlformats.org/officeDocument/2006/relationships/image" Target="../media/image46.png"/><Relationship Id="rId12" Type="http://schemas.openxmlformats.org/officeDocument/2006/relationships/image" Target="../media/image51.jpeg"/><Relationship Id="rId17" Type="http://schemas.openxmlformats.org/officeDocument/2006/relationships/image" Target="../media/image56.jpeg"/><Relationship Id="rId2" Type="http://schemas.openxmlformats.org/officeDocument/2006/relationships/notesSlide" Target="../notesSlides/notesSlide20.xml"/><Relationship Id="rId16" Type="http://schemas.openxmlformats.org/officeDocument/2006/relationships/image" Target="../media/image55.jpeg"/><Relationship Id="rId20" Type="http://schemas.openxmlformats.org/officeDocument/2006/relationships/image" Target="../media/image59.jpeg"/><Relationship Id="rId1" Type="http://schemas.openxmlformats.org/officeDocument/2006/relationships/slideLayout" Target="../slideLayouts/slideLayout4.xml"/><Relationship Id="rId6" Type="http://schemas.openxmlformats.org/officeDocument/2006/relationships/image" Target="../media/image45.png"/><Relationship Id="rId11" Type="http://schemas.openxmlformats.org/officeDocument/2006/relationships/image" Target="../media/image50.jpeg"/><Relationship Id="rId24" Type="http://schemas.openxmlformats.org/officeDocument/2006/relationships/image" Target="../media/image63.jpeg"/><Relationship Id="rId5" Type="http://schemas.openxmlformats.org/officeDocument/2006/relationships/image" Target="../media/image44.png"/><Relationship Id="rId15" Type="http://schemas.openxmlformats.org/officeDocument/2006/relationships/image" Target="../media/image54.jpeg"/><Relationship Id="rId23" Type="http://schemas.openxmlformats.org/officeDocument/2006/relationships/image" Target="../media/image62.jpeg"/><Relationship Id="rId10" Type="http://schemas.openxmlformats.org/officeDocument/2006/relationships/image" Target="../media/image49.jpeg"/><Relationship Id="rId19" Type="http://schemas.openxmlformats.org/officeDocument/2006/relationships/image" Target="../media/image58.jpeg"/><Relationship Id="rId4" Type="http://schemas.openxmlformats.org/officeDocument/2006/relationships/image" Target="../media/image43.png"/><Relationship Id="rId9" Type="http://schemas.openxmlformats.org/officeDocument/2006/relationships/image" Target="../media/image48.jpeg"/><Relationship Id="rId14" Type="http://schemas.openxmlformats.org/officeDocument/2006/relationships/image" Target="../media/image53.jpeg"/><Relationship Id="rId22" Type="http://schemas.openxmlformats.org/officeDocument/2006/relationships/image" Target="../media/image6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6.jpe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eg"/></Relationships>
</file>

<file path=ppt/slides/_rels/slide7.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jpg"/><Relationship Id="rId7"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4.jpg"/><Relationship Id="rId5" Type="http://schemas.openxmlformats.org/officeDocument/2006/relationships/image" Target="../media/image13.png"/><Relationship Id="rId10" Type="http://schemas.openxmlformats.org/officeDocument/2006/relationships/image" Target="../media/image18.jpg"/><Relationship Id="rId4" Type="http://schemas.openxmlformats.org/officeDocument/2006/relationships/image" Target="../media/image12.jpg"/><Relationship Id="rId9" Type="http://schemas.openxmlformats.org/officeDocument/2006/relationships/image" Target="../media/image17.jp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24.wmf"/><Relationship Id="rId3" Type="http://schemas.openxmlformats.org/officeDocument/2006/relationships/notesSlide" Target="../notesSlides/notesSlide9.xml"/><Relationship Id="rId7" Type="http://schemas.openxmlformats.org/officeDocument/2006/relationships/image" Target="../media/image21.wmf"/><Relationship Id="rId12"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2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a:solidFill>
                  <a:srgbClr val="7030A0"/>
                </a:solidFill>
              </a:rPr>
              <a:t>Visual Saliency Estimation for Binocular Images under a Framework of Inverse Problem</a:t>
            </a:r>
            <a:endParaRPr lang="zh-CN" altLang="en-US" dirty="0">
              <a:solidFill>
                <a:srgbClr val="7030A0"/>
              </a:solidFill>
            </a:endParaRPr>
          </a:p>
        </p:txBody>
      </p:sp>
      <p:sp>
        <p:nvSpPr>
          <p:cNvPr id="3" name="副标题 2"/>
          <p:cNvSpPr>
            <a:spLocks noGrp="1"/>
          </p:cNvSpPr>
          <p:nvPr>
            <p:ph type="subTitle" idx="1"/>
          </p:nvPr>
        </p:nvSpPr>
        <p:spPr/>
        <p:txBody>
          <a:bodyPr>
            <a:noAutofit/>
          </a:bodyPr>
          <a:lstStyle/>
          <a:p>
            <a:r>
              <a:rPr lang="en-US" altLang="zh-CN" sz="3200" dirty="0" smtClean="0">
                <a:solidFill>
                  <a:schemeClr val="tx1"/>
                </a:solidFill>
              </a:rPr>
              <a:t>Hao Li</a:t>
            </a:r>
            <a:endParaRPr lang="en-US" altLang="zh-CN" sz="3200" dirty="0">
              <a:solidFill>
                <a:schemeClr val="tx1"/>
              </a:solidFill>
            </a:endParaRPr>
          </a:p>
          <a:p>
            <a:r>
              <a:rPr lang="en-US" altLang="zh-CN" sz="3200" dirty="0" smtClean="0">
                <a:solidFill>
                  <a:schemeClr val="tx1"/>
                </a:solidFill>
              </a:rPr>
              <a:t>May 10, 2016</a:t>
            </a:r>
            <a:endParaRPr lang="zh-CN" altLang="en-US" sz="3200" dirty="0">
              <a:solidFill>
                <a:schemeClr val="tx1"/>
              </a:solidFill>
            </a:endParaRPr>
          </a:p>
        </p:txBody>
      </p:sp>
    </p:spTree>
    <p:extLst>
      <p:ext uri="{BB962C8B-B14F-4D97-AF65-F5344CB8AC3E}">
        <p14:creationId xmlns:p14="http://schemas.microsoft.com/office/powerpoint/2010/main" val="2661573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1"/>
          <p:cNvSpPr>
            <a:spLocks noGrp="1"/>
          </p:cNvSpPr>
          <p:nvPr>
            <p:ph idx="1"/>
          </p:nvPr>
        </p:nvSpPr>
        <p:spPr>
          <a:xfrm>
            <a:off x="903837" y="1302248"/>
            <a:ext cx="7408333" cy="1512168"/>
          </a:xfrm>
        </p:spPr>
        <p:txBody>
          <a:bodyPr>
            <a:noAutofit/>
          </a:bodyPr>
          <a:lstStyle/>
          <a:p>
            <a:r>
              <a:rPr lang="en-US" altLang="zh-CN" sz="1800" dirty="0"/>
              <a:t>The code vector in the central bottleneck layer can form </a:t>
            </a:r>
            <a:r>
              <a:rPr lang="en-US" altLang="zh-CN" sz="1800" dirty="0" smtClean="0"/>
              <a:t>a </a:t>
            </a:r>
            <a:r>
              <a:rPr lang="en-US" altLang="zh-CN" sz="1800" b="1" dirty="0" smtClean="0">
                <a:solidFill>
                  <a:srgbClr val="7030A0"/>
                </a:solidFill>
              </a:rPr>
              <a:t>compressed </a:t>
            </a:r>
            <a:r>
              <a:rPr lang="en-US" altLang="zh-CN" sz="1800" b="1" dirty="0">
                <a:solidFill>
                  <a:srgbClr val="7030A0"/>
                </a:solidFill>
              </a:rPr>
              <a:t>representation</a:t>
            </a:r>
            <a:r>
              <a:rPr lang="en-US" altLang="zh-CN" sz="1800" b="1" dirty="0"/>
              <a:t> </a:t>
            </a:r>
            <a:r>
              <a:rPr lang="en-US" altLang="zh-CN" sz="1800" dirty="0"/>
              <a:t>of the </a:t>
            </a:r>
            <a:r>
              <a:rPr lang="en-US" altLang="zh-CN" sz="1800" dirty="0" smtClean="0"/>
              <a:t>input.</a:t>
            </a:r>
          </a:p>
          <a:p>
            <a:r>
              <a:rPr lang="en-US" altLang="zh-CN" sz="1800" dirty="0"/>
              <a:t>Different from the feature extraction process of </a:t>
            </a:r>
            <a:r>
              <a:rPr lang="en-US" altLang="zh-CN" sz="1800" dirty="0" smtClean="0"/>
              <a:t>CNNs and traditional methods, features </a:t>
            </a:r>
            <a:r>
              <a:rPr lang="en-US" altLang="zh-CN" sz="1800" dirty="0"/>
              <a:t>can be built directly from the </a:t>
            </a:r>
            <a:r>
              <a:rPr lang="en-US" altLang="zh-CN" sz="1800" b="1" dirty="0">
                <a:solidFill>
                  <a:srgbClr val="7030A0"/>
                </a:solidFill>
              </a:rPr>
              <a:t>unlabeled </a:t>
            </a:r>
            <a:r>
              <a:rPr lang="en-US" altLang="zh-CN" sz="1800" b="1" dirty="0" smtClean="0">
                <a:solidFill>
                  <a:srgbClr val="7030A0"/>
                </a:solidFill>
              </a:rPr>
              <a:t>data or source image</a:t>
            </a:r>
            <a:r>
              <a:rPr lang="en-US" altLang="zh-CN" sz="1800" dirty="0" smtClean="0"/>
              <a:t>.</a:t>
            </a:r>
            <a:endParaRPr lang="zh-CN" altLang="en-US" sz="1800" dirty="0">
              <a:solidFill>
                <a:schemeClr val="tx1"/>
              </a:solidFill>
            </a:endParaRPr>
          </a:p>
        </p:txBody>
      </p:sp>
      <p:sp>
        <p:nvSpPr>
          <p:cNvPr id="14" name="矩形 13"/>
          <p:cNvSpPr/>
          <p:nvPr/>
        </p:nvSpPr>
        <p:spPr>
          <a:xfrm>
            <a:off x="717098" y="6291859"/>
            <a:ext cx="3564397" cy="307777"/>
          </a:xfrm>
          <a:prstGeom prst="rect">
            <a:avLst/>
          </a:prstGeom>
        </p:spPr>
        <p:txBody>
          <a:bodyPr wrap="square">
            <a:spAutoFit/>
          </a:bodyPr>
          <a:lstStyle/>
          <a:p>
            <a:r>
              <a:rPr lang="en-US" altLang="zh-CN" sz="1400" dirty="0"/>
              <a:t>(a) </a:t>
            </a:r>
            <a:r>
              <a:rPr lang="en-US" altLang="zh-CN" sz="1400" dirty="0" smtClean="0"/>
              <a:t>Architecture </a:t>
            </a:r>
            <a:r>
              <a:rPr lang="en-US" altLang="zh-CN" sz="1400" dirty="0"/>
              <a:t>of </a:t>
            </a:r>
            <a:r>
              <a:rPr lang="en-US" altLang="zh-CN" sz="1400" dirty="0" smtClean="0"/>
              <a:t>the autoencoder </a:t>
            </a:r>
            <a:r>
              <a:rPr lang="en-US" altLang="zh-CN" sz="1400" dirty="0"/>
              <a:t>network</a:t>
            </a:r>
            <a:r>
              <a:rPr lang="en-US" altLang="zh-CN" sz="1400" dirty="0" smtClean="0"/>
              <a:t>.</a:t>
            </a:r>
            <a:endParaRPr lang="zh-CN" altLang="en-US" sz="1400" dirty="0"/>
          </a:p>
        </p:txBody>
      </p:sp>
      <p:sp>
        <p:nvSpPr>
          <p:cNvPr id="4" name="矩形 3"/>
          <p:cNvSpPr/>
          <p:nvPr/>
        </p:nvSpPr>
        <p:spPr>
          <a:xfrm>
            <a:off x="755576" y="2182505"/>
            <a:ext cx="7704856" cy="646331"/>
          </a:xfrm>
          <a:prstGeom prst="rect">
            <a:avLst/>
          </a:prstGeom>
        </p:spPr>
        <p:txBody>
          <a:bodyPr wrap="square">
            <a:spAutoFit/>
          </a:bodyPr>
          <a:lstStyle/>
          <a:p>
            <a:r>
              <a:rPr lang="en-US" altLang="zh-CN" dirty="0"/>
              <a:t/>
            </a:r>
            <a:br>
              <a:rPr lang="en-US" altLang="zh-CN" dirty="0"/>
            </a:br>
            <a:endParaRPr lang="zh-CN" altLang="en-US" dirty="0"/>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3117" y="3248755"/>
            <a:ext cx="3079242" cy="2623185"/>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04304" y="3248756"/>
            <a:ext cx="4173322" cy="2267712"/>
          </a:xfrm>
          <a:prstGeom prst="rect">
            <a:avLst/>
          </a:prstGeom>
        </p:spPr>
      </p:pic>
      <p:sp>
        <p:nvSpPr>
          <p:cNvPr id="13" name="矩形 12"/>
          <p:cNvSpPr/>
          <p:nvPr/>
        </p:nvSpPr>
        <p:spPr>
          <a:xfrm>
            <a:off x="4296741" y="6275449"/>
            <a:ext cx="4173322" cy="307777"/>
          </a:xfrm>
          <a:prstGeom prst="rect">
            <a:avLst/>
          </a:prstGeom>
        </p:spPr>
        <p:txBody>
          <a:bodyPr wrap="square">
            <a:spAutoFit/>
          </a:bodyPr>
          <a:lstStyle/>
          <a:p>
            <a:r>
              <a:rPr lang="en-US" altLang="zh-CN" sz="1400" dirty="0"/>
              <a:t>(b) Comparison with the supervised </a:t>
            </a:r>
            <a:r>
              <a:rPr lang="en-US" altLang="zh-CN" sz="1400" dirty="0" smtClean="0"/>
              <a:t>learning process.</a:t>
            </a:r>
            <a:endParaRPr lang="zh-CN" altLang="en-US" sz="1400" dirty="0"/>
          </a:p>
        </p:txBody>
      </p:sp>
      <p:sp>
        <p:nvSpPr>
          <p:cNvPr id="15" name="标题 2"/>
          <p:cNvSpPr txBox="1">
            <a:spLocks/>
          </p:cNvSpPr>
          <p:nvPr/>
        </p:nvSpPr>
        <p:spPr bwMode="auto">
          <a:xfrm>
            <a:off x="2843808" y="24943"/>
            <a:ext cx="6300192" cy="65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a:lstStyle>
          <a:p>
            <a:r>
              <a:rPr lang="en-US" altLang="zh-CN" sz="3600" dirty="0" smtClean="0">
                <a:solidFill>
                  <a:srgbClr val="002060"/>
                </a:solidFill>
              </a:rPr>
              <a:t>Method 1:</a:t>
            </a:r>
            <a:r>
              <a:rPr lang="en-US" altLang="zh-CN" sz="3600" dirty="0" smtClean="0"/>
              <a:t> Deep </a:t>
            </a:r>
            <a:r>
              <a:rPr lang="en-US" altLang="zh-CN" sz="3600" dirty="0"/>
              <a:t>Autoencoder</a:t>
            </a:r>
            <a:endParaRPr lang="zh-CN" altLang="en-US" sz="3600" dirty="0"/>
          </a:p>
        </p:txBody>
      </p:sp>
    </p:spTree>
    <p:extLst>
      <p:ext uri="{BB962C8B-B14F-4D97-AF65-F5344CB8AC3E}">
        <p14:creationId xmlns:p14="http://schemas.microsoft.com/office/powerpoint/2010/main" val="166098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4"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1"/>
          <p:cNvSpPr>
            <a:spLocks noGrp="1"/>
          </p:cNvSpPr>
          <p:nvPr>
            <p:ph idx="1"/>
          </p:nvPr>
        </p:nvSpPr>
        <p:spPr>
          <a:xfrm>
            <a:off x="5796136" y="1916832"/>
            <a:ext cx="2871829" cy="3312368"/>
          </a:xfrm>
        </p:spPr>
        <p:txBody>
          <a:bodyPr>
            <a:noAutofit/>
          </a:bodyPr>
          <a:lstStyle/>
          <a:p>
            <a:r>
              <a:rPr lang="en-US" altLang="zh-CN" sz="2000" dirty="0" smtClean="0">
                <a:solidFill>
                  <a:schemeClr val="tx1"/>
                </a:solidFill>
              </a:rPr>
              <a:t>Each unit is binary.</a:t>
            </a:r>
          </a:p>
          <a:p>
            <a:r>
              <a:rPr lang="en-US" altLang="zh-CN" sz="2000" dirty="0" smtClean="0">
                <a:solidFill>
                  <a:schemeClr val="tx1"/>
                </a:solidFill>
              </a:rPr>
              <a:t>Every visible unit connects to all the hidden units.</a:t>
            </a:r>
          </a:p>
          <a:p>
            <a:r>
              <a:rPr lang="en-US" altLang="zh-CN" sz="2000" dirty="0" smtClean="0">
                <a:solidFill>
                  <a:schemeClr val="tx1"/>
                </a:solidFill>
              </a:rPr>
              <a:t>Every hidden unit connects to all the visible units.</a:t>
            </a:r>
          </a:p>
          <a:p>
            <a:r>
              <a:rPr lang="en-US" altLang="zh-CN" sz="2000" dirty="0" smtClean="0">
                <a:solidFill>
                  <a:schemeClr val="tx1"/>
                </a:solidFill>
              </a:rPr>
              <a:t>There are no connections between v-v</a:t>
            </a:r>
            <a:r>
              <a:rPr lang="zh-CN" altLang="en-US" sz="2000" dirty="0" smtClean="0">
                <a:solidFill>
                  <a:schemeClr val="tx1"/>
                </a:solidFill>
              </a:rPr>
              <a:t> </a:t>
            </a:r>
            <a:r>
              <a:rPr lang="en-US" altLang="zh-CN" sz="2000" dirty="0" smtClean="0">
                <a:solidFill>
                  <a:schemeClr val="tx1"/>
                </a:solidFill>
              </a:rPr>
              <a:t>and h-h.</a:t>
            </a:r>
          </a:p>
        </p:txBody>
      </p:sp>
      <p:sp>
        <p:nvSpPr>
          <p:cNvPr id="14" name="矩形 13"/>
          <p:cNvSpPr/>
          <p:nvPr/>
        </p:nvSpPr>
        <p:spPr>
          <a:xfrm>
            <a:off x="1649961" y="5665710"/>
            <a:ext cx="2387694" cy="369332"/>
          </a:xfrm>
          <a:prstGeom prst="rect">
            <a:avLst/>
          </a:prstGeom>
        </p:spPr>
        <p:txBody>
          <a:bodyPr wrap="square">
            <a:spAutoFit/>
          </a:bodyPr>
          <a:lstStyle/>
          <a:p>
            <a:r>
              <a:rPr lang="en-US" altLang="zh-CN" dirty="0">
                <a:solidFill>
                  <a:srgbClr val="7030A0"/>
                </a:solidFill>
              </a:rPr>
              <a:t>Figure: </a:t>
            </a:r>
            <a:r>
              <a:rPr lang="en-US" altLang="zh-CN" dirty="0" smtClean="0"/>
              <a:t>RBM structure</a:t>
            </a:r>
            <a:endParaRPr lang="zh-CN" altLang="en-US" dirty="0"/>
          </a:p>
        </p:txBody>
      </p:sp>
      <p:sp>
        <p:nvSpPr>
          <p:cNvPr id="4" name="矩形 3"/>
          <p:cNvSpPr/>
          <p:nvPr/>
        </p:nvSpPr>
        <p:spPr>
          <a:xfrm>
            <a:off x="755576" y="2182505"/>
            <a:ext cx="7704856" cy="646331"/>
          </a:xfrm>
          <a:prstGeom prst="rect">
            <a:avLst/>
          </a:prstGeom>
        </p:spPr>
        <p:txBody>
          <a:bodyPr wrap="square">
            <a:spAutoFit/>
          </a:bodyPr>
          <a:lstStyle/>
          <a:p>
            <a:r>
              <a:rPr lang="en-US" altLang="zh-CN" dirty="0"/>
              <a:t/>
            </a:r>
            <a:br>
              <a:rPr lang="en-US" altLang="zh-CN" dirty="0"/>
            </a:br>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50" y="1268760"/>
            <a:ext cx="5346916" cy="4179277"/>
          </a:xfrm>
          <a:prstGeom prst="rect">
            <a:avLst/>
          </a:prstGeom>
        </p:spPr>
      </p:pic>
      <p:sp>
        <p:nvSpPr>
          <p:cNvPr id="8" name="标题 2"/>
          <p:cNvSpPr txBox="1">
            <a:spLocks/>
          </p:cNvSpPr>
          <p:nvPr/>
        </p:nvSpPr>
        <p:spPr bwMode="auto">
          <a:xfrm>
            <a:off x="2843808" y="24943"/>
            <a:ext cx="6300192" cy="65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a:lstStyle>
          <a:p>
            <a:r>
              <a:rPr lang="en-US" altLang="zh-CN" sz="2800" dirty="0" smtClean="0">
                <a:solidFill>
                  <a:srgbClr val="002060"/>
                </a:solidFill>
              </a:rPr>
              <a:t>Method 1:</a:t>
            </a:r>
            <a:r>
              <a:rPr lang="en-US" altLang="zh-CN" sz="2800" dirty="0" smtClean="0"/>
              <a:t> </a:t>
            </a:r>
            <a:r>
              <a:rPr lang="en-US" altLang="zh-CN" sz="2800" dirty="0"/>
              <a:t>Restricted Boltzmann Machine</a:t>
            </a:r>
            <a:endParaRPr lang="zh-CN" altLang="en-US" sz="2800" dirty="0"/>
          </a:p>
        </p:txBody>
      </p:sp>
    </p:spTree>
    <p:extLst>
      <p:ext uri="{BB962C8B-B14F-4D97-AF65-F5344CB8AC3E}">
        <p14:creationId xmlns:p14="http://schemas.microsoft.com/office/powerpoint/2010/main" val="410083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1000"/>
                                        <p:tgtEl>
                                          <p:spTgt spid="9">
                                            <p:txEl>
                                              <p:pRg st="0" end="0"/>
                                            </p:txEl>
                                          </p:spTgt>
                                        </p:tgtEl>
                                      </p:cBhvr>
                                    </p:animEffect>
                                    <p:anim calcmode="lin" valueType="num">
                                      <p:cBhvr>
                                        <p:cTn id="2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fade">
                                      <p:cBhvr>
                                        <p:cTn id="26" dur="1000"/>
                                        <p:tgtEl>
                                          <p:spTgt spid="9">
                                            <p:txEl>
                                              <p:pRg st="1" end="1"/>
                                            </p:txEl>
                                          </p:spTgt>
                                        </p:tgtEl>
                                      </p:cBhvr>
                                    </p:animEffect>
                                    <p:anim calcmode="lin" valueType="num">
                                      <p:cBhvr>
                                        <p:cTn id="27"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animEffect transition="in" filter="fade">
                                      <p:cBhvr>
                                        <p:cTn id="33" dur="1000"/>
                                        <p:tgtEl>
                                          <p:spTgt spid="9">
                                            <p:txEl>
                                              <p:pRg st="2" end="2"/>
                                            </p:txEl>
                                          </p:spTgt>
                                        </p:tgtEl>
                                      </p:cBhvr>
                                    </p:animEffect>
                                    <p:anim calcmode="lin" valueType="num">
                                      <p:cBhvr>
                                        <p:cTn id="34"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animEffect transition="in" filter="fade">
                                      <p:cBhvr>
                                        <p:cTn id="40" dur="1000"/>
                                        <p:tgtEl>
                                          <p:spTgt spid="9">
                                            <p:txEl>
                                              <p:pRg st="3" end="3"/>
                                            </p:txEl>
                                          </p:spTgt>
                                        </p:tgtEl>
                                      </p:cBhvr>
                                    </p:animEffect>
                                    <p:anim calcmode="lin" valueType="num">
                                      <p:cBhvr>
                                        <p:cTn id="41"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sz="quarter" idx="13"/>
          </p:nvPr>
        </p:nvSpPr>
        <p:spPr>
          <a:xfrm>
            <a:off x="5004048" y="1953048"/>
            <a:ext cx="3822192" cy="3414104"/>
          </a:xfrm>
        </p:spPr>
        <p:txBody>
          <a:bodyPr>
            <a:noAutofit/>
          </a:bodyPr>
          <a:lstStyle/>
          <a:p>
            <a:pPr>
              <a:lnSpc>
                <a:spcPct val="150000"/>
              </a:lnSpc>
            </a:pPr>
            <a:r>
              <a:rPr lang="en-US" altLang="zh-CN" sz="2000" dirty="0"/>
              <a:t>We train the </a:t>
            </a:r>
            <a:r>
              <a:rPr lang="en-US" altLang="zh-CN" sz="2000" dirty="0" smtClean="0"/>
              <a:t>neural network to reproduce </a:t>
            </a:r>
            <a:r>
              <a:rPr lang="en-US" altLang="zh-CN" sz="2000" dirty="0"/>
              <a:t>its input vector </a:t>
            </a:r>
            <a:r>
              <a:rPr lang="en-US" altLang="zh-CN" sz="2000" dirty="0" smtClean="0"/>
              <a:t>as its output</a:t>
            </a:r>
          </a:p>
          <a:p>
            <a:pPr>
              <a:lnSpc>
                <a:spcPct val="150000"/>
              </a:lnSpc>
            </a:pPr>
            <a:r>
              <a:rPr lang="en-US" altLang="zh-CN" sz="2000" dirty="0"/>
              <a:t>This forces it to compress </a:t>
            </a:r>
            <a:r>
              <a:rPr lang="en-US" altLang="zh-CN" sz="2000" dirty="0" smtClean="0"/>
              <a:t>as much </a:t>
            </a:r>
            <a:r>
              <a:rPr lang="en-US" altLang="zh-CN" sz="2000" dirty="0"/>
              <a:t>information as possible</a:t>
            </a:r>
            <a:br>
              <a:rPr lang="en-US" altLang="zh-CN" sz="2000" dirty="0"/>
            </a:br>
            <a:r>
              <a:rPr lang="en-US" altLang="zh-CN" sz="2000" dirty="0"/>
              <a:t>into the 10 numbers in </a:t>
            </a:r>
            <a:r>
              <a:rPr lang="en-US" altLang="zh-CN" sz="2000" dirty="0" smtClean="0"/>
              <a:t>the central </a:t>
            </a:r>
            <a:r>
              <a:rPr lang="en-US" altLang="zh-CN" sz="2000" dirty="0"/>
              <a:t>bottleneck</a:t>
            </a:r>
            <a:r>
              <a:rPr lang="en-US" altLang="zh-CN" sz="2000" dirty="0" smtClean="0"/>
              <a:t>.</a:t>
            </a:r>
            <a:endParaRPr lang="zh-CN" altLang="en-US" sz="20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290" y="1700808"/>
            <a:ext cx="3709035" cy="3918585"/>
          </a:xfrm>
          <a:prstGeom prst="rect">
            <a:avLst/>
          </a:prstGeom>
        </p:spPr>
      </p:pic>
      <p:sp>
        <p:nvSpPr>
          <p:cNvPr id="6" name="标题 2"/>
          <p:cNvSpPr txBox="1">
            <a:spLocks/>
          </p:cNvSpPr>
          <p:nvPr/>
        </p:nvSpPr>
        <p:spPr bwMode="auto">
          <a:xfrm>
            <a:off x="2843808" y="24943"/>
            <a:ext cx="6300192" cy="65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a:lstStyle>
          <a:p>
            <a:r>
              <a:rPr lang="en-US" altLang="zh-CN" sz="3600" dirty="0" smtClean="0">
                <a:solidFill>
                  <a:srgbClr val="002060"/>
                </a:solidFill>
              </a:rPr>
              <a:t>Method 1:</a:t>
            </a:r>
            <a:r>
              <a:rPr lang="en-US" altLang="zh-CN" sz="3600" dirty="0" smtClean="0"/>
              <a:t> Deep </a:t>
            </a:r>
            <a:r>
              <a:rPr lang="en-US" altLang="zh-CN" sz="3600" dirty="0"/>
              <a:t>Autoencoder</a:t>
            </a:r>
            <a:endParaRPr lang="zh-CN" altLang="en-US" sz="3600" dirty="0"/>
          </a:p>
        </p:txBody>
      </p:sp>
      <p:sp>
        <p:nvSpPr>
          <p:cNvPr id="5" name="文本框 4"/>
          <p:cNvSpPr txBox="1"/>
          <p:nvPr/>
        </p:nvSpPr>
        <p:spPr>
          <a:xfrm>
            <a:off x="1327366" y="5949280"/>
            <a:ext cx="3032882" cy="369332"/>
          </a:xfrm>
          <a:prstGeom prst="rect">
            <a:avLst/>
          </a:prstGeom>
          <a:noFill/>
        </p:spPr>
        <p:txBody>
          <a:bodyPr wrap="none" rtlCol="0">
            <a:spAutoFit/>
          </a:bodyPr>
          <a:lstStyle/>
          <a:p>
            <a:r>
              <a:rPr kumimoji="1" lang="en-US" altLang="zh-CN" dirty="0" smtClean="0">
                <a:solidFill>
                  <a:srgbClr val="7030A0"/>
                </a:solidFill>
              </a:rPr>
              <a:t>Figure: </a:t>
            </a:r>
            <a:r>
              <a:rPr kumimoji="1" lang="en-US" altLang="zh-CN" dirty="0" smtClean="0"/>
              <a:t>Autoencoder structure</a:t>
            </a:r>
            <a:endParaRPr kumimoji="1" lang="zh-CN" altLang="en-US" dirty="0"/>
          </a:p>
        </p:txBody>
      </p:sp>
    </p:spTree>
    <p:extLst>
      <p:ext uri="{BB962C8B-B14F-4D97-AF65-F5344CB8AC3E}">
        <p14:creationId xmlns:p14="http://schemas.microsoft.com/office/powerpoint/2010/main" val="166098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barn(inVertical)">
                                      <p:cBhvr>
                                        <p:cTn id="21" dur="500"/>
                                        <p:tgtEl>
                                          <p:spTgt spid="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barn(inVertical)">
                                      <p:cBhvr>
                                        <p:cTn id="26"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268760"/>
            <a:ext cx="1906667" cy="4153334"/>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1881" y="1251443"/>
            <a:ext cx="1906667" cy="4326667"/>
          </a:xfrm>
          <a:prstGeom prst="rect">
            <a:avLst/>
          </a:prstGeom>
        </p:spPr>
      </p:pic>
      <p:pic>
        <p:nvPicPr>
          <p:cNvPr id="16" name="图片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6177" y="1251443"/>
            <a:ext cx="1540000" cy="4140000"/>
          </a:xfrm>
          <a:prstGeom prst="rect">
            <a:avLst/>
          </a:prstGeom>
        </p:spPr>
      </p:pic>
      <p:sp>
        <p:nvSpPr>
          <p:cNvPr id="17" name="右箭头 16"/>
          <p:cNvSpPr/>
          <p:nvPr/>
        </p:nvSpPr>
        <p:spPr>
          <a:xfrm>
            <a:off x="2843808" y="2996952"/>
            <a:ext cx="576064" cy="446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5508104" y="3042470"/>
            <a:ext cx="576064" cy="446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1132845" y="5966188"/>
            <a:ext cx="1296144" cy="369332"/>
          </a:xfrm>
          <a:prstGeom prst="rect">
            <a:avLst/>
          </a:prstGeom>
          <a:noFill/>
        </p:spPr>
        <p:txBody>
          <a:bodyPr wrap="square" rtlCol="0">
            <a:spAutoFit/>
          </a:bodyPr>
          <a:lstStyle/>
          <a:p>
            <a:r>
              <a:rPr lang="en-US" altLang="zh-CN" dirty="0"/>
              <a:t>P</a:t>
            </a:r>
            <a:r>
              <a:rPr lang="en-US" altLang="zh-CN" dirty="0" smtClean="0"/>
              <a:t>retraining</a:t>
            </a:r>
            <a:endParaRPr lang="zh-CN" altLang="en-US" dirty="0"/>
          </a:p>
        </p:txBody>
      </p:sp>
      <p:sp>
        <p:nvSpPr>
          <p:cNvPr id="22" name="TextBox 21"/>
          <p:cNvSpPr txBox="1"/>
          <p:nvPr/>
        </p:nvSpPr>
        <p:spPr>
          <a:xfrm>
            <a:off x="3797142" y="5966188"/>
            <a:ext cx="1296144" cy="369332"/>
          </a:xfrm>
          <a:prstGeom prst="rect">
            <a:avLst/>
          </a:prstGeom>
          <a:noFill/>
        </p:spPr>
        <p:txBody>
          <a:bodyPr wrap="square" rtlCol="0">
            <a:spAutoFit/>
          </a:bodyPr>
          <a:lstStyle/>
          <a:p>
            <a:r>
              <a:rPr lang="en-US" altLang="zh-CN" dirty="0" smtClean="0"/>
              <a:t>Unrolling</a:t>
            </a:r>
            <a:endParaRPr lang="zh-CN" altLang="en-US" dirty="0"/>
          </a:p>
        </p:txBody>
      </p:sp>
      <p:sp>
        <p:nvSpPr>
          <p:cNvPr id="23" name="TextBox 22"/>
          <p:cNvSpPr txBox="1"/>
          <p:nvPr/>
        </p:nvSpPr>
        <p:spPr>
          <a:xfrm>
            <a:off x="6278105" y="5961131"/>
            <a:ext cx="1296144" cy="369332"/>
          </a:xfrm>
          <a:prstGeom prst="rect">
            <a:avLst/>
          </a:prstGeom>
          <a:noFill/>
        </p:spPr>
        <p:txBody>
          <a:bodyPr wrap="square" rtlCol="0">
            <a:spAutoFit/>
          </a:bodyPr>
          <a:lstStyle/>
          <a:p>
            <a:r>
              <a:rPr lang="en-US" altLang="zh-CN" dirty="0" smtClean="0"/>
              <a:t>Fine-tuning</a:t>
            </a:r>
            <a:endParaRPr lang="zh-CN" altLang="en-US" dirty="0"/>
          </a:p>
        </p:txBody>
      </p:sp>
      <p:sp>
        <p:nvSpPr>
          <p:cNvPr id="13" name="标题 2"/>
          <p:cNvSpPr txBox="1">
            <a:spLocks/>
          </p:cNvSpPr>
          <p:nvPr/>
        </p:nvSpPr>
        <p:spPr bwMode="auto">
          <a:xfrm>
            <a:off x="2843808" y="24943"/>
            <a:ext cx="6300192" cy="65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a:lstStyle>
          <a:p>
            <a:r>
              <a:rPr lang="en-US" altLang="zh-CN" sz="3600" dirty="0" smtClean="0">
                <a:solidFill>
                  <a:srgbClr val="002060"/>
                </a:solidFill>
              </a:rPr>
              <a:t>Method 1:</a:t>
            </a:r>
            <a:r>
              <a:rPr lang="en-US" altLang="zh-CN" sz="3600" dirty="0" smtClean="0"/>
              <a:t> </a:t>
            </a:r>
            <a:r>
              <a:rPr lang="en-US" altLang="zh-CN" sz="3600" dirty="0"/>
              <a:t>Training Autoencoder</a:t>
            </a:r>
            <a:endParaRPr lang="zh-CN" altLang="en-US" sz="3600" dirty="0"/>
          </a:p>
        </p:txBody>
      </p:sp>
    </p:spTree>
    <p:extLst>
      <p:ext uri="{BB962C8B-B14F-4D97-AF65-F5344CB8AC3E}">
        <p14:creationId xmlns:p14="http://schemas.microsoft.com/office/powerpoint/2010/main" val="144098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1000"/>
                                        <p:tgtEl>
                                          <p:spTgt spid="22"/>
                                        </p:tgtEl>
                                      </p:cBhvr>
                                    </p:animEffect>
                                    <p:anim calcmode="lin" valueType="num">
                                      <p:cBhvr>
                                        <p:cTn id="31" dur="1000" fill="hold"/>
                                        <p:tgtEl>
                                          <p:spTgt spid="22"/>
                                        </p:tgtEl>
                                        <p:attrNameLst>
                                          <p:attrName>ppt_x</p:attrName>
                                        </p:attrNameLst>
                                      </p:cBhvr>
                                      <p:tavLst>
                                        <p:tav tm="0">
                                          <p:val>
                                            <p:strVal val="#ppt_x"/>
                                          </p:val>
                                        </p:tav>
                                        <p:tav tm="100000">
                                          <p:val>
                                            <p:strVal val="#ppt_x"/>
                                          </p:val>
                                        </p:tav>
                                      </p:tavLst>
                                    </p:anim>
                                    <p:anim calcmode="lin" valueType="num">
                                      <p:cBhvr>
                                        <p:cTn id="3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anim calcmode="lin" valueType="num">
                                      <p:cBhvr>
                                        <p:cTn id="44" dur="1000" fill="hold"/>
                                        <p:tgtEl>
                                          <p:spTgt spid="16"/>
                                        </p:tgtEl>
                                        <p:attrNameLst>
                                          <p:attrName>ppt_x</p:attrName>
                                        </p:attrNameLst>
                                      </p:cBhvr>
                                      <p:tavLst>
                                        <p:tav tm="0">
                                          <p:val>
                                            <p:strVal val="#ppt_x"/>
                                          </p:val>
                                        </p:tav>
                                        <p:tav tm="100000">
                                          <p:val>
                                            <p:strVal val="#ppt_x"/>
                                          </p:val>
                                        </p:tav>
                                      </p:tavLst>
                                    </p:anim>
                                    <p:anim calcmode="lin" valueType="num">
                                      <p:cBhvr>
                                        <p:cTn id="45" dur="1000" fill="hold"/>
                                        <p:tgtEl>
                                          <p:spTgt spid="1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p:bldP spid="22"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79712" y="908720"/>
            <a:ext cx="4869180" cy="5152073"/>
          </a:xfrm>
        </p:spPr>
      </p:pic>
      <p:sp>
        <p:nvSpPr>
          <p:cNvPr id="5" name="标题 2"/>
          <p:cNvSpPr txBox="1">
            <a:spLocks/>
          </p:cNvSpPr>
          <p:nvPr/>
        </p:nvSpPr>
        <p:spPr bwMode="auto">
          <a:xfrm>
            <a:off x="2843808" y="24943"/>
            <a:ext cx="6300192" cy="65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a:lstStyle>
          <a:p>
            <a:r>
              <a:rPr lang="en-US" altLang="zh-CN" sz="2800" dirty="0" smtClean="0">
                <a:solidFill>
                  <a:srgbClr val="002060"/>
                </a:solidFill>
              </a:rPr>
              <a:t>Method 1:</a:t>
            </a:r>
            <a:r>
              <a:rPr lang="en-US" altLang="zh-CN" sz="2800" dirty="0" smtClean="0"/>
              <a:t> </a:t>
            </a:r>
            <a:r>
              <a:rPr lang="en-US" altLang="zh-CN" sz="2800" dirty="0"/>
              <a:t>Deep C-S Inference Network</a:t>
            </a:r>
            <a:endParaRPr lang="zh-CN" altLang="en-US" sz="2800" dirty="0"/>
          </a:p>
        </p:txBody>
      </p:sp>
      <p:sp>
        <p:nvSpPr>
          <p:cNvPr id="4" name="文本框 3"/>
          <p:cNvSpPr txBox="1"/>
          <p:nvPr/>
        </p:nvSpPr>
        <p:spPr>
          <a:xfrm>
            <a:off x="2185005" y="6287758"/>
            <a:ext cx="4458593" cy="369332"/>
          </a:xfrm>
          <a:prstGeom prst="rect">
            <a:avLst/>
          </a:prstGeom>
          <a:noFill/>
        </p:spPr>
        <p:txBody>
          <a:bodyPr wrap="none" rtlCol="0">
            <a:spAutoFit/>
          </a:bodyPr>
          <a:lstStyle/>
          <a:p>
            <a:r>
              <a:rPr kumimoji="1" lang="en-US" altLang="zh-CN" dirty="0" smtClean="0">
                <a:solidFill>
                  <a:srgbClr val="7030A0"/>
                </a:solidFill>
              </a:rPr>
              <a:t>Figure:</a:t>
            </a:r>
            <a:r>
              <a:rPr kumimoji="1" lang="en-US" altLang="zh-CN" dirty="0" smtClean="0">
                <a:solidFill>
                  <a:srgbClr val="002060"/>
                </a:solidFill>
              </a:rPr>
              <a:t> </a:t>
            </a:r>
            <a:r>
              <a:rPr kumimoji="1" lang="en-US" altLang="zh-CN" dirty="0" smtClean="0"/>
              <a:t>Deep C-S inference </a:t>
            </a:r>
            <a:r>
              <a:rPr kumimoji="1" lang="en-US" altLang="zh-CN" dirty="0"/>
              <a:t>n</a:t>
            </a:r>
            <a:r>
              <a:rPr kumimoji="1" lang="en-US" altLang="zh-CN" dirty="0" smtClean="0"/>
              <a:t>etwork </a:t>
            </a:r>
            <a:r>
              <a:rPr kumimoji="1" lang="en-US" altLang="zh-CN" dirty="0"/>
              <a:t>s</a:t>
            </a:r>
            <a:r>
              <a:rPr kumimoji="1" lang="en-US" altLang="zh-CN" dirty="0" smtClean="0"/>
              <a:t>tructure</a:t>
            </a:r>
            <a:endParaRPr kumimoji="1" lang="zh-CN" altLang="en-US" dirty="0"/>
          </a:p>
        </p:txBody>
      </p:sp>
    </p:spTree>
    <p:extLst>
      <p:ext uri="{BB962C8B-B14F-4D97-AF65-F5344CB8AC3E}">
        <p14:creationId xmlns:p14="http://schemas.microsoft.com/office/powerpoint/2010/main" val="403117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1898" y="1628800"/>
            <a:ext cx="2360295" cy="2593658"/>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6136" y="1811370"/>
            <a:ext cx="3275171" cy="2575560"/>
          </a:xfrm>
          <a:prstGeom prst="rect">
            <a:avLst/>
          </a:prstGeom>
        </p:spPr>
      </p:pic>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520" y="1628800"/>
            <a:ext cx="3020378" cy="2626995"/>
          </a:xfrm>
          <a:prstGeom prst="rect">
            <a:avLst/>
          </a:prstGeom>
        </p:spPr>
      </p:pic>
      <p:sp>
        <p:nvSpPr>
          <p:cNvPr id="17" name="右箭头 16"/>
          <p:cNvSpPr/>
          <p:nvPr/>
        </p:nvSpPr>
        <p:spPr>
          <a:xfrm>
            <a:off x="3240278" y="1934082"/>
            <a:ext cx="403245" cy="2230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3240278" y="3878298"/>
            <a:ext cx="403245" cy="2230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5148064" y="2925629"/>
            <a:ext cx="648072" cy="3045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863588" y="3662274"/>
            <a:ext cx="0" cy="15121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63588" y="5174442"/>
            <a:ext cx="56526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516216" y="4386930"/>
            <a:ext cx="0" cy="7875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818237" y="5637848"/>
            <a:ext cx="5267616" cy="369332"/>
          </a:xfrm>
          <a:prstGeom prst="rect">
            <a:avLst/>
          </a:prstGeom>
        </p:spPr>
        <p:txBody>
          <a:bodyPr wrap="square">
            <a:spAutoFit/>
          </a:bodyPr>
          <a:lstStyle/>
          <a:p>
            <a:r>
              <a:rPr lang="en-US" altLang="zh-CN" dirty="0" smtClean="0">
                <a:solidFill>
                  <a:srgbClr val="7030A0"/>
                </a:solidFill>
              </a:rPr>
              <a:t>Figure: </a:t>
            </a:r>
            <a:r>
              <a:rPr lang="en-US" altLang="zh-CN" dirty="0"/>
              <a:t>Diagram of </a:t>
            </a:r>
            <a:r>
              <a:rPr lang="en-US" altLang="zh-CN" dirty="0" smtClean="0"/>
              <a:t>the </a:t>
            </a:r>
            <a:r>
              <a:rPr lang="en-US" altLang="zh-CN" dirty="0"/>
              <a:t>saliency estimation algorithm.</a:t>
            </a:r>
            <a:endParaRPr lang="zh-CN" altLang="en-US" dirty="0"/>
          </a:p>
        </p:txBody>
      </p:sp>
      <p:sp>
        <p:nvSpPr>
          <p:cNvPr id="15" name="标题 2"/>
          <p:cNvSpPr txBox="1">
            <a:spLocks/>
          </p:cNvSpPr>
          <p:nvPr/>
        </p:nvSpPr>
        <p:spPr bwMode="auto">
          <a:xfrm>
            <a:off x="2843808" y="24943"/>
            <a:ext cx="6300192" cy="65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a:lstStyle>
          <a:p>
            <a:r>
              <a:rPr lang="en-US" altLang="zh-CN" sz="2800" dirty="0" smtClean="0">
                <a:solidFill>
                  <a:srgbClr val="002060"/>
                </a:solidFill>
              </a:rPr>
              <a:t>Method 1:</a:t>
            </a:r>
            <a:r>
              <a:rPr lang="en-US" altLang="zh-CN" sz="2800" dirty="0" smtClean="0"/>
              <a:t> </a:t>
            </a:r>
            <a:r>
              <a:rPr lang="en-US" altLang="zh-CN" sz="2800" dirty="0"/>
              <a:t>saliency estimation algorithm</a:t>
            </a:r>
            <a:endParaRPr lang="zh-CN" altLang="en-US" sz="2800" dirty="0"/>
          </a:p>
        </p:txBody>
      </p:sp>
    </p:spTree>
    <p:extLst>
      <p:ext uri="{BB962C8B-B14F-4D97-AF65-F5344CB8AC3E}">
        <p14:creationId xmlns:p14="http://schemas.microsoft.com/office/powerpoint/2010/main" val="366989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ppt_x"/>
                                          </p:val>
                                        </p:tav>
                                        <p:tav tm="100000">
                                          <p:val>
                                            <p:strVal val="#ppt_x"/>
                                          </p:val>
                                        </p:tav>
                                      </p:tavLst>
                                    </p:anim>
                                    <p:anim calcmode="lin" valueType="num">
                                      <p:cBhvr additive="base">
                                        <p:cTn id="1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par>
                                <p:cTn id="45" presetID="10"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17" presetClass="entr" presetSubtype="1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500" fill="hold"/>
                                        <p:tgtEl>
                                          <p:spTgt spid="33"/>
                                        </p:tgtEl>
                                        <p:attrNameLst>
                                          <p:attrName>ppt_w</p:attrName>
                                        </p:attrNameLst>
                                      </p:cBhvr>
                                      <p:tavLst>
                                        <p:tav tm="0">
                                          <p:val>
                                            <p:fltVal val="0"/>
                                          </p:val>
                                        </p:tav>
                                        <p:tav tm="100000">
                                          <p:val>
                                            <p:strVal val="#ppt_w"/>
                                          </p:val>
                                        </p:tav>
                                      </p:tavLst>
                                    </p:anim>
                                    <p:anim calcmode="lin" valueType="num">
                                      <p:cBhvr>
                                        <p:cTn id="56" dur="500" fill="hold"/>
                                        <p:tgtEl>
                                          <p:spTgt spid="3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6" grpId="0" animBg="1"/>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3898997" y="6038107"/>
            <a:ext cx="1584176" cy="369332"/>
          </a:xfrm>
          <a:prstGeom prst="rect">
            <a:avLst/>
          </a:prstGeom>
        </p:spPr>
        <p:txBody>
          <a:bodyPr wrap="square">
            <a:spAutoFit/>
          </a:bodyPr>
          <a:lstStyle/>
          <a:p>
            <a:r>
              <a:rPr lang="en-US" altLang="zh-CN" dirty="0" smtClean="0">
                <a:solidFill>
                  <a:srgbClr val="7030A0"/>
                </a:solidFill>
              </a:rPr>
              <a:t>Figure: </a:t>
            </a:r>
            <a:r>
              <a:rPr lang="en-US" altLang="zh-CN" dirty="0" smtClean="0"/>
              <a:t>RGBD.</a:t>
            </a:r>
            <a:endParaRPr lang="zh-CN" altLang="en-US" dirty="0"/>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12" y="2564904"/>
            <a:ext cx="3962400" cy="2971800"/>
          </a:xfrm>
          <a:prstGeom prst="rect">
            <a:avLst/>
          </a:prstGeom>
        </p:spPr>
      </p:pic>
      <p:pic>
        <p:nvPicPr>
          <p:cNvPr id="16" name="图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0032" y="2564904"/>
            <a:ext cx="3962400" cy="2971800"/>
          </a:xfrm>
          <a:prstGeom prst="rect">
            <a:avLst/>
          </a:prstGeom>
        </p:spPr>
      </p:pic>
      <p:sp>
        <p:nvSpPr>
          <p:cNvPr id="18" name="文本框 2"/>
          <p:cNvSpPr txBox="1"/>
          <p:nvPr/>
        </p:nvSpPr>
        <p:spPr>
          <a:xfrm>
            <a:off x="1064656" y="1141404"/>
            <a:ext cx="936104" cy="1107996"/>
          </a:xfrm>
          <a:prstGeom prst="rect">
            <a:avLst/>
          </a:prstGeom>
          <a:noFill/>
        </p:spPr>
        <p:txBody>
          <a:bodyPr wrap="square" rtlCol="0">
            <a:spAutoFit/>
          </a:bodyPr>
          <a:lstStyle/>
          <a:p>
            <a:r>
              <a:rPr lang="en-US" altLang="zh-CN" sz="6600" dirty="0" smtClean="0">
                <a:solidFill>
                  <a:srgbClr val="FF3F3F"/>
                </a:solidFill>
                <a:latin typeface="Century" panose="02040604050505020304" pitchFamily="18" charset="0"/>
              </a:rPr>
              <a:t>R</a:t>
            </a:r>
            <a:endParaRPr lang="zh-CN" altLang="en-US" sz="6600" dirty="0">
              <a:solidFill>
                <a:srgbClr val="FF3F3F"/>
              </a:solidFill>
              <a:latin typeface="Century" panose="02040604050505020304" pitchFamily="18" charset="0"/>
            </a:endParaRPr>
          </a:p>
        </p:txBody>
      </p:sp>
      <p:sp>
        <p:nvSpPr>
          <p:cNvPr id="24" name="文本框 2"/>
          <p:cNvSpPr txBox="1"/>
          <p:nvPr/>
        </p:nvSpPr>
        <p:spPr>
          <a:xfrm>
            <a:off x="2000760" y="1141404"/>
            <a:ext cx="936104" cy="1107996"/>
          </a:xfrm>
          <a:prstGeom prst="rect">
            <a:avLst/>
          </a:prstGeom>
          <a:noFill/>
        </p:spPr>
        <p:txBody>
          <a:bodyPr wrap="square" rtlCol="0">
            <a:spAutoFit/>
          </a:bodyPr>
          <a:lstStyle/>
          <a:p>
            <a:r>
              <a:rPr lang="en-US" altLang="zh-CN" sz="6600" dirty="0" smtClean="0">
                <a:solidFill>
                  <a:srgbClr val="92D050"/>
                </a:solidFill>
                <a:latin typeface="Century" panose="02040604050505020304" pitchFamily="18" charset="0"/>
              </a:rPr>
              <a:t>G</a:t>
            </a:r>
            <a:endParaRPr lang="zh-CN" altLang="en-US" sz="6600" dirty="0">
              <a:solidFill>
                <a:srgbClr val="92D050"/>
              </a:solidFill>
              <a:latin typeface="Century" panose="02040604050505020304" pitchFamily="18" charset="0"/>
            </a:endParaRPr>
          </a:p>
        </p:txBody>
      </p:sp>
      <p:sp>
        <p:nvSpPr>
          <p:cNvPr id="25" name="文本框 2"/>
          <p:cNvSpPr txBox="1"/>
          <p:nvPr/>
        </p:nvSpPr>
        <p:spPr>
          <a:xfrm>
            <a:off x="2962893" y="1141404"/>
            <a:ext cx="936104" cy="1107996"/>
          </a:xfrm>
          <a:prstGeom prst="rect">
            <a:avLst/>
          </a:prstGeom>
          <a:noFill/>
        </p:spPr>
        <p:txBody>
          <a:bodyPr wrap="square" rtlCol="0">
            <a:spAutoFit/>
          </a:bodyPr>
          <a:lstStyle/>
          <a:p>
            <a:r>
              <a:rPr lang="en-US" altLang="zh-CN" sz="6600" dirty="0" smtClean="0">
                <a:solidFill>
                  <a:srgbClr val="00B0F0"/>
                </a:solidFill>
                <a:latin typeface="Century" panose="02040604050505020304" pitchFamily="18" charset="0"/>
              </a:rPr>
              <a:t>B</a:t>
            </a:r>
            <a:endParaRPr lang="zh-CN" altLang="en-US" sz="6600" dirty="0">
              <a:solidFill>
                <a:srgbClr val="00B0F0"/>
              </a:solidFill>
              <a:latin typeface="Century" panose="02040604050505020304" pitchFamily="18" charset="0"/>
            </a:endParaRPr>
          </a:p>
        </p:txBody>
      </p:sp>
      <p:sp>
        <p:nvSpPr>
          <p:cNvPr id="27" name="文本框 2"/>
          <p:cNvSpPr txBox="1"/>
          <p:nvPr/>
        </p:nvSpPr>
        <p:spPr>
          <a:xfrm>
            <a:off x="6373180" y="1141404"/>
            <a:ext cx="936104" cy="1107996"/>
          </a:xfrm>
          <a:prstGeom prst="rect">
            <a:avLst/>
          </a:prstGeom>
          <a:noFill/>
        </p:spPr>
        <p:txBody>
          <a:bodyPr wrap="square" rtlCol="0">
            <a:spAutoFit/>
          </a:bodyPr>
          <a:lstStyle/>
          <a:p>
            <a:r>
              <a:rPr lang="en-US" altLang="zh-CN" sz="6600" dirty="0" smtClean="0">
                <a:solidFill>
                  <a:schemeClr val="tx1">
                    <a:lumMod val="50000"/>
                    <a:lumOff val="50000"/>
                  </a:schemeClr>
                </a:solidFill>
                <a:latin typeface="Century" panose="02040604050505020304" pitchFamily="18" charset="0"/>
              </a:rPr>
              <a:t>D</a:t>
            </a:r>
            <a:endParaRPr lang="zh-CN" altLang="en-US" sz="6600" dirty="0">
              <a:solidFill>
                <a:schemeClr val="tx1">
                  <a:lumMod val="50000"/>
                  <a:lumOff val="50000"/>
                </a:schemeClr>
              </a:solidFill>
              <a:latin typeface="Century" panose="02040604050505020304" pitchFamily="18" charset="0"/>
            </a:endParaRPr>
          </a:p>
        </p:txBody>
      </p:sp>
      <p:sp>
        <p:nvSpPr>
          <p:cNvPr id="30" name="文本框 10"/>
          <p:cNvSpPr txBox="1"/>
          <p:nvPr/>
        </p:nvSpPr>
        <p:spPr>
          <a:xfrm>
            <a:off x="4355976" y="1310681"/>
            <a:ext cx="723154" cy="769441"/>
          </a:xfrm>
          <a:prstGeom prst="rect">
            <a:avLst/>
          </a:prstGeom>
          <a:noFill/>
        </p:spPr>
        <p:txBody>
          <a:bodyPr wrap="square" rtlCol="0">
            <a:spAutoFit/>
          </a:bodyPr>
          <a:lstStyle/>
          <a:p>
            <a:r>
              <a:rPr lang="en-US" altLang="zh-CN" sz="4400" b="1" dirty="0">
                <a:latin typeface="Georgia" panose="02040502050405020303" pitchFamily="18" charset="0"/>
              </a:rPr>
              <a:t>+</a:t>
            </a:r>
            <a:endParaRPr lang="zh-CN" altLang="en-US" sz="4400" b="1" dirty="0">
              <a:latin typeface="Georgia" panose="02040502050405020303" pitchFamily="18" charset="0"/>
            </a:endParaRPr>
          </a:p>
        </p:txBody>
      </p:sp>
      <p:sp>
        <p:nvSpPr>
          <p:cNvPr id="13" name="标题 2"/>
          <p:cNvSpPr txBox="1">
            <a:spLocks/>
          </p:cNvSpPr>
          <p:nvPr/>
        </p:nvSpPr>
        <p:spPr bwMode="auto">
          <a:xfrm>
            <a:off x="2843808" y="24943"/>
            <a:ext cx="6300192" cy="65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a:lstStyle>
          <a:p>
            <a:r>
              <a:rPr lang="en-US" altLang="zh-CN" sz="2800" dirty="0" smtClean="0">
                <a:solidFill>
                  <a:srgbClr val="002060"/>
                </a:solidFill>
              </a:rPr>
              <a:t>Method 2:</a:t>
            </a:r>
            <a:r>
              <a:rPr lang="en-US" altLang="zh-CN" sz="2800" dirty="0" smtClean="0"/>
              <a:t> </a:t>
            </a:r>
            <a:r>
              <a:rPr lang="en-US" altLang="zh-CN" sz="2800" dirty="0"/>
              <a:t> RGB+D Saliency Estimation</a:t>
            </a:r>
            <a:endParaRPr lang="zh-CN" altLang="en-US" sz="2800" dirty="0"/>
          </a:p>
        </p:txBody>
      </p:sp>
    </p:spTree>
    <p:extLst>
      <p:ext uri="{BB962C8B-B14F-4D97-AF65-F5344CB8AC3E}">
        <p14:creationId xmlns:p14="http://schemas.microsoft.com/office/powerpoint/2010/main" val="296661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anim calcmode="lin" valueType="num">
                                      <p:cBhvr>
                                        <p:cTn id="30" dur="1000" fill="hold"/>
                                        <p:tgtEl>
                                          <p:spTgt spid="16"/>
                                        </p:tgtEl>
                                        <p:attrNameLst>
                                          <p:attrName>ppt_x</p:attrName>
                                        </p:attrNameLst>
                                      </p:cBhvr>
                                      <p:tavLst>
                                        <p:tav tm="0">
                                          <p:val>
                                            <p:strVal val="#ppt_x"/>
                                          </p:val>
                                        </p:tav>
                                        <p:tav tm="100000">
                                          <p:val>
                                            <p:strVal val="#ppt_x"/>
                                          </p:val>
                                        </p:tav>
                                      </p:tavLst>
                                    </p:anim>
                                    <p:anim calcmode="lin" valueType="num">
                                      <p:cBhvr>
                                        <p:cTn id="31" dur="1000" fill="hold"/>
                                        <p:tgtEl>
                                          <p:spTgt spid="1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1000"/>
                                        <p:tgtEl>
                                          <p:spTgt spid="27"/>
                                        </p:tgtEl>
                                      </p:cBhvr>
                                    </p:animEffect>
                                    <p:anim calcmode="lin" valueType="num">
                                      <p:cBhvr>
                                        <p:cTn id="35" dur="1000" fill="hold"/>
                                        <p:tgtEl>
                                          <p:spTgt spid="27"/>
                                        </p:tgtEl>
                                        <p:attrNameLst>
                                          <p:attrName>ppt_x</p:attrName>
                                        </p:attrNameLst>
                                      </p:cBhvr>
                                      <p:tavLst>
                                        <p:tav tm="0">
                                          <p:val>
                                            <p:strVal val="#ppt_x"/>
                                          </p:val>
                                        </p:tav>
                                        <p:tav tm="100000">
                                          <p:val>
                                            <p:strVal val="#ppt_x"/>
                                          </p:val>
                                        </p:tav>
                                      </p:tavLst>
                                    </p:anim>
                                    <p:anim calcmode="lin" valueType="num">
                                      <p:cBhvr>
                                        <p:cTn id="3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1000"/>
                                        <p:tgtEl>
                                          <p:spTgt spid="30"/>
                                        </p:tgtEl>
                                      </p:cBhvr>
                                    </p:animEffect>
                                    <p:anim calcmode="lin" valueType="num">
                                      <p:cBhvr>
                                        <p:cTn id="42" dur="1000" fill="hold"/>
                                        <p:tgtEl>
                                          <p:spTgt spid="30"/>
                                        </p:tgtEl>
                                        <p:attrNameLst>
                                          <p:attrName>ppt_x</p:attrName>
                                        </p:attrNameLst>
                                      </p:cBhvr>
                                      <p:tavLst>
                                        <p:tav tm="0">
                                          <p:val>
                                            <p:strVal val="#ppt_x"/>
                                          </p:val>
                                        </p:tav>
                                        <p:tav tm="100000">
                                          <p:val>
                                            <p:strVal val="#ppt_x"/>
                                          </p:val>
                                        </p:tav>
                                      </p:tavLst>
                                    </p:anim>
                                    <p:anim calcmode="lin" valueType="num">
                                      <p:cBhvr>
                                        <p:cTn id="4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3"/>
                                        </p:tgtEl>
                                        <p:attrNameLst>
                                          <p:attrName>style.visibility</p:attrName>
                                        </p:attrNameLst>
                                      </p:cBhvr>
                                      <p:to>
                                        <p:strVal val="visible"/>
                                      </p:to>
                                    </p:set>
                                    <p:anim calcmode="lin" valueType="num">
                                      <p:cBhvr additive="base">
                                        <p:cTn id="48" dur="500" fill="hold"/>
                                        <p:tgtEl>
                                          <p:spTgt spid="33"/>
                                        </p:tgtEl>
                                        <p:attrNameLst>
                                          <p:attrName>ppt_x</p:attrName>
                                        </p:attrNameLst>
                                      </p:cBhvr>
                                      <p:tavLst>
                                        <p:tav tm="0">
                                          <p:val>
                                            <p:strVal val="#ppt_x"/>
                                          </p:val>
                                        </p:tav>
                                        <p:tav tm="100000">
                                          <p:val>
                                            <p:strVal val="#ppt_x"/>
                                          </p:val>
                                        </p:tav>
                                      </p:tavLst>
                                    </p:anim>
                                    <p:anim calcmode="lin" valueType="num">
                                      <p:cBhvr additive="base">
                                        <p:cTn id="49"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8" grpId="0"/>
      <p:bldP spid="24" grpId="0"/>
      <p:bldP spid="25" grpId="0"/>
      <p:bldP spid="27" grpId="0"/>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755576" y="1628800"/>
            <a:ext cx="7934251" cy="3528392"/>
            <a:chOff x="1055440" y="2348880"/>
            <a:chExt cx="10033741" cy="2808312"/>
          </a:xfrm>
          <a:effectLst>
            <a:glow rad="101600">
              <a:schemeClr val="accent1">
                <a:satMod val="175000"/>
                <a:alpha val="40000"/>
              </a:schemeClr>
            </a:glow>
          </a:effectLst>
        </p:grpSpPr>
        <p:sp>
          <p:nvSpPr>
            <p:cNvPr id="9" name="矩形 8"/>
            <p:cNvSpPr/>
            <p:nvPr/>
          </p:nvSpPr>
          <p:spPr>
            <a:xfrm>
              <a:off x="3420329" y="2348880"/>
              <a:ext cx="1368152" cy="936104"/>
            </a:xfrm>
            <a:prstGeom prst="rect">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solidFill>
                    <a:srgbClr val="002060"/>
                  </a:solidFill>
                </a:rPr>
                <a:t>RGB</a:t>
              </a:r>
            </a:p>
            <a:p>
              <a:pPr algn="ctr"/>
              <a:r>
                <a:rPr lang="en-US" altLang="zh-CN" dirty="0">
                  <a:solidFill>
                    <a:srgbClr val="002060"/>
                  </a:solidFill>
                </a:rPr>
                <a:t>image</a:t>
              </a:r>
              <a:endParaRPr lang="zh-CN" altLang="en-US" dirty="0">
                <a:solidFill>
                  <a:srgbClr val="002060"/>
                </a:solidFill>
              </a:endParaRPr>
            </a:p>
          </p:txBody>
        </p:sp>
        <p:sp>
          <p:nvSpPr>
            <p:cNvPr id="10" name="矩形 9"/>
            <p:cNvSpPr/>
            <p:nvPr/>
          </p:nvSpPr>
          <p:spPr>
            <a:xfrm>
              <a:off x="1055440" y="3284984"/>
              <a:ext cx="1368152" cy="936104"/>
            </a:xfrm>
            <a:prstGeom prst="rect">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solidFill>
                    <a:srgbClr val="002060"/>
                  </a:solidFill>
                </a:rPr>
                <a:t>RGBD</a:t>
              </a:r>
              <a:r>
                <a:rPr lang="zh-CN" altLang="en-US" dirty="0">
                  <a:solidFill>
                    <a:srgbClr val="002060"/>
                  </a:solidFill>
                </a:rPr>
                <a:t> </a:t>
              </a:r>
              <a:r>
                <a:rPr lang="en-US" altLang="zh-CN" dirty="0" smtClean="0">
                  <a:solidFill>
                    <a:srgbClr val="002060"/>
                  </a:solidFill>
                </a:rPr>
                <a:t>dataset</a:t>
              </a:r>
              <a:endParaRPr lang="zh-CN" altLang="en-US" dirty="0">
                <a:solidFill>
                  <a:srgbClr val="002060"/>
                </a:solidFill>
              </a:endParaRPr>
            </a:p>
          </p:txBody>
        </p:sp>
        <p:sp>
          <p:nvSpPr>
            <p:cNvPr id="11" name="矩形 10"/>
            <p:cNvSpPr/>
            <p:nvPr/>
          </p:nvSpPr>
          <p:spPr>
            <a:xfrm>
              <a:off x="3420329" y="4221088"/>
              <a:ext cx="1368152" cy="936104"/>
            </a:xfrm>
            <a:prstGeom prst="rect">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solidFill>
                    <a:srgbClr val="002060"/>
                  </a:solidFill>
                </a:rPr>
                <a:t>Depth</a:t>
              </a:r>
            </a:p>
            <a:p>
              <a:pPr algn="ctr"/>
              <a:r>
                <a:rPr lang="en-US" altLang="zh-CN" dirty="0">
                  <a:solidFill>
                    <a:srgbClr val="002060"/>
                  </a:solidFill>
                </a:rPr>
                <a:t>image</a:t>
              </a:r>
              <a:endParaRPr lang="zh-CN" altLang="en-US" dirty="0">
                <a:solidFill>
                  <a:srgbClr val="002060"/>
                </a:solidFill>
              </a:endParaRPr>
            </a:p>
          </p:txBody>
        </p:sp>
        <p:sp>
          <p:nvSpPr>
            <p:cNvPr id="12" name="矩形 11"/>
            <p:cNvSpPr/>
            <p:nvPr/>
          </p:nvSpPr>
          <p:spPr>
            <a:xfrm>
              <a:off x="9721029" y="3284984"/>
              <a:ext cx="1368152" cy="936104"/>
            </a:xfrm>
            <a:prstGeom prst="rect">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dirty="0" smtClean="0">
                  <a:solidFill>
                    <a:srgbClr val="002060"/>
                  </a:solidFill>
                </a:rPr>
                <a:t>Final Saliency Map</a:t>
              </a:r>
              <a:endParaRPr lang="zh-CN" altLang="en-US" dirty="0">
                <a:solidFill>
                  <a:srgbClr val="002060"/>
                </a:solidFill>
              </a:endParaRPr>
            </a:p>
          </p:txBody>
        </p:sp>
        <p:sp>
          <p:nvSpPr>
            <p:cNvPr id="13" name="矩形 12"/>
            <p:cNvSpPr/>
            <p:nvPr/>
          </p:nvSpPr>
          <p:spPr>
            <a:xfrm>
              <a:off x="7517466" y="3284984"/>
              <a:ext cx="1368152" cy="936104"/>
            </a:xfrm>
            <a:prstGeom prst="rect">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dirty="0" smtClean="0">
                  <a:solidFill>
                    <a:srgbClr val="002060"/>
                  </a:solidFill>
                </a:rPr>
                <a:t>Fusion</a:t>
              </a:r>
              <a:endParaRPr lang="zh-CN" altLang="en-US" dirty="0">
                <a:solidFill>
                  <a:srgbClr val="002060"/>
                </a:solidFill>
              </a:endParaRPr>
            </a:p>
          </p:txBody>
        </p:sp>
        <p:sp>
          <p:nvSpPr>
            <p:cNvPr id="14" name="矩形 13"/>
            <p:cNvSpPr/>
            <p:nvPr/>
          </p:nvSpPr>
          <p:spPr>
            <a:xfrm>
              <a:off x="5754343" y="4221088"/>
              <a:ext cx="1368151" cy="936104"/>
            </a:xfrm>
            <a:prstGeom prst="rect">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dirty="0" smtClean="0">
                  <a:solidFill>
                    <a:srgbClr val="002060"/>
                  </a:solidFill>
                </a:rPr>
                <a:t>Depth Saliency Map</a:t>
              </a:r>
              <a:endParaRPr lang="zh-CN" altLang="en-US" dirty="0">
                <a:solidFill>
                  <a:srgbClr val="002060"/>
                </a:solidFill>
              </a:endParaRPr>
            </a:p>
          </p:txBody>
        </p:sp>
        <p:sp>
          <p:nvSpPr>
            <p:cNvPr id="15" name="矩形 14"/>
            <p:cNvSpPr/>
            <p:nvPr/>
          </p:nvSpPr>
          <p:spPr>
            <a:xfrm>
              <a:off x="5754343" y="2348880"/>
              <a:ext cx="1368152" cy="936104"/>
            </a:xfrm>
            <a:prstGeom prst="rect">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dirty="0" smtClean="0">
                  <a:solidFill>
                    <a:srgbClr val="002060"/>
                  </a:solidFill>
                </a:rPr>
                <a:t>RGB Saliency Map</a:t>
              </a:r>
              <a:endParaRPr lang="zh-CN" altLang="en-US" dirty="0">
                <a:solidFill>
                  <a:srgbClr val="002060"/>
                </a:solidFill>
              </a:endParaRPr>
            </a:p>
          </p:txBody>
        </p:sp>
        <p:cxnSp>
          <p:nvCxnSpPr>
            <p:cNvPr id="16" name="肘形连接符 15"/>
            <p:cNvCxnSpPr>
              <a:stCxn id="10" idx="3"/>
              <a:endCxn id="9" idx="1"/>
            </p:cNvCxnSpPr>
            <p:nvPr/>
          </p:nvCxnSpPr>
          <p:spPr>
            <a:xfrm flipV="1">
              <a:off x="2423592" y="2816932"/>
              <a:ext cx="996737" cy="936104"/>
            </a:xfrm>
            <a:prstGeom prst="bentConnector3">
              <a:avLst/>
            </a:prstGeom>
            <a:ln/>
          </p:spPr>
          <p:style>
            <a:lnRef idx="2">
              <a:schemeClr val="accent1"/>
            </a:lnRef>
            <a:fillRef idx="1">
              <a:schemeClr val="lt1"/>
            </a:fillRef>
            <a:effectRef idx="0">
              <a:schemeClr val="accent1"/>
            </a:effectRef>
            <a:fontRef idx="minor">
              <a:schemeClr val="dk1"/>
            </a:fontRef>
          </p:style>
        </p:cxnSp>
        <p:cxnSp>
          <p:nvCxnSpPr>
            <p:cNvPr id="17" name="肘形连接符 16"/>
            <p:cNvCxnSpPr>
              <a:stCxn id="10" idx="3"/>
              <a:endCxn id="11" idx="1"/>
            </p:cNvCxnSpPr>
            <p:nvPr/>
          </p:nvCxnSpPr>
          <p:spPr>
            <a:xfrm>
              <a:off x="2423592" y="3753036"/>
              <a:ext cx="996737" cy="936104"/>
            </a:xfrm>
            <a:prstGeom prst="bentConnector3">
              <a:avLst/>
            </a:prstGeom>
            <a:ln/>
          </p:spPr>
          <p:style>
            <a:lnRef idx="2">
              <a:schemeClr val="accent1"/>
            </a:lnRef>
            <a:fillRef idx="1">
              <a:schemeClr val="lt1"/>
            </a:fillRef>
            <a:effectRef idx="0">
              <a:schemeClr val="accent1"/>
            </a:effectRef>
            <a:fontRef idx="minor">
              <a:schemeClr val="dk1"/>
            </a:fontRef>
          </p:style>
        </p:cxnSp>
        <p:cxnSp>
          <p:nvCxnSpPr>
            <p:cNvPr id="18" name="直接箭头连接符 17"/>
            <p:cNvCxnSpPr>
              <a:stCxn id="9" idx="3"/>
              <a:endCxn id="15" idx="1"/>
            </p:cNvCxnSpPr>
            <p:nvPr/>
          </p:nvCxnSpPr>
          <p:spPr>
            <a:xfrm>
              <a:off x="4788481" y="2816932"/>
              <a:ext cx="965862"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19" name="直接箭头连接符 18"/>
            <p:cNvCxnSpPr>
              <a:stCxn id="11" idx="3"/>
              <a:endCxn id="14" idx="1"/>
            </p:cNvCxnSpPr>
            <p:nvPr/>
          </p:nvCxnSpPr>
          <p:spPr>
            <a:xfrm>
              <a:off x="4788481" y="4689140"/>
              <a:ext cx="965862"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20" name="肘形连接符 19"/>
            <p:cNvCxnSpPr>
              <a:stCxn id="15" idx="3"/>
              <a:endCxn id="13" idx="0"/>
            </p:cNvCxnSpPr>
            <p:nvPr/>
          </p:nvCxnSpPr>
          <p:spPr>
            <a:xfrm>
              <a:off x="7122495" y="2816932"/>
              <a:ext cx="1079047" cy="468052"/>
            </a:xfrm>
            <a:prstGeom prst="bentConnector2">
              <a:avLst/>
            </a:prstGeom>
            <a:ln>
              <a:tailEnd type="triangle"/>
            </a:ln>
          </p:spPr>
          <p:style>
            <a:lnRef idx="2">
              <a:schemeClr val="accent1"/>
            </a:lnRef>
            <a:fillRef idx="1">
              <a:schemeClr val="lt1"/>
            </a:fillRef>
            <a:effectRef idx="0">
              <a:schemeClr val="accent1"/>
            </a:effectRef>
            <a:fontRef idx="minor">
              <a:schemeClr val="dk1"/>
            </a:fontRef>
          </p:style>
        </p:cxnSp>
        <p:cxnSp>
          <p:nvCxnSpPr>
            <p:cNvPr id="21" name="肘形连接符 20"/>
            <p:cNvCxnSpPr>
              <a:stCxn id="14" idx="3"/>
              <a:endCxn id="13" idx="2"/>
            </p:cNvCxnSpPr>
            <p:nvPr/>
          </p:nvCxnSpPr>
          <p:spPr>
            <a:xfrm flipV="1">
              <a:off x="7122495" y="4221088"/>
              <a:ext cx="1079047" cy="468052"/>
            </a:xfrm>
            <a:prstGeom prst="bentConnector2">
              <a:avLst/>
            </a:prstGeom>
            <a:ln>
              <a:tailEnd type="triangle"/>
            </a:ln>
          </p:spPr>
          <p:style>
            <a:lnRef idx="2">
              <a:schemeClr val="accent1"/>
            </a:lnRef>
            <a:fillRef idx="1">
              <a:schemeClr val="lt1"/>
            </a:fillRef>
            <a:effectRef idx="0">
              <a:schemeClr val="accent1"/>
            </a:effectRef>
            <a:fontRef idx="minor">
              <a:schemeClr val="dk1"/>
            </a:fontRef>
          </p:style>
        </p:cxnSp>
        <p:cxnSp>
          <p:nvCxnSpPr>
            <p:cNvPr id="22" name="直接箭头连接符 21"/>
            <p:cNvCxnSpPr>
              <a:stCxn id="13" idx="3"/>
              <a:endCxn id="12" idx="1"/>
            </p:cNvCxnSpPr>
            <p:nvPr/>
          </p:nvCxnSpPr>
          <p:spPr>
            <a:xfrm>
              <a:off x="8885618" y="3753036"/>
              <a:ext cx="835411"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grpSp>
      <p:sp>
        <p:nvSpPr>
          <p:cNvPr id="23" name="标题 2"/>
          <p:cNvSpPr txBox="1">
            <a:spLocks/>
          </p:cNvSpPr>
          <p:nvPr/>
        </p:nvSpPr>
        <p:spPr bwMode="auto">
          <a:xfrm>
            <a:off x="2843808" y="24943"/>
            <a:ext cx="6300192" cy="65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a:lstStyle>
          <a:p>
            <a:r>
              <a:rPr lang="en-US" altLang="zh-CN" sz="2800" dirty="0" smtClean="0">
                <a:solidFill>
                  <a:srgbClr val="002060"/>
                </a:solidFill>
              </a:rPr>
              <a:t>Method 2:</a:t>
            </a:r>
            <a:r>
              <a:rPr lang="en-US" altLang="zh-CN" sz="2800" dirty="0" smtClean="0"/>
              <a:t> </a:t>
            </a:r>
            <a:r>
              <a:rPr lang="en-US" altLang="zh-CN" sz="2800" dirty="0"/>
              <a:t> RGB+D Saliency Estimation</a:t>
            </a:r>
            <a:endParaRPr lang="zh-CN" altLang="en-US" sz="2800" dirty="0"/>
          </a:p>
        </p:txBody>
      </p:sp>
      <p:sp>
        <p:nvSpPr>
          <p:cNvPr id="4" name="文本框 3"/>
          <p:cNvSpPr txBox="1"/>
          <p:nvPr/>
        </p:nvSpPr>
        <p:spPr>
          <a:xfrm>
            <a:off x="2458330" y="5973464"/>
            <a:ext cx="5107745" cy="369332"/>
          </a:xfrm>
          <a:prstGeom prst="rect">
            <a:avLst/>
          </a:prstGeom>
          <a:noFill/>
        </p:spPr>
        <p:txBody>
          <a:bodyPr wrap="none" rtlCol="0">
            <a:spAutoFit/>
          </a:bodyPr>
          <a:lstStyle/>
          <a:p>
            <a:r>
              <a:rPr kumimoji="1" lang="en-US" altLang="zh-CN" dirty="0" smtClean="0">
                <a:solidFill>
                  <a:srgbClr val="7030A0"/>
                </a:solidFill>
              </a:rPr>
              <a:t>Figure: </a:t>
            </a:r>
            <a:r>
              <a:rPr kumimoji="1" lang="en-US" altLang="zh-CN" dirty="0" smtClean="0"/>
              <a:t>Traditional RGB+D Saliency Estimation Model</a:t>
            </a:r>
            <a:endParaRPr kumimoji="1" lang="zh-CN" altLang="en-US" dirty="0"/>
          </a:p>
        </p:txBody>
      </p:sp>
    </p:spTree>
    <p:extLst>
      <p:ext uri="{BB962C8B-B14F-4D97-AF65-F5344CB8AC3E}">
        <p14:creationId xmlns:p14="http://schemas.microsoft.com/office/powerpoint/2010/main" val="404463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7"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900" decel="100000" fill="hold"/>
                                        <p:tgtEl>
                                          <p:spTgt spid="4"/>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内容占位符 22"/>
          <p:cNvSpPr>
            <a:spLocks noGrp="1"/>
          </p:cNvSpPr>
          <p:nvPr>
            <p:ph idx="1"/>
          </p:nvPr>
        </p:nvSpPr>
        <p:spPr>
          <a:xfrm>
            <a:off x="5652120" y="1860644"/>
            <a:ext cx="3384376" cy="3512572"/>
          </a:xfrm>
        </p:spPr>
        <p:txBody>
          <a:bodyPr>
            <a:noAutofit/>
          </a:bodyPr>
          <a:lstStyle/>
          <a:p>
            <a:r>
              <a:rPr lang="en-US" altLang="zh-CN" sz="2400" dirty="0">
                <a:solidFill>
                  <a:schemeClr val="tx1"/>
                </a:solidFill>
              </a:rPr>
              <a:t>human </a:t>
            </a:r>
            <a:r>
              <a:rPr lang="en-US" altLang="zh-CN" sz="2400" dirty="0" smtClean="0">
                <a:solidFill>
                  <a:schemeClr val="tx1"/>
                </a:solidFill>
              </a:rPr>
              <a:t>visual system can't perceive the depth </a:t>
            </a:r>
            <a:r>
              <a:rPr lang="en-US" altLang="zh-CN" sz="2400" dirty="0">
                <a:solidFill>
                  <a:schemeClr val="tx1"/>
                </a:solidFill>
              </a:rPr>
              <a:t>of the image information directly and accurately</a:t>
            </a:r>
            <a:r>
              <a:rPr lang="en-US" altLang="zh-CN" sz="2400" dirty="0" smtClean="0">
                <a:solidFill>
                  <a:schemeClr val="tx1"/>
                </a:solidFill>
              </a:rPr>
              <a:t>.</a:t>
            </a:r>
          </a:p>
          <a:p>
            <a:r>
              <a:rPr lang="en-US" altLang="zh-CN" sz="2400" dirty="0">
                <a:solidFill>
                  <a:schemeClr val="tx1"/>
                </a:solidFill>
              </a:rPr>
              <a:t>left and right eye </a:t>
            </a:r>
            <a:r>
              <a:rPr lang="en-US" altLang="zh-CN" sz="2400" dirty="0" smtClean="0">
                <a:solidFill>
                  <a:schemeClr val="tx1"/>
                </a:solidFill>
              </a:rPr>
              <a:t>visual signals  </a:t>
            </a:r>
            <a:r>
              <a:rPr lang="en-US" altLang="zh-CN" sz="2400" dirty="0">
                <a:solidFill>
                  <a:schemeClr val="tx1"/>
                </a:solidFill>
              </a:rPr>
              <a:t>merge together after a long visual pathways</a:t>
            </a:r>
            <a:r>
              <a:rPr lang="en-US" altLang="zh-CN" sz="2400" dirty="0"/>
              <a:t>.</a:t>
            </a:r>
          </a:p>
          <a:p>
            <a:endParaRPr lang="zh-CN" altLang="en-US" sz="2400"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2018" y="1340768"/>
            <a:ext cx="4825106" cy="4389120"/>
          </a:xfrm>
          <a:prstGeom prst="rect">
            <a:avLst/>
          </a:prstGeom>
        </p:spPr>
      </p:pic>
      <p:sp>
        <p:nvSpPr>
          <p:cNvPr id="5" name="TextBox 4"/>
          <p:cNvSpPr txBox="1"/>
          <p:nvPr/>
        </p:nvSpPr>
        <p:spPr>
          <a:xfrm>
            <a:off x="1390395" y="6019569"/>
            <a:ext cx="3168352" cy="369332"/>
          </a:xfrm>
          <a:prstGeom prst="rect">
            <a:avLst/>
          </a:prstGeom>
          <a:noFill/>
        </p:spPr>
        <p:txBody>
          <a:bodyPr wrap="square" rtlCol="0">
            <a:spAutoFit/>
          </a:bodyPr>
          <a:lstStyle/>
          <a:p>
            <a:r>
              <a:rPr lang="en-US" altLang="zh-CN" dirty="0" smtClean="0">
                <a:solidFill>
                  <a:srgbClr val="7030A0"/>
                </a:solidFill>
              </a:rPr>
              <a:t>Figure: </a:t>
            </a:r>
            <a:r>
              <a:rPr lang="en-US" altLang="zh-CN" dirty="0" smtClean="0"/>
              <a:t>Optic chiasm </a:t>
            </a:r>
            <a:r>
              <a:rPr lang="en-US" altLang="zh-CN" dirty="0"/>
              <a:t>s</a:t>
            </a:r>
            <a:r>
              <a:rPr lang="en-US" altLang="zh-CN" dirty="0" smtClean="0"/>
              <a:t>tructure</a:t>
            </a:r>
            <a:endParaRPr lang="zh-CN" altLang="en-US" dirty="0"/>
          </a:p>
        </p:txBody>
      </p:sp>
      <p:sp>
        <p:nvSpPr>
          <p:cNvPr id="8" name="标题 2"/>
          <p:cNvSpPr txBox="1">
            <a:spLocks/>
          </p:cNvSpPr>
          <p:nvPr/>
        </p:nvSpPr>
        <p:spPr bwMode="auto">
          <a:xfrm>
            <a:off x="2843808" y="24943"/>
            <a:ext cx="6300192" cy="65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a:lstStyle>
          <a:p>
            <a:r>
              <a:rPr lang="en-US" altLang="zh-CN" sz="2400" dirty="0" smtClean="0">
                <a:solidFill>
                  <a:srgbClr val="002060"/>
                </a:solidFill>
              </a:rPr>
              <a:t>Method 2:</a:t>
            </a:r>
            <a:r>
              <a:rPr lang="en-US" altLang="zh-CN" sz="2400" dirty="0" smtClean="0"/>
              <a:t> </a:t>
            </a:r>
            <a:r>
              <a:rPr lang="en-US" altLang="zh-CN" sz="2400" dirty="0"/>
              <a:t>  Binocular Images Saliency Estimation</a:t>
            </a:r>
            <a:endParaRPr lang="zh-CN" altLang="en-US" sz="2400" dirty="0"/>
          </a:p>
        </p:txBody>
      </p:sp>
      <p:sp>
        <p:nvSpPr>
          <p:cNvPr id="2" name="同心圆 1"/>
          <p:cNvSpPr/>
          <p:nvPr/>
        </p:nvSpPr>
        <p:spPr>
          <a:xfrm>
            <a:off x="2699793" y="3573016"/>
            <a:ext cx="432048" cy="432048"/>
          </a:xfrm>
          <a:prstGeom prst="donut">
            <a:avLst>
              <a:gd name="adj" fmla="val 293"/>
            </a:avLst>
          </a:prstGeom>
          <a:solidFill>
            <a:srgbClr val="0070C0"/>
          </a:solidFill>
          <a:ln>
            <a:solidFill>
              <a:srgbClr val="FF0000">
                <a:alpha val="7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12" name="直线箭头连接符 11"/>
          <p:cNvCxnSpPr/>
          <p:nvPr/>
        </p:nvCxnSpPr>
        <p:spPr>
          <a:xfrm flipH="1" flipV="1">
            <a:off x="3131842" y="3789040"/>
            <a:ext cx="2952326" cy="72008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31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1000"/>
                                        <p:tgtEl>
                                          <p:spTgt spid="23">
                                            <p:txEl>
                                              <p:pRg st="0" end="0"/>
                                            </p:txEl>
                                          </p:spTgt>
                                        </p:tgtEl>
                                      </p:cBhvr>
                                    </p:animEffect>
                                    <p:anim calcmode="lin" valueType="num">
                                      <p:cBhvr>
                                        <p:cTn id="8"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3">
                                            <p:txEl>
                                              <p:pRg st="1" end="1"/>
                                            </p:txEl>
                                          </p:spTgt>
                                        </p:tgtEl>
                                        <p:attrNameLst>
                                          <p:attrName>style.visibility</p:attrName>
                                        </p:attrNameLst>
                                      </p:cBhvr>
                                      <p:to>
                                        <p:strVal val="visible"/>
                                      </p:to>
                                    </p:set>
                                    <p:animEffect transition="in" filter="fade">
                                      <p:cBhvr>
                                        <p:cTn id="26" dur="1000"/>
                                        <p:tgtEl>
                                          <p:spTgt spid="23">
                                            <p:txEl>
                                              <p:pRg st="1" end="1"/>
                                            </p:txEl>
                                          </p:spTgt>
                                        </p:tgtEl>
                                      </p:cBhvr>
                                    </p:animEffect>
                                    <p:anim calcmode="lin" valueType="num">
                                      <p:cBhvr>
                                        <p:cTn id="27" dur="1000" fill="hold"/>
                                        <p:tgtEl>
                                          <p:spTgt spid="2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2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horizontal)">
                                      <p:cBhvr>
                                        <p:cTn id="33" dur="500"/>
                                        <p:tgtEl>
                                          <p:spTgt spid="12"/>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horizontal)">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1870594"/>
            <a:ext cx="1694809" cy="1089437"/>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3750346"/>
            <a:ext cx="1694809" cy="1089437"/>
          </a:xfrm>
          <a:prstGeom prst="rect">
            <a:avLst/>
          </a:prstGeom>
        </p:spPr>
      </p:pic>
      <p:sp>
        <p:nvSpPr>
          <p:cNvPr id="5" name="矩形 4"/>
          <p:cNvSpPr/>
          <p:nvPr/>
        </p:nvSpPr>
        <p:spPr>
          <a:xfrm>
            <a:off x="2149714" y="2148512"/>
            <a:ext cx="933873" cy="533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a:t>
            </a:r>
            <a:r>
              <a:rPr lang="en-US" altLang="zh-CN" sz="1400" dirty="0" smtClean="0"/>
              <a:t>ampling</a:t>
            </a:r>
            <a:endParaRPr lang="zh-CN" altLang="en-US" sz="1400" dirty="0"/>
          </a:p>
        </p:txBody>
      </p:sp>
      <p:sp>
        <p:nvSpPr>
          <p:cNvPr id="23" name="矩形 22"/>
          <p:cNvSpPr/>
          <p:nvPr/>
        </p:nvSpPr>
        <p:spPr>
          <a:xfrm>
            <a:off x="3366538" y="2148512"/>
            <a:ext cx="933873" cy="533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Network Training</a:t>
            </a:r>
            <a:endParaRPr lang="zh-CN" altLang="en-US" sz="1400" dirty="0"/>
          </a:p>
        </p:txBody>
      </p:sp>
      <p:sp>
        <p:nvSpPr>
          <p:cNvPr id="24" name="矩形 23"/>
          <p:cNvSpPr/>
          <p:nvPr/>
        </p:nvSpPr>
        <p:spPr>
          <a:xfrm>
            <a:off x="4626525" y="2148512"/>
            <a:ext cx="933873" cy="533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Saliency Estimation</a:t>
            </a:r>
            <a:endParaRPr lang="zh-CN" altLang="en-US" sz="1200" dirty="0"/>
          </a:p>
        </p:txBody>
      </p:sp>
      <p:cxnSp>
        <p:nvCxnSpPr>
          <p:cNvPr id="25" name="直接箭头连接符 24"/>
          <p:cNvCxnSpPr>
            <a:stCxn id="2" idx="3"/>
            <a:endCxn id="5" idx="1"/>
          </p:cNvCxnSpPr>
          <p:nvPr/>
        </p:nvCxnSpPr>
        <p:spPr>
          <a:xfrm>
            <a:off x="1874321" y="2415313"/>
            <a:ext cx="27539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5" idx="3"/>
            <a:endCxn id="23" idx="1"/>
          </p:cNvCxnSpPr>
          <p:nvPr/>
        </p:nvCxnSpPr>
        <p:spPr>
          <a:xfrm>
            <a:off x="3083587" y="2415313"/>
            <a:ext cx="28295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3" idx="3"/>
            <a:endCxn id="24" idx="1"/>
          </p:cNvCxnSpPr>
          <p:nvPr/>
        </p:nvCxnSpPr>
        <p:spPr>
          <a:xfrm>
            <a:off x="4300411" y="2415313"/>
            <a:ext cx="3261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2149714" y="4028264"/>
            <a:ext cx="933873" cy="533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a:t>
            </a:r>
            <a:r>
              <a:rPr lang="en-US" altLang="zh-CN" sz="1400" dirty="0" smtClean="0"/>
              <a:t>ampling</a:t>
            </a:r>
            <a:endParaRPr lang="zh-CN" altLang="en-US" sz="1400" dirty="0"/>
          </a:p>
        </p:txBody>
      </p:sp>
      <p:sp>
        <p:nvSpPr>
          <p:cNvPr id="35" name="矩形 34"/>
          <p:cNvSpPr/>
          <p:nvPr/>
        </p:nvSpPr>
        <p:spPr>
          <a:xfrm>
            <a:off x="3366538" y="4028264"/>
            <a:ext cx="933873" cy="533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Network Training</a:t>
            </a:r>
            <a:endParaRPr lang="zh-CN" altLang="en-US" sz="1400" dirty="0"/>
          </a:p>
        </p:txBody>
      </p:sp>
      <p:sp>
        <p:nvSpPr>
          <p:cNvPr id="36" name="矩形 35"/>
          <p:cNvSpPr/>
          <p:nvPr/>
        </p:nvSpPr>
        <p:spPr>
          <a:xfrm>
            <a:off x="4626525" y="4028264"/>
            <a:ext cx="933873" cy="533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Saliency Estimation</a:t>
            </a:r>
            <a:endParaRPr lang="zh-CN" altLang="en-US" sz="1200" dirty="0"/>
          </a:p>
        </p:txBody>
      </p:sp>
      <p:cxnSp>
        <p:nvCxnSpPr>
          <p:cNvPr id="37" name="直接箭头连接符 36"/>
          <p:cNvCxnSpPr>
            <a:endCxn id="34" idx="1"/>
          </p:cNvCxnSpPr>
          <p:nvPr/>
        </p:nvCxnSpPr>
        <p:spPr>
          <a:xfrm>
            <a:off x="1874321" y="4295064"/>
            <a:ext cx="27539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4" idx="3"/>
            <a:endCxn id="35" idx="1"/>
          </p:cNvCxnSpPr>
          <p:nvPr/>
        </p:nvCxnSpPr>
        <p:spPr>
          <a:xfrm>
            <a:off x="3083587" y="4295064"/>
            <a:ext cx="28295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5" idx="3"/>
            <a:endCxn id="36" idx="1"/>
          </p:cNvCxnSpPr>
          <p:nvPr/>
        </p:nvCxnSpPr>
        <p:spPr>
          <a:xfrm>
            <a:off x="4300411" y="4295064"/>
            <a:ext cx="3261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4" idx="0"/>
            <a:endCxn id="24" idx="2"/>
          </p:cNvCxnSpPr>
          <p:nvPr/>
        </p:nvCxnSpPr>
        <p:spPr>
          <a:xfrm flipV="1">
            <a:off x="1026917" y="2682113"/>
            <a:ext cx="4066545" cy="106823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2" idx="2"/>
            <a:endCxn id="36" idx="0"/>
          </p:cNvCxnSpPr>
          <p:nvPr/>
        </p:nvCxnSpPr>
        <p:spPr>
          <a:xfrm>
            <a:off x="1026917" y="2960031"/>
            <a:ext cx="4066545" cy="106823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 idx="0"/>
          </p:cNvCxnSpPr>
          <p:nvPr/>
        </p:nvCxnSpPr>
        <p:spPr>
          <a:xfrm flipV="1">
            <a:off x="1026917" y="1631730"/>
            <a:ext cx="0" cy="2388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26917" y="1631730"/>
            <a:ext cx="406654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endCxn id="24" idx="0"/>
          </p:cNvCxnSpPr>
          <p:nvPr/>
        </p:nvCxnSpPr>
        <p:spPr>
          <a:xfrm>
            <a:off x="5093462" y="1631730"/>
            <a:ext cx="0" cy="51678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endCxn id="36" idx="2"/>
          </p:cNvCxnSpPr>
          <p:nvPr/>
        </p:nvCxnSpPr>
        <p:spPr>
          <a:xfrm flipV="1">
            <a:off x="5093462" y="4561864"/>
            <a:ext cx="0" cy="54250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026917" y="5104371"/>
            <a:ext cx="40665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4" idx="2"/>
          </p:cNvCxnSpPr>
          <p:nvPr/>
        </p:nvCxnSpPr>
        <p:spPr>
          <a:xfrm>
            <a:off x="1026917" y="4839782"/>
            <a:ext cx="0" cy="2645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圆角矩形 60"/>
          <p:cNvSpPr/>
          <p:nvPr/>
        </p:nvSpPr>
        <p:spPr>
          <a:xfrm>
            <a:off x="5960629" y="1462332"/>
            <a:ext cx="815286" cy="686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Saliency Map 1</a:t>
            </a:r>
            <a:endParaRPr lang="zh-CN" altLang="en-US" sz="1200" dirty="0"/>
          </a:p>
        </p:txBody>
      </p:sp>
      <p:sp>
        <p:nvSpPr>
          <p:cNvPr id="62" name="圆角矩形 61"/>
          <p:cNvSpPr/>
          <p:nvPr/>
        </p:nvSpPr>
        <p:spPr>
          <a:xfrm>
            <a:off x="5960629" y="2415313"/>
            <a:ext cx="815286" cy="686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Saliency Map </a:t>
            </a:r>
            <a:r>
              <a:rPr lang="en-US" altLang="zh-CN" sz="1200" dirty="0" smtClean="0"/>
              <a:t>2</a:t>
            </a:r>
            <a:endParaRPr lang="zh-CN" altLang="en-US" sz="1200" dirty="0"/>
          </a:p>
        </p:txBody>
      </p:sp>
      <p:sp>
        <p:nvSpPr>
          <p:cNvPr id="63" name="圆角矩形 62"/>
          <p:cNvSpPr/>
          <p:nvPr/>
        </p:nvSpPr>
        <p:spPr>
          <a:xfrm>
            <a:off x="5960629" y="3407256"/>
            <a:ext cx="815286" cy="686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Saliency Map </a:t>
            </a:r>
            <a:r>
              <a:rPr lang="en-US" altLang="zh-CN" sz="1200" dirty="0" smtClean="0"/>
              <a:t>3</a:t>
            </a:r>
            <a:endParaRPr lang="zh-CN" altLang="en-US" sz="1200" dirty="0"/>
          </a:p>
        </p:txBody>
      </p:sp>
      <p:sp>
        <p:nvSpPr>
          <p:cNvPr id="64" name="圆角矩形 63"/>
          <p:cNvSpPr/>
          <p:nvPr/>
        </p:nvSpPr>
        <p:spPr>
          <a:xfrm>
            <a:off x="5956629" y="4418191"/>
            <a:ext cx="815286" cy="686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Saliency Map </a:t>
            </a:r>
            <a:r>
              <a:rPr lang="en-US" altLang="zh-CN" sz="1200" dirty="0" smtClean="0"/>
              <a:t>4</a:t>
            </a:r>
            <a:endParaRPr lang="zh-CN" altLang="en-US" sz="1200" dirty="0"/>
          </a:p>
        </p:txBody>
      </p:sp>
      <p:cxnSp>
        <p:nvCxnSpPr>
          <p:cNvPr id="66" name="直接箭头连接符 65"/>
          <p:cNvCxnSpPr>
            <a:stCxn id="24" idx="3"/>
            <a:endCxn id="61" idx="1"/>
          </p:cNvCxnSpPr>
          <p:nvPr/>
        </p:nvCxnSpPr>
        <p:spPr>
          <a:xfrm flipV="1">
            <a:off x="5560398" y="1805422"/>
            <a:ext cx="400231" cy="6098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24" idx="3"/>
            <a:endCxn id="62" idx="1"/>
          </p:cNvCxnSpPr>
          <p:nvPr/>
        </p:nvCxnSpPr>
        <p:spPr>
          <a:xfrm>
            <a:off x="5560398" y="2415313"/>
            <a:ext cx="400231" cy="3430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36" idx="3"/>
            <a:endCxn id="63" idx="1"/>
          </p:cNvCxnSpPr>
          <p:nvPr/>
        </p:nvCxnSpPr>
        <p:spPr>
          <a:xfrm flipV="1">
            <a:off x="5560398" y="3750346"/>
            <a:ext cx="400231" cy="5447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36" idx="3"/>
            <a:endCxn id="64" idx="1"/>
          </p:cNvCxnSpPr>
          <p:nvPr/>
        </p:nvCxnSpPr>
        <p:spPr>
          <a:xfrm>
            <a:off x="5560398" y="4295064"/>
            <a:ext cx="396231" cy="46621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73" name="图片 7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25093" y="2758402"/>
            <a:ext cx="1694124" cy="1088997"/>
          </a:xfrm>
          <a:prstGeom prst="rect">
            <a:avLst/>
          </a:prstGeom>
        </p:spPr>
      </p:pic>
      <p:cxnSp>
        <p:nvCxnSpPr>
          <p:cNvPr id="75" name="直接箭头连接符 74"/>
          <p:cNvCxnSpPr>
            <a:stCxn id="61" idx="3"/>
            <a:endCxn id="73" idx="1"/>
          </p:cNvCxnSpPr>
          <p:nvPr/>
        </p:nvCxnSpPr>
        <p:spPr>
          <a:xfrm>
            <a:off x="6775914" y="1805422"/>
            <a:ext cx="549179" cy="14974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62" idx="3"/>
            <a:endCxn id="73" idx="1"/>
          </p:cNvCxnSpPr>
          <p:nvPr/>
        </p:nvCxnSpPr>
        <p:spPr>
          <a:xfrm>
            <a:off x="6775914" y="2758402"/>
            <a:ext cx="549179" cy="54449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63" idx="3"/>
            <a:endCxn id="73" idx="1"/>
          </p:cNvCxnSpPr>
          <p:nvPr/>
        </p:nvCxnSpPr>
        <p:spPr>
          <a:xfrm flipV="1">
            <a:off x="6775914" y="3302901"/>
            <a:ext cx="549179" cy="4474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64" idx="3"/>
            <a:endCxn id="73" idx="1"/>
          </p:cNvCxnSpPr>
          <p:nvPr/>
        </p:nvCxnSpPr>
        <p:spPr>
          <a:xfrm flipV="1">
            <a:off x="6771915" y="3302901"/>
            <a:ext cx="553179" cy="145838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79512" y="1268760"/>
            <a:ext cx="1185870" cy="362019"/>
          </a:xfrm>
          <a:prstGeom prst="rect">
            <a:avLst/>
          </a:prstGeom>
          <a:noFill/>
        </p:spPr>
        <p:txBody>
          <a:bodyPr wrap="square" rtlCol="0">
            <a:spAutoFit/>
          </a:bodyPr>
          <a:lstStyle/>
          <a:p>
            <a:r>
              <a:rPr lang="en-US" altLang="zh-CN" sz="1400" dirty="0" smtClean="0">
                <a:solidFill>
                  <a:srgbClr val="7030A0"/>
                </a:solidFill>
              </a:rPr>
              <a:t>Left View</a:t>
            </a:r>
            <a:endParaRPr lang="zh-CN" altLang="en-US" sz="1400" dirty="0">
              <a:solidFill>
                <a:srgbClr val="7030A0"/>
              </a:solidFill>
            </a:endParaRPr>
          </a:p>
        </p:txBody>
      </p:sp>
      <p:sp>
        <p:nvSpPr>
          <p:cNvPr id="83" name="TextBox 82"/>
          <p:cNvSpPr txBox="1"/>
          <p:nvPr/>
        </p:nvSpPr>
        <p:spPr>
          <a:xfrm>
            <a:off x="179512" y="5083205"/>
            <a:ext cx="1185870" cy="362019"/>
          </a:xfrm>
          <a:prstGeom prst="rect">
            <a:avLst/>
          </a:prstGeom>
          <a:noFill/>
        </p:spPr>
        <p:txBody>
          <a:bodyPr wrap="square" rtlCol="0">
            <a:spAutoFit/>
          </a:bodyPr>
          <a:lstStyle/>
          <a:p>
            <a:r>
              <a:rPr lang="en-US" altLang="zh-CN" sz="1400" dirty="0" smtClean="0">
                <a:solidFill>
                  <a:srgbClr val="7030A0"/>
                </a:solidFill>
              </a:rPr>
              <a:t>Right View</a:t>
            </a:r>
            <a:endParaRPr lang="zh-CN" altLang="en-US" sz="1400" dirty="0">
              <a:solidFill>
                <a:srgbClr val="7030A0"/>
              </a:solidFill>
            </a:endParaRPr>
          </a:p>
        </p:txBody>
      </p:sp>
      <p:sp>
        <p:nvSpPr>
          <p:cNvPr id="84" name="TextBox 83"/>
          <p:cNvSpPr txBox="1"/>
          <p:nvPr/>
        </p:nvSpPr>
        <p:spPr>
          <a:xfrm>
            <a:off x="7325093" y="2141096"/>
            <a:ext cx="1694124" cy="443795"/>
          </a:xfrm>
          <a:prstGeom prst="rect">
            <a:avLst/>
          </a:prstGeom>
          <a:noFill/>
        </p:spPr>
        <p:txBody>
          <a:bodyPr wrap="square" rtlCol="0">
            <a:spAutoFit/>
          </a:bodyPr>
          <a:lstStyle/>
          <a:p>
            <a:r>
              <a:rPr lang="en-US" altLang="zh-CN" dirty="0" smtClean="0">
                <a:solidFill>
                  <a:srgbClr val="7030A0"/>
                </a:solidFill>
              </a:rPr>
              <a:t>Saliency Map</a:t>
            </a:r>
            <a:endParaRPr lang="zh-CN" altLang="en-US" dirty="0">
              <a:solidFill>
                <a:srgbClr val="7030A0"/>
              </a:solidFill>
            </a:endParaRPr>
          </a:p>
        </p:txBody>
      </p:sp>
      <p:sp>
        <p:nvSpPr>
          <p:cNvPr id="42" name="标题 2"/>
          <p:cNvSpPr txBox="1">
            <a:spLocks/>
          </p:cNvSpPr>
          <p:nvPr/>
        </p:nvSpPr>
        <p:spPr bwMode="auto">
          <a:xfrm>
            <a:off x="2843808" y="24943"/>
            <a:ext cx="6300192" cy="65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a:lstStyle>
          <a:p>
            <a:r>
              <a:rPr lang="en-US" altLang="zh-CN" sz="2000" dirty="0" smtClean="0">
                <a:solidFill>
                  <a:srgbClr val="002060"/>
                </a:solidFill>
              </a:rPr>
              <a:t>Method 2:</a:t>
            </a:r>
            <a:r>
              <a:rPr lang="en-US" altLang="zh-CN" sz="2000" dirty="0" smtClean="0"/>
              <a:t> </a:t>
            </a:r>
            <a:r>
              <a:rPr lang="en-US" altLang="zh-CN" sz="2000" dirty="0"/>
              <a:t>  Binocular Images Saliency </a:t>
            </a:r>
            <a:r>
              <a:rPr lang="en-US" altLang="zh-CN" sz="2000" dirty="0" smtClean="0"/>
              <a:t>Estimation </a:t>
            </a:r>
            <a:r>
              <a:rPr lang="en-US" altLang="zh-CN" sz="2000" dirty="0"/>
              <a:t>Model</a:t>
            </a:r>
            <a:endParaRPr lang="zh-CN" altLang="en-US" sz="2000" dirty="0"/>
          </a:p>
        </p:txBody>
      </p:sp>
      <p:sp>
        <p:nvSpPr>
          <p:cNvPr id="10" name="文本框 9"/>
          <p:cNvSpPr txBox="1"/>
          <p:nvPr/>
        </p:nvSpPr>
        <p:spPr>
          <a:xfrm>
            <a:off x="1255442" y="6031142"/>
            <a:ext cx="6416052" cy="369332"/>
          </a:xfrm>
          <a:prstGeom prst="rect">
            <a:avLst/>
          </a:prstGeom>
          <a:noFill/>
        </p:spPr>
        <p:txBody>
          <a:bodyPr wrap="none" rtlCol="0">
            <a:spAutoFit/>
          </a:bodyPr>
          <a:lstStyle/>
          <a:p>
            <a:r>
              <a:rPr kumimoji="1" lang="en-US" altLang="zh-CN" dirty="0" smtClean="0">
                <a:solidFill>
                  <a:srgbClr val="7030A0"/>
                </a:solidFill>
              </a:rPr>
              <a:t>Figure:</a:t>
            </a:r>
            <a:r>
              <a:rPr kumimoji="1" lang="en-US" altLang="zh-CN" dirty="0" smtClean="0"/>
              <a:t> </a:t>
            </a:r>
            <a:r>
              <a:rPr lang="en-US" altLang="zh-CN" dirty="0"/>
              <a:t>Diagram </a:t>
            </a:r>
            <a:r>
              <a:rPr lang="en-US" altLang="zh-CN"/>
              <a:t>of </a:t>
            </a:r>
            <a:r>
              <a:rPr kumimoji="1" lang="en-US" altLang="zh-CN"/>
              <a:t>b</a:t>
            </a:r>
            <a:r>
              <a:rPr kumimoji="1" lang="en-US" altLang="zh-CN" smtClean="0"/>
              <a:t>inocular </a:t>
            </a:r>
            <a:r>
              <a:rPr kumimoji="1" lang="en-US" altLang="zh-CN"/>
              <a:t>i</a:t>
            </a:r>
            <a:r>
              <a:rPr kumimoji="1" lang="en-US" altLang="zh-CN" smtClean="0"/>
              <a:t>mages </a:t>
            </a:r>
            <a:r>
              <a:rPr kumimoji="1" lang="en-US" altLang="zh-CN"/>
              <a:t>s</a:t>
            </a:r>
            <a:r>
              <a:rPr kumimoji="1" lang="en-US" altLang="zh-CN" smtClean="0"/>
              <a:t>aliency </a:t>
            </a:r>
            <a:r>
              <a:rPr kumimoji="1" lang="en-US" altLang="zh-CN"/>
              <a:t>e</a:t>
            </a:r>
            <a:r>
              <a:rPr kumimoji="1" lang="en-US" altLang="zh-CN" smtClean="0"/>
              <a:t>stimation </a:t>
            </a:r>
            <a:r>
              <a:rPr kumimoji="1" lang="en-US" altLang="zh-CN" dirty="0"/>
              <a:t>a</a:t>
            </a:r>
            <a:r>
              <a:rPr kumimoji="1" lang="en-US" altLang="zh-CN" smtClean="0"/>
              <a:t>lgorithm</a:t>
            </a:r>
            <a:endParaRPr kumimoji="1" lang="zh-CN" altLang="en-US" dirty="0"/>
          </a:p>
        </p:txBody>
      </p:sp>
    </p:spTree>
    <p:extLst>
      <p:ext uri="{BB962C8B-B14F-4D97-AF65-F5344CB8AC3E}">
        <p14:creationId xmlns:p14="http://schemas.microsoft.com/office/powerpoint/2010/main" val="377162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blinds(horizontal)">
                                      <p:cBhvr>
                                        <p:cTn id="7" dur="500"/>
                                        <p:tgtEl>
                                          <p:spTgt spid="82"/>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blinds(horizontal)">
                                      <p:cBhvr>
                                        <p:cTn id="18" dur="500"/>
                                        <p:tgtEl>
                                          <p:spTgt spid="8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0"/>
                                        <p:tgtEl>
                                          <p:spTgt spid="25"/>
                                        </p:tgtEl>
                                      </p:cBhvr>
                                    </p:animEffect>
                                    <p:anim calcmode="lin" valueType="num">
                                      <p:cBhvr>
                                        <p:cTn id="24" dur="1000" fill="hold"/>
                                        <p:tgtEl>
                                          <p:spTgt spid="25"/>
                                        </p:tgtEl>
                                        <p:attrNameLst>
                                          <p:attrName>ppt_x</p:attrName>
                                        </p:attrNameLst>
                                      </p:cBhvr>
                                      <p:tavLst>
                                        <p:tav tm="0">
                                          <p:val>
                                            <p:strVal val="#ppt_x"/>
                                          </p:val>
                                        </p:tav>
                                        <p:tav tm="100000">
                                          <p:val>
                                            <p:strVal val="#ppt_x"/>
                                          </p:val>
                                        </p:tav>
                                      </p:tavLst>
                                    </p:anim>
                                    <p:anim calcmode="lin" valueType="num">
                                      <p:cBhvr>
                                        <p:cTn id="25" dur="1000" fill="hold"/>
                                        <p:tgtEl>
                                          <p:spTgt spid="25"/>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1000"/>
                                        <p:tgtEl>
                                          <p:spTgt spid="27"/>
                                        </p:tgtEl>
                                      </p:cBhvr>
                                    </p:animEffect>
                                    <p:anim calcmode="lin" valueType="num">
                                      <p:cBhvr>
                                        <p:cTn id="36" dur="1000" fill="hold"/>
                                        <p:tgtEl>
                                          <p:spTgt spid="27"/>
                                        </p:tgtEl>
                                        <p:attrNameLst>
                                          <p:attrName>ppt_x</p:attrName>
                                        </p:attrNameLst>
                                      </p:cBhvr>
                                      <p:tavLst>
                                        <p:tav tm="0">
                                          <p:val>
                                            <p:strVal val="#ppt_x"/>
                                          </p:val>
                                        </p:tav>
                                        <p:tav tm="100000">
                                          <p:val>
                                            <p:strVal val="#ppt_x"/>
                                          </p:val>
                                        </p:tav>
                                      </p:tavLst>
                                    </p:anim>
                                    <p:anim calcmode="lin" valueType="num">
                                      <p:cBhvr>
                                        <p:cTn id="37" dur="1000" fill="hold"/>
                                        <p:tgtEl>
                                          <p:spTgt spid="2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1000"/>
                                        <p:tgtEl>
                                          <p:spTgt spid="23"/>
                                        </p:tgtEl>
                                      </p:cBhvr>
                                    </p:animEffect>
                                    <p:anim calcmode="lin" valueType="num">
                                      <p:cBhvr>
                                        <p:cTn id="41" dur="1000" fill="hold"/>
                                        <p:tgtEl>
                                          <p:spTgt spid="23"/>
                                        </p:tgtEl>
                                        <p:attrNameLst>
                                          <p:attrName>ppt_x</p:attrName>
                                        </p:attrNameLst>
                                      </p:cBhvr>
                                      <p:tavLst>
                                        <p:tav tm="0">
                                          <p:val>
                                            <p:strVal val="#ppt_x"/>
                                          </p:val>
                                        </p:tav>
                                        <p:tav tm="100000">
                                          <p:val>
                                            <p:strVal val="#ppt_x"/>
                                          </p:val>
                                        </p:tav>
                                      </p:tavLst>
                                    </p:anim>
                                    <p:anim calcmode="lin" valueType="num">
                                      <p:cBhvr>
                                        <p:cTn id="4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1000"/>
                                        <p:tgtEl>
                                          <p:spTgt spid="29"/>
                                        </p:tgtEl>
                                      </p:cBhvr>
                                    </p:animEffect>
                                    <p:anim calcmode="lin" valueType="num">
                                      <p:cBhvr>
                                        <p:cTn id="48" dur="1000" fill="hold"/>
                                        <p:tgtEl>
                                          <p:spTgt spid="29"/>
                                        </p:tgtEl>
                                        <p:attrNameLst>
                                          <p:attrName>ppt_x</p:attrName>
                                        </p:attrNameLst>
                                      </p:cBhvr>
                                      <p:tavLst>
                                        <p:tav tm="0">
                                          <p:val>
                                            <p:strVal val="#ppt_x"/>
                                          </p:val>
                                        </p:tav>
                                        <p:tav tm="100000">
                                          <p:val>
                                            <p:strVal val="#ppt_x"/>
                                          </p:val>
                                        </p:tav>
                                      </p:tavLst>
                                    </p:anim>
                                    <p:anim calcmode="lin" valueType="num">
                                      <p:cBhvr>
                                        <p:cTn id="49" dur="1000" fill="hold"/>
                                        <p:tgtEl>
                                          <p:spTgt spid="2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1000"/>
                                        <p:tgtEl>
                                          <p:spTgt spid="24"/>
                                        </p:tgtEl>
                                      </p:cBhvr>
                                    </p:animEffect>
                                    <p:anim calcmode="lin" valueType="num">
                                      <p:cBhvr>
                                        <p:cTn id="53" dur="1000" fill="hold"/>
                                        <p:tgtEl>
                                          <p:spTgt spid="24"/>
                                        </p:tgtEl>
                                        <p:attrNameLst>
                                          <p:attrName>ppt_x</p:attrName>
                                        </p:attrNameLst>
                                      </p:cBhvr>
                                      <p:tavLst>
                                        <p:tav tm="0">
                                          <p:val>
                                            <p:strVal val="#ppt_x"/>
                                          </p:val>
                                        </p:tav>
                                        <p:tav tm="100000">
                                          <p:val>
                                            <p:strVal val="#ppt_x"/>
                                          </p:val>
                                        </p:tav>
                                      </p:tavLst>
                                    </p:anim>
                                    <p:anim calcmode="lin" valueType="num">
                                      <p:cBhvr>
                                        <p:cTn id="5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nodeType="click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checkerboard(across)">
                                      <p:cBhvr>
                                        <p:cTn id="59" dur="500"/>
                                        <p:tgtEl>
                                          <p:spTgt spid="47"/>
                                        </p:tgtEl>
                                      </p:cBhvr>
                                    </p:animEffect>
                                  </p:childTnLst>
                                </p:cTn>
                              </p:par>
                              <p:par>
                                <p:cTn id="60" presetID="5" presetClass="entr" presetSubtype="10" fill="hold" nodeType="with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checkerboard(across)">
                                      <p:cBhvr>
                                        <p:cTn id="62" dur="500"/>
                                        <p:tgtEl>
                                          <p:spTgt spid="45"/>
                                        </p:tgtEl>
                                      </p:cBhvr>
                                    </p:animEffect>
                                  </p:childTnLst>
                                </p:cTn>
                              </p:par>
                              <p:par>
                                <p:cTn id="63" presetID="5" presetClass="entr" presetSubtype="10" fill="hold" nodeType="with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checkerboard(across)">
                                      <p:cBhvr>
                                        <p:cTn id="65" dur="500"/>
                                        <p:tgtEl>
                                          <p:spTgt spid="49"/>
                                        </p:tgtEl>
                                      </p:cBhvr>
                                    </p:animEffect>
                                  </p:childTnLst>
                                </p:cTn>
                              </p:par>
                              <p:par>
                                <p:cTn id="66" presetID="5" presetClass="entr" presetSubtype="10" fill="hold" nodeType="with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checkerboard(across)">
                                      <p:cBhvr>
                                        <p:cTn id="68" dur="500"/>
                                        <p:tgtEl>
                                          <p:spTgt spid="41"/>
                                        </p:tgtEl>
                                      </p:cBhvr>
                                    </p:animEffect>
                                  </p:childTnLst>
                                </p:cTn>
                              </p:par>
                              <p:par>
                                <p:cTn id="69" presetID="5" presetClass="entr" presetSubtype="10" fill="hold" nodeType="withEffect">
                                  <p:stCondLst>
                                    <p:cond delay="0"/>
                                  </p:stCondLst>
                                  <p:childTnLst>
                                    <p:set>
                                      <p:cBhvr>
                                        <p:cTn id="70" dur="1" fill="hold">
                                          <p:stCondLst>
                                            <p:cond delay="0"/>
                                          </p:stCondLst>
                                        </p:cTn>
                                        <p:tgtEl>
                                          <p:spTgt spid="66"/>
                                        </p:tgtEl>
                                        <p:attrNameLst>
                                          <p:attrName>style.visibility</p:attrName>
                                        </p:attrNameLst>
                                      </p:cBhvr>
                                      <p:to>
                                        <p:strVal val="visible"/>
                                      </p:to>
                                    </p:set>
                                    <p:animEffect transition="in" filter="checkerboard(across)">
                                      <p:cBhvr>
                                        <p:cTn id="71" dur="500"/>
                                        <p:tgtEl>
                                          <p:spTgt spid="66"/>
                                        </p:tgtEl>
                                      </p:cBhvr>
                                    </p:animEffect>
                                  </p:childTnLst>
                                </p:cTn>
                              </p:par>
                              <p:par>
                                <p:cTn id="72" presetID="5" presetClass="entr" presetSubtype="10" fill="hold" nodeType="withEffect">
                                  <p:stCondLst>
                                    <p:cond delay="0"/>
                                  </p:stCondLst>
                                  <p:childTnLst>
                                    <p:set>
                                      <p:cBhvr>
                                        <p:cTn id="73" dur="1" fill="hold">
                                          <p:stCondLst>
                                            <p:cond delay="0"/>
                                          </p:stCondLst>
                                        </p:cTn>
                                        <p:tgtEl>
                                          <p:spTgt spid="68"/>
                                        </p:tgtEl>
                                        <p:attrNameLst>
                                          <p:attrName>style.visibility</p:attrName>
                                        </p:attrNameLst>
                                      </p:cBhvr>
                                      <p:to>
                                        <p:strVal val="visible"/>
                                      </p:to>
                                    </p:set>
                                    <p:animEffect transition="in" filter="checkerboard(across)">
                                      <p:cBhvr>
                                        <p:cTn id="74" dur="500"/>
                                        <p:tgtEl>
                                          <p:spTgt spid="68"/>
                                        </p:tgtEl>
                                      </p:cBhvr>
                                    </p:animEffect>
                                  </p:childTnLst>
                                </p:cTn>
                              </p:par>
                              <p:par>
                                <p:cTn id="75" presetID="5" presetClass="entr" presetSubtype="10" fill="hold" grpId="0" nodeType="with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checkerboard(across)">
                                      <p:cBhvr>
                                        <p:cTn id="77" dur="500"/>
                                        <p:tgtEl>
                                          <p:spTgt spid="61"/>
                                        </p:tgtEl>
                                      </p:cBhvr>
                                    </p:animEffect>
                                  </p:childTnLst>
                                </p:cTn>
                              </p:par>
                              <p:par>
                                <p:cTn id="78" presetID="5" presetClass="entr" presetSubtype="10" fill="hold" grpId="0" nodeType="withEffect">
                                  <p:stCondLst>
                                    <p:cond delay="0"/>
                                  </p:stCondLst>
                                  <p:childTnLst>
                                    <p:set>
                                      <p:cBhvr>
                                        <p:cTn id="79" dur="1" fill="hold">
                                          <p:stCondLst>
                                            <p:cond delay="0"/>
                                          </p:stCondLst>
                                        </p:cTn>
                                        <p:tgtEl>
                                          <p:spTgt spid="62"/>
                                        </p:tgtEl>
                                        <p:attrNameLst>
                                          <p:attrName>style.visibility</p:attrName>
                                        </p:attrNameLst>
                                      </p:cBhvr>
                                      <p:to>
                                        <p:strVal val="visible"/>
                                      </p:to>
                                    </p:set>
                                    <p:animEffect transition="in" filter="checkerboard(across)">
                                      <p:cBhvr>
                                        <p:cTn id="80" dur="500"/>
                                        <p:tgtEl>
                                          <p:spTgt spid="62"/>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fade">
                                      <p:cBhvr>
                                        <p:cTn id="85" dur="1000"/>
                                        <p:tgtEl>
                                          <p:spTgt spid="37"/>
                                        </p:tgtEl>
                                      </p:cBhvr>
                                    </p:animEffect>
                                    <p:anim calcmode="lin" valueType="num">
                                      <p:cBhvr>
                                        <p:cTn id="86" dur="1000" fill="hold"/>
                                        <p:tgtEl>
                                          <p:spTgt spid="37"/>
                                        </p:tgtEl>
                                        <p:attrNameLst>
                                          <p:attrName>ppt_x</p:attrName>
                                        </p:attrNameLst>
                                      </p:cBhvr>
                                      <p:tavLst>
                                        <p:tav tm="0">
                                          <p:val>
                                            <p:strVal val="#ppt_x"/>
                                          </p:val>
                                        </p:tav>
                                        <p:tav tm="100000">
                                          <p:val>
                                            <p:strVal val="#ppt_x"/>
                                          </p:val>
                                        </p:tav>
                                      </p:tavLst>
                                    </p:anim>
                                    <p:anim calcmode="lin" valueType="num">
                                      <p:cBhvr>
                                        <p:cTn id="87" dur="1000" fill="hold"/>
                                        <p:tgtEl>
                                          <p:spTgt spid="37"/>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fade">
                                      <p:cBhvr>
                                        <p:cTn id="90" dur="1000"/>
                                        <p:tgtEl>
                                          <p:spTgt spid="34"/>
                                        </p:tgtEl>
                                      </p:cBhvr>
                                    </p:animEffect>
                                    <p:anim calcmode="lin" valueType="num">
                                      <p:cBhvr>
                                        <p:cTn id="91" dur="1000" fill="hold"/>
                                        <p:tgtEl>
                                          <p:spTgt spid="34"/>
                                        </p:tgtEl>
                                        <p:attrNameLst>
                                          <p:attrName>ppt_x</p:attrName>
                                        </p:attrNameLst>
                                      </p:cBhvr>
                                      <p:tavLst>
                                        <p:tav tm="0">
                                          <p:val>
                                            <p:strVal val="#ppt_x"/>
                                          </p:val>
                                        </p:tav>
                                        <p:tav tm="100000">
                                          <p:val>
                                            <p:strVal val="#ppt_x"/>
                                          </p:val>
                                        </p:tav>
                                      </p:tavLst>
                                    </p:anim>
                                    <p:anim calcmode="lin" valueType="num">
                                      <p:cBhvr>
                                        <p:cTn id="92" dur="1000" fill="hold"/>
                                        <p:tgtEl>
                                          <p:spTgt spid="34"/>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fade">
                                      <p:cBhvr>
                                        <p:cTn id="95" dur="1000"/>
                                        <p:tgtEl>
                                          <p:spTgt spid="38"/>
                                        </p:tgtEl>
                                      </p:cBhvr>
                                    </p:animEffect>
                                    <p:anim calcmode="lin" valueType="num">
                                      <p:cBhvr>
                                        <p:cTn id="96" dur="1000" fill="hold"/>
                                        <p:tgtEl>
                                          <p:spTgt spid="38"/>
                                        </p:tgtEl>
                                        <p:attrNameLst>
                                          <p:attrName>ppt_x</p:attrName>
                                        </p:attrNameLst>
                                      </p:cBhvr>
                                      <p:tavLst>
                                        <p:tav tm="0">
                                          <p:val>
                                            <p:strVal val="#ppt_x"/>
                                          </p:val>
                                        </p:tav>
                                        <p:tav tm="100000">
                                          <p:val>
                                            <p:strVal val="#ppt_x"/>
                                          </p:val>
                                        </p:tav>
                                      </p:tavLst>
                                    </p:anim>
                                    <p:anim calcmode="lin" valueType="num">
                                      <p:cBhvr>
                                        <p:cTn id="97" dur="1000" fill="hold"/>
                                        <p:tgtEl>
                                          <p:spTgt spid="38"/>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fade">
                                      <p:cBhvr>
                                        <p:cTn id="100" dur="1000"/>
                                        <p:tgtEl>
                                          <p:spTgt spid="35"/>
                                        </p:tgtEl>
                                      </p:cBhvr>
                                    </p:animEffect>
                                    <p:anim calcmode="lin" valueType="num">
                                      <p:cBhvr>
                                        <p:cTn id="101" dur="1000" fill="hold"/>
                                        <p:tgtEl>
                                          <p:spTgt spid="35"/>
                                        </p:tgtEl>
                                        <p:attrNameLst>
                                          <p:attrName>ppt_x</p:attrName>
                                        </p:attrNameLst>
                                      </p:cBhvr>
                                      <p:tavLst>
                                        <p:tav tm="0">
                                          <p:val>
                                            <p:strVal val="#ppt_x"/>
                                          </p:val>
                                        </p:tav>
                                        <p:tav tm="100000">
                                          <p:val>
                                            <p:strVal val="#ppt_x"/>
                                          </p:val>
                                        </p:tav>
                                      </p:tavLst>
                                    </p:anim>
                                    <p:anim calcmode="lin" valueType="num">
                                      <p:cBhvr>
                                        <p:cTn id="102" dur="1000" fill="hold"/>
                                        <p:tgtEl>
                                          <p:spTgt spid="35"/>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39"/>
                                        </p:tgtEl>
                                        <p:attrNameLst>
                                          <p:attrName>style.visibility</p:attrName>
                                        </p:attrNameLst>
                                      </p:cBhvr>
                                      <p:to>
                                        <p:strVal val="visible"/>
                                      </p:to>
                                    </p:set>
                                    <p:animEffect transition="in" filter="fade">
                                      <p:cBhvr>
                                        <p:cTn id="105" dur="1000"/>
                                        <p:tgtEl>
                                          <p:spTgt spid="39"/>
                                        </p:tgtEl>
                                      </p:cBhvr>
                                    </p:animEffect>
                                    <p:anim calcmode="lin" valueType="num">
                                      <p:cBhvr>
                                        <p:cTn id="106" dur="1000" fill="hold"/>
                                        <p:tgtEl>
                                          <p:spTgt spid="39"/>
                                        </p:tgtEl>
                                        <p:attrNameLst>
                                          <p:attrName>ppt_x</p:attrName>
                                        </p:attrNameLst>
                                      </p:cBhvr>
                                      <p:tavLst>
                                        <p:tav tm="0">
                                          <p:val>
                                            <p:strVal val="#ppt_x"/>
                                          </p:val>
                                        </p:tav>
                                        <p:tav tm="100000">
                                          <p:val>
                                            <p:strVal val="#ppt_x"/>
                                          </p:val>
                                        </p:tav>
                                      </p:tavLst>
                                    </p:anim>
                                    <p:anim calcmode="lin" valueType="num">
                                      <p:cBhvr>
                                        <p:cTn id="107" dur="1000" fill="hold"/>
                                        <p:tgtEl>
                                          <p:spTgt spid="39"/>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fade">
                                      <p:cBhvr>
                                        <p:cTn id="110" dur="1000"/>
                                        <p:tgtEl>
                                          <p:spTgt spid="36"/>
                                        </p:tgtEl>
                                      </p:cBhvr>
                                    </p:animEffect>
                                    <p:anim calcmode="lin" valueType="num">
                                      <p:cBhvr>
                                        <p:cTn id="111" dur="1000" fill="hold"/>
                                        <p:tgtEl>
                                          <p:spTgt spid="36"/>
                                        </p:tgtEl>
                                        <p:attrNameLst>
                                          <p:attrName>ppt_x</p:attrName>
                                        </p:attrNameLst>
                                      </p:cBhvr>
                                      <p:tavLst>
                                        <p:tav tm="0">
                                          <p:val>
                                            <p:strVal val="#ppt_x"/>
                                          </p:val>
                                        </p:tav>
                                        <p:tav tm="100000">
                                          <p:val>
                                            <p:strVal val="#ppt_x"/>
                                          </p:val>
                                        </p:tav>
                                      </p:tavLst>
                                    </p:anim>
                                    <p:anim calcmode="lin" valueType="num">
                                      <p:cBhvr>
                                        <p:cTn id="112"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5" presetClass="entr" presetSubtype="10" fill="hold" nodeType="clickEffect">
                                  <p:stCondLst>
                                    <p:cond delay="0"/>
                                  </p:stCondLst>
                                  <p:childTnLst>
                                    <p:set>
                                      <p:cBhvr>
                                        <p:cTn id="116" dur="1" fill="hold">
                                          <p:stCondLst>
                                            <p:cond delay="0"/>
                                          </p:stCondLst>
                                        </p:cTn>
                                        <p:tgtEl>
                                          <p:spTgt spid="60"/>
                                        </p:tgtEl>
                                        <p:attrNameLst>
                                          <p:attrName>style.visibility</p:attrName>
                                        </p:attrNameLst>
                                      </p:cBhvr>
                                      <p:to>
                                        <p:strVal val="visible"/>
                                      </p:to>
                                    </p:set>
                                    <p:animEffect transition="in" filter="checkerboard(across)">
                                      <p:cBhvr>
                                        <p:cTn id="117" dur="500"/>
                                        <p:tgtEl>
                                          <p:spTgt spid="60"/>
                                        </p:tgtEl>
                                      </p:cBhvr>
                                    </p:animEffect>
                                  </p:childTnLst>
                                </p:cTn>
                              </p:par>
                              <p:par>
                                <p:cTn id="118" presetID="5" presetClass="entr" presetSubtype="10" fill="hold" nodeType="withEffect">
                                  <p:stCondLst>
                                    <p:cond delay="0"/>
                                  </p:stCondLst>
                                  <p:childTnLst>
                                    <p:set>
                                      <p:cBhvr>
                                        <p:cTn id="119" dur="1" fill="hold">
                                          <p:stCondLst>
                                            <p:cond delay="0"/>
                                          </p:stCondLst>
                                        </p:cTn>
                                        <p:tgtEl>
                                          <p:spTgt spid="58"/>
                                        </p:tgtEl>
                                        <p:attrNameLst>
                                          <p:attrName>style.visibility</p:attrName>
                                        </p:attrNameLst>
                                      </p:cBhvr>
                                      <p:to>
                                        <p:strVal val="visible"/>
                                      </p:to>
                                    </p:set>
                                    <p:animEffect transition="in" filter="checkerboard(across)">
                                      <p:cBhvr>
                                        <p:cTn id="120" dur="500"/>
                                        <p:tgtEl>
                                          <p:spTgt spid="58"/>
                                        </p:tgtEl>
                                      </p:cBhvr>
                                    </p:animEffect>
                                  </p:childTnLst>
                                </p:cTn>
                              </p:par>
                              <p:par>
                                <p:cTn id="121" presetID="5" presetClass="entr" presetSubtype="10" fill="hold" nodeType="withEffect">
                                  <p:stCondLst>
                                    <p:cond delay="0"/>
                                  </p:stCondLst>
                                  <p:childTnLst>
                                    <p:set>
                                      <p:cBhvr>
                                        <p:cTn id="122" dur="1" fill="hold">
                                          <p:stCondLst>
                                            <p:cond delay="0"/>
                                          </p:stCondLst>
                                        </p:cTn>
                                        <p:tgtEl>
                                          <p:spTgt spid="54"/>
                                        </p:tgtEl>
                                        <p:attrNameLst>
                                          <p:attrName>style.visibility</p:attrName>
                                        </p:attrNameLst>
                                      </p:cBhvr>
                                      <p:to>
                                        <p:strVal val="visible"/>
                                      </p:to>
                                    </p:set>
                                    <p:animEffect transition="in" filter="checkerboard(across)">
                                      <p:cBhvr>
                                        <p:cTn id="123" dur="500"/>
                                        <p:tgtEl>
                                          <p:spTgt spid="54"/>
                                        </p:tgtEl>
                                      </p:cBhvr>
                                    </p:animEffect>
                                  </p:childTnLst>
                                </p:cTn>
                              </p:par>
                              <p:par>
                                <p:cTn id="124" presetID="5" presetClass="entr" presetSubtype="10" fill="hold" nodeType="with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checkerboard(across)">
                                      <p:cBhvr>
                                        <p:cTn id="126" dur="500"/>
                                        <p:tgtEl>
                                          <p:spTgt spid="43"/>
                                        </p:tgtEl>
                                      </p:cBhvr>
                                    </p:animEffect>
                                  </p:childTnLst>
                                </p:cTn>
                              </p:par>
                              <p:par>
                                <p:cTn id="127" presetID="5" presetClass="entr" presetSubtype="10" fill="hold" nodeType="withEffect">
                                  <p:stCondLst>
                                    <p:cond delay="0"/>
                                  </p:stCondLst>
                                  <p:childTnLst>
                                    <p:set>
                                      <p:cBhvr>
                                        <p:cTn id="128" dur="1" fill="hold">
                                          <p:stCondLst>
                                            <p:cond delay="0"/>
                                          </p:stCondLst>
                                        </p:cTn>
                                        <p:tgtEl>
                                          <p:spTgt spid="70"/>
                                        </p:tgtEl>
                                        <p:attrNameLst>
                                          <p:attrName>style.visibility</p:attrName>
                                        </p:attrNameLst>
                                      </p:cBhvr>
                                      <p:to>
                                        <p:strVal val="visible"/>
                                      </p:to>
                                    </p:set>
                                    <p:animEffect transition="in" filter="checkerboard(across)">
                                      <p:cBhvr>
                                        <p:cTn id="129" dur="500"/>
                                        <p:tgtEl>
                                          <p:spTgt spid="70"/>
                                        </p:tgtEl>
                                      </p:cBhvr>
                                    </p:animEffect>
                                  </p:childTnLst>
                                </p:cTn>
                              </p:par>
                              <p:par>
                                <p:cTn id="130" presetID="5" presetClass="entr" presetSubtype="10" fill="hold" nodeType="withEffect">
                                  <p:stCondLst>
                                    <p:cond delay="0"/>
                                  </p:stCondLst>
                                  <p:childTnLst>
                                    <p:set>
                                      <p:cBhvr>
                                        <p:cTn id="131" dur="1" fill="hold">
                                          <p:stCondLst>
                                            <p:cond delay="0"/>
                                          </p:stCondLst>
                                        </p:cTn>
                                        <p:tgtEl>
                                          <p:spTgt spid="72"/>
                                        </p:tgtEl>
                                        <p:attrNameLst>
                                          <p:attrName>style.visibility</p:attrName>
                                        </p:attrNameLst>
                                      </p:cBhvr>
                                      <p:to>
                                        <p:strVal val="visible"/>
                                      </p:to>
                                    </p:set>
                                    <p:animEffect transition="in" filter="checkerboard(across)">
                                      <p:cBhvr>
                                        <p:cTn id="132" dur="500"/>
                                        <p:tgtEl>
                                          <p:spTgt spid="72"/>
                                        </p:tgtEl>
                                      </p:cBhvr>
                                    </p:animEffect>
                                  </p:childTnLst>
                                </p:cTn>
                              </p:par>
                              <p:par>
                                <p:cTn id="133" presetID="5" presetClass="entr" presetSubtype="10" fill="hold" grpId="0" nodeType="withEffect">
                                  <p:stCondLst>
                                    <p:cond delay="0"/>
                                  </p:stCondLst>
                                  <p:childTnLst>
                                    <p:set>
                                      <p:cBhvr>
                                        <p:cTn id="134" dur="1" fill="hold">
                                          <p:stCondLst>
                                            <p:cond delay="0"/>
                                          </p:stCondLst>
                                        </p:cTn>
                                        <p:tgtEl>
                                          <p:spTgt spid="63"/>
                                        </p:tgtEl>
                                        <p:attrNameLst>
                                          <p:attrName>style.visibility</p:attrName>
                                        </p:attrNameLst>
                                      </p:cBhvr>
                                      <p:to>
                                        <p:strVal val="visible"/>
                                      </p:to>
                                    </p:set>
                                    <p:animEffect transition="in" filter="checkerboard(across)">
                                      <p:cBhvr>
                                        <p:cTn id="135" dur="500"/>
                                        <p:tgtEl>
                                          <p:spTgt spid="63"/>
                                        </p:tgtEl>
                                      </p:cBhvr>
                                    </p:animEffect>
                                  </p:childTnLst>
                                </p:cTn>
                              </p:par>
                              <p:par>
                                <p:cTn id="136" presetID="5" presetClass="entr" presetSubtype="10" fill="hold" grpId="0" nodeType="withEffect">
                                  <p:stCondLst>
                                    <p:cond delay="0"/>
                                  </p:stCondLst>
                                  <p:childTnLst>
                                    <p:set>
                                      <p:cBhvr>
                                        <p:cTn id="137" dur="1" fill="hold">
                                          <p:stCondLst>
                                            <p:cond delay="0"/>
                                          </p:stCondLst>
                                        </p:cTn>
                                        <p:tgtEl>
                                          <p:spTgt spid="64"/>
                                        </p:tgtEl>
                                        <p:attrNameLst>
                                          <p:attrName>style.visibility</p:attrName>
                                        </p:attrNameLst>
                                      </p:cBhvr>
                                      <p:to>
                                        <p:strVal val="visible"/>
                                      </p:to>
                                    </p:set>
                                    <p:animEffect transition="in" filter="checkerboard(across)">
                                      <p:cBhvr>
                                        <p:cTn id="138" dur="500"/>
                                        <p:tgtEl>
                                          <p:spTgt spid="64"/>
                                        </p:tgtEl>
                                      </p:cBhvr>
                                    </p:animEffect>
                                  </p:childTnLst>
                                </p:cTn>
                              </p:par>
                            </p:childTnLst>
                          </p:cTn>
                        </p:par>
                      </p:childTnLst>
                    </p:cTn>
                  </p:par>
                  <p:par>
                    <p:cTn id="139" fill="hold">
                      <p:stCondLst>
                        <p:cond delay="indefinite"/>
                      </p:stCondLst>
                      <p:childTnLst>
                        <p:par>
                          <p:cTn id="140" fill="hold">
                            <p:stCondLst>
                              <p:cond delay="0"/>
                            </p:stCondLst>
                            <p:childTnLst>
                              <p:par>
                                <p:cTn id="141" presetID="3" presetClass="entr" presetSubtype="10" fill="hold" nodeType="clickEffect">
                                  <p:stCondLst>
                                    <p:cond delay="0"/>
                                  </p:stCondLst>
                                  <p:childTnLst>
                                    <p:set>
                                      <p:cBhvr>
                                        <p:cTn id="142" dur="1" fill="hold">
                                          <p:stCondLst>
                                            <p:cond delay="0"/>
                                          </p:stCondLst>
                                        </p:cTn>
                                        <p:tgtEl>
                                          <p:spTgt spid="75"/>
                                        </p:tgtEl>
                                        <p:attrNameLst>
                                          <p:attrName>style.visibility</p:attrName>
                                        </p:attrNameLst>
                                      </p:cBhvr>
                                      <p:to>
                                        <p:strVal val="visible"/>
                                      </p:to>
                                    </p:set>
                                    <p:animEffect transition="in" filter="blinds(horizontal)">
                                      <p:cBhvr>
                                        <p:cTn id="143" dur="500"/>
                                        <p:tgtEl>
                                          <p:spTgt spid="75"/>
                                        </p:tgtEl>
                                      </p:cBhvr>
                                    </p:animEffect>
                                  </p:childTnLst>
                                </p:cTn>
                              </p:par>
                              <p:par>
                                <p:cTn id="144" presetID="3" presetClass="entr" presetSubtype="10" fill="hold" nodeType="withEffect">
                                  <p:stCondLst>
                                    <p:cond delay="0"/>
                                  </p:stCondLst>
                                  <p:childTnLst>
                                    <p:set>
                                      <p:cBhvr>
                                        <p:cTn id="145" dur="1" fill="hold">
                                          <p:stCondLst>
                                            <p:cond delay="0"/>
                                          </p:stCondLst>
                                        </p:cTn>
                                        <p:tgtEl>
                                          <p:spTgt spid="77"/>
                                        </p:tgtEl>
                                        <p:attrNameLst>
                                          <p:attrName>style.visibility</p:attrName>
                                        </p:attrNameLst>
                                      </p:cBhvr>
                                      <p:to>
                                        <p:strVal val="visible"/>
                                      </p:to>
                                    </p:set>
                                    <p:animEffect transition="in" filter="blinds(horizontal)">
                                      <p:cBhvr>
                                        <p:cTn id="146" dur="500"/>
                                        <p:tgtEl>
                                          <p:spTgt spid="77"/>
                                        </p:tgtEl>
                                      </p:cBhvr>
                                    </p:animEffect>
                                  </p:childTnLst>
                                </p:cTn>
                              </p:par>
                              <p:par>
                                <p:cTn id="147" presetID="3" presetClass="entr" presetSubtype="10" fill="hold" nodeType="withEffect">
                                  <p:stCondLst>
                                    <p:cond delay="0"/>
                                  </p:stCondLst>
                                  <p:childTnLst>
                                    <p:set>
                                      <p:cBhvr>
                                        <p:cTn id="148" dur="1" fill="hold">
                                          <p:stCondLst>
                                            <p:cond delay="0"/>
                                          </p:stCondLst>
                                        </p:cTn>
                                        <p:tgtEl>
                                          <p:spTgt spid="79"/>
                                        </p:tgtEl>
                                        <p:attrNameLst>
                                          <p:attrName>style.visibility</p:attrName>
                                        </p:attrNameLst>
                                      </p:cBhvr>
                                      <p:to>
                                        <p:strVal val="visible"/>
                                      </p:to>
                                    </p:set>
                                    <p:animEffect transition="in" filter="blinds(horizontal)">
                                      <p:cBhvr>
                                        <p:cTn id="149" dur="500"/>
                                        <p:tgtEl>
                                          <p:spTgt spid="79"/>
                                        </p:tgtEl>
                                      </p:cBhvr>
                                    </p:animEffect>
                                  </p:childTnLst>
                                </p:cTn>
                              </p:par>
                              <p:par>
                                <p:cTn id="150" presetID="3" presetClass="entr" presetSubtype="10" fill="hold" nodeType="withEffect">
                                  <p:stCondLst>
                                    <p:cond delay="0"/>
                                  </p:stCondLst>
                                  <p:childTnLst>
                                    <p:set>
                                      <p:cBhvr>
                                        <p:cTn id="151" dur="1" fill="hold">
                                          <p:stCondLst>
                                            <p:cond delay="0"/>
                                          </p:stCondLst>
                                        </p:cTn>
                                        <p:tgtEl>
                                          <p:spTgt spid="81"/>
                                        </p:tgtEl>
                                        <p:attrNameLst>
                                          <p:attrName>style.visibility</p:attrName>
                                        </p:attrNameLst>
                                      </p:cBhvr>
                                      <p:to>
                                        <p:strVal val="visible"/>
                                      </p:to>
                                    </p:set>
                                    <p:animEffect transition="in" filter="blinds(horizontal)">
                                      <p:cBhvr>
                                        <p:cTn id="152" dur="500"/>
                                        <p:tgtEl>
                                          <p:spTgt spid="81"/>
                                        </p:tgtEl>
                                      </p:cBhvr>
                                    </p:animEffect>
                                  </p:childTnLst>
                                </p:cTn>
                              </p:par>
                              <p:par>
                                <p:cTn id="153" presetID="3" presetClass="entr" presetSubtype="10" fill="hold" nodeType="withEffect">
                                  <p:stCondLst>
                                    <p:cond delay="0"/>
                                  </p:stCondLst>
                                  <p:childTnLst>
                                    <p:set>
                                      <p:cBhvr>
                                        <p:cTn id="154" dur="1" fill="hold">
                                          <p:stCondLst>
                                            <p:cond delay="0"/>
                                          </p:stCondLst>
                                        </p:cTn>
                                        <p:tgtEl>
                                          <p:spTgt spid="73"/>
                                        </p:tgtEl>
                                        <p:attrNameLst>
                                          <p:attrName>style.visibility</p:attrName>
                                        </p:attrNameLst>
                                      </p:cBhvr>
                                      <p:to>
                                        <p:strVal val="visible"/>
                                      </p:to>
                                    </p:set>
                                    <p:animEffect transition="in" filter="blinds(horizontal)">
                                      <p:cBhvr>
                                        <p:cTn id="155" dur="500"/>
                                        <p:tgtEl>
                                          <p:spTgt spid="73"/>
                                        </p:tgtEl>
                                      </p:cBhvr>
                                    </p:animEffect>
                                  </p:childTnLst>
                                </p:cTn>
                              </p:par>
                              <p:par>
                                <p:cTn id="156" presetID="3" presetClass="entr" presetSubtype="10" fill="hold" grpId="0" nodeType="withEffect">
                                  <p:stCondLst>
                                    <p:cond delay="0"/>
                                  </p:stCondLst>
                                  <p:childTnLst>
                                    <p:set>
                                      <p:cBhvr>
                                        <p:cTn id="157" dur="1" fill="hold">
                                          <p:stCondLst>
                                            <p:cond delay="0"/>
                                          </p:stCondLst>
                                        </p:cTn>
                                        <p:tgtEl>
                                          <p:spTgt spid="84"/>
                                        </p:tgtEl>
                                        <p:attrNameLst>
                                          <p:attrName>style.visibility</p:attrName>
                                        </p:attrNameLst>
                                      </p:cBhvr>
                                      <p:to>
                                        <p:strVal val="visible"/>
                                      </p:to>
                                    </p:set>
                                    <p:animEffect transition="in" filter="blinds(horizontal)">
                                      <p:cBhvr>
                                        <p:cTn id="158" dur="500"/>
                                        <p:tgtEl>
                                          <p:spTgt spid="84"/>
                                        </p:tgtEl>
                                      </p:cBhvr>
                                    </p:animEffect>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0"/>
                                        </p:tgtEl>
                                        <p:attrNameLst>
                                          <p:attrName>style.visibility</p:attrName>
                                        </p:attrNameLst>
                                      </p:cBhvr>
                                      <p:to>
                                        <p:strVal val="visible"/>
                                      </p:to>
                                    </p:set>
                                    <p:anim calcmode="lin" valueType="num">
                                      <p:cBhvr additive="base">
                                        <p:cTn id="163" dur="500" fill="hold"/>
                                        <p:tgtEl>
                                          <p:spTgt spid="10"/>
                                        </p:tgtEl>
                                        <p:attrNameLst>
                                          <p:attrName>ppt_x</p:attrName>
                                        </p:attrNameLst>
                                      </p:cBhvr>
                                      <p:tavLst>
                                        <p:tav tm="0">
                                          <p:val>
                                            <p:strVal val="#ppt_x"/>
                                          </p:val>
                                        </p:tav>
                                        <p:tav tm="100000">
                                          <p:val>
                                            <p:strVal val="#ppt_x"/>
                                          </p:val>
                                        </p:tav>
                                      </p:tavLst>
                                    </p:anim>
                                    <p:anim calcmode="lin" valueType="num">
                                      <p:cBhvr additive="base">
                                        <p:cTn id="16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3" grpId="0" animBg="1"/>
      <p:bldP spid="24" grpId="0" animBg="1"/>
      <p:bldP spid="34" grpId="0" animBg="1"/>
      <p:bldP spid="35" grpId="0" animBg="1"/>
      <p:bldP spid="36" grpId="0" animBg="1"/>
      <p:bldP spid="61" grpId="0" animBg="1"/>
      <p:bldP spid="62" grpId="0" animBg="1"/>
      <p:bldP spid="63" grpId="0" animBg="1"/>
      <p:bldP spid="64" grpId="0" animBg="1"/>
      <p:bldP spid="82" grpId="0"/>
      <p:bldP spid="83" grpId="0"/>
      <p:bldP spid="84"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340768"/>
            <a:ext cx="8229600" cy="4525963"/>
          </a:xfrm>
        </p:spPr>
        <p:txBody>
          <a:bodyPr>
            <a:normAutofit lnSpcReduction="10000"/>
          </a:bodyPr>
          <a:lstStyle/>
          <a:p>
            <a:pPr>
              <a:lnSpc>
                <a:spcPct val="150000"/>
              </a:lnSpc>
            </a:pPr>
            <a:r>
              <a:rPr lang="en-US" altLang="zh-CN" dirty="0"/>
              <a:t>Visual Saliency </a:t>
            </a:r>
            <a:r>
              <a:rPr lang="en-US" altLang="zh-CN" dirty="0" smtClean="0"/>
              <a:t>Estimation</a:t>
            </a:r>
          </a:p>
          <a:p>
            <a:pPr>
              <a:lnSpc>
                <a:spcPct val="150000"/>
              </a:lnSpc>
            </a:pPr>
            <a:r>
              <a:rPr lang="en-US" altLang="zh-CN" dirty="0" smtClean="0"/>
              <a:t>Method 1: Bottom-Up </a:t>
            </a:r>
            <a:r>
              <a:rPr lang="en-US" altLang="zh-CN" dirty="0"/>
              <a:t>Visual Saliency Estimation with </a:t>
            </a:r>
            <a:r>
              <a:rPr lang="en-US" altLang="zh-CN" dirty="0" smtClean="0"/>
              <a:t>Deep Autoencoder-based </a:t>
            </a:r>
            <a:r>
              <a:rPr lang="en-US" altLang="zh-CN" dirty="0"/>
              <a:t>Sparse </a:t>
            </a:r>
            <a:r>
              <a:rPr lang="en-US" altLang="zh-CN" dirty="0" smtClean="0"/>
              <a:t>Reconstruction</a:t>
            </a:r>
          </a:p>
          <a:p>
            <a:pPr>
              <a:lnSpc>
                <a:spcPct val="150000"/>
              </a:lnSpc>
            </a:pPr>
            <a:r>
              <a:rPr lang="en-US" altLang="zh-CN" dirty="0" smtClean="0"/>
              <a:t>Method 2: Bottom-Up </a:t>
            </a:r>
            <a:r>
              <a:rPr lang="en-US" altLang="zh-CN" dirty="0"/>
              <a:t>Visual Saliency </a:t>
            </a:r>
            <a:r>
              <a:rPr lang="en-US" altLang="zh-CN" dirty="0" smtClean="0"/>
              <a:t>Estimation for Binocular Images</a:t>
            </a:r>
            <a:endParaRPr lang="zh-CN" altLang="en-US" dirty="0"/>
          </a:p>
        </p:txBody>
      </p:sp>
      <p:sp>
        <p:nvSpPr>
          <p:cNvPr id="3" name="标题 2"/>
          <p:cNvSpPr>
            <a:spLocks noGrp="1"/>
          </p:cNvSpPr>
          <p:nvPr>
            <p:ph type="title"/>
          </p:nvPr>
        </p:nvSpPr>
        <p:spPr>
          <a:xfrm>
            <a:off x="2843808" y="0"/>
            <a:ext cx="6300192" cy="692696"/>
          </a:xfrm>
        </p:spPr>
        <p:txBody>
          <a:bodyPr/>
          <a:lstStyle/>
          <a:p>
            <a:r>
              <a:rPr lang="en-US" altLang="zh-CN" sz="4000" dirty="0" smtClean="0"/>
              <a:t>Outline</a:t>
            </a:r>
            <a:endParaRPr lang="zh-CN" altLang="en-US" sz="4000" dirty="0"/>
          </a:p>
        </p:txBody>
      </p:sp>
    </p:spTree>
    <p:extLst>
      <p:ext uri="{BB962C8B-B14F-4D97-AF65-F5344CB8AC3E}">
        <p14:creationId xmlns:p14="http://schemas.microsoft.com/office/powerpoint/2010/main" val="257945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8683" y="3632210"/>
            <a:ext cx="1280678" cy="872858"/>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8005" y="3636262"/>
            <a:ext cx="1280678" cy="872858"/>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08683" y="1626934"/>
            <a:ext cx="1280678" cy="872858"/>
          </a:xfrm>
          <a:prstGeom prst="rect">
            <a:avLst/>
          </a:prstGeom>
        </p:spPr>
      </p:pic>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8005" y="1626935"/>
            <a:ext cx="1280678" cy="872858"/>
          </a:xfrm>
          <a:prstGeom prst="rect">
            <a:avLst/>
          </a:prstGeom>
        </p:spPr>
      </p:pic>
      <p:pic>
        <p:nvPicPr>
          <p:cNvPr id="10" name="图片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89632" y="3635299"/>
            <a:ext cx="1280160" cy="872505"/>
          </a:xfrm>
          <a:prstGeom prst="rect">
            <a:avLst/>
          </a:prstGeom>
        </p:spPr>
      </p:pic>
      <p:pic>
        <p:nvPicPr>
          <p:cNvPr id="11" name="图片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85745" y="1623173"/>
            <a:ext cx="1280160" cy="872505"/>
          </a:xfrm>
          <a:prstGeom prst="rect">
            <a:avLst/>
          </a:prstGeom>
        </p:spPr>
      </p:pic>
      <p:pic>
        <p:nvPicPr>
          <p:cNvPr id="12" name="图片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62807" y="1619122"/>
            <a:ext cx="1280160" cy="872505"/>
          </a:xfrm>
          <a:prstGeom prst="rect">
            <a:avLst/>
          </a:prstGeom>
        </p:spPr>
      </p:pic>
      <p:pic>
        <p:nvPicPr>
          <p:cNvPr id="13" name="图片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235718" y="1619122"/>
            <a:ext cx="1280160" cy="872505"/>
          </a:xfrm>
          <a:prstGeom prst="rect">
            <a:avLst/>
          </a:prstGeom>
        </p:spPr>
      </p:pic>
      <p:pic>
        <p:nvPicPr>
          <p:cNvPr id="14" name="图片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508806" y="1619122"/>
            <a:ext cx="1280160" cy="872505"/>
          </a:xfrm>
          <a:prstGeom prst="rect">
            <a:avLst/>
          </a:prstGeom>
        </p:spPr>
      </p:pic>
      <p:pic>
        <p:nvPicPr>
          <p:cNvPr id="15" name="图片 1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88789" y="1619122"/>
            <a:ext cx="1280160" cy="872505"/>
          </a:xfrm>
          <a:prstGeom prst="rect">
            <a:avLst/>
          </a:prstGeom>
        </p:spPr>
      </p:pic>
      <p:pic>
        <p:nvPicPr>
          <p:cNvPr id="16" name="图片 1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955558" y="2551058"/>
            <a:ext cx="1280160" cy="872505"/>
          </a:xfrm>
          <a:prstGeom prst="rect">
            <a:avLst/>
          </a:prstGeom>
        </p:spPr>
      </p:pic>
      <p:pic>
        <p:nvPicPr>
          <p:cNvPr id="17" name="图片 1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242967" y="2547007"/>
            <a:ext cx="1280160" cy="872505"/>
          </a:xfrm>
          <a:prstGeom prst="rect">
            <a:avLst/>
          </a:prstGeom>
        </p:spPr>
      </p:pic>
      <p:pic>
        <p:nvPicPr>
          <p:cNvPr id="18" name="图片 1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523127" y="2548770"/>
            <a:ext cx="1280160" cy="872505"/>
          </a:xfrm>
          <a:prstGeom prst="rect">
            <a:avLst/>
          </a:prstGeom>
        </p:spPr>
      </p:pic>
      <p:pic>
        <p:nvPicPr>
          <p:cNvPr id="19" name="图片 1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803287" y="2547007"/>
            <a:ext cx="1280160" cy="872505"/>
          </a:xfrm>
          <a:prstGeom prst="rect">
            <a:avLst/>
          </a:prstGeom>
        </p:spPr>
      </p:pic>
      <p:pic>
        <p:nvPicPr>
          <p:cNvPr id="20" name="图片 1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969792" y="3632500"/>
            <a:ext cx="1280160" cy="872505"/>
          </a:xfrm>
          <a:prstGeom prst="rect">
            <a:avLst/>
          </a:prstGeom>
        </p:spPr>
      </p:pic>
      <p:pic>
        <p:nvPicPr>
          <p:cNvPr id="21" name="图片 2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254176" y="3635299"/>
            <a:ext cx="1280160" cy="872505"/>
          </a:xfrm>
          <a:prstGeom prst="rect">
            <a:avLst/>
          </a:prstGeom>
        </p:spPr>
      </p:pic>
      <p:pic>
        <p:nvPicPr>
          <p:cNvPr id="23" name="图片 22"/>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544980" y="3632500"/>
            <a:ext cx="1280160" cy="872505"/>
          </a:xfrm>
          <a:prstGeom prst="rect">
            <a:avLst/>
          </a:prstGeom>
        </p:spPr>
      </p:pic>
      <p:pic>
        <p:nvPicPr>
          <p:cNvPr id="24" name="图片 23"/>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820148" y="3632209"/>
            <a:ext cx="1280160" cy="872505"/>
          </a:xfrm>
          <a:prstGeom prst="rect">
            <a:avLst/>
          </a:prstGeom>
        </p:spPr>
      </p:pic>
      <p:pic>
        <p:nvPicPr>
          <p:cNvPr id="25" name="图片 24"/>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3969792" y="4555082"/>
            <a:ext cx="1280160" cy="872505"/>
          </a:xfrm>
          <a:prstGeom prst="rect">
            <a:avLst/>
          </a:prstGeom>
        </p:spPr>
      </p:pic>
      <p:pic>
        <p:nvPicPr>
          <p:cNvPr id="26" name="图片 25"/>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5254176" y="4563589"/>
            <a:ext cx="1280160" cy="872505"/>
          </a:xfrm>
          <a:prstGeom prst="rect">
            <a:avLst/>
          </a:prstGeom>
        </p:spPr>
      </p:pic>
      <p:pic>
        <p:nvPicPr>
          <p:cNvPr id="27" name="图片 26"/>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6539988" y="4563589"/>
            <a:ext cx="1280160" cy="872505"/>
          </a:xfrm>
          <a:prstGeom prst="rect">
            <a:avLst/>
          </a:prstGeom>
        </p:spPr>
      </p:pic>
      <p:pic>
        <p:nvPicPr>
          <p:cNvPr id="28" name="图片 27"/>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7820148" y="4555081"/>
            <a:ext cx="1280160" cy="872505"/>
          </a:xfrm>
          <a:prstGeom prst="rect">
            <a:avLst/>
          </a:prstGeom>
        </p:spPr>
      </p:pic>
      <p:sp>
        <p:nvSpPr>
          <p:cNvPr id="29" name="TextBox 28"/>
          <p:cNvSpPr txBox="1"/>
          <p:nvPr/>
        </p:nvSpPr>
        <p:spPr>
          <a:xfrm>
            <a:off x="264288" y="5970311"/>
            <a:ext cx="1008111" cy="338554"/>
          </a:xfrm>
          <a:prstGeom prst="rect">
            <a:avLst/>
          </a:prstGeom>
          <a:noFill/>
        </p:spPr>
        <p:txBody>
          <a:bodyPr wrap="square" rtlCol="0">
            <a:spAutoFit/>
          </a:bodyPr>
          <a:lstStyle/>
          <a:p>
            <a:r>
              <a:rPr lang="en-US" altLang="zh-CN" sz="1600" dirty="0" smtClean="0">
                <a:solidFill>
                  <a:srgbClr val="7030A0"/>
                </a:solidFill>
              </a:rPr>
              <a:t> Left View</a:t>
            </a:r>
            <a:endParaRPr lang="zh-CN" altLang="en-US" sz="1600" dirty="0">
              <a:solidFill>
                <a:srgbClr val="7030A0"/>
              </a:solidFill>
            </a:endParaRPr>
          </a:p>
        </p:txBody>
      </p:sp>
      <p:sp>
        <p:nvSpPr>
          <p:cNvPr id="30" name="TextBox 29"/>
          <p:cNvSpPr txBox="1"/>
          <p:nvPr/>
        </p:nvSpPr>
        <p:spPr>
          <a:xfrm>
            <a:off x="1486156" y="5949276"/>
            <a:ext cx="1137013" cy="338554"/>
          </a:xfrm>
          <a:prstGeom prst="rect">
            <a:avLst/>
          </a:prstGeom>
          <a:noFill/>
        </p:spPr>
        <p:txBody>
          <a:bodyPr wrap="square" rtlCol="0">
            <a:spAutoFit/>
          </a:bodyPr>
          <a:lstStyle/>
          <a:p>
            <a:r>
              <a:rPr lang="en-US" altLang="zh-CN" sz="1600" dirty="0" smtClean="0"/>
              <a:t> </a:t>
            </a:r>
            <a:r>
              <a:rPr lang="en-US" altLang="zh-CN" sz="1600" dirty="0" smtClean="0">
                <a:solidFill>
                  <a:srgbClr val="7030A0"/>
                </a:solidFill>
              </a:rPr>
              <a:t>Right view</a:t>
            </a:r>
            <a:endParaRPr lang="zh-CN" altLang="en-US" sz="1600" dirty="0">
              <a:solidFill>
                <a:srgbClr val="7030A0"/>
              </a:solidFill>
            </a:endParaRPr>
          </a:p>
        </p:txBody>
      </p:sp>
      <p:sp>
        <p:nvSpPr>
          <p:cNvPr id="31" name="TextBox 30"/>
          <p:cNvSpPr txBox="1"/>
          <p:nvPr/>
        </p:nvSpPr>
        <p:spPr>
          <a:xfrm>
            <a:off x="2817664" y="5964633"/>
            <a:ext cx="1008111" cy="338554"/>
          </a:xfrm>
          <a:prstGeom prst="rect">
            <a:avLst/>
          </a:prstGeom>
          <a:noFill/>
        </p:spPr>
        <p:txBody>
          <a:bodyPr wrap="square" rtlCol="0">
            <a:spAutoFit/>
          </a:bodyPr>
          <a:lstStyle/>
          <a:p>
            <a:r>
              <a:rPr lang="en-US" altLang="zh-CN" sz="1600" dirty="0" smtClean="0"/>
              <a:t>   </a:t>
            </a:r>
            <a:r>
              <a:rPr lang="en-US" altLang="zh-CN" sz="1600" dirty="0"/>
              <a:t> </a:t>
            </a:r>
            <a:r>
              <a:rPr lang="en-US" altLang="zh-CN" sz="1600" dirty="0" smtClean="0"/>
              <a:t>  </a:t>
            </a:r>
            <a:r>
              <a:rPr lang="en-US" altLang="zh-CN" sz="1600" dirty="0" smtClean="0">
                <a:solidFill>
                  <a:srgbClr val="7030A0"/>
                </a:solidFill>
              </a:rPr>
              <a:t>Truth </a:t>
            </a:r>
            <a:endParaRPr lang="zh-CN" altLang="en-US" sz="1600" dirty="0">
              <a:solidFill>
                <a:srgbClr val="7030A0"/>
              </a:solidFill>
            </a:endParaRPr>
          </a:p>
        </p:txBody>
      </p:sp>
      <p:sp>
        <p:nvSpPr>
          <p:cNvPr id="32" name="TextBox 31"/>
          <p:cNvSpPr txBox="1"/>
          <p:nvPr/>
        </p:nvSpPr>
        <p:spPr>
          <a:xfrm>
            <a:off x="4367548" y="5949276"/>
            <a:ext cx="480879" cy="338554"/>
          </a:xfrm>
          <a:prstGeom prst="rect">
            <a:avLst/>
          </a:prstGeom>
          <a:noFill/>
        </p:spPr>
        <p:txBody>
          <a:bodyPr wrap="square" rtlCol="0">
            <a:spAutoFit/>
          </a:bodyPr>
          <a:lstStyle/>
          <a:p>
            <a:r>
              <a:rPr lang="en-US" altLang="zh-CN" sz="1600" dirty="0" smtClean="0">
                <a:solidFill>
                  <a:srgbClr val="7030A0"/>
                </a:solidFill>
              </a:rPr>
              <a:t>LL</a:t>
            </a:r>
            <a:endParaRPr lang="zh-CN" altLang="en-US" sz="1600" dirty="0">
              <a:solidFill>
                <a:srgbClr val="7030A0"/>
              </a:solidFill>
            </a:endParaRPr>
          </a:p>
        </p:txBody>
      </p:sp>
      <p:sp>
        <p:nvSpPr>
          <p:cNvPr id="33" name="TextBox 32"/>
          <p:cNvSpPr txBox="1"/>
          <p:nvPr/>
        </p:nvSpPr>
        <p:spPr>
          <a:xfrm>
            <a:off x="7943910" y="5964632"/>
            <a:ext cx="1008111" cy="338554"/>
          </a:xfrm>
          <a:prstGeom prst="rect">
            <a:avLst/>
          </a:prstGeom>
          <a:noFill/>
        </p:spPr>
        <p:txBody>
          <a:bodyPr wrap="square" rtlCol="0">
            <a:spAutoFit/>
          </a:bodyPr>
          <a:lstStyle/>
          <a:p>
            <a:r>
              <a:rPr lang="en-US" altLang="zh-CN" sz="1600" dirty="0" smtClean="0"/>
              <a:t>        </a:t>
            </a:r>
            <a:r>
              <a:rPr lang="en-US" altLang="zh-CN" sz="1600" dirty="0" smtClean="0">
                <a:solidFill>
                  <a:srgbClr val="7030A0"/>
                </a:solidFill>
              </a:rPr>
              <a:t>RR</a:t>
            </a:r>
            <a:endParaRPr lang="zh-CN" altLang="en-US" sz="1600" dirty="0">
              <a:solidFill>
                <a:srgbClr val="7030A0"/>
              </a:solidFill>
            </a:endParaRPr>
          </a:p>
        </p:txBody>
      </p:sp>
      <p:sp>
        <p:nvSpPr>
          <p:cNvPr id="34" name="TextBox 33"/>
          <p:cNvSpPr txBox="1"/>
          <p:nvPr/>
        </p:nvSpPr>
        <p:spPr>
          <a:xfrm>
            <a:off x="6644830" y="5949276"/>
            <a:ext cx="1008111" cy="338554"/>
          </a:xfrm>
          <a:prstGeom prst="rect">
            <a:avLst/>
          </a:prstGeom>
          <a:noFill/>
        </p:spPr>
        <p:txBody>
          <a:bodyPr wrap="square" rtlCol="0">
            <a:spAutoFit/>
          </a:bodyPr>
          <a:lstStyle/>
          <a:p>
            <a:r>
              <a:rPr lang="en-US" altLang="zh-CN" sz="1600" dirty="0" smtClean="0">
                <a:solidFill>
                  <a:srgbClr val="7030A0"/>
                </a:solidFill>
              </a:rPr>
              <a:t>        RL</a:t>
            </a:r>
            <a:endParaRPr lang="zh-CN" altLang="en-US" sz="1600" dirty="0">
              <a:solidFill>
                <a:srgbClr val="7030A0"/>
              </a:solidFill>
            </a:endParaRPr>
          </a:p>
        </p:txBody>
      </p:sp>
      <p:sp>
        <p:nvSpPr>
          <p:cNvPr id="35" name="TextBox 34"/>
          <p:cNvSpPr txBox="1"/>
          <p:nvPr/>
        </p:nvSpPr>
        <p:spPr>
          <a:xfrm>
            <a:off x="5390200" y="5964633"/>
            <a:ext cx="1008111" cy="338554"/>
          </a:xfrm>
          <a:prstGeom prst="rect">
            <a:avLst/>
          </a:prstGeom>
          <a:noFill/>
        </p:spPr>
        <p:txBody>
          <a:bodyPr wrap="square" rtlCol="0">
            <a:spAutoFit/>
          </a:bodyPr>
          <a:lstStyle/>
          <a:p>
            <a:r>
              <a:rPr lang="en-US" altLang="zh-CN" sz="1600" dirty="0" smtClean="0"/>
              <a:t>        </a:t>
            </a:r>
            <a:r>
              <a:rPr lang="en-US" altLang="zh-CN" sz="1600" dirty="0" smtClean="0">
                <a:solidFill>
                  <a:srgbClr val="7030A0"/>
                </a:solidFill>
              </a:rPr>
              <a:t>LR</a:t>
            </a:r>
            <a:endParaRPr lang="zh-CN" altLang="en-US" sz="1600" dirty="0">
              <a:solidFill>
                <a:srgbClr val="7030A0"/>
              </a:solidFill>
            </a:endParaRPr>
          </a:p>
        </p:txBody>
      </p:sp>
      <p:sp>
        <p:nvSpPr>
          <p:cNvPr id="36" name="标题 2"/>
          <p:cNvSpPr txBox="1">
            <a:spLocks/>
          </p:cNvSpPr>
          <p:nvPr/>
        </p:nvSpPr>
        <p:spPr bwMode="auto">
          <a:xfrm>
            <a:off x="2843808" y="24943"/>
            <a:ext cx="6300192" cy="65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a:lstStyle>
          <a:p>
            <a:r>
              <a:rPr lang="en-US" altLang="zh-CN" sz="3600" dirty="0" smtClean="0">
                <a:solidFill>
                  <a:srgbClr val="002060"/>
                </a:solidFill>
              </a:rPr>
              <a:t>Method 2:</a:t>
            </a:r>
            <a:r>
              <a:rPr lang="en-US" altLang="zh-CN" sz="3600" dirty="0" smtClean="0"/>
              <a:t> </a:t>
            </a:r>
            <a:r>
              <a:rPr lang="en-US" altLang="zh-CN" sz="3600" dirty="0"/>
              <a:t>Experimental Results</a:t>
            </a:r>
            <a:endParaRPr lang="zh-CN" altLang="en-US" sz="3600" dirty="0"/>
          </a:p>
        </p:txBody>
      </p:sp>
    </p:spTree>
    <p:extLst>
      <p:ext uri="{BB962C8B-B14F-4D97-AF65-F5344CB8AC3E}">
        <p14:creationId xmlns:p14="http://schemas.microsoft.com/office/powerpoint/2010/main" val="182203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par>
                                <p:cTn id="11" presetID="3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 calcmode="lin" valueType="num">
                                      <p:cBhvr>
                                        <p:cTn id="15" dur="1000" fill="hold"/>
                                        <p:tgtEl>
                                          <p:spTgt spid="8"/>
                                        </p:tgtEl>
                                        <p:attrNameLst>
                                          <p:attrName>style.rotation</p:attrName>
                                        </p:attrNameLst>
                                      </p:cBhvr>
                                      <p:tavLst>
                                        <p:tav tm="0">
                                          <p:val>
                                            <p:fltVal val="90"/>
                                          </p:val>
                                        </p:tav>
                                        <p:tav tm="100000">
                                          <p:val>
                                            <p:fltVal val="0"/>
                                          </p:val>
                                        </p:tav>
                                      </p:tavLst>
                                    </p:anim>
                                    <p:animEffect transition="in" filter="fade">
                                      <p:cBhvr>
                                        <p:cTn id="16" dur="1000"/>
                                        <p:tgtEl>
                                          <p:spTgt spid="8"/>
                                        </p:tgtEl>
                                      </p:cBhvr>
                                    </p:animEffect>
                                  </p:childTnLst>
                                </p:cTn>
                              </p:par>
                              <p:par>
                                <p:cTn id="17" presetID="3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ppt_w</p:attrName>
                                        </p:attrNameLst>
                                      </p:cBhvr>
                                      <p:tavLst>
                                        <p:tav tm="0">
                                          <p:val>
                                            <p:fltVal val="0"/>
                                          </p:val>
                                        </p:tav>
                                        <p:tav tm="100000">
                                          <p:val>
                                            <p:strVal val="#ppt_w"/>
                                          </p:val>
                                        </p:tav>
                                      </p:tavLst>
                                    </p:anim>
                                    <p:anim calcmode="lin" valueType="num">
                                      <p:cBhvr>
                                        <p:cTn id="20" dur="1000" fill="hold"/>
                                        <p:tgtEl>
                                          <p:spTgt spid="11"/>
                                        </p:tgtEl>
                                        <p:attrNameLst>
                                          <p:attrName>ppt_h</p:attrName>
                                        </p:attrNameLst>
                                      </p:cBhvr>
                                      <p:tavLst>
                                        <p:tav tm="0">
                                          <p:val>
                                            <p:fltVal val="0"/>
                                          </p:val>
                                        </p:tav>
                                        <p:tav tm="100000">
                                          <p:val>
                                            <p:strVal val="#ppt_h"/>
                                          </p:val>
                                        </p:tav>
                                      </p:tavLst>
                                    </p:anim>
                                    <p:anim calcmode="lin" valueType="num">
                                      <p:cBhvr>
                                        <p:cTn id="21" dur="1000" fill="hold"/>
                                        <p:tgtEl>
                                          <p:spTgt spid="11"/>
                                        </p:tgtEl>
                                        <p:attrNameLst>
                                          <p:attrName>style.rotation</p:attrName>
                                        </p:attrNameLst>
                                      </p:cBhvr>
                                      <p:tavLst>
                                        <p:tav tm="0">
                                          <p:val>
                                            <p:fltVal val="90"/>
                                          </p:val>
                                        </p:tav>
                                        <p:tav tm="100000">
                                          <p:val>
                                            <p:fltVal val="0"/>
                                          </p:val>
                                        </p:tav>
                                      </p:tavLst>
                                    </p:anim>
                                    <p:animEffect transition="in" filter="fade">
                                      <p:cBhvr>
                                        <p:cTn id="22" dur="1000"/>
                                        <p:tgtEl>
                                          <p:spTgt spid="11"/>
                                        </p:tgtEl>
                                      </p:cBhvr>
                                    </p:animEffect>
                                  </p:childTnLst>
                                </p:cTn>
                              </p:par>
                              <p:par>
                                <p:cTn id="23" presetID="3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1000" fill="hold"/>
                                        <p:tgtEl>
                                          <p:spTgt spid="12"/>
                                        </p:tgtEl>
                                        <p:attrNameLst>
                                          <p:attrName>ppt_w</p:attrName>
                                        </p:attrNameLst>
                                      </p:cBhvr>
                                      <p:tavLst>
                                        <p:tav tm="0">
                                          <p:val>
                                            <p:fltVal val="0"/>
                                          </p:val>
                                        </p:tav>
                                        <p:tav tm="100000">
                                          <p:val>
                                            <p:strVal val="#ppt_w"/>
                                          </p:val>
                                        </p:tav>
                                      </p:tavLst>
                                    </p:anim>
                                    <p:anim calcmode="lin" valueType="num">
                                      <p:cBhvr>
                                        <p:cTn id="26" dur="1000" fill="hold"/>
                                        <p:tgtEl>
                                          <p:spTgt spid="12"/>
                                        </p:tgtEl>
                                        <p:attrNameLst>
                                          <p:attrName>ppt_h</p:attrName>
                                        </p:attrNameLst>
                                      </p:cBhvr>
                                      <p:tavLst>
                                        <p:tav tm="0">
                                          <p:val>
                                            <p:fltVal val="0"/>
                                          </p:val>
                                        </p:tav>
                                        <p:tav tm="100000">
                                          <p:val>
                                            <p:strVal val="#ppt_h"/>
                                          </p:val>
                                        </p:tav>
                                      </p:tavLst>
                                    </p:anim>
                                    <p:anim calcmode="lin" valueType="num">
                                      <p:cBhvr>
                                        <p:cTn id="27" dur="1000" fill="hold"/>
                                        <p:tgtEl>
                                          <p:spTgt spid="12"/>
                                        </p:tgtEl>
                                        <p:attrNameLst>
                                          <p:attrName>style.rotation</p:attrName>
                                        </p:attrNameLst>
                                      </p:cBhvr>
                                      <p:tavLst>
                                        <p:tav tm="0">
                                          <p:val>
                                            <p:fltVal val="90"/>
                                          </p:val>
                                        </p:tav>
                                        <p:tav tm="100000">
                                          <p:val>
                                            <p:fltVal val="0"/>
                                          </p:val>
                                        </p:tav>
                                      </p:tavLst>
                                    </p:anim>
                                    <p:animEffect transition="in" filter="fade">
                                      <p:cBhvr>
                                        <p:cTn id="28" dur="1000"/>
                                        <p:tgtEl>
                                          <p:spTgt spid="12"/>
                                        </p:tgtEl>
                                      </p:cBhvr>
                                    </p:animEffect>
                                  </p:childTnLst>
                                </p:cTn>
                              </p:par>
                              <p:par>
                                <p:cTn id="29" presetID="3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1000" fill="hold"/>
                                        <p:tgtEl>
                                          <p:spTgt spid="13"/>
                                        </p:tgtEl>
                                        <p:attrNameLst>
                                          <p:attrName>ppt_w</p:attrName>
                                        </p:attrNameLst>
                                      </p:cBhvr>
                                      <p:tavLst>
                                        <p:tav tm="0">
                                          <p:val>
                                            <p:fltVal val="0"/>
                                          </p:val>
                                        </p:tav>
                                        <p:tav tm="100000">
                                          <p:val>
                                            <p:strVal val="#ppt_w"/>
                                          </p:val>
                                        </p:tav>
                                      </p:tavLst>
                                    </p:anim>
                                    <p:anim calcmode="lin" valueType="num">
                                      <p:cBhvr>
                                        <p:cTn id="32" dur="1000" fill="hold"/>
                                        <p:tgtEl>
                                          <p:spTgt spid="13"/>
                                        </p:tgtEl>
                                        <p:attrNameLst>
                                          <p:attrName>ppt_h</p:attrName>
                                        </p:attrNameLst>
                                      </p:cBhvr>
                                      <p:tavLst>
                                        <p:tav tm="0">
                                          <p:val>
                                            <p:fltVal val="0"/>
                                          </p:val>
                                        </p:tav>
                                        <p:tav tm="100000">
                                          <p:val>
                                            <p:strVal val="#ppt_h"/>
                                          </p:val>
                                        </p:tav>
                                      </p:tavLst>
                                    </p:anim>
                                    <p:anim calcmode="lin" valueType="num">
                                      <p:cBhvr>
                                        <p:cTn id="33" dur="1000" fill="hold"/>
                                        <p:tgtEl>
                                          <p:spTgt spid="13"/>
                                        </p:tgtEl>
                                        <p:attrNameLst>
                                          <p:attrName>style.rotation</p:attrName>
                                        </p:attrNameLst>
                                      </p:cBhvr>
                                      <p:tavLst>
                                        <p:tav tm="0">
                                          <p:val>
                                            <p:fltVal val="90"/>
                                          </p:val>
                                        </p:tav>
                                        <p:tav tm="100000">
                                          <p:val>
                                            <p:fltVal val="0"/>
                                          </p:val>
                                        </p:tav>
                                      </p:tavLst>
                                    </p:anim>
                                    <p:animEffect transition="in" filter="fade">
                                      <p:cBhvr>
                                        <p:cTn id="34" dur="1000"/>
                                        <p:tgtEl>
                                          <p:spTgt spid="13"/>
                                        </p:tgtEl>
                                      </p:cBhvr>
                                    </p:animEffect>
                                  </p:childTnLst>
                                </p:cTn>
                              </p:par>
                              <p:par>
                                <p:cTn id="35" presetID="3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1000" fill="hold"/>
                                        <p:tgtEl>
                                          <p:spTgt spid="14"/>
                                        </p:tgtEl>
                                        <p:attrNameLst>
                                          <p:attrName>ppt_w</p:attrName>
                                        </p:attrNameLst>
                                      </p:cBhvr>
                                      <p:tavLst>
                                        <p:tav tm="0">
                                          <p:val>
                                            <p:fltVal val="0"/>
                                          </p:val>
                                        </p:tav>
                                        <p:tav tm="100000">
                                          <p:val>
                                            <p:strVal val="#ppt_w"/>
                                          </p:val>
                                        </p:tav>
                                      </p:tavLst>
                                    </p:anim>
                                    <p:anim calcmode="lin" valueType="num">
                                      <p:cBhvr>
                                        <p:cTn id="38" dur="1000" fill="hold"/>
                                        <p:tgtEl>
                                          <p:spTgt spid="14"/>
                                        </p:tgtEl>
                                        <p:attrNameLst>
                                          <p:attrName>ppt_h</p:attrName>
                                        </p:attrNameLst>
                                      </p:cBhvr>
                                      <p:tavLst>
                                        <p:tav tm="0">
                                          <p:val>
                                            <p:fltVal val="0"/>
                                          </p:val>
                                        </p:tav>
                                        <p:tav tm="100000">
                                          <p:val>
                                            <p:strVal val="#ppt_h"/>
                                          </p:val>
                                        </p:tav>
                                      </p:tavLst>
                                    </p:anim>
                                    <p:anim calcmode="lin" valueType="num">
                                      <p:cBhvr>
                                        <p:cTn id="39" dur="1000" fill="hold"/>
                                        <p:tgtEl>
                                          <p:spTgt spid="14"/>
                                        </p:tgtEl>
                                        <p:attrNameLst>
                                          <p:attrName>style.rotation</p:attrName>
                                        </p:attrNameLst>
                                      </p:cBhvr>
                                      <p:tavLst>
                                        <p:tav tm="0">
                                          <p:val>
                                            <p:fltVal val="90"/>
                                          </p:val>
                                        </p:tav>
                                        <p:tav tm="100000">
                                          <p:val>
                                            <p:fltVal val="0"/>
                                          </p:val>
                                        </p:tav>
                                      </p:tavLst>
                                    </p:anim>
                                    <p:animEffect transition="in" filter="fade">
                                      <p:cBhvr>
                                        <p:cTn id="40" dur="1000"/>
                                        <p:tgtEl>
                                          <p:spTgt spid="14"/>
                                        </p:tgtEl>
                                      </p:cBhvr>
                                    </p:animEffect>
                                  </p:childTnLst>
                                </p:cTn>
                              </p:par>
                              <p:par>
                                <p:cTn id="41" presetID="3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p:cTn id="43" dur="1000" fill="hold"/>
                                        <p:tgtEl>
                                          <p:spTgt spid="15"/>
                                        </p:tgtEl>
                                        <p:attrNameLst>
                                          <p:attrName>ppt_w</p:attrName>
                                        </p:attrNameLst>
                                      </p:cBhvr>
                                      <p:tavLst>
                                        <p:tav tm="0">
                                          <p:val>
                                            <p:fltVal val="0"/>
                                          </p:val>
                                        </p:tav>
                                        <p:tav tm="100000">
                                          <p:val>
                                            <p:strVal val="#ppt_w"/>
                                          </p:val>
                                        </p:tav>
                                      </p:tavLst>
                                    </p:anim>
                                    <p:anim calcmode="lin" valueType="num">
                                      <p:cBhvr>
                                        <p:cTn id="44" dur="1000" fill="hold"/>
                                        <p:tgtEl>
                                          <p:spTgt spid="15"/>
                                        </p:tgtEl>
                                        <p:attrNameLst>
                                          <p:attrName>ppt_h</p:attrName>
                                        </p:attrNameLst>
                                      </p:cBhvr>
                                      <p:tavLst>
                                        <p:tav tm="0">
                                          <p:val>
                                            <p:fltVal val="0"/>
                                          </p:val>
                                        </p:tav>
                                        <p:tav tm="100000">
                                          <p:val>
                                            <p:strVal val="#ppt_h"/>
                                          </p:val>
                                        </p:tav>
                                      </p:tavLst>
                                    </p:anim>
                                    <p:anim calcmode="lin" valueType="num">
                                      <p:cBhvr>
                                        <p:cTn id="45" dur="1000" fill="hold"/>
                                        <p:tgtEl>
                                          <p:spTgt spid="15"/>
                                        </p:tgtEl>
                                        <p:attrNameLst>
                                          <p:attrName>style.rotation</p:attrName>
                                        </p:attrNameLst>
                                      </p:cBhvr>
                                      <p:tavLst>
                                        <p:tav tm="0">
                                          <p:val>
                                            <p:fltVal val="90"/>
                                          </p:val>
                                        </p:tav>
                                        <p:tav tm="100000">
                                          <p:val>
                                            <p:fltVal val="0"/>
                                          </p:val>
                                        </p:tav>
                                      </p:tavLst>
                                    </p:anim>
                                    <p:animEffect transition="in" filter="fade">
                                      <p:cBhvr>
                                        <p:cTn id="46" dur="1000"/>
                                        <p:tgtEl>
                                          <p:spTgt spid="15"/>
                                        </p:tgtEl>
                                      </p:cBhvr>
                                    </p:animEffect>
                                  </p:childTnLst>
                                </p:cTn>
                              </p:par>
                              <p:par>
                                <p:cTn id="47" presetID="3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1000" fill="hold"/>
                                        <p:tgtEl>
                                          <p:spTgt spid="16"/>
                                        </p:tgtEl>
                                        <p:attrNameLst>
                                          <p:attrName>ppt_w</p:attrName>
                                        </p:attrNameLst>
                                      </p:cBhvr>
                                      <p:tavLst>
                                        <p:tav tm="0">
                                          <p:val>
                                            <p:fltVal val="0"/>
                                          </p:val>
                                        </p:tav>
                                        <p:tav tm="100000">
                                          <p:val>
                                            <p:strVal val="#ppt_w"/>
                                          </p:val>
                                        </p:tav>
                                      </p:tavLst>
                                    </p:anim>
                                    <p:anim calcmode="lin" valueType="num">
                                      <p:cBhvr>
                                        <p:cTn id="50" dur="1000" fill="hold"/>
                                        <p:tgtEl>
                                          <p:spTgt spid="16"/>
                                        </p:tgtEl>
                                        <p:attrNameLst>
                                          <p:attrName>ppt_h</p:attrName>
                                        </p:attrNameLst>
                                      </p:cBhvr>
                                      <p:tavLst>
                                        <p:tav tm="0">
                                          <p:val>
                                            <p:fltVal val="0"/>
                                          </p:val>
                                        </p:tav>
                                        <p:tav tm="100000">
                                          <p:val>
                                            <p:strVal val="#ppt_h"/>
                                          </p:val>
                                        </p:tav>
                                      </p:tavLst>
                                    </p:anim>
                                    <p:anim calcmode="lin" valueType="num">
                                      <p:cBhvr>
                                        <p:cTn id="51" dur="1000" fill="hold"/>
                                        <p:tgtEl>
                                          <p:spTgt spid="16"/>
                                        </p:tgtEl>
                                        <p:attrNameLst>
                                          <p:attrName>style.rotation</p:attrName>
                                        </p:attrNameLst>
                                      </p:cBhvr>
                                      <p:tavLst>
                                        <p:tav tm="0">
                                          <p:val>
                                            <p:fltVal val="90"/>
                                          </p:val>
                                        </p:tav>
                                        <p:tav tm="100000">
                                          <p:val>
                                            <p:fltVal val="0"/>
                                          </p:val>
                                        </p:tav>
                                      </p:tavLst>
                                    </p:anim>
                                    <p:animEffect transition="in" filter="fade">
                                      <p:cBhvr>
                                        <p:cTn id="52" dur="1000"/>
                                        <p:tgtEl>
                                          <p:spTgt spid="16"/>
                                        </p:tgtEl>
                                      </p:cBhvr>
                                    </p:animEffect>
                                  </p:childTnLst>
                                </p:cTn>
                              </p:par>
                              <p:par>
                                <p:cTn id="53" presetID="31"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p:cTn id="55" dur="1000" fill="hold"/>
                                        <p:tgtEl>
                                          <p:spTgt spid="17"/>
                                        </p:tgtEl>
                                        <p:attrNameLst>
                                          <p:attrName>ppt_w</p:attrName>
                                        </p:attrNameLst>
                                      </p:cBhvr>
                                      <p:tavLst>
                                        <p:tav tm="0">
                                          <p:val>
                                            <p:fltVal val="0"/>
                                          </p:val>
                                        </p:tav>
                                        <p:tav tm="100000">
                                          <p:val>
                                            <p:strVal val="#ppt_w"/>
                                          </p:val>
                                        </p:tav>
                                      </p:tavLst>
                                    </p:anim>
                                    <p:anim calcmode="lin" valueType="num">
                                      <p:cBhvr>
                                        <p:cTn id="56" dur="1000" fill="hold"/>
                                        <p:tgtEl>
                                          <p:spTgt spid="17"/>
                                        </p:tgtEl>
                                        <p:attrNameLst>
                                          <p:attrName>ppt_h</p:attrName>
                                        </p:attrNameLst>
                                      </p:cBhvr>
                                      <p:tavLst>
                                        <p:tav tm="0">
                                          <p:val>
                                            <p:fltVal val="0"/>
                                          </p:val>
                                        </p:tav>
                                        <p:tav tm="100000">
                                          <p:val>
                                            <p:strVal val="#ppt_h"/>
                                          </p:val>
                                        </p:tav>
                                      </p:tavLst>
                                    </p:anim>
                                    <p:anim calcmode="lin" valueType="num">
                                      <p:cBhvr>
                                        <p:cTn id="57" dur="1000" fill="hold"/>
                                        <p:tgtEl>
                                          <p:spTgt spid="17"/>
                                        </p:tgtEl>
                                        <p:attrNameLst>
                                          <p:attrName>style.rotation</p:attrName>
                                        </p:attrNameLst>
                                      </p:cBhvr>
                                      <p:tavLst>
                                        <p:tav tm="0">
                                          <p:val>
                                            <p:fltVal val="90"/>
                                          </p:val>
                                        </p:tav>
                                        <p:tav tm="100000">
                                          <p:val>
                                            <p:fltVal val="0"/>
                                          </p:val>
                                        </p:tav>
                                      </p:tavLst>
                                    </p:anim>
                                    <p:animEffect transition="in" filter="fade">
                                      <p:cBhvr>
                                        <p:cTn id="58" dur="1000"/>
                                        <p:tgtEl>
                                          <p:spTgt spid="17"/>
                                        </p:tgtEl>
                                      </p:cBhvr>
                                    </p:animEffect>
                                  </p:childTnLst>
                                </p:cTn>
                              </p:par>
                              <p:par>
                                <p:cTn id="59" presetID="31" presetClass="entr" presetSubtype="0" fill="hold"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1000" fill="hold"/>
                                        <p:tgtEl>
                                          <p:spTgt spid="18"/>
                                        </p:tgtEl>
                                        <p:attrNameLst>
                                          <p:attrName>ppt_w</p:attrName>
                                        </p:attrNameLst>
                                      </p:cBhvr>
                                      <p:tavLst>
                                        <p:tav tm="0">
                                          <p:val>
                                            <p:fltVal val="0"/>
                                          </p:val>
                                        </p:tav>
                                        <p:tav tm="100000">
                                          <p:val>
                                            <p:strVal val="#ppt_w"/>
                                          </p:val>
                                        </p:tav>
                                      </p:tavLst>
                                    </p:anim>
                                    <p:anim calcmode="lin" valueType="num">
                                      <p:cBhvr>
                                        <p:cTn id="62" dur="1000" fill="hold"/>
                                        <p:tgtEl>
                                          <p:spTgt spid="18"/>
                                        </p:tgtEl>
                                        <p:attrNameLst>
                                          <p:attrName>ppt_h</p:attrName>
                                        </p:attrNameLst>
                                      </p:cBhvr>
                                      <p:tavLst>
                                        <p:tav tm="0">
                                          <p:val>
                                            <p:fltVal val="0"/>
                                          </p:val>
                                        </p:tav>
                                        <p:tav tm="100000">
                                          <p:val>
                                            <p:strVal val="#ppt_h"/>
                                          </p:val>
                                        </p:tav>
                                      </p:tavLst>
                                    </p:anim>
                                    <p:anim calcmode="lin" valueType="num">
                                      <p:cBhvr>
                                        <p:cTn id="63" dur="1000" fill="hold"/>
                                        <p:tgtEl>
                                          <p:spTgt spid="18"/>
                                        </p:tgtEl>
                                        <p:attrNameLst>
                                          <p:attrName>style.rotation</p:attrName>
                                        </p:attrNameLst>
                                      </p:cBhvr>
                                      <p:tavLst>
                                        <p:tav tm="0">
                                          <p:val>
                                            <p:fltVal val="90"/>
                                          </p:val>
                                        </p:tav>
                                        <p:tav tm="100000">
                                          <p:val>
                                            <p:fltVal val="0"/>
                                          </p:val>
                                        </p:tav>
                                      </p:tavLst>
                                    </p:anim>
                                    <p:animEffect transition="in" filter="fade">
                                      <p:cBhvr>
                                        <p:cTn id="64" dur="1000"/>
                                        <p:tgtEl>
                                          <p:spTgt spid="18"/>
                                        </p:tgtEl>
                                      </p:cBhvr>
                                    </p:animEffect>
                                  </p:childTnLst>
                                </p:cTn>
                              </p:par>
                              <p:par>
                                <p:cTn id="65" presetID="31" presetClass="entr" presetSubtype="0" fill="hold"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p:cTn id="67" dur="1000" fill="hold"/>
                                        <p:tgtEl>
                                          <p:spTgt spid="19"/>
                                        </p:tgtEl>
                                        <p:attrNameLst>
                                          <p:attrName>ppt_w</p:attrName>
                                        </p:attrNameLst>
                                      </p:cBhvr>
                                      <p:tavLst>
                                        <p:tav tm="0">
                                          <p:val>
                                            <p:fltVal val="0"/>
                                          </p:val>
                                        </p:tav>
                                        <p:tav tm="100000">
                                          <p:val>
                                            <p:strVal val="#ppt_w"/>
                                          </p:val>
                                        </p:tav>
                                      </p:tavLst>
                                    </p:anim>
                                    <p:anim calcmode="lin" valueType="num">
                                      <p:cBhvr>
                                        <p:cTn id="68" dur="1000" fill="hold"/>
                                        <p:tgtEl>
                                          <p:spTgt spid="19"/>
                                        </p:tgtEl>
                                        <p:attrNameLst>
                                          <p:attrName>ppt_h</p:attrName>
                                        </p:attrNameLst>
                                      </p:cBhvr>
                                      <p:tavLst>
                                        <p:tav tm="0">
                                          <p:val>
                                            <p:fltVal val="0"/>
                                          </p:val>
                                        </p:tav>
                                        <p:tav tm="100000">
                                          <p:val>
                                            <p:strVal val="#ppt_h"/>
                                          </p:val>
                                        </p:tav>
                                      </p:tavLst>
                                    </p:anim>
                                    <p:anim calcmode="lin" valueType="num">
                                      <p:cBhvr>
                                        <p:cTn id="69" dur="1000" fill="hold"/>
                                        <p:tgtEl>
                                          <p:spTgt spid="19"/>
                                        </p:tgtEl>
                                        <p:attrNameLst>
                                          <p:attrName>style.rotation</p:attrName>
                                        </p:attrNameLst>
                                      </p:cBhvr>
                                      <p:tavLst>
                                        <p:tav tm="0">
                                          <p:val>
                                            <p:fltVal val="90"/>
                                          </p:val>
                                        </p:tav>
                                        <p:tav tm="100000">
                                          <p:val>
                                            <p:fltVal val="0"/>
                                          </p:val>
                                        </p:tav>
                                      </p:tavLst>
                                    </p:anim>
                                    <p:animEffect transition="in" filter="fade">
                                      <p:cBhvr>
                                        <p:cTn id="70" dur="1000"/>
                                        <p:tgtEl>
                                          <p:spTgt spid="19"/>
                                        </p:tgtEl>
                                      </p:cBhvr>
                                    </p:animEffect>
                                  </p:childTnLst>
                                </p:cTn>
                              </p:par>
                              <p:par>
                                <p:cTn id="71" presetID="31" presetClass="entr" presetSubtype="0" fill="hold" nodeType="withEffect">
                                  <p:stCondLst>
                                    <p:cond delay="0"/>
                                  </p:stCondLst>
                                  <p:childTnLst>
                                    <p:set>
                                      <p:cBhvr>
                                        <p:cTn id="72" dur="1" fill="hold">
                                          <p:stCondLst>
                                            <p:cond delay="0"/>
                                          </p:stCondLst>
                                        </p:cTn>
                                        <p:tgtEl>
                                          <p:spTgt spid="6"/>
                                        </p:tgtEl>
                                        <p:attrNameLst>
                                          <p:attrName>style.visibility</p:attrName>
                                        </p:attrNameLst>
                                      </p:cBhvr>
                                      <p:to>
                                        <p:strVal val="visible"/>
                                      </p:to>
                                    </p:set>
                                    <p:anim calcmode="lin" valueType="num">
                                      <p:cBhvr>
                                        <p:cTn id="73" dur="1000" fill="hold"/>
                                        <p:tgtEl>
                                          <p:spTgt spid="6"/>
                                        </p:tgtEl>
                                        <p:attrNameLst>
                                          <p:attrName>ppt_w</p:attrName>
                                        </p:attrNameLst>
                                      </p:cBhvr>
                                      <p:tavLst>
                                        <p:tav tm="0">
                                          <p:val>
                                            <p:fltVal val="0"/>
                                          </p:val>
                                        </p:tav>
                                        <p:tav tm="100000">
                                          <p:val>
                                            <p:strVal val="#ppt_w"/>
                                          </p:val>
                                        </p:tav>
                                      </p:tavLst>
                                    </p:anim>
                                    <p:anim calcmode="lin" valueType="num">
                                      <p:cBhvr>
                                        <p:cTn id="74" dur="1000" fill="hold"/>
                                        <p:tgtEl>
                                          <p:spTgt spid="6"/>
                                        </p:tgtEl>
                                        <p:attrNameLst>
                                          <p:attrName>ppt_h</p:attrName>
                                        </p:attrNameLst>
                                      </p:cBhvr>
                                      <p:tavLst>
                                        <p:tav tm="0">
                                          <p:val>
                                            <p:fltVal val="0"/>
                                          </p:val>
                                        </p:tav>
                                        <p:tav tm="100000">
                                          <p:val>
                                            <p:strVal val="#ppt_h"/>
                                          </p:val>
                                        </p:tav>
                                      </p:tavLst>
                                    </p:anim>
                                    <p:anim calcmode="lin" valueType="num">
                                      <p:cBhvr>
                                        <p:cTn id="75" dur="1000" fill="hold"/>
                                        <p:tgtEl>
                                          <p:spTgt spid="6"/>
                                        </p:tgtEl>
                                        <p:attrNameLst>
                                          <p:attrName>style.rotation</p:attrName>
                                        </p:attrNameLst>
                                      </p:cBhvr>
                                      <p:tavLst>
                                        <p:tav tm="0">
                                          <p:val>
                                            <p:fltVal val="90"/>
                                          </p:val>
                                        </p:tav>
                                        <p:tav tm="100000">
                                          <p:val>
                                            <p:fltVal val="0"/>
                                          </p:val>
                                        </p:tav>
                                      </p:tavLst>
                                    </p:anim>
                                    <p:animEffect transition="in" filter="fade">
                                      <p:cBhvr>
                                        <p:cTn id="76" dur="1000"/>
                                        <p:tgtEl>
                                          <p:spTgt spid="6"/>
                                        </p:tgtEl>
                                      </p:cBhvr>
                                    </p:animEffect>
                                  </p:childTnLst>
                                </p:cTn>
                              </p:par>
                              <p:par>
                                <p:cTn id="77" presetID="31" presetClass="entr" presetSubtype="0" fill="hold" nodeType="withEffect">
                                  <p:stCondLst>
                                    <p:cond delay="0"/>
                                  </p:stCondLst>
                                  <p:childTnLst>
                                    <p:set>
                                      <p:cBhvr>
                                        <p:cTn id="78" dur="1" fill="hold">
                                          <p:stCondLst>
                                            <p:cond delay="0"/>
                                          </p:stCondLst>
                                        </p:cTn>
                                        <p:tgtEl>
                                          <p:spTgt spid="2"/>
                                        </p:tgtEl>
                                        <p:attrNameLst>
                                          <p:attrName>style.visibility</p:attrName>
                                        </p:attrNameLst>
                                      </p:cBhvr>
                                      <p:to>
                                        <p:strVal val="visible"/>
                                      </p:to>
                                    </p:set>
                                    <p:anim calcmode="lin" valueType="num">
                                      <p:cBhvr>
                                        <p:cTn id="79" dur="1000" fill="hold"/>
                                        <p:tgtEl>
                                          <p:spTgt spid="2"/>
                                        </p:tgtEl>
                                        <p:attrNameLst>
                                          <p:attrName>ppt_w</p:attrName>
                                        </p:attrNameLst>
                                      </p:cBhvr>
                                      <p:tavLst>
                                        <p:tav tm="0">
                                          <p:val>
                                            <p:fltVal val="0"/>
                                          </p:val>
                                        </p:tav>
                                        <p:tav tm="100000">
                                          <p:val>
                                            <p:strVal val="#ppt_w"/>
                                          </p:val>
                                        </p:tav>
                                      </p:tavLst>
                                    </p:anim>
                                    <p:anim calcmode="lin" valueType="num">
                                      <p:cBhvr>
                                        <p:cTn id="80" dur="1000" fill="hold"/>
                                        <p:tgtEl>
                                          <p:spTgt spid="2"/>
                                        </p:tgtEl>
                                        <p:attrNameLst>
                                          <p:attrName>ppt_h</p:attrName>
                                        </p:attrNameLst>
                                      </p:cBhvr>
                                      <p:tavLst>
                                        <p:tav tm="0">
                                          <p:val>
                                            <p:fltVal val="0"/>
                                          </p:val>
                                        </p:tav>
                                        <p:tav tm="100000">
                                          <p:val>
                                            <p:strVal val="#ppt_h"/>
                                          </p:val>
                                        </p:tav>
                                      </p:tavLst>
                                    </p:anim>
                                    <p:anim calcmode="lin" valueType="num">
                                      <p:cBhvr>
                                        <p:cTn id="81" dur="1000" fill="hold"/>
                                        <p:tgtEl>
                                          <p:spTgt spid="2"/>
                                        </p:tgtEl>
                                        <p:attrNameLst>
                                          <p:attrName>style.rotation</p:attrName>
                                        </p:attrNameLst>
                                      </p:cBhvr>
                                      <p:tavLst>
                                        <p:tav tm="0">
                                          <p:val>
                                            <p:fltVal val="90"/>
                                          </p:val>
                                        </p:tav>
                                        <p:tav tm="100000">
                                          <p:val>
                                            <p:fltVal val="0"/>
                                          </p:val>
                                        </p:tav>
                                      </p:tavLst>
                                    </p:anim>
                                    <p:animEffect transition="in" filter="fade">
                                      <p:cBhvr>
                                        <p:cTn id="82" dur="1000"/>
                                        <p:tgtEl>
                                          <p:spTgt spid="2"/>
                                        </p:tgtEl>
                                      </p:cBhvr>
                                    </p:animEffect>
                                  </p:childTnLst>
                                </p:cTn>
                              </p:par>
                              <p:par>
                                <p:cTn id="83" presetID="31" presetClass="entr" presetSubtype="0" fill="hold" nodeType="withEffect">
                                  <p:stCondLst>
                                    <p:cond delay="0"/>
                                  </p:stCondLst>
                                  <p:childTnLst>
                                    <p:set>
                                      <p:cBhvr>
                                        <p:cTn id="84" dur="1" fill="hold">
                                          <p:stCondLst>
                                            <p:cond delay="0"/>
                                          </p:stCondLst>
                                        </p:cTn>
                                        <p:tgtEl>
                                          <p:spTgt spid="10"/>
                                        </p:tgtEl>
                                        <p:attrNameLst>
                                          <p:attrName>style.visibility</p:attrName>
                                        </p:attrNameLst>
                                      </p:cBhvr>
                                      <p:to>
                                        <p:strVal val="visible"/>
                                      </p:to>
                                    </p:set>
                                    <p:anim calcmode="lin" valueType="num">
                                      <p:cBhvr>
                                        <p:cTn id="85" dur="1000" fill="hold"/>
                                        <p:tgtEl>
                                          <p:spTgt spid="10"/>
                                        </p:tgtEl>
                                        <p:attrNameLst>
                                          <p:attrName>ppt_w</p:attrName>
                                        </p:attrNameLst>
                                      </p:cBhvr>
                                      <p:tavLst>
                                        <p:tav tm="0">
                                          <p:val>
                                            <p:fltVal val="0"/>
                                          </p:val>
                                        </p:tav>
                                        <p:tav tm="100000">
                                          <p:val>
                                            <p:strVal val="#ppt_w"/>
                                          </p:val>
                                        </p:tav>
                                      </p:tavLst>
                                    </p:anim>
                                    <p:anim calcmode="lin" valueType="num">
                                      <p:cBhvr>
                                        <p:cTn id="86" dur="1000" fill="hold"/>
                                        <p:tgtEl>
                                          <p:spTgt spid="10"/>
                                        </p:tgtEl>
                                        <p:attrNameLst>
                                          <p:attrName>ppt_h</p:attrName>
                                        </p:attrNameLst>
                                      </p:cBhvr>
                                      <p:tavLst>
                                        <p:tav tm="0">
                                          <p:val>
                                            <p:fltVal val="0"/>
                                          </p:val>
                                        </p:tav>
                                        <p:tav tm="100000">
                                          <p:val>
                                            <p:strVal val="#ppt_h"/>
                                          </p:val>
                                        </p:tav>
                                      </p:tavLst>
                                    </p:anim>
                                    <p:anim calcmode="lin" valueType="num">
                                      <p:cBhvr>
                                        <p:cTn id="87" dur="1000" fill="hold"/>
                                        <p:tgtEl>
                                          <p:spTgt spid="10"/>
                                        </p:tgtEl>
                                        <p:attrNameLst>
                                          <p:attrName>style.rotation</p:attrName>
                                        </p:attrNameLst>
                                      </p:cBhvr>
                                      <p:tavLst>
                                        <p:tav tm="0">
                                          <p:val>
                                            <p:fltVal val="90"/>
                                          </p:val>
                                        </p:tav>
                                        <p:tav tm="100000">
                                          <p:val>
                                            <p:fltVal val="0"/>
                                          </p:val>
                                        </p:tav>
                                      </p:tavLst>
                                    </p:anim>
                                    <p:animEffect transition="in" filter="fade">
                                      <p:cBhvr>
                                        <p:cTn id="88" dur="1000"/>
                                        <p:tgtEl>
                                          <p:spTgt spid="10"/>
                                        </p:tgtEl>
                                      </p:cBhvr>
                                    </p:animEffect>
                                  </p:childTnLst>
                                </p:cTn>
                              </p:par>
                              <p:par>
                                <p:cTn id="89" presetID="31" presetClass="entr" presetSubtype="0" fill="hold"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1000" fill="hold"/>
                                        <p:tgtEl>
                                          <p:spTgt spid="20"/>
                                        </p:tgtEl>
                                        <p:attrNameLst>
                                          <p:attrName>ppt_w</p:attrName>
                                        </p:attrNameLst>
                                      </p:cBhvr>
                                      <p:tavLst>
                                        <p:tav tm="0">
                                          <p:val>
                                            <p:fltVal val="0"/>
                                          </p:val>
                                        </p:tav>
                                        <p:tav tm="100000">
                                          <p:val>
                                            <p:strVal val="#ppt_w"/>
                                          </p:val>
                                        </p:tav>
                                      </p:tavLst>
                                    </p:anim>
                                    <p:anim calcmode="lin" valueType="num">
                                      <p:cBhvr>
                                        <p:cTn id="92" dur="1000" fill="hold"/>
                                        <p:tgtEl>
                                          <p:spTgt spid="20"/>
                                        </p:tgtEl>
                                        <p:attrNameLst>
                                          <p:attrName>ppt_h</p:attrName>
                                        </p:attrNameLst>
                                      </p:cBhvr>
                                      <p:tavLst>
                                        <p:tav tm="0">
                                          <p:val>
                                            <p:fltVal val="0"/>
                                          </p:val>
                                        </p:tav>
                                        <p:tav tm="100000">
                                          <p:val>
                                            <p:strVal val="#ppt_h"/>
                                          </p:val>
                                        </p:tav>
                                      </p:tavLst>
                                    </p:anim>
                                    <p:anim calcmode="lin" valueType="num">
                                      <p:cBhvr>
                                        <p:cTn id="93" dur="1000" fill="hold"/>
                                        <p:tgtEl>
                                          <p:spTgt spid="20"/>
                                        </p:tgtEl>
                                        <p:attrNameLst>
                                          <p:attrName>style.rotation</p:attrName>
                                        </p:attrNameLst>
                                      </p:cBhvr>
                                      <p:tavLst>
                                        <p:tav tm="0">
                                          <p:val>
                                            <p:fltVal val="90"/>
                                          </p:val>
                                        </p:tav>
                                        <p:tav tm="100000">
                                          <p:val>
                                            <p:fltVal val="0"/>
                                          </p:val>
                                        </p:tav>
                                      </p:tavLst>
                                    </p:anim>
                                    <p:animEffect transition="in" filter="fade">
                                      <p:cBhvr>
                                        <p:cTn id="94" dur="1000"/>
                                        <p:tgtEl>
                                          <p:spTgt spid="20"/>
                                        </p:tgtEl>
                                      </p:cBhvr>
                                    </p:animEffect>
                                  </p:childTnLst>
                                </p:cTn>
                              </p:par>
                              <p:par>
                                <p:cTn id="95" presetID="31" presetClass="entr" presetSubtype="0" fill="hold" nodeType="withEffect">
                                  <p:stCondLst>
                                    <p:cond delay="0"/>
                                  </p:stCondLst>
                                  <p:childTnLst>
                                    <p:set>
                                      <p:cBhvr>
                                        <p:cTn id="96" dur="1" fill="hold">
                                          <p:stCondLst>
                                            <p:cond delay="0"/>
                                          </p:stCondLst>
                                        </p:cTn>
                                        <p:tgtEl>
                                          <p:spTgt spid="21"/>
                                        </p:tgtEl>
                                        <p:attrNameLst>
                                          <p:attrName>style.visibility</p:attrName>
                                        </p:attrNameLst>
                                      </p:cBhvr>
                                      <p:to>
                                        <p:strVal val="visible"/>
                                      </p:to>
                                    </p:set>
                                    <p:anim calcmode="lin" valueType="num">
                                      <p:cBhvr>
                                        <p:cTn id="97" dur="1000" fill="hold"/>
                                        <p:tgtEl>
                                          <p:spTgt spid="21"/>
                                        </p:tgtEl>
                                        <p:attrNameLst>
                                          <p:attrName>ppt_w</p:attrName>
                                        </p:attrNameLst>
                                      </p:cBhvr>
                                      <p:tavLst>
                                        <p:tav tm="0">
                                          <p:val>
                                            <p:fltVal val="0"/>
                                          </p:val>
                                        </p:tav>
                                        <p:tav tm="100000">
                                          <p:val>
                                            <p:strVal val="#ppt_w"/>
                                          </p:val>
                                        </p:tav>
                                      </p:tavLst>
                                    </p:anim>
                                    <p:anim calcmode="lin" valueType="num">
                                      <p:cBhvr>
                                        <p:cTn id="98" dur="1000" fill="hold"/>
                                        <p:tgtEl>
                                          <p:spTgt spid="21"/>
                                        </p:tgtEl>
                                        <p:attrNameLst>
                                          <p:attrName>ppt_h</p:attrName>
                                        </p:attrNameLst>
                                      </p:cBhvr>
                                      <p:tavLst>
                                        <p:tav tm="0">
                                          <p:val>
                                            <p:fltVal val="0"/>
                                          </p:val>
                                        </p:tav>
                                        <p:tav tm="100000">
                                          <p:val>
                                            <p:strVal val="#ppt_h"/>
                                          </p:val>
                                        </p:tav>
                                      </p:tavLst>
                                    </p:anim>
                                    <p:anim calcmode="lin" valueType="num">
                                      <p:cBhvr>
                                        <p:cTn id="99" dur="1000" fill="hold"/>
                                        <p:tgtEl>
                                          <p:spTgt spid="21"/>
                                        </p:tgtEl>
                                        <p:attrNameLst>
                                          <p:attrName>style.rotation</p:attrName>
                                        </p:attrNameLst>
                                      </p:cBhvr>
                                      <p:tavLst>
                                        <p:tav tm="0">
                                          <p:val>
                                            <p:fltVal val="90"/>
                                          </p:val>
                                        </p:tav>
                                        <p:tav tm="100000">
                                          <p:val>
                                            <p:fltVal val="0"/>
                                          </p:val>
                                        </p:tav>
                                      </p:tavLst>
                                    </p:anim>
                                    <p:animEffect transition="in" filter="fade">
                                      <p:cBhvr>
                                        <p:cTn id="100" dur="1000"/>
                                        <p:tgtEl>
                                          <p:spTgt spid="21"/>
                                        </p:tgtEl>
                                      </p:cBhvr>
                                    </p:animEffect>
                                  </p:childTnLst>
                                </p:cTn>
                              </p:par>
                              <p:par>
                                <p:cTn id="101" presetID="31" presetClass="entr" presetSubtype="0" fill="hold"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1000" fill="hold"/>
                                        <p:tgtEl>
                                          <p:spTgt spid="23"/>
                                        </p:tgtEl>
                                        <p:attrNameLst>
                                          <p:attrName>ppt_w</p:attrName>
                                        </p:attrNameLst>
                                      </p:cBhvr>
                                      <p:tavLst>
                                        <p:tav tm="0">
                                          <p:val>
                                            <p:fltVal val="0"/>
                                          </p:val>
                                        </p:tav>
                                        <p:tav tm="100000">
                                          <p:val>
                                            <p:strVal val="#ppt_w"/>
                                          </p:val>
                                        </p:tav>
                                      </p:tavLst>
                                    </p:anim>
                                    <p:anim calcmode="lin" valueType="num">
                                      <p:cBhvr>
                                        <p:cTn id="104" dur="1000" fill="hold"/>
                                        <p:tgtEl>
                                          <p:spTgt spid="23"/>
                                        </p:tgtEl>
                                        <p:attrNameLst>
                                          <p:attrName>ppt_h</p:attrName>
                                        </p:attrNameLst>
                                      </p:cBhvr>
                                      <p:tavLst>
                                        <p:tav tm="0">
                                          <p:val>
                                            <p:fltVal val="0"/>
                                          </p:val>
                                        </p:tav>
                                        <p:tav tm="100000">
                                          <p:val>
                                            <p:strVal val="#ppt_h"/>
                                          </p:val>
                                        </p:tav>
                                      </p:tavLst>
                                    </p:anim>
                                    <p:anim calcmode="lin" valueType="num">
                                      <p:cBhvr>
                                        <p:cTn id="105" dur="1000" fill="hold"/>
                                        <p:tgtEl>
                                          <p:spTgt spid="23"/>
                                        </p:tgtEl>
                                        <p:attrNameLst>
                                          <p:attrName>style.rotation</p:attrName>
                                        </p:attrNameLst>
                                      </p:cBhvr>
                                      <p:tavLst>
                                        <p:tav tm="0">
                                          <p:val>
                                            <p:fltVal val="90"/>
                                          </p:val>
                                        </p:tav>
                                        <p:tav tm="100000">
                                          <p:val>
                                            <p:fltVal val="0"/>
                                          </p:val>
                                        </p:tav>
                                      </p:tavLst>
                                    </p:anim>
                                    <p:animEffect transition="in" filter="fade">
                                      <p:cBhvr>
                                        <p:cTn id="106" dur="1000"/>
                                        <p:tgtEl>
                                          <p:spTgt spid="23"/>
                                        </p:tgtEl>
                                      </p:cBhvr>
                                    </p:animEffect>
                                  </p:childTnLst>
                                </p:cTn>
                              </p:par>
                              <p:par>
                                <p:cTn id="107" presetID="31" presetClass="entr" presetSubtype="0" fill="hold" nodeType="withEffect">
                                  <p:stCondLst>
                                    <p:cond delay="0"/>
                                  </p:stCondLst>
                                  <p:childTnLst>
                                    <p:set>
                                      <p:cBhvr>
                                        <p:cTn id="108" dur="1" fill="hold">
                                          <p:stCondLst>
                                            <p:cond delay="0"/>
                                          </p:stCondLst>
                                        </p:cTn>
                                        <p:tgtEl>
                                          <p:spTgt spid="24"/>
                                        </p:tgtEl>
                                        <p:attrNameLst>
                                          <p:attrName>style.visibility</p:attrName>
                                        </p:attrNameLst>
                                      </p:cBhvr>
                                      <p:to>
                                        <p:strVal val="visible"/>
                                      </p:to>
                                    </p:set>
                                    <p:anim calcmode="lin" valueType="num">
                                      <p:cBhvr>
                                        <p:cTn id="109" dur="1000" fill="hold"/>
                                        <p:tgtEl>
                                          <p:spTgt spid="24"/>
                                        </p:tgtEl>
                                        <p:attrNameLst>
                                          <p:attrName>ppt_w</p:attrName>
                                        </p:attrNameLst>
                                      </p:cBhvr>
                                      <p:tavLst>
                                        <p:tav tm="0">
                                          <p:val>
                                            <p:fltVal val="0"/>
                                          </p:val>
                                        </p:tav>
                                        <p:tav tm="100000">
                                          <p:val>
                                            <p:strVal val="#ppt_w"/>
                                          </p:val>
                                        </p:tav>
                                      </p:tavLst>
                                    </p:anim>
                                    <p:anim calcmode="lin" valueType="num">
                                      <p:cBhvr>
                                        <p:cTn id="110" dur="1000" fill="hold"/>
                                        <p:tgtEl>
                                          <p:spTgt spid="24"/>
                                        </p:tgtEl>
                                        <p:attrNameLst>
                                          <p:attrName>ppt_h</p:attrName>
                                        </p:attrNameLst>
                                      </p:cBhvr>
                                      <p:tavLst>
                                        <p:tav tm="0">
                                          <p:val>
                                            <p:fltVal val="0"/>
                                          </p:val>
                                        </p:tav>
                                        <p:tav tm="100000">
                                          <p:val>
                                            <p:strVal val="#ppt_h"/>
                                          </p:val>
                                        </p:tav>
                                      </p:tavLst>
                                    </p:anim>
                                    <p:anim calcmode="lin" valueType="num">
                                      <p:cBhvr>
                                        <p:cTn id="111" dur="1000" fill="hold"/>
                                        <p:tgtEl>
                                          <p:spTgt spid="24"/>
                                        </p:tgtEl>
                                        <p:attrNameLst>
                                          <p:attrName>style.rotation</p:attrName>
                                        </p:attrNameLst>
                                      </p:cBhvr>
                                      <p:tavLst>
                                        <p:tav tm="0">
                                          <p:val>
                                            <p:fltVal val="90"/>
                                          </p:val>
                                        </p:tav>
                                        <p:tav tm="100000">
                                          <p:val>
                                            <p:fltVal val="0"/>
                                          </p:val>
                                        </p:tav>
                                      </p:tavLst>
                                    </p:anim>
                                    <p:animEffect transition="in" filter="fade">
                                      <p:cBhvr>
                                        <p:cTn id="112" dur="1000"/>
                                        <p:tgtEl>
                                          <p:spTgt spid="24"/>
                                        </p:tgtEl>
                                      </p:cBhvr>
                                    </p:animEffect>
                                  </p:childTnLst>
                                </p:cTn>
                              </p:par>
                              <p:par>
                                <p:cTn id="113" presetID="31" presetClass="entr" presetSubtype="0" fill="hold" nodeType="withEffect">
                                  <p:stCondLst>
                                    <p:cond delay="0"/>
                                  </p:stCondLst>
                                  <p:childTnLst>
                                    <p:set>
                                      <p:cBhvr>
                                        <p:cTn id="114" dur="1" fill="hold">
                                          <p:stCondLst>
                                            <p:cond delay="0"/>
                                          </p:stCondLst>
                                        </p:cTn>
                                        <p:tgtEl>
                                          <p:spTgt spid="25"/>
                                        </p:tgtEl>
                                        <p:attrNameLst>
                                          <p:attrName>style.visibility</p:attrName>
                                        </p:attrNameLst>
                                      </p:cBhvr>
                                      <p:to>
                                        <p:strVal val="visible"/>
                                      </p:to>
                                    </p:set>
                                    <p:anim calcmode="lin" valueType="num">
                                      <p:cBhvr>
                                        <p:cTn id="115" dur="1000" fill="hold"/>
                                        <p:tgtEl>
                                          <p:spTgt spid="25"/>
                                        </p:tgtEl>
                                        <p:attrNameLst>
                                          <p:attrName>ppt_w</p:attrName>
                                        </p:attrNameLst>
                                      </p:cBhvr>
                                      <p:tavLst>
                                        <p:tav tm="0">
                                          <p:val>
                                            <p:fltVal val="0"/>
                                          </p:val>
                                        </p:tav>
                                        <p:tav tm="100000">
                                          <p:val>
                                            <p:strVal val="#ppt_w"/>
                                          </p:val>
                                        </p:tav>
                                      </p:tavLst>
                                    </p:anim>
                                    <p:anim calcmode="lin" valueType="num">
                                      <p:cBhvr>
                                        <p:cTn id="116" dur="1000" fill="hold"/>
                                        <p:tgtEl>
                                          <p:spTgt spid="25"/>
                                        </p:tgtEl>
                                        <p:attrNameLst>
                                          <p:attrName>ppt_h</p:attrName>
                                        </p:attrNameLst>
                                      </p:cBhvr>
                                      <p:tavLst>
                                        <p:tav tm="0">
                                          <p:val>
                                            <p:fltVal val="0"/>
                                          </p:val>
                                        </p:tav>
                                        <p:tav tm="100000">
                                          <p:val>
                                            <p:strVal val="#ppt_h"/>
                                          </p:val>
                                        </p:tav>
                                      </p:tavLst>
                                    </p:anim>
                                    <p:anim calcmode="lin" valueType="num">
                                      <p:cBhvr>
                                        <p:cTn id="117" dur="1000" fill="hold"/>
                                        <p:tgtEl>
                                          <p:spTgt spid="25"/>
                                        </p:tgtEl>
                                        <p:attrNameLst>
                                          <p:attrName>style.rotation</p:attrName>
                                        </p:attrNameLst>
                                      </p:cBhvr>
                                      <p:tavLst>
                                        <p:tav tm="0">
                                          <p:val>
                                            <p:fltVal val="90"/>
                                          </p:val>
                                        </p:tav>
                                        <p:tav tm="100000">
                                          <p:val>
                                            <p:fltVal val="0"/>
                                          </p:val>
                                        </p:tav>
                                      </p:tavLst>
                                    </p:anim>
                                    <p:animEffect transition="in" filter="fade">
                                      <p:cBhvr>
                                        <p:cTn id="118" dur="1000"/>
                                        <p:tgtEl>
                                          <p:spTgt spid="25"/>
                                        </p:tgtEl>
                                      </p:cBhvr>
                                    </p:animEffect>
                                  </p:childTnLst>
                                </p:cTn>
                              </p:par>
                              <p:par>
                                <p:cTn id="119" presetID="31" presetClass="entr" presetSubtype="0" fill="hold" nodeType="withEffect">
                                  <p:stCondLst>
                                    <p:cond delay="0"/>
                                  </p:stCondLst>
                                  <p:childTnLst>
                                    <p:set>
                                      <p:cBhvr>
                                        <p:cTn id="120" dur="1" fill="hold">
                                          <p:stCondLst>
                                            <p:cond delay="0"/>
                                          </p:stCondLst>
                                        </p:cTn>
                                        <p:tgtEl>
                                          <p:spTgt spid="26"/>
                                        </p:tgtEl>
                                        <p:attrNameLst>
                                          <p:attrName>style.visibility</p:attrName>
                                        </p:attrNameLst>
                                      </p:cBhvr>
                                      <p:to>
                                        <p:strVal val="visible"/>
                                      </p:to>
                                    </p:set>
                                    <p:anim calcmode="lin" valueType="num">
                                      <p:cBhvr>
                                        <p:cTn id="121" dur="1000" fill="hold"/>
                                        <p:tgtEl>
                                          <p:spTgt spid="26"/>
                                        </p:tgtEl>
                                        <p:attrNameLst>
                                          <p:attrName>ppt_w</p:attrName>
                                        </p:attrNameLst>
                                      </p:cBhvr>
                                      <p:tavLst>
                                        <p:tav tm="0">
                                          <p:val>
                                            <p:fltVal val="0"/>
                                          </p:val>
                                        </p:tav>
                                        <p:tav tm="100000">
                                          <p:val>
                                            <p:strVal val="#ppt_w"/>
                                          </p:val>
                                        </p:tav>
                                      </p:tavLst>
                                    </p:anim>
                                    <p:anim calcmode="lin" valueType="num">
                                      <p:cBhvr>
                                        <p:cTn id="122" dur="1000" fill="hold"/>
                                        <p:tgtEl>
                                          <p:spTgt spid="26"/>
                                        </p:tgtEl>
                                        <p:attrNameLst>
                                          <p:attrName>ppt_h</p:attrName>
                                        </p:attrNameLst>
                                      </p:cBhvr>
                                      <p:tavLst>
                                        <p:tav tm="0">
                                          <p:val>
                                            <p:fltVal val="0"/>
                                          </p:val>
                                        </p:tav>
                                        <p:tav tm="100000">
                                          <p:val>
                                            <p:strVal val="#ppt_h"/>
                                          </p:val>
                                        </p:tav>
                                      </p:tavLst>
                                    </p:anim>
                                    <p:anim calcmode="lin" valueType="num">
                                      <p:cBhvr>
                                        <p:cTn id="123" dur="1000" fill="hold"/>
                                        <p:tgtEl>
                                          <p:spTgt spid="26"/>
                                        </p:tgtEl>
                                        <p:attrNameLst>
                                          <p:attrName>style.rotation</p:attrName>
                                        </p:attrNameLst>
                                      </p:cBhvr>
                                      <p:tavLst>
                                        <p:tav tm="0">
                                          <p:val>
                                            <p:fltVal val="90"/>
                                          </p:val>
                                        </p:tav>
                                        <p:tav tm="100000">
                                          <p:val>
                                            <p:fltVal val="0"/>
                                          </p:val>
                                        </p:tav>
                                      </p:tavLst>
                                    </p:anim>
                                    <p:animEffect transition="in" filter="fade">
                                      <p:cBhvr>
                                        <p:cTn id="124" dur="1000"/>
                                        <p:tgtEl>
                                          <p:spTgt spid="26"/>
                                        </p:tgtEl>
                                      </p:cBhvr>
                                    </p:animEffect>
                                  </p:childTnLst>
                                </p:cTn>
                              </p:par>
                              <p:par>
                                <p:cTn id="125" presetID="31" presetClass="entr" presetSubtype="0" fill="hold" nodeType="with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1000" fill="hold"/>
                                        <p:tgtEl>
                                          <p:spTgt spid="27"/>
                                        </p:tgtEl>
                                        <p:attrNameLst>
                                          <p:attrName>ppt_w</p:attrName>
                                        </p:attrNameLst>
                                      </p:cBhvr>
                                      <p:tavLst>
                                        <p:tav tm="0">
                                          <p:val>
                                            <p:fltVal val="0"/>
                                          </p:val>
                                        </p:tav>
                                        <p:tav tm="100000">
                                          <p:val>
                                            <p:strVal val="#ppt_w"/>
                                          </p:val>
                                        </p:tav>
                                      </p:tavLst>
                                    </p:anim>
                                    <p:anim calcmode="lin" valueType="num">
                                      <p:cBhvr>
                                        <p:cTn id="128" dur="1000" fill="hold"/>
                                        <p:tgtEl>
                                          <p:spTgt spid="27"/>
                                        </p:tgtEl>
                                        <p:attrNameLst>
                                          <p:attrName>ppt_h</p:attrName>
                                        </p:attrNameLst>
                                      </p:cBhvr>
                                      <p:tavLst>
                                        <p:tav tm="0">
                                          <p:val>
                                            <p:fltVal val="0"/>
                                          </p:val>
                                        </p:tav>
                                        <p:tav tm="100000">
                                          <p:val>
                                            <p:strVal val="#ppt_h"/>
                                          </p:val>
                                        </p:tav>
                                      </p:tavLst>
                                    </p:anim>
                                    <p:anim calcmode="lin" valueType="num">
                                      <p:cBhvr>
                                        <p:cTn id="129" dur="1000" fill="hold"/>
                                        <p:tgtEl>
                                          <p:spTgt spid="27"/>
                                        </p:tgtEl>
                                        <p:attrNameLst>
                                          <p:attrName>style.rotation</p:attrName>
                                        </p:attrNameLst>
                                      </p:cBhvr>
                                      <p:tavLst>
                                        <p:tav tm="0">
                                          <p:val>
                                            <p:fltVal val="90"/>
                                          </p:val>
                                        </p:tav>
                                        <p:tav tm="100000">
                                          <p:val>
                                            <p:fltVal val="0"/>
                                          </p:val>
                                        </p:tav>
                                      </p:tavLst>
                                    </p:anim>
                                    <p:animEffect transition="in" filter="fade">
                                      <p:cBhvr>
                                        <p:cTn id="130" dur="1000"/>
                                        <p:tgtEl>
                                          <p:spTgt spid="27"/>
                                        </p:tgtEl>
                                      </p:cBhvr>
                                    </p:animEffect>
                                  </p:childTnLst>
                                </p:cTn>
                              </p:par>
                              <p:par>
                                <p:cTn id="131" presetID="31" presetClass="entr" presetSubtype="0" fill="hold" nodeType="withEffect">
                                  <p:stCondLst>
                                    <p:cond delay="0"/>
                                  </p:stCondLst>
                                  <p:childTnLst>
                                    <p:set>
                                      <p:cBhvr>
                                        <p:cTn id="132" dur="1" fill="hold">
                                          <p:stCondLst>
                                            <p:cond delay="0"/>
                                          </p:stCondLst>
                                        </p:cTn>
                                        <p:tgtEl>
                                          <p:spTgt spid="28"/>
                                        </p:tgtEl>
                                        <p:attrNameLst>
                                          <p:attrName>style.visibility</p:attrName>
                                        </p:attrNameLst>
                                      </p:cBhvr>
                                      <p:to>
                                        <p:strVal val="visible"/>
                                      </p:to>
                                    </p:set>
                                    <p:anim calcmode="lin" valueType="num">
                                      <p:cBhvr>
                                        <p:cTn id="133" dur="1000" fill="hold"/>
                                        <p:tgtEl>
                                          <p:spTgt spid="28"/>
                                        </p:tgtEl>
                                        <p:attrNameLst>
                                          <p:attrName>ppt_w</p:attrName>
                                        </p:attrNameLst>
                                      </p:cBhvr>
                                      <p:tavLst>
                                        <p:tav tm="0">
                                          <p:val>
                                            <p:fltVal val="0"/>
                                          </p:val>
                                        </p:tav>
                                        <p:tav tm="100000">
                                          <p:val>
                                            <p:strVal val="#ppt_w"/>
                                          </p:val>
                                        </p:tav>
                                      </p:tavLst>
                                    </p:anim>
                                    <p:anim calcmode="lin" valueType="num">
                                      <p:cBhvr>
                                        <p:cTn id="134" dur="1000" fill="hold"/>
                                        <p:tgtEl>
                                          <p:spTgt spid="28"/>
                                        </p:tgtEl>
                                        <p:attrNameLst>
                                          <p:attrName>ppt_h</p:attrName>
                                        </p:attrNameLst>
                                      </p:cBhvr>
                                      <p:tavLst>
                                        <p:tav tm="0">
                                          <p:val>
                                            <p:fltVal val="0"/>
                                          </p:val>
                                        </p:tav>
                                        <p:tav tm="100000">
                                          <p:val>
                                            <p:strVal val="#ppt_h"/>
                                          </p:val>
                                        </p:tav>
                                      </p:tavLst>
                                    </p:anim>
                                    <p:anim calcmode="lin" valueType="num">
                                      <p:cBhvr>
                                        <p:cTn id="135" dur="1000" fill="hold"/>
                                        <p:tgtEl>
                                          <p:spTgt spid="28"/>
                                        </p:tgtEl>
                                        <p:attrNameLst>
                                          <p:attrName>style.rotation</p:attrName>
                                        </p:attrNameLst>
                                      </p:cBhvr>
                                      <p:tavLst>
                                        <p:tav tm="0">
                                          <p:val>
                                            <p:fltVal val="90"/>
                                          </p:val>
                                        </p:tav>
                                        <p:tav tm="100000">
                                          <p:val>
                                            <p:fltVal val="0"/>
                                          </p:val>
                                        </p:tav>
                                      </p:tavLst>
                                    </p:anim>
                                    <p:animEffect transition="in" filter="fade">
                                      <p:cBhvr>
                                        <p:cTn id="136" dur="1000"/>
                                        <p:tgtEl>
                                          <p:spTgt spid="28"/>
                                        </p:tgtEl>
                                      </p:cBhvr>
                                    </p:animEffect>
                                  </p:childTnLst>
                                </p:cTn>
                              </p:par>
                              <p:par>
                                <p:cTn id="137" presetID="31" presetClass="entr" presetSubtype="0" fill="hold" grpId="0" nodeType="withEffect">
                                  <p:stCondLst>
                                    <p:cond delay="0"/>
                                  </p:stCondLst>
                                  <p:childTnLst>
                                    <p:set>
                                      <p:cBhvr>
                                        <p:cTn id="138" dur="1" fill="hold">
                                          <p:stCondLst>
                                            <p:cond delay="0"/>
                                          </p:stCondLst>
                                        </p:cTn>
                                        <p:tgtEl>
                                          <p:spTgt spid="29"/>
                                        </p:tgtEl>
                                        <p:attrNameLst>
                                          <p:attrName>style.visibility</p:attrName>
                                        </p:attrNameLst>
                                      </p:cBhvr>
                                      <p:to>
                                        <p:strVal val="visible"/>
                                      </p:to>
                                    </p:set>
                                    <p:anim calcmode="lin" valueType="num">
                                      <p:cBhvr>
                                        <p:cTn id="139" dur="1000" fill="hold"/>
                                        <p:tgtEl>
                                          <p:spTgt spid="29"/>
                                        </p:tgtEl>
                                        <p:attrNameLst>
                                          <p:attrName>ppt_w</p:attrName>
                                        </p:attrNameLst>
                                      </p:cBhvr>
                                      <p:tavLst>
                                        <p:tav tm="0">
                                          <p:val>
                                            <p:fltVal val="0"/>
                                          </p:val>
                                        </p:tav>
                                        <p:tav tm="100000">
                                          <p:val>
                                            <p:strVal val="#ppt_w"/>
                                          </p:val>
                                        </p:tav>
                                      </p:tavLst>
                                    </p:anim>
                                    <p:anim calcmode="lin" valueType="num">
                                      <p:cBhvr>
                                        <p:cTn id="140" dur="1000" fill="hold"/>
                                        <p:tgtEl>
                                          <p:spTgt spid="29"/>
                                        </p:tgtEl>
                                        <p:attrNameLst>
                                          <p:attrName>ppt_h</p:attrName>
                                        </p:attrNameLst>
                                      </p:cBhvr>
                                      <p:tavLst>
                                        <p:tav tm="0">
                                          <p:val>
                                            <p:fltVal val="0"/>
                                          </p:val>
                                        </p:tav>
                                        <p:tav tm="100000">
                                          <p:val>
                                            <p:strVal val="#ppt_h"/>
                                          </p:val>
                                        </p:tav>
                                      </p:tavLst>
                                    </p:anim>
                                    <p:anim calcmode="lin" valueType="num">
                                      <p:cBhvr>
                                        <p:cTn id="141" dur="1000" fill="hold"/>
                                        <p:tgtEl>
                                          <p:spTgt spid="29"/>
                                        </p:tgtEl>
                                        <p:attrNameLst>
                                          <p:attrName>style.rotation</p:attrName>
                                        </p:attrNameLst>
                                      </p:cBhvr>
                                      <p:tavLst>
                                        <p:tav tm="0">
                                          <p:val>
                                            <p:fltVal val="90"/>
                                          </p:val>
                                        </p:tav>
                                        <p:tav tm="100000">
                                          <p:val>
                                            <p:fltVal val="0"/>
                                          </p:val>
                                        </p:tav>
                                      </p:tavLst>
                                    </p:anim>
                                    <p:animEffect transition="in" filter="fade">
                                      <p:cBhvr>
                                        <p:cTn id="142" dur="1000"/>
                                        <p:tgtEl>
                                          <p:spTgt spid="29"/>
                                        </p:tgtEl>
                                      </p:cBhvr>
                                    </p:animEffect>
                                  </p:childTnLst>
                                </p:cTn>
                              </p:par>
                              <p:par>
                                <p:cTn id="143" presetID="31" presetClass="entr" presetSubtype="0" fill="hold" grpId="0" nodeType="withEffect">
                                  <p:stCondLst>
                                    <p:cond delay="0"/>
                                  </p:stCondLst>
                                  <p:childTnLst>
                                    <p:set>
                                      <p:cBhvr>
                                        <p:cTn id="144" dur="1" fill="hold">
                                          <p:stCondLst>
                                            <p:cond delay="0"/>
                                          </p:stCondLst>
                                        </p:cTn>
                                        <p:tgtEl>
                                          <p:spTgt spid="30"/>
                                        </p:tgtEl>
                                        <p:attrNameLst>
                                          <p:attrName>style.visibility</p:attrName>
                                        </p:attrNameLst>
                                      </p:cBhvr>
                                      <p:to>
                                        <p:strVal val="visible"/>
                                      </p:to>
                                    </p:set>
                                    <p:anim calcmode="lin" valueType="num">
                                      <p:cBhvr>
                                        <p:cTn id="145" dur="1000" fill="hold"/>
                                        <p:tgtEl>
                                          <p:spTgt spid="30"/>
                                        </p:tgtEl>
                                        <p:attrNameLst>
                                          <p:attrName>ppt_w</p:attrName>
                                        </p:attrNameLst>
                                      </p:cBhvr>
                                      <p:tavLst>
                                        <p:tav tm="0">
                                          <p:val>
                                            <p:fltVal val="0"/>
                                          </p:val>
                                        </p:tav>
                                        <p:tav tm="100000">
                                          <p:val>
                                            <p:strVal val="#ppt_w"/>
                                          </p:val>
                                        </p:tav>
                                      </p:tavLst>
                                    </p:anim>
                                    <p:anim calcmode="lin" valueType="num">
                                      <p:cBhvr>
                                        <p:cTn id="146" dur="1000" fill="hold"/>
                                        <p:tgtEl>
                                          <p:spTgt spid="30"/>
                                        </p:tgtEl>
                                        <p:attrNameLst>
                                          <p:attrName>ppt_h</p:attrName>
                                        </p:attrNameLst>
                                      </p:cBhvr>
                                      <p:tavLst>
                                        <p:tav tm="0">
                                          <p:val>
                                            <p:fltVal val="0"/>
                                          </p:val>
                                        </p:tav>
                                        <p:tav tm="100000">
                                          <p:val>
                                            <p:strVal val="#ppt_h"/>
                                          </p:val>
                                        </p:tav>
                                      </p:tavLst>
                                    </p:anim>
                                    <p:anim calcmode="lin" valueType="num">
                                      <p:cBhvr>
                                        <p:cTn id="147" dur="1000" fill="hold"/>
                                        <p:tgtEl>
                                          <p:spTgt spid="30"/>
                                        </p:tgtEl>
                                        <p:attrNameLst>
                                          <p:attrName>style.rotation</p:attrName>
                                        </p:attrNameLst>
                                      </p:cBhvr>
                                      <p:tavLst>
                                        <p:tav tm="0">
                                          <p:val>
                                            <p:fltVal val="90"/>
                                          </p:val>
                                        </p:tav>
                                        <p:tav tm="100000">
                                          <p:val>
                                            <p:fltVal val="0"/>
                                          </p:val>
                                        </p:tav>
                                      </p:tavLst>
                                    </p:anim>
                                    <p:animEffect transition="in" filter="fade">
                                      <p:cBhvr>
                                        <p:cTn id="148" dur="1000"/>
                                        <p:tgtEl>
                                          <p:spTgt spid="30"/>
                                        </p:tgtEl>
                                      </p:cBhvr>
                                    </p:animEffect>
                                  </p:childTnLst>
                                </p:cTn>
                              </p:par>
                              <p:par>
                                <p:cTn id="149" presetID="31" presetClass="entr" presetSubtype="0" fill="hold" grpId="0" nodeType="withEffect">
                                  <p:stCondLst>
                                    <p:cond delay="0"/>
                                  </p:stCondLst>
                                  <p:childTnLst>
                                    <p:set>
                                      <p:cBhvr>
                                        <p:cTn id="150" dur="1" fill="hold">
                                          <p:stCondLst>
                                            <p:cond delay="0"/>
                                          </p:stCondLst>
                                        </p:cTn>
                                        <p:tgtEl>
                                          <p:spTgt spid="31"/>
                                        </p:tgtEl>
                                        <p:attrNameLst>
                                          <p:attrName>style.visibility</p:attrName>
                                        </p:attrNameLst>
                                      </p:cBhvr>
                                      <p:to>
                                        <p:strVal val="visible"/>
                                      </p:to>
                                    </p:set>
                                    <p:anim calcmode="lin" valueType="num">
                                      <p:cBhvr>
                                        <p:cTn id="151" dur="1000" fill="hold"/>
                                        <p:tgtEl>
                                          <p:spTgt spid="31"/>
                                        </p:tgtEl>
                                        <p:attrNameLst>
                                          <p:attrName>ppt_w</p:attrName>
                                        </p:attrNameLst>
                                      </p:cBhvr>
                                      <p:tavLst>
                                        <p:tav tm="0">
                                          <p:val>
                                            <p:fltVal val="0"/>
                                          </p:val>
                                        </p:tav>
                                        <p:tav tm="100000">
                                          <p:val>
                                            <p:strVal val="#ppt_w"/>
                                          </p:val>
                                        </p:tav>
                                      </p:tavLst>
                                    </p:anim>
                                    <p:anim calcmode="lin" valueType="num">
                                      <p:cBhvr>
                                        <p:cTn id="152" dur="1000" fill="hold"/>
                                        <p:tgtEl>
                                          <p:spTgt spid="31"/>
                                        </p:tgtEl>
                                        <p:attrNameLst>
                                          <p:attrName>ppt_h</p:attrName>
                                        </p:attrNameLst>
                                      </p:cBhvr>
                                      <p:tavLst>
                                        <p:tav tm="0">
                                          <p:val>
                                            <p:fltVal val="0"/>
                                          </p:val>
                                        </p:tav>
                                        <p:tav tm="100000">
                                          <p:val>
                                            <p:strVal val="#ppt_h"/>
                                          </p:val>
                                        </p:tav>
                                      </p:tavLst>
                                    </p:anim>
                                    <p:anim calcmode="lin" valueType="num">
                                      <p:cBhvr>
                                        <p:cTn id="153" dur="1000" fill="hold"/>
                                        <p:tgtEl>
                                          <p:spTgt spid="31"/>
                                        </p:tgtEl>
                                        <p:attrNameLst>
                                          <p:attrName>style.rotation</p:attrName>
                                        </p:attrNameLst>
                                      </p:cBhvr>
                                      <p:tavLst>
                                        <p:tav tm="0">
                                          <p:val>
                                            <p:fltVal val="90"/>
                                          </p:val>
                                        </p:tav>
                                        <p:tav tm="100000">
                                          <p:val>
                                            <p:fltVal val="0"/>
                                          </p:val>
                                        </p:tav>
                                      </p:tavLst>
                                    </p:anim>
                                    <p:animEffect transition="in" filter="fade">
                                      <p:cBhvr>
                                        <p:cTn id="154" dur="1000"/>
                                        <p:tgtEl>
                                          <p:spTgt spid="31"/>
                                        </p:tgtEl>
                                      </p:cBhvr>
                                    </p:animEffect>
                                  </p:childTnLst>
                                </p:cTn>
                              </p:par>
                              <p:par>
                                <p:cTn id="155" presetID="31" presetClass="entr" presetSubtype="0" fill="hold" grpId="0" nodeType="withEffect">
                                  <p:stCondLst>
                                    <p:cond delay="0"/>
                                  </p:stCondLst>
                                  <p:childTnLst>
                                    <p:set>
                                      <p:cBhvr>
                                        <p:cTn id="156" dur="1" fill="hold">
                                          <p:stCondLst>
                                            <p:cond delay="0"/>
                                          </p:stCondLst>
                                        </p:cTn>
                                        <p:tgtEl>
                                          <p:spTgt spid="32"/>
                                        </p:tgtEl>
                                        <p:attrNameLst>
                                          <p:attrName>style.visibility</p:attrName>
                                        </p:attrNameLst>
                                      </p:cBhvr>
                                      <p:to>
                                        <p:strVal val="visible"/>
                                      </p:to>
                                    </p:set>
                                    <p:anim calcmode="lin" valueType="num">
                                      <p:cBhvr>
                                        <p:cTn id="157" dur="1000" fill="hold"/>
                                        <p:tgtEl>
                                          <p:spTgt spid="32"/>
                                        </p:tgtEl>
                                        <p:attrNameLst>
                                          <p:attrName>ppt_w</p:attrName>
                                        </p:attrNameLst>
                                      </p:cBhvr>
                                      <p:tavLst>
                                        <p:tav tm="0">
                                          <p:val>
                                            <p:fltVal val="0"/>
                                          </p:val>
                                        </p:tav>
                                        <p:tav tm="100000">
                                          <p:val>
                                            <p:strVal val="#ppt_w"/>
                                          </p:val>
                                        </p:tav>
                                      </p:tavLst>
                                    </p:anim>
                                    <p:anim calcmode="lin" valueType="num">
                                      <p:cBhvr>
                                        <p:cTn id="158" dur="1000" fill="hold"/>
                                        <p:tgtEl>
                                          <p:spTgt spid="32"/>
                                        </p:tgtEl>
                                        <p:attrNameLst>
                                          <p:attrName>ppt_h</p:attrName>
                                        </p:attrNameLst>
                                      </p:cBhvr>
                                      <p:tavLst>
                                        <p:tav tm="0">
                                          <p:val>
                                            <p:fltVal val="0"/>
                                          </p:val>
                                        </p:tav>
                                        <p:tav tm="100000">
                                          <p:val>
                                            <p:strVal val="#ppt_h"/>
                                          </p:val>
                                        </p:tav>
                                      </p:tavLst>
                                    </p:anim>
                                    <p:anim calcmode="lin" valueType="num">
                                      <p:cBhvr>
                                        <p:cTn id="159" dur="1000" fill="hold"/>
                                        <p:tgtEl>
                                          <p:spTgt spid="32"/>
                                        </p:tgtEl>
                                        <p:attrNameLst>
                                          <p:attrName>style.rotation</p:attrName>
                                        </p:attrNameLst>
                                      </p:cBhvr>
                                      <p:tavLst>
                                        <p:tav tm="0">
                                          <p:val>
                                            <p:fltVal val="90"/>
                                          </p:val>
                                        </p:tav>
                                        <p:tav tm="100000">
                                          <p:val>
                                            <p:fltVal val="0"/>
                                          </p:val>
                                        </p:tav>
                                      </p:tavLst>
                                    </p:anim>
                                    <p:animEffect transition="in" filter="fade">
                                      <p:cBhvr>
                                        <p:cTn id="160" dur="1000"/>
                                        <p:tgtEl>
                                          <p:spTgt spid="32"/>
                                        </p:tgtEl>
                                      </p:cBhvr>
                                    </p:animEffect>
                                  </p:childTnLst>
                                </p:cTn>
                              </p:par>
                              <p:par>
                                <p:cTn id="161" presetID="31" presetClass="entr" presetSubtype="0" fill="hold" grpId="0" nodeType="withEffect">
                                  <p:stCondLst>
                                    <p:cond delay="0"/>
                                  </p:stCondLst>
                                  <p:childTnLst>
                                    <p:set>
                                      <p:cBhvr>
                                        <p:cTn id="162" dur="1" fill="hold">
                                          <p:stCondLst>
                                            <p:cond delay="0"/>
                                          </p:stCondLst>
                                        </p:cTn>
                                        <p:tgtEl>
                                          <p:spTgt spid="35"/>
                                        </p:tgtEl>
                                        <p:attrNameLst>
                                          <p:attrName>style.visibility</p:attrName>
                                        </p:attrNameLst>
                                      </p:cBhvr>
                                      <p:to>
                                        <p:strVal val="visible"/>
                                      </p:to>
                                    </p:set>
                                    <p:anim calcmode="lin" valueType="num">
                                      <p:cBhvr>
                                        <p:cTn id="163" dur="1000" fill="hold"/>
                                        <p:tgtEl>
                                          <p:spTgt spid="35"/>
                                        </p:tgtEl>
                                        <p:attrNameLst>
                                          <p:attrName>ppt_w</p:attrName>
                                        </p:attrNameLst>
                                      </p:cBhvr>
                                      <p:tavLst>
                                        <p:tav tm="0">
                                          <p:val>
                                            <p:fltVal val="0"/>
                                          </p:val>
                                        </p:tav>
                                        <p:tav tm="100000">
                                          <p:val>
                                            <p:strVal val="#ppt_w"/>
                                          </p:val>
                                        </p:tav>
                                      </p:tavLst>
                                    </p:anim>
                                    <p:anim calcmode="lin" valueType="num">
                                      <p:cBhvr>
                                        <p:cTn id="164" dur="1000" fill="hold"/>
                                        <p:tgtEl>
                                          <p:spTgt spid="35"/>
                                        </p:tgtEl>
                                        <p:attrNameLst>
                                          <p:attrName>ppt_h</p:attrName>
                                        </p:attrNameLst>
                                      </p:cBhvr>
                                      <p:tavLst>
                                        <p:tav tm="0">
                                          <p:val>
                                            <p:fltVal val="0"/>
                                          </p:val>
                                        </p:tav>
                                        <p:tav tm="100000">
                                          <p:val>
                                            <p:strVal val="#ppt_h"/>
                                          </p:val>
                                        </p:tav>
                                      </p:tavLst>
                                    </p:anim>
                                    <p:anim calcmode="lin" valueType="num">
                                      <p:cBhvr>
                                        <p:cTn id="165" dur="1000" fill="hold"/>
                                        <p:tgtEl>
                                          <p:spTgt spid="35"/>
                                        </p:tgtEl>
                                        <p:attrNameLst>
                                          <p:attrName>style.rotation</p:attrName>
                                        </p:attrNameLst>
                                      </p:cBhvr>
                                      <p:tavLst>
                                        <p:tav tm="0">
                                          <p:val>
                                            <p:fltVal val="90"/>
                                          </p:val>
                                        </p:tav>
                                        <p:tav tm="100000">
                                          <p:val>
                                            <p:fltVal val="0"/>
                                          </p:val>
                                        </p:tav>
                                      </p:tavLst>
                                    </p:anim>
                                    <p:animEffect transition="in" filter="fade">
                                      <p:cBhvr>
                                        <p:cTn id="166" dur="1000"/>
                                        <p:tgtEl>
                                          <p:spTgt spid="35"/>
                                        </p:tgtEl>
                                      </p:cBhvr>
                                    </p:animEffect>
                                  </p:childTnLst>
                                </p:cTn>
                              </p:par>
                              <p:par>
                                <p:cTn id="167" presetID="31" presetClass="entr" presetSubtype="0" fill="hold" grpId="0" nodeType="withEffect">
                                  <p:stCondLst>
                                    <p:cond delay="0"/>
                                  </p:stCondLst>
                                  <p:childTnLst>
                                    <p:set>
                                      <p:cBhvr>
                                        <p:cTn id="168" dur="1" fill="hold">
                                          <p:stCondLst>
                                            <p:cond delay="0"/>
                                          </p:stCondLst>
                                        </p:cTn>
                                        <p:tgtEl>
                                          <p:spTgt spid="34"/>
                                        </p:tgtEl>
                                        <p:attrNameLst>
                                          <p:attrName>style.visibility</p:attrName>
                                        </p:attrNameLst>
                                      </p:cBhvr>
                                      <p:to>
                                        <p:strVal val="visible"/>
                                      </p:to>
                                    </p:set>
                                    <p:anim calcmode="lin" valueType="num">
                                      <p:cBhvr>
                                        <p:cTn id="169" dur="1000" fill="hold"/>
                                        <p:tgtEl>
                                          <p:spTgt spid="34"/>
                                        </p:tgtEl>
                                        <p:attrNameLst>
                                          <p:attrName>ppt_w</p:attrName>
                                        </p:attrNameLst>
                                      </p:cBhvr>
                                      <p:tavLst>
                                        <p:tav tm="0">
                                          <p:val>
                                            <p:fltVal val="0"/>
                                          </p:val>
                                        </p:tav>
                                        <p:tav tm="100000">
                                          <p:val>
                                            <p:strVal val="#ppt_w"/>
                                          </p:val>
                                        </p:tav>
                                      </p:tavLst>
                                    </p:anim>
                                    <p:anim calcmode="lin" valueType="num">
                                      <p:cBhvr>
                                        <p:cTn id="170" dur="1000" fill="hold"/>
                                        <p:tgtEl>
                                          <p:spTgt spid="34"/>
                                        </p:tgtEl>
                                        <p:attrNameLst>
                                          <p:attrName>ppt_h</p:attrName>
                                        </p:attrNameLst>
                                      </p:cBhvr>
                                      <p:tavLst>
                                        <p:tav tm="0">
                                          <p:val>
                                            <p:fltVal val="0"/>
                                          </p:val>
                                        </p:tav>
                                        <p:tav tm="100000">
                                          <p:val>
                                            <p:strVal val="#ppt_h"/>
                                          </p:val>
                                        </p:tav>
                                      </p:tavLst>
                                    </p:anim>
                                    <p:anim calcmode="lin" valueType="num">
                                      <p:cBhvr>
                                        <p:cTn id="171" dur="1000" fill="hold"/>
                                        <p:tgtEl>
                                          <p:spTgt spid="34"/>
                                        </p:tgtEl>
                                        <p:attrNameLst>
                                          <p:attrName>style.rotation</p:attrName>
                                        </p:attrNameLst>
                                      </p:cBhvr>
                                      <p:tavLst>
                                        <p:tav tm="0">
                                          <p:val>
                                            <p:fltVal val="90"/>
                                          </p:val>
                                        </p:tav>
                                        <p:tav tm="100000">
                                          <p:val>
                                            <p:fltVal val="0"/>
                                          </p:val>
                                        </p:tav>
                                      </p:tavLst>
                                    </p:anim>
                                    <p:animEffect transition="in" filter="fade">
                                      <p:cBhvr>
                                        <p:cTn id="172" dur="1000"/>
                                        <p:tgtEl>
                                          <p:spTgt spid="34"/>
                                        </p:tgtEl>
                                      </p:cBhvr>
                                    </p:animEffect>
                                  </p:childTnLst>
                                </p:cTn>
                              </p:par>
                              <p:par>
                                <p:cTn id="173" presetID="31" presetClass="entr" presetSubtype="0" fill="hold" grpId="0" nodeType="withEffect">
                                  <p:stCondLst>
                                    <p:cond delay="0"/>
                                  </p:stCondLst>
                                  <p:childTnLst>
                                    <p:set>
                                      <p:cBhvr>
                                        <p:cTn id="174" dur="1" fill="hold">
                                          <p:stCondLst>
                                            <p:cond delay="0"/>
                                          </p:stCondLst>
                                        </p:cTn>
                                        <p:tgtEl>
                                          <p:spTgt spid="33"/>
                                        </p:tgtEl>
                                        <p:attrNameLst>
                                          <p:attrName>style.visibility</p:attrName>
                                        </p:attrNameLst>
                                      </p:cBhvr>
                                      <p:to>
                                        <p:strVal val="visible"/>
                                      </p:to>
                                    </p:set>
                                    <p:anim calcmode="lin" valueType="num">
                                      <p:cBhvr>
                                        <p:cTn id="175" dur="1000" fill="hold"/>
                                        <p:tgtEl>
                                          <p:spTgt spid="33"/>
                                        </p:tgtEl>
                                        <p:attrNameLst>
                                          <p:attrName>ppt_w</p:attrName>
                                        </p:attrNameLst>
                                      </p:cBhvr>
                                      <p:tavLst>
                                        <p:tav tm="0">
                                          <p:val>
                                            <p:fltVal val="0"/>
                                          </p:val>
                                        </p:tav>
                                        <p:tav tm="100000">
                                          <p:val>
                                            <p:strVal val="#ppt_w"/>
                                          </p:val>
                                        </p:tav>
                                      </p:tavLst>
                                    </p:anim>
                                    <p:anim calcmode="lin" valueType="num">
                                      <p:cBhvr>
                                        <p:cTn id="176" dur="1000" fill="hold"/>
                                        <p:tgtEl>
                                          <p:spTgt spid="33"/>
                                        </p:tgtEl>
                                        <p:attrNameLst>
                                          <p:attrName>ppt_h</p:attrName>
                                        </p:attrNameLst>
                                      </p:cBhvr>
                                      <p:tavLst>
                                        <p:tav tm="0">
                                          <p:val>
                                            <p:fltVal val="0"/>
                                          </p:val>
                                        </p:tav>
                                        <p:tav tm="100000">
                                          <p:val>
                                            <p:strVal val="#ppt_h"/>
                                          </p:val>
                                        </p:tav>
                                      </p:tavLst>
                                    </p:anim>
                                    <p:anim calcmode="lin" valueType="num">
                                      <p:cBhvr>
                                        <p:cTn id="177" dur="1000" fill="hold"/>
                                        <p:tgtEl>
                                          <p:spTgt spid="33"/>
                                        </p:tgtEl>
                                        <p:attrNameLst>
                                          <p:attrName>style.rotation</p:attrName>
                                        </p:attrNameLst>
                                      </p:cBhvr>
                                      <p:tavLst>
                                        <p:tav tm="0">
                                          <p:val>
                                            <p:fltVal val="90"/>
                                          </p:val>
                                        </p:tav>
                                        <p:tav tm="100000">
                                          <p:val>
                                            <p:fltVal val="0"/>
                                          </p:val>
                                        </p:tav>
                                      </p:tavLst>
                                    </p:anim>
                                    <p:animEffect transition="in" filter="fade">
                                      <p:cBhvr>
                                        <p:cTn id="178"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P spid="34" grpId="0"/>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11760" y="3068960"/>
            <a:ext cx="4521791" cy="923330"/>
          </a:xfrm>
          <a:prstGeom prst="rect">
            <a:avLst/>
          </a:prstGeom>
          <a:noFill/>
        </p:spPr>
        <p:txBody>
          <a:bodyPr wrap="square" lIns="91440" tIns="45720" rIns="91440" bIns="45720">
            <a:spAutoFit/>
          </a:bodyPr>
          <a:lstStyle/>
          <a:p>
            <a:pPr algn="ctr"/>
            <a:r>
              <a:rPr lang="en-US" altLang="zh-CN"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 you !</a:t>
            </a:r>
            <a:endParaRPr lang="zh-CN" alt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391792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55576" y="1340768"/>
            <a:ext cx="7408333" cy="5184576"/>
          </a:xfrm>
        </p:spPr>
        <p:txBody>
          <a:bodyPr>
            <a:noAutofit/>
          </a:bodyPr>
          <a:lstStyle/>
          <a:p>
            <a:r>
              <a:rPr lang="en-US" altLang="zh-CN" sz="2400" b="1" dirty="0">
                <a:solidFill>
                  <a:srgbClr val="7030A0"/>
                </a:solidFill>
              </a:rPr>
              <a:t>Attention</a:t>
            </a:r>
            <a:r>
              <a:rPr lang="en-US" altLang="zh-CN" sz="2400" dirty="0">
                <a:solidFill>
                  <a:srgbClr val="7030A0"/>
                </a:solidFill>
              </a:rPr>
              <a:t>:</a:t>
            </a:r>
            <a:r>
              <a:rPr lang="en-US" altLang="zh-CN" sz="2400" dirty="0"/>
              <a:t> </a:t>
            </a:r>
            <a:r>
              <a:rPr lang="en-US" altLang="zh-CN" sz="2400" dirty="0">
                <a:solidFill>
                  <a:schemeClr val="tx1"/>
                </a:solidFill>
              </a:rPr>
              <a:t>a general concept covering all factors </a:t>
            </a:r>
            <a:r>
              <a:rPr lang="en-US" altLang="zh-CN" sz="2400" dirty="0" smtClean="0">
                <a:solidFill>
                  <a:schemeClr val="tx1"/>
                </a:solidFill>
              </a:rPr>
              <a:t>that influence </a:t>
            </a:r>
            <a:r>
              <a:rPr lang="en-US" altLang="zh-CN" sz="2400" dirty="0">
                <a:solidFill>
                  <a:schemeClr val="tx1"/>
                </a:solidFill>
              </a:rPr>
              <a:t>the selection mechanism, whether they </a:t>
            </a:r>
            <a:r>
              <a:rPr lang="en-US" altLang="zh-CN" sz="2400" dirty="0" smtClean="0">
                <a:solidFill>
                  <a:schemeClr val="tx1"/>
                </a:solidFill>
              </a:rPr>
              <a:t>are bottom-up </a:t>
            </a:r>
            <a:r>
              <a:rPr lang="en-US" altLang="zh-CN" sz="2400" dirty="0">
                <a:solidFill>
                  <a:schemeClr val="tx1"/>
                </a:solidFill>
              </a:rPr>
              <a:t>or top-down</a:t>
            </a:r>
            <a:r>
              <a:rPr lang="en-US" altLang="zh-CN" sz="2400" dirty="0" smtClean="0">
                <a:solidFill>
                  <a:schemeClr val="tx1"/>
                </a:solidFill>
              </a:rPr>
              <a:t>.</a:t>
            </a:r>
            <a:endParaRPr lang="en-US" altLang="zh-CN" sz="2400" dirty="0">
              <a:solidFill>
                <a:schemeClr val="tx1"/>
              </a:solidFill>
            </a:endParaRPr>
          </a:p>
          <a:p>
            <a:r>
              <a:rPr lang="en-US" altLang="zh-CN" sz="2400" b="1" dirty="0">
                <a:solidFill>
                  <a:srgbClr val="FF0000"/>
                </a:solidFill>
              </a:rPr>
              <a:t>Bottom-up</a:t>
            </a:r>
            <a:r>
              <a:rPr lang="en-US" altLang="zh-CN" sz="2400" b="1" dirty="0"/>
              <a:t> </a:t>
            </a:r>
            <a:r>
              <a:rPr lang="en-US" altLang="zh-CN" sz="2400" dirty="0">
                <a:solidFill>
                  <a:schemeClr val="tx1"/>
                </a:solidFill>
              </a:rPr>
              <a:t>scene-driven mechanisms:</a:t>
            </a:r>
            <a:br>
              <a:rPr lang="en-US" altLang="zh-CN" sz="2400" dirty="0">
                <a:solidFill>
                  <a:schemeClr val="tx1"/>
                </a:solidFill>
              </a:rPr>
            </a:br>
            <a:r>
              <a:rPr lang="en-US" altLang="zh-CN" sz="2400" i="1" dirty="0">
                <a:solidFill>
                  <a:schemeClr val="tx1"/>
                </a:solidFill>
              </a:rPr>
              <a:t>• </a:t>
            </a:r>
            <a:r>
              <a:rPr lang="en-US" altLang="zh-CN" sz="2400" dirty="0">
                <a:solidFill>
                  <a:schemeClr val="tx1"/>
                </a:solidFill>
              </a:rPr>
              <a:t>physiologically plausible and biologically inspired</a:t>
            </a:r>
            <a:br>
              <a:rPr lang="en-US" altLang="zh-CN" sz="2400" dirty="0">
                <a:solidFill>
                  <a:schemeClr val="tx1"/>
                </a:solidFill>
              </a:rPr>
            </a:br>
            <a:r>
              <a:rPr lang="en-US" altLang="zh-CN" sz="2400" i="1" dirty="0">
                <a:solidFill>
                  <a:schemeClr val="tx1"/>
                </a:solidFill>
              </a:rPr>
              <a:t>• </a:t>
            </a:r>
            <a:r>
              <a:rPr lang="en-US" altLang="zh-CN" sz="2400" dirty="0">
                <a:solidFill>
                  <a:schemeClr val="tx1"/>
                </a:solidFill>
              </a:rPr>
              <a:t>Typically, multiple low-level visual features are extracted </a:t>
            </a:r>
            <a:r>
              <a:rPr lang="en-US" altLang="zh-CN" sz="2400" dirty="0" smtClean="0">
                <a:solidFill>
                  <a:schemeClr val="tx1"/>
                </a:solidFill>
              </a:rPr>
              <a:t>and combined into a saliency map.</a:t>
            </a:r>
          </a:p>
          <a:p>
            <a:r>
              <a:rPr lang="en-US" altLang="zh-CN" sz="2400" b="1" dirty="0">
                <a:solidFill>
                  <a:srgbClr val="FF0000"/>
                </a:solidFill>
              </a:rPr>
              <a:t>Top-down</a:t>
            </a:r>
            <a:r>
              <a:rPr lang="en-US" altLang="zh-CN" sz="2400" b="1" dirty="0"/>
              <a:t> </a:t>
            </a:r>
            <a:r>
              <a:rPr lang="en-US" altLang="zh-CN" sz="2400" dirty="0">
                <a:solidFill>
                  <a:schemeClr val="tx1"/>
                </a:solidFill>
              </a:rPr>
              <a:t>goal-driven mechanisms:</a:t>
            </a:r>
            <a:br>
              <a:rPr lang="en-US" altLang="zh-CN" sz="2400" dirty="0">
                <a:solidFill>
                  <a:schemeClr val="tx1"/>
                </a:solidFill>
              </a:rPr>
            </a:br>
            <a:r>
              <a:rPr lang="en-US" altLang="zh-CN" sz="2400" i="1" dirty="0">
                <a:solidFill>
                  <a:schemeClr val="tx1"/>
                </a:solidFill>
              </a:rPr>
              <a:t>• </a:t>
            </a:r>
            <a:r>
              <a:rPr lang="en-US" altLang="zh-CN" sz="2400" dirty="0">
                <a:solidFill>
                  <a:schemeClr val="tx1"/>
                </a:solidFill>
              </a:rPr>
              <a:t>semantic understanding, memories, state, and </a:t>
            </a:r>
            <a:r>
              <a:rPr lang="en-US" altLang="zh-CN" sz="2400" dirty="0" smtClean="0">
                <a:solidFill>
                  <a:schemeClr val="tx1"/>
                </a:solidFill>
              </a:rPr>
              <a:t>task</a:t>
            </a:r>
          </a:p>
          <a:p>
            <a:r>
              <a:rPr lang="en-US" altLang="zh-CN" sz="2400" b="1" dirty="0">
                <a:solidFill>
                  <a:srgbClr val="7030A0"/>
                </a:solidFill>
              </a:rPr>
              <a:t>Saliency</a:t>
            </a:r>
            <a:r>
              <a:rPr lang="en-US" altLang="zh-CN" sz="2400" dirty="0">
                <a:solidFill>
                  <a:srgbClr val="7030A0"/>
                </a:solidFill>
              </a:rPr>
              <a:t>:</a:t>
            </a:r>
            <a:r>
              <a:rPr lang="en-US" altLang="zh-CN" sz="2400" dirty="0">
                <a:solidFill>
                  <a:schemeClr val="tx1"/>
                </a:solidFill>
              </a:rPr>
              <a:t> some parts of a scene which are distinctive to their</a:t>
            </a:r>
            <a:br>
              <a:rPr lang="en-US" altLang="zh-CN" sz="2400" dirty="0">
                <a:solidFill>
                  <a:schemeClr val="tx1"/>
                </a:solidFill>
              </a:rPr>
            </a:br>
            <a:r>
              <a:rPr lang="en-US" altLang="zh-CN" sz="2400" dirty="0">
                <a:solidFill>
                  <a:schemeClr val="tx1"/>
                </a:solidFill>
              </a:rPr>
              <a:t>neighboring parts. This term is often considered in the</a:t>
            </a:r>
            <a:br>
              <a:rPr lang="en-US" altLang="zh-CN" sz="2400" dirty="0">
                <a:solidFill>
                  <a:schemeClr val="tx1"/>
                </a:solidFill>
              </a:rPr>
            </a:br>
            <a:r>
              <a:rPr lang="en-US" altLang="zh-CN" sz="2400" dirty="0">
                <a:solidFill>
                  <a:schemeClr val="tx1"/>
                </a:solidFill>
              </a:rPr>
              <a:t>context of bottom-up computations</a:t>
            </a:r>
            <a:r>
              <a:rPr lang="en-US" altLang="zh-CN" sz="2400" dirty="0" smtClean="0">
                <a:solidFill>
                  <a:schemeClr val="tx1"/>
                </a:solidFill>
              </a:rPr>
              <a:t>.</a:t>
            </a:r>
            <a:r>
              <a:rPr lang="en-US" altLang="zh-CN" sz="2400" dirty="0">
                <a:solidFill>
                  <a:schemeClr val="tx1"/>
                </a:solidFill>
              </a:rPr>
              <a:t/>
            </a:r>
            <a:br>
              <a:rPr lang="en-US" altLang="zh-CN" sz="2400" dirty="0">
                <a:solidFill>
                  <a:schemeClr val="tx1"/>
                </a:solidFill>
              </a:rPr>
            </a:br>
            <a:r>
              <a:rPr lang="en-US" altLang="zh-CN" sz="2400" dirty="0"/>
              <a:t/>
            </a:r>
            <a:br>
              <a:rPr lang="en-US" altLang="zh-CN" sz="2400" dirty="0"/>
            </a:br>
            <a:endParaRPr lang="zh-CN" altLang="en-US" sz="2400" dirty="0"/>
          </a:p>
        </p:txBody>
      </p:sp>
      <p:sp>
        <p:nvSpPr>
          <p:cNvPr id="5" name="标题 2"/>
          <p:cNvSpPr txBox="1">
            <a:spLocks/>
          </p:cNvSpPr>
          <p:nvPr/>
        </p:nvSpPr>
        <p:spPr bwMode="auto">
          <a:xfrm>
            <a:off x="2843808" y="24943"/>
            <a:ext cx="6300192" cy="65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a:lstStyle>
          <a:p>
            <a:r>
              <a:rPr lang="en-US" altLang="zh-CN" sz="3200" dirty="0" smtClean="0">
                <a:solidFill>
                  <a:srgbClr val="002060"/>
                </a:solidFill>
              </a:rPr>
              <a:t>Visual</a:t>
            </a:r>
            <a:r>
              <a:rPr lang="en-US" altLang="zh-CN" sz="3200" dirty="0" smtClean="0"/>
              <a:t>: Concepts </a:t>
            </a:r>
            <a:r>
              <a:rPr lang="en-US" altLang="zh-CN" sz="3200" dirty="0"/>
              <a:t>and Terms</a:t>
            </a:r>
            <a:endParaRPr lang="zh-CN" altLang="en-US" sz="3200" dirty="0"/>
          </a:p>
        </p:txBody>
      </p:sp>
    </p:spTree>
    <p:extLst>
      <p:ext uri="{BB962C8B-B14F-4D97-AF65-F5344CB8AC3E}">
        <p14:creationId xmlns:p14="http://schemas.microsoft.com/office/powerpoint/2010/main" val="93481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1000"/>
                                        <p:tgtEl>
                                          <p:spTgt spid="2">
                                            <p:txEl>
                                              <p:pRg st="3" end="3"/>
                                            </p:txEl>
                                          </p:spTgt>
                                        </p:tgtEl>
                                      </p:cBhvr>
                                    </p:animEffect>
                                    <p:anim calcmode="lin" valueType="num">
                                      <p:cBhvr>
                                        <p:cTn id="2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7584" y="1124744"/>
            <a:ext cx="7408333" cy="4968552"/>
          </a:xfrm>
        </p:spPr>
        <p:txBody>
          <a:bodyPr>
            <a:noAutofit/>
          </a:bodyPr>
          <a:lstStyle/>
          <a:p>
            <a:r>
              <a:rPr lang="en-US" altLang="zh-CN" sz="2000" dirty="0">
                <a:solidFill>
                  <a:schemeClr val="tx1"/>
                </a:solidFill>
              </a:rPr>
              <a:t>In addition to being an interesting scientific </a:t>
            </a:r>
            <a:r>
              <a:rPr lang="en-US" altLang="zh-CN" sz="2000" dirty="0" smtClean="0">
                <a:solidFill>
                  <a:schemeClr val="tx1"/>
                </a:solidFill>
              </a:rPr>
              <a:t>challenge, modeling </a:t>
            </a:r>
            <a:r>
              <a:rPr lang="en-US" altLang="zh-CN" sz="2000" dirty="0">
                <a:solidFill>
                  <a:schemeClr val="tx1"/>
                </a:solidFill>
              </a:rPr>
              <a:t>saliency has many engineering applications</a:t>
            </a:r>
            <a:r>
              <a:rPr lang="en-US" altLang="zh-CN" sz="2000" dirty="0" smtClean="0">
                <a:solidFill>
                  <a:schemeClr val="tx1"/>
                </a:solidFill>
              </a:rPr>
              <a:t>.</a:t>
            </a:r>
          </a:p>
          <a:p>
            <a:r>
              <a:rPr lang="en-US" altLang="zh-CN" sz="2000" b="1" dirty="0">
                <a:solidFill>
                  <a:srgbClr val="7030A0"/>
                </a:solidFill>
              </a:rPr>
              <a:t>Computer Vision:</a:t>
            </a:r>
            <a:r>
              <a:rPr lang="en-US" altLang="zh-CN" sz="2000" dirty="0">
                <a:solidFill>
                  <a:srgbClr val="7030A0"/>
                </a:solidFill>
              </a:rPr>
              <a:t/>
            </a:r>
            <a:br>
              <a:rPr lang="en-US" altLang="zh-CN" sz="2000" dirty="0">
                <a:solidFill>
                  <a:srgbClr val="7030A0"/>
                </a:solidFill>
              </a:rPr>
            </a:br>
            <a:r>
              <a:rPr lang="en-US" altLang="zh-CN" sz="2000" i="1" dirty="0">
                <a:solidFill>
                  <a:schemeClr val="tx1"/>
                </a:solidFill>
              </a:rPr>
              <a:t>• </a:t>
            </a:r>
            <a:r>
              <a:rPr lang="en-US" altLang="zh-CN" sz="2000" dirty="0">
                <a:solidFill>
                  <a:schemeClr val="tx1"/>
                </a:solidFill>
              </a:rPr>
              <a:t>Object recognition</a:t>
            </a:r>
            <a:br>
              <a:rPr lang="en-US" altLang="zh-CN" sz="2000" dirty="0">
                <a:solidFill>
                  <a:schemeClr val="tx1"/>
                </a:solidFill>
              </a:rPr>
            </a:br>
            <a:r>
              <a:rPr lang="en-US" altLang="zh-CN" sz="2000" i="1" dirty="0">
                <a:solidFill>
                  <a:schemeClr val="tx1"/>
                </a:solidFill>
              </a:rPr>
              <a:t>• </a:t>
            </a:r>
            <a:r>
              <a:rPr lang="en-US" altLang="zh-CN" sz="2000" dirty="0">
                <a:solidFill>
                  <a:schemeClr val="tx1"/>
                </a:solidFill>
              </a:rPr>
              <a:t>Object detection</a:t>
            </a:r>
            <a:br>
              <a:rPr lang="en-US" altLang="zh-CN" sz="2000" dirty="0">
                <a:solidFill>
                  <a:schemeClr val="tx1"/>
                </a:solidFill>
              </a:rPr>
            </a:br>
            <a:r>
              <a:rPr lang="en-US" altLang="zh-CN" sz="2000" i="1" dirty="0">
                <a:solidFill>
                  <a:schemeClr val="tx1"/>
                </a:solidFill>
              </a:rPr>
              <a:t>• </a:t>
            </a:r>
            <a:r>
              <a:rPr lang="en-US" altLang="zh-CN" sz="2000" dirty="0">
                <a:solidFill>
                  <a:schemeClr val="tx1"/>
                </a:solidFill>
              </a:rPr>
              <a:t>Image and video compression</a:t>
            </a:r>
            <a:br>
              <a:rPr lang="en-US" altLang="zh-CN" sz="2000" dirty="0">
                <a:solidFill>
                  <a:schemeClr val="tx1"/>
                </a:solidFill>
              </a:rPr>
            </a:br>
            <a:r>
              <a:rPr lang="en-US" altLang="zh-CN" sz="2000" i="1" dirty="0">
                <a:solidFill>
                  <a:schemeClr val="tx1"/>
                </a:solidFill>
              </a:rPr>
              <a:t>• </a:t>
            </a:r>
            <a:r>
              <a:rPr lang="en-US" altLang="zh-CN" sz="2000" dirty="0">
                <a:solidFill>
                  <a:schemeClr val="tx1"/>
                </a:solidFill>
              </a:rPr>
              <a:t>Image </a:t>
            </a:r>
            <a:r>
              <a:rPr lang="en-US" altLang="zh-CN" sz="2000" dirty="0" smtClean="0">
                <a:solidFill>
                  <a:schemeClr val="tx1"/>
                </a:solidFill>
              </a:rPr>
              <a:t>segmentation</a:t>
            </a:r>
          </a:p>
          <a:p>
            <a:r>
              <a:rPr lang="en-US" altLang="zh-CN" sz="2000" b="1" dirty="0">
                <a:solidFill>
                  <a:srgbClr val="7030A0"/>
                </a:solidFill>
              </a:rPr>
              <a:t>Computer Graphics:</a:t>
            </a:r>
            <a:r>
              <a:rPr lang="en-US" altLang="zh-CN" sz="2000" dirty="0">
                <a:solidFill>
                  <a:srgbClr val="7030A0"/>
                </a:solidFill>
              </a:rPr>
              <a:t/>
            </a:r>
            <a:br>
              <a:rPr lang="en-US" altLang="zh-CN" sz="2000" dirty="0">
                <a:solidFill>
                  <a:srgbClr val="7030A0"/>
                </a:solidFill>
              </a:rPr>
            </a:br>
            <a:r>
              <a:rPr lang="en-US" altLang="zh-CN" sz="2000" i="1" dirty="0">
                <a:solidFill>
                  <a:schemeClr val="tx1"/>
                </a:solidFill>
              </a:rPr>
              <a:t>• </a:t>
            </a:r>
            <a:r>
              <a:rPr lang="en-US" altLang="zh-CN" sz="2000" dirty="0">
                <a:solidFill>
                  <a:schemeClr val="tx1"/>
                </a:solidFill>
              </a:rPr>
              <a:t>Image rendering</a:t>
            </a:r>
            <a:br>
              <a:rPr lang="en-US" altLang="zh-CN" sz="2000" dirty="0">
                <a:solidFill>
                  <a:schemeClr val="tx1"/>
                </a:solidFill>
              </a:rPr>
            </a:br>
            <a:r>
              <a:rPr lang="en-US" altLang="zh-CN" sz="2000" i="1" dirty="0">
                <a:solidFill>
                  <a:schemeClr val="tx1"/>
                </a:solidFill>
              </a:rPr>
              <a:t>• </a:t>
            </a:r>
            <a:r>
              <a:rPr lang="en-US" altLang="zh-CN" sz="2000" dirty="0">
                <a:solidFill>
                  <a:schemeClr val="tx1"/>
                </a:solidFill>
              </a:rPr>
              <a:t>Image thumb-nailing</a:t>
            </a:r>
            <a:br>
              <a:rPr lang="en-US" altLang="zh-CN" sz="2000" dirty="0">
                <a:solidFill>
                  <a:schemeClr val="tx1"/>
                </a:solidFill>
              </a:rPr>
            </a:br>
            <a:r>
              <a:rPr lang="en-US" altLang="zh-CN" sz="2000" i="1" dirty="0">
                <a:solidFill>
                  <a:schemeClr val="tx1"/>
                </a:solidFill>
              </a:rPr>
              <a:t>• </a:t>
            </a:r>
            <a:r>
              <a:rPr lang="en-US" altLang="zh-CN" sz="2000" dirty="0">
                <a:solidFill>
                  <a:schemeClr val="tx1"/>
                </a:solidFill>
              </a:rPr>
              <a:t>Automatic collage </a:t>
            </a:r>
            <a:r>
              <a:rPr lang="en-US" altLang="zh-CN" sz="2000" dirty="0" smtClean="0">
                <a:solidFill>
                  <a:schemeClr val="tx1"/>
                </a:solidFill>
              </a:rPr>
              <a:t>creation</a:t>
            </a:r>
          </a:p>
          <a:p>
            <a:r>
              <a:rPr lang="en-US" altLang="zh-CN" sz="2000" b="1" dirty="0">
                <a:solidFill>
                  <a:srgbClr val="7030A0"/>
                </a:solidFill>
              </a:rPr>
              <a:t>Others:</a:t>
            </a:r>
            <a:r>
              <a:rPr lang="en-US" altLang="zh-CN" sz="2000" dirty="0"/>
              <a:t/>
            </a:r>
            <a:br>
              <a:rPr lang="en-US" altLang="zh-CN" sz="2000" dirty="0"/>
            </a:br>
            <a:r>
              <a:rPr lang="en-US" altLang="zh-CN" sz="2000" i="1" dirty="0">
                <a:solidFill>
                  <a:schemeClr val="tx1"/>
                </a:solidFill>
              </a:rPr>
              <a:t>• </a:t>
            </a:r>
            <a:r>
              <a:rPr lang="en-US" altLang="zh-CN" sz="2000" dirty="0">
                <a:solidFill>
                  <a:schemeClr val="tx1"/>
                </a:solidFill>
              </a:rPr>
              <a:t>Advertising and package design</a:t>
            </a:r>
            <a:br>
              <a:rPr lang="en-US" altLang="zh-CN" sz="2000" dirty="0">
                <a:solidFill>
                  <a:schemeClr val="tx1"/>
                </a:solidFill>
              </a:rPr>
            </a:br>
            <a:r>
              <a:rPr lang="en-US" altLang="zh-CN" sz="2000" i="1" dirty="0">
                <a:solidFill>
                  <a:schemeClr val="tx1"/>
                </a:solidFill>
              </a:rPr>
              <a:t>• </a:t>
            </a:r>
            <a:r>
              <a:rPr lang="en-US" altLang="zh-CN" sz="2000" dirty="0">
                <a:solidFill>
                  <a:schemeClr val="tx1"/>
                </a:solidFill>
              </a:rPr>
              <a:t>Robot localization and navigation</a:t>
            </a:r>
            <a:br>
              <a:rPr lang="en-US" altLang="zh-CN" sz="2000" dirty="0">
                <a:solidFill>
                  <a:schemeClr val="tx1"/>
                </a:solidFill>
              </a:rPr>
            </a:br>
            <a:r>
              <a:rPr lang="en-US" altLang="zh-CN" sz="2000" i="1" dirty="0">
                <a:solidFill>
                  <a:schemeClr val="tx1"/>
                </a:solidFill>
              </a:rPr>
              <a:t>• </a:t>
            </a:r>
            <a:r>
              <a:rPr lang="en-US" altLang="zh-CN" sz="2000" dirty="0">
                <a:solidFill>
                  <a:schemeClr val="tx1"/>
                </a:solidFill>
              </a:rPr>
              <a:t>Retinal </a:t>
            </a:r>
            <a:r>
              <a:rPr lang="en-US" altLang="zh-CN" sz="2000" dirty="0" smtClean="0">
                <a:solidFill>
                  <a:schemeClr val="tx1"/>
                </a:solidFill>
              </a:rPr>
              <a:t>prostheses</a:t>
            </a:r>
            <a:endParaRPr lang="zh-CN" altLang="en-US" sz="2000" dirty="0">
              <a:solidFill>
                <a:schemeClr val="tx1"/>
              </a:solidFill>
            </a:endParaRPr>
          </a:p>
        </p:txBody>
      </p:sp>
      <p:sp>
        <p:nvSpPr>
          <p:cNvPr id="5" name="标题 2"/>
          <p:cNvSpPr txBox="1">
            <a:spLocks/>
          </p:cNvSpPr>
          <p:nvPr/>
        </p:nvSpPr>
        <p:spPr bwMode="auto">
          <a:xfrm>
            <a:off x="2843808" y="24943"/>
            <a:ext cx="6300192" cy="65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a:lstStyle>
          <a:p>
            <a:r>
              <a:rPr lang="en-US" altLang="zh-CN" sz="2800" dirty="0" smtClean="0">
                <a:solidFill>
                  <a:srgbClr val="002060"/>
                </a:solidFill>
              </a:rPr>
              <a:t>Visual</a:t>
            </a:r>
            <a:r>
              <a:rPr lang="en-US" altLang="zh-CN" sz="2800" dirty="0" smtClean="0"/>
              <a:t>: </a:t>
            </a:r>
            <a:r>
              <a:rPr lang="en-US" altLang="zh-CN" sz="2800" dirty="0"/>
              <a:t>Applications of Saliency Estimation</a:t>
            </a:r>
            <a:endParaRPr lang="zh-CN" altLang="en-US" sz="2800" dirty="0"/>
          </a:p>
        </p:txBody>
      </p:sp>
    </p:spTree>
    <p:extLst>
      <p:ext uri="{BB962C8B-B14F-4D97-AF65-F5344CB8AC3E}">
        <p14:creationId xmlns:p14="http://schemas.microsoft.com/office/powerpoint/2010/main" val="68867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96743" y="1196752"/>
            <a:ext cx="7408333" cy="1440160"/>
          </a:xfrm>
        </p:spPr>
        <p:txBody>
          <a:bodyPr>
            <a:noAutofit/>
          </a:bodyPr>
          <a:lstStyle/>
          <a:p>
            <a:r>
              <a:rPr lang="en-US" altLang="zh-CN" sz="2000" dirty="0">
                <a:solidFill>
                  <a:schemeClr val="tx1"/>
                </a:solidFill>
              </a:rPr>
              <a:t>Unlike other topics in the computer vision community, </a:t>
            </a:r>
            <a:r>
              <a:rPr lang="en-US" altLang="zh-CN" sz="2000" dirty="0" smtClean="0">
                <a:solidFill>
                  <a:schemeClr val="tx1"/>
                </a:solidFill>
              </a:rPr>
              <a:t>saliency estimation </a:t>
            </a:r>
            <a:r>
              <a:rPr lang="en-US" altLang="zh-CN" sz="2000" dirty="0">
                <a:solidFill>
                  <a:schemeClr val="tx1"/>
                </a:solidFill>
              </a:rPr>
              <a:t>is not a well-defined </a:t>
            </a:r>
            <a:r>
              <a:rPr lang="en-US" altLang="zh-CN" sz="2000" dirty="0" smtClean="0">
                <a:solidFill>
                  <a:schemeClr val="tx1"/>
                </a:solidFill>
              </a:rPr>
              <a:t>term.</a:t>
            </a:r>
            <a:r>
              <a:rPr lang="en-US" altLang="zh-CN" sz="2000" dirty="0">
                <a:solidFill>
                  <a:schemeClr val="tx1"/>
                </a:solidFill>
              </a:rPr>
              <a:t/>
            </a:r>
            <a:br>
              <a:rPr lang="en-US" altLang="zh-CN" sz="2000" dirty="0">
                <a:solidFill>
                  <a:schemeClr val="tx1"/>
                </a:solidFill>
              </a:rPr>
            </a:br>
            <a:r>
              <a:rPr lang="en-US" altLang="zh-CN" sz="2000" i="1" dirty="0">
                <a:solidFill>
                  <a:srgbClr val="7030A0"/>
                </a:solidFill>
              </a:rPr>
              <a:t>• </a:t>
            </a:r>
            <a:r>
              <a:rPr lang="en-US" altLang="zh-CN" sz="2000" b="1" dirty="0">
                <a:solidFill>
                  <a:srgbClr val="7030A0"/>
                </a:solidFill>
              </a:rPr>
              <a:t>Fixation prediction models</a:t>
            </a:r>
            <a:r>
              <a:rPr lang="en-US" altLang="zh-CN" sz="2000" dirty="0">
                <a:solidFill>
                  <a:srgbClr val="7030A0"/>
                </a:solidFill>
              </a:rPr>
              <a:t/>
            </a:r>
            <a:br>
              <a:rPr lang="en-US" altLang="zh-CN" sz="2000" dirty="0">
                <a:solidFill>
                  <a:srgbClr val="7030A0"/>
                </a:solidFill>
              </a:rPr>
            </a:br>
            <a:r>
              <a:rPr lang="en-US" altLang="zh-CN" sz="2000" i="1" dirty="0">
                <a:solidFill>
                  <a:srgbClr val="7030A0"/>
                </a:solidFill>
              </a:rPr>
              <a:t>• </a:t>
            </a:r>
            <a:r>
              <a:rPr lang="en-US" altLang="zh-CN" sz="2000" b="1" dirty="0">
                <a:solidFill>
                  <a:srgbClr val="7030A0"/>
                </a:solidFill>
              </a:rPr>
              <a:t>Salient object detection models</a:t>
            </a:r>
            <a:r>
              <a:rPr lang="en-US" altLang="zh-CN" sz="1800" dirty="0"/>
              <a:t/>
            </a:r>
            <a:br>
              <a:rPr lang="en-US" altLang="zh-CN" sz="1800" dirty="0"/>
            </a:br>
            <a:endParaRPr lang="zh-CN" altLang="en-US" sz="1800" dirty="0">
              <a:solidFill>
                <a:schemeClr val="tx1"/>
              </a:solidFill>
            </a:endParaRPr>
          </a:p>
        </p:txBody>
      </p:sp>
      <p:sp>
        <p:nvSpPr>
          <p:cNvPr id="3" name="标题 2"/>
          <p:cNvSpPr>
            <a:spLocks noGrp="1"/>
          </p:cNvSpPr>
          <p:nvPr>
            <p:ph type="title"/>
          </p:nvPr>
        </p:nvSpPr>
        <p:spPr/>
        <p:txBody>
          <a:bodyPr>
            <a:noAutofit/>
          </a:bodyPr>
          <a:lstStyle/>
          <a:p>
            <a:r>
              <a:rPr lang="en-US" altLang="zh-CN" sz="4000" dirty="0"/>
              <a:t>     </a:t>
            </a:r>
            <a:endParaRPr lang="zh-CN" altLang="en-US" sz="4000"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1231" y="2624418"/>
            <a:ext cx="6279356" cy="3514725"/>
          </a:xfrm>
          <a:prstGeom prst="rect">
            <a:avLst/>
          </a:prstGeom>
        </p:spPr>
      </p:pic>
      <p:sp>
        <p:nvSpPr>
          <p:cNvPr id="5" name="矩形 4"/>
          <p:cNvSpPr/>
          <p:nvPr/>
        </p:nvSpPr>
        <p:spPr>
          <a:xfrm>
            <a:off x="2051720" y="6179154"/>
            <a:ext cx="5742384" cy="646331"/>
          </a:xfrm>
          <a:prstGeom prst="rect">
            <a:avLst/>
          </a:prstGeom>
        </p:spPr>
        <p:txBody>
          <a:bodyPr wrap="square">
            <a:spAutoFit/>
          </a:bodyPr>
          <a:lstStyle/>
          <a:p>
            <a:r>
              <a:rPr lang="en-US" altLang="zh-CN" dirty="0">
                <a:solidFill>
                  <a:srgbClr val="7030A0"/>
                </a:solidFill>
              </a:rPr>
              <a:t>Figure:</a:t>
            </a:r>
            <a:r>
              <a:rPr lang="en-US" altLang="zh-CN" dirty="0"/>
              <a:t> </a:t>
            </a:r>
            <a:r>
              <a:rPr lang="en-US" altLang="zh-CN" dirty="0" smtClean="0"/>
              <a:t> A </a:t>
            </a:r>
            <a:r>
              <a:rPr lang="en-US" altLang="zh-CN" dirty="0"/>
              <a:t>simplified chronicle of saliency modeling</a:t>
            </a:r>
            <a:br>
              <a:rPr lang="en-US" altLang="zh-CN" dirty="0"/>
            </a:br>
            <a:endParaRPr lang="zh-CN" altLang="en-US" dirty="0"/>
          </a:p>
        </p:txBody>
      </p:sp>
      <p:sp>
        <p:nvSpPr>
          <p:cNvPr id="8" name="标题 2"/>
          <p:cNvSpPr txBox="1">
            <a:spLocks/>
          </p:cNvSpPr>
          <p:nvPr/>
        </p:nvSpPr>
        <p:spPr bwMode="auto">
          <a:xfrm>
            <a:off x="2843808" y="24943"/>
            <a:ext cx="6300192" cy="65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a:lstStyle>
          <a:p>
            <a:r>
              <a:rPr lang="en-US" altLang="zh-CN" sz="2400" dirty="0" smtClean="0">
                <a:solidFill>
                  <a:srgbClr val="002060"/>
                </a:solidFill>
              </a:rPr>
              <a:t>Visual</a:t>
            </a:r>
            <a:r>
              <a:rPr lang="en-US" altLang="zh-CN" sz="2400" dirty="0" smtClean="0"/>
              <a:t>: </a:t>
            </a:r>
            <a:r>
              <a:rPr lang="en-US" altLang="zh-CN" sz="2400" dirty="0"/>
              <a:t>Classification on Saliency Estimation</a:t>
            </a:r>
            <a:endParaRPr lang="zh-CN" altLang="en-US" sz="2400" dirty="0"/>
          </a:p>
        </p:txBody>
      </p:sp>
    </p:spTree>
    <p:extLst>
      <p:ext uri="{BB962C8B-B14F-4D97-AF65-F5344CB8AC3E}">
        <p14:creationId xmlns:p14="http://schemas.microsoft.com/office/powerpoint/2010/main" val="243545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775537" y="1772815"/>
            <a:ext cx="2206918" cy="1622425"/>
          </a:xfr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520" y="1772816"/>
            <a:ext cx="2162175" cy="1622425"/>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3695" y="1772815"/>
            <a:ext cx="2162175" cy="1622425"/>
          </a:xfrm>
          <a:prstGeom prst="rect">
            <a:avLst/>
          </a:prstGeom>
        </p:spPr>
      </p:pic>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75870" y="1772815"/>
            <a:ext cx="2195622" cy="1622425"/>
          </a:xfrm>
          <a:prstGeom prst="rect">
            <a:avLst/>
          </a:prstGeom>
        </p:spPr>
      </p:pic>
      <p:pic>
        <p:nvPicPr>
          <p:cNvPr id="10" name="图片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76133" y="3789038"/>
            <a:ext cx="2206322" cy="1622426"/>
          </a:xfrm>
          <a:prstGeom prst="rect">
            <a:avLst/>
          </a:prstGeom>
        </p:spPr>
      </p:pic>
      <p:pic>
        <p:nvPicPr>
          <p:cNvPr id="11" name="图片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1520" y="3789040"/>
            <a:ext cx="2162175" cy="1622425"/>
          </a:xfrm>
          <a:prstGeom prst="rect">
            <a:avLst/>
          </a:prstGeom>
        </p:spPr>
      </p:pic>
      <p:pic>
        <p:nvPicPr>
          <p:cNvPr id="12" name="图片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82674" y="3789038"/>
            <a:ext cx="2210817" cy="1622426"/>
          </a:xfrm>
          <a:prstGeom prst="rect">
            <a:avLst/>
          </a:prstGeom>
        </p:spPr>
      </p:pic>
      <p:pic>
        <p:nvPicPr>
          <p:cNvPr id="13" name="图片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417097" y="3789039"/>
            <a:ext cx="2162175" cy="1622425"/>
          </a:xfrm>
          <a:prstGeom prst="rect">
            <a:avLst/>
          </a:prstGeom>
        </p:spPr>
      </p:pic>
      <p:sp>
        <p:nvSpPr>
          <p:cNvPr id="14" name="矩形 13"/>
          <p:cNvSpPr/>
          <p:nvPr/>
        </p:nvSpPr>
        <p:spPr>
          <a:xfrm>
            <a:off x="251520" y="5801963"/>
            <a:ext cx="7864483" cy="369332"/>
          </a:xfrm>
          <a:prstGeom prst="rect">
            <a:avLst/>
          </a:prstGeom>
        </p:spPr>
        <p:txBody>
          <a:bodyPr wrap="square">
            <a:spAutoFit/>
          </a:bodyPr>
          <a:lstStyle/>
          <a:p>
            <a:r>
              <a:rPr lang="en-US" altLang="zh-CN" dirty="0">
                <a:solidFill>
                  <a:srgbClr val="7030A0"/>
                </a:solidFill>
              </a:rPr>
              <a:t>Figure:</a:t>
            </a:r>
            <a:r>
              <a:rPr lang="en-US" altLang="zh-CN" dirty="0"/>
              <a:t> G</a:t>
            </a:r>
            <a:r>
              <a:rPr lang="en-US" altLang="zh-CN" dirty="0" smtClean="0"/>
              <a:t>round </a:t>
            </a:r>
            <a:r>
              <a:rPr lang="en-US" altLang="zh-CN" dirty="0"/>
              <a:t>truth for fixation </a:t>
            </a:r>
            <a:r>
              <a:rPr lang="en-US" altLang="zh-CN" dirty="0" smtClean="0"/>
              <a:t>prediction.</a:t>
            </a:r>
            <a:endParaRPr lang="zh-CN" altLang="en-US" dirty="0"/>
          </a:p>
        </p:txBody>
      </p:sp>
      <p:sp>
        <p:nvSpPr>
          <p:cNvPr id="15" name="标题 2"/>
          <p:cNvSpPr txBox="1">
            <a:spLocks/>
          </p:cNvSpPr>
          <p:nvPr/>
        </p:nvSpPr>
        <p:spPr bwMode="auto">
          <a:xfrm>
            <a:off x="2843808" y="24943"/>
            <a:ext cx="6300192" cy="65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a:lstStyle>
          <a:p>
            <a:r>
              <a:rPr lang="en-US" altLang="zh-CN" sz="2400" dirty="0" smtClean="0">
                <a:solidFill>
                  <a:srgbClr val="002060"/>
                </a:solidFill>
              </a:rPr>
              <a:t>Visual</a:t>
            </a:r>
            <a:r>
              <a:rPr lang="en-US" altLang="zh-CN" sz="2400" dirty="0" smtClean="0"/>
              <a:t>: </a:t>
            </a:r>
            <a:r>
              <a:rPr lang="en-US" altLang="zh-CN" sz="2400" dirty="0"/>
              <a:t>Classification on Saliency Estimation</a:t>
            </a:r>
            <a:endParaRPr lang="zh-CN" altLang="en-US" sz="2400" dirty="0"/>
          </a:p>
        </p:txBody>
      </p:sp>
    </p:spTree>
    <p:extLst>
      <p:ext uri="{BB962C8B-B14F-4D97-AF65-F5344CB8AC3E}">
        <p14:creationId xmlns:p14="http://schemas.microsoft.com/office/powerpoint/2010/main" val="416166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1000"/>
                                        <p:tgtEl>
                                          <p:spTgt spid="14"/>
                                        </p:tgtEl>
                                      </p:cBhvr>
                                    </p:animEffect>
                                    <p:anim calcmode="lin" valueType="num">
                                      <p:cBhvr>
                                        <p:cTn id="46" dur="1000" fill="hold"/>
                                        <p:tgtEl>
                                          <p:spTgt spid="14"/>
                                        </p:tgtEl>
                                        <p:attrNameLst>
                                          <p:attrName>ppt_x</p:attrName>
                                        </p:attrNameLst>
                                      </p:cBhvr>
                                      <p:tavLst>
                                        <p:tav tm="0">
                                          <p:val>
                                            <p:strVal val="#ppt_x"/>
                                          </p:val>
                                        </p:tav>
                                        <p:tav tm="100000">
                                          <p:val>
                                            <p:strVal val="#ppt_x"/>
                                          </p:val>
                                        </p:tav>
                                      </p:tavLst>
                                    </p:anim>
                                    <p:anim calcmode="lin" valueType="num">
                                      <p:cBhvr>
                                        <p:cTn id="4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67544" y="5718252"/>
            <a:ext cx="7864483" cy="369332"/>
          </a:xfrm>
          <a:prstGeom prst="rect">
            <a:avLst/>
          </a:prstGeom>
        </p:spPr>
        <p:txBody>
          <a:bodyPr wrap="square">
            <a:spAutoFit/>
          </a:bodyPr>
          <a:lstStyle/>
          <a:p>
            <a:r>
              <a:rPr lang="en-US" altLang="zh-CN" dirty="0">
                <a:solidFill>
                  <a:srgbClr val="7030A0"/>
                </a:solidFill>
              </a:rPr>
              <a:t>Figure:</a:t>
            </a:r>
            <a:r>
              <a:rPr lang="en-US" altLang="zh-CN" dirty="0"/>
              <a:t> G</a:t>
            </a:r>
            <a:r>
              <a:rPr lang="en-US" altLang="zh-CN" dirty="0" smtClean="0"/>
              <a:t>round </a:t>
            </a:r>
            <a:r>
              <a:rPr lang="en-US" altLang="zh-CN" dirty="0"/>
              <a:t>truth for </a:t>
            </a:r>
            <a:r>
              <a:rPr lang="en-US" altLang="zh-CN" dirty="0" smtClean="0"/>
              <a:t>salient object </a:t>
            </a:r>
            <a:r>
              <a:rPr lang="en-US" altLang="zh-CN" dirty="0"/>
              <a:t>detection</a:t>
            </a:r>
            <a:r>
              <a:rPr lang="en-US" altLang="zh-CN" dirty="0" smtClean="0"/>
              <a:t>.</a:t>
            </a:r>
            <a:endParaRPr lang="zh-CN" altLang="en-US"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772816"/>
            <a:ext cx="2095500" cy="1571625"/>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435" y="3750296"/>
            <a:ext cx="2092609" cy="1569457"/>
          </a:xfrm>
          <a:prstGeom prst="rect">
            <a:avLst/>
          </a:prstGeom>
        </p:spPr>
      </p:pic>
      <p:pic>
        <p:nvPicPr>
          <p:cNvPr id="16" name="图片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4044" y="1772814"/>
            <a:ext cx="2095500" cy="1571625"/>
          </a:xfrm>
          <a:prstGeom prst="rect">
            <a:avLst/>
          </a:prstGeom>
        </p:spPr>
      </p:pic>
      <p:pic>
        <p:nvPicPr>
          <p:cNvPr id="17" name="图片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70832" y="3752500"/>
            <a:ext cx="2079862" cy="1567252"/>
          </a:xfrm>
          <a:prstGeom prst="rect">
            <a:avLst/>
          </a:prstGeom>
        </p:spPr>
      </p:pic>
      <p:pic>
        <p:nvPicPr>
          <p:cNvPr id="18" name="图片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58544" y="1772815"/>
            <a:ext cx="2095500" cy="1571625"/>
          </a:xfrm>
          <a:prstGeom prst="rect">
            <a:avLst/>
          </a:prstGeom>
        </p:spPr>
      </p:pic>
      <p:pic>
        <p:nvPicPr>
          <p:cNvPr id="19" name="图片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71244" y="3750295"/>
            <a:ext cx="2082800" cy="1569457"/>
          </a:xfrm>
          <a:prstGeom prst="rect">
            <a:avLst/>
          </a:prstGeom>
        </p:spPr>
      </p:pic>
      <p:pic>
        <p:nvPicPr>
          <p:cNvPr id="20" name="图片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63044" y="1772816"/>
            <a:ext cx="2095500" cy="1571625"/>
          </a:xfrm>
          <a:prstGeom prst="rect">
            <a:avLst/>
          </a:prstGeom>
        </p:spPr>
      </p:pic>
      <p:pic>
        <p:nvPicPr>
          <p:cNvPr id="21" name="图片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71656" y="3757653"/>
            <a:ext cx="2082800" cy="1562100"/>
          </a:xfrm>
          <a:prstGeom prst="rect">
            <a:avLst/>
          </a:prstGeom>
        </p:spPr>
      </p:pic>
      <p:sp>
        <p:nvSpPr>
          <p:cNvPr id="13" name="标题 2"/>
          <p:cNvSpPr txBox="1">
            <a:spLocks/>
          </p:cNvSpPr>
          <p:nvPr/>
        </p:nvSpPr>
        <p:spPr bwMode="auto">
          <a:xfrm>
            <a:off x="2843808" y="24943"/>
            <a:ext cx="6300192" cy="65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a:lstStyle>
          <a:p>
            <a:r>
              <a:rPr lang="en-US" altLang="zh-CN" sz="2400" dirty="0" smtClean="0">
                <a:solidFill>
                  <a:srgbClr val="002060"/>
                </a:solidFill>
              </a:rPr>
              <a:t>Visual</a:t>
            </a:r>
            <a:r>
              <a:rPr lang="en-US" altLang="zh-CN" sz="2400" dirty="0" smtClean="0"/>
              <a:t>: </a:t>
            </a:r>
            <a:r>
              <a:rPr lang="en-US" altLang="zh-CN" sz="2400" dirty="0"/>
              <a:t>Classification on Saliency Estimation</a:t>
            </a:r>
            <a:endParaRPr lang="zh-CN" altLang="en-US" sz="2400" dirty="0"/>
          </a:p>
        </p:txBody>
      </p:sp>
    </p:spTree>
    <p:extLst>
      <p:ext uri="{BB962C8B-B14F-4D97-AF65-F5344CB8AC3E}">
        <p14:creationId xmlns:p14="http://schemas.microsoft.com/office/powerpoint/2010/main" val="7249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1000"/>
                                        <p:tgtEl>
                                          <p:spTgt spid="21"/>
                                        </p:tgtEl>
                                      </p:cBhvr>
                                    </p:animEffect>
                                    <p:anim calcmode="lin" valueType="num">
                                      <p:cBhvr>
                                        <p:cTn id="31" dur="1000" fill="hold"/>
                                        <p:tgtEl>
                                          <p:spTgt spid="21"/>
                                        </p:tgtEl>
                                        <p:attrNameLst>
                                          <p:attrName>ppt_x</p:attrName>
                                        </p:attrNameLst>
                                      </p:cBhvr>
                                      <p:tavLst>
                                        <p:tav tm="0">
                                          <p:val>
                                            <p:strVal val="#ppt_x"/>
                                          </p:val>
                                        </p:tav>
                                        <p:tav tm="100000">
                                          <p:val>
                                            <p:strVal val="#ppt_x"/>
                                          </p:val>
                                        </p:tav>
                                      </p:tavLst>
                                    </p:anim>
                                    <p:anim calcmode="lin" valueType="num">
                                      <p:cBhvr>
                                        <p:cTn id="32" dur="1000" fill="hold"/>
                                        <p:tgtEl>
                                          <p:spTgt spid="21"/>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anim calcmode="lin" valueType="num">
                                      <p:cBhvr>
                                        <p:cTn id="36" dur="1000" fill="hold"/>
                                        <p:tgtEl>
                                          <p:spTgt spid="19"/>
                                        </p:tgtEl>
                                        <p:attrNameLst>
                                          <p:attrName>ppt_x</p:attrName>
                                        </p:attrNameLst>
                                      </p:cBhvr>
                                      <p:tavLst>
                                        <p:tav tm="0">
                                          <p:val>
                                            <p:strVal val="#ppt_x"/>
                                          </p:val>
                                        </p:tav>
                                        <p:tav tm="100000">
                                          <p:val>
                                            <p:strVal val="#ppt_x"/>
                                          </p:val>
                                        </p:tav>
                                      </p:tavLst>
                                    </p:anim>
                                    <p:anim calcmode="lin" valueType="num">
                                      <p:cBhvr>
                                        <p:cTn id="37" dur="1000" fill="hold"/>
                                        <p:tgtEl>
                                          <p:spTgt spid="19"/>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1000"/>
                                        <p:tgtEl>
                                          <p:spTgt spid="17"/>
                                        </p:tgtEl>
                                      </p:cBhvr>
                                    </p:animEffect>
                                    <p:anim calcmode="lin" valueType="num">
                                      <p:cBhvr>
                                        <p:cTn id="41" dur="1000" fill="hold"/>
                                        <p:tgtEl>
                                          <p:spTgt spid="17"/>
                                        </p:tgtEl>
                                        <p:attrNameLst>
                                          <p:attrName>ppt_x</p:attrName>
                                        </p:attrNameLst>
                                      </p:cBhvr>
                                      <p:tavLst>
                                        <p:tav tm="0">
                                          <p:val>
                                            <p:strVal val="#ppt_x"/>
                                          </p:val>
                                        </p:tav>
                                        <p:tav tm="100000">
                                          <p:val>
                                            <p:strVal val="#ppt_x"/>
                                          </p:val>
                                        </p:tav>
                                      </p:tavLst>
                                    </p:anim>
                                    <p:anim calcmode="lin" valueType="num">
                                      <p:cBhvr>
                                        <p:cTn id="42" dur="1000" fill="hold"/>
                                        <p:tgtEl>
                                          <p:spTgt spid="1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1000"/>
                                        <p:tgtEl>
                                          <p:spTgt spid="14"/>
                                        </p:tgtEl>
                                      </p:cBhvr>
                                    </p:animEffect>
                                    <p:anim calcmode="lin" valueType="num">
                                      <p:cBhvr>
                                        <p:cTn id="46" dur="1000" fill="hold"/>
                                        <p:tgtEl>
                                          <p:spTgt spid="14"/>
                                        </p:tgtEl>
                                        <p:attrNameLst>
                                          <p:attrName>ppt_x</p:attrName>
                                        </p:attrNameLst>
                                      </p:cBhvr>
                                      <p:tavLst>
                                        <p:tav tm="0">
                                          <p:val>
                                            <p:strVal val="#ppt_x"/>
                                          </p:val>
                                        </p:tav>
                                        <p:tav tm="100000">
                                          <p:val>
                                            <p:strVal val="#ppt_x"/>
                                          </p:val>
                                        </p:tav>
                                      </p:tavLst>
                                    </p:anim>
                                    <p:anim calcmode="lin" valueType="num">
                                      <p:cBhvr>
                                        <p:cTn id="4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5120" y="1255645"/>
            <a:ext cx="5364037" cy="4522858"/>
          </a:xfrm>
          <a:prstGeom prst="rect">
            <a:avLst/>
          </a:prstGeom>
        </p:spPr>
      </p:pic>
      <p:sp>
        <p:nvSpPr>
          <p:cNvPr id="14" name="矩形 13"/>
          <p:cNvSpPr/>
          <p:nvPr/>
        </p:nvSpPr>
        <p:spPr>
          <a:xfrm>
            <a:off x="3205840" y="5990072"/>
            <a:ext cx="2742595" cy="369332"/>
          </a:xfrm>
          <a:prstGeom prst="rect">
            <a:avLst/>
          </a:prstGeom>
        </p:spPr>
        <p:txBody>
          <a:bodyPr wrap="square">
            <a:spAutoFit/>
          </a:bodyPr>
          <a:lstStyle/>
          <a:p>
            <a:r>
              <a:rPr lang="en-US" altLang="zh-CN" dirty="0">
                <a:solidFill>
                  <a:srgbClr val="7030A0"/>
                </a:solidFill>
              </a:rPr>
              <a:t>Figure:</a:t>
            </a:r>
            <a:r>
              <a:rPr lang="en-US" altLang="zh-CN" dirty="0"/>
              <a:t> Itti et al.’s </a:t>
            </a:r>
            <a:r>
              <a:rPr lang="en-US" altLang="zh-CN" dirty="0" smtClean="0"/>
              <a:t>model.</a:t>
            </a:r>
            <a:endParaRPr lang="zh-CN" altLang="en-US" dirty="0"/>
          </a:p>
        </p:txBody>
      </p:sp>
      <p:sp>
        <p:nvSpPr>
          <p:cNvPr id="6" name="标题 2"/>
          <p:cNvSpPr txBox="1">
            <a:spLocks/>
          </p:cNvSpPr>
          <p:nvPr/>
        </p:nvSpPr>
        <p:spPr bwMode="auto">
          <a:xfrm>
            <a:off x="2843808" y="24943"/>
            <a:ext cx="6300192" cy="65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a:lstStyle>
          <a:p>
            <a:r>
              <a:rPr lang="en-US" altLang="zh-CN" sz="2000" dirty="0" smtClean="0">
                <a:solidFill>
                  <a:srgbClr val="002060"/>
                </a:solidFill>
              </a:rPr>
              <a:t>Method 1:</a:t>
            </a:r>
            <a:r>
              <a:rPr lang="en-US" altLang="zh-CN" sz="2000" dirty="0" smtClean="0"/>
              <a:t> </a:t>
            </a:r>
            <a:r>
              <a:rPr lang="en-US" altLang="zh-CN" sz="2000" dirty="0"/>
              <a:t>The Classical Center-Surround Saliency Model</a:t>
            </a:r>
            <a:endParaRPr lang="zh-CN" altLang="en-US" sz="2000" dirty="0"/>
          </a:p>
        </p:txBody>
      </p:sp>
    </p:spTree>
    <p:extLst>
      <p:ext uri="{BB962C8B-B14F-4D97-AF65-F5344CB8AC3E}">
        <p14:creationId xmlns:p14="http://schemas.microsoft.com/office/powerpoint/2010/main" val="412184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28208" y="2344510"/>
            <a:ext cx="7408333" cy="1372522"/>
          </a:xfrm>
        </p:spPr>
        <p:txBody>
          <a:bodyPr/>
          <a:lstStyle/>
          <a:p>
            <a:r>
              <a:rPr lang="en-US" altLang="zh-CN" dirty="0" smtClean="0"/>
              <a:t>        :  </a:t>
            </a:r>
            <a:r>
              <a:rPr lang="en-US" altLang="zh-CN" dirty="0" smtClean="0">
                <a:solidFill>
                  <a:schemeClr val="tx1"/>
                </a:solidFill>
              </a:rPr>
              <a:t>a large region around pixel x</a:t>
            </a:r>
          </a:p>
          <a:p>
            <a:r>
              <a:rPr lang="en-US" altLang="zh-CN" dirty="0" smtClean="0">
                <a:solidFill>
                  <a:schemeClr val="tx1"/>
                </a:solidFill>
              </a:rPr>
              <a:t>        :  a small area around pixel x</a:t>
            </a:r>
            <a:endParaRPr lang="en-US" altLang="zh-CN" dirty="0"/>
          </a:p>
          <a:p>
            <a:endParaRPr lang="en-US" altLang="zh-CN" dirty="0" smtClean="0"/>
          </a:p>
          <a:p>
            <a:endParaRPr lang="en-US" altLang="zh-CN" dirty="0" smtClean="0"/>
          </a:p>
          <a:p>
            <a:r>
              <a:rPr lang="en-US" altLang="zh-CN" dirty="0" smtClean="0">
                <a:solidFill>
                  <a:schemeClr val="tx1"/>
                </a:solidFill>
              </a:rPr>
              <a:t>The error vector         can well reflect saliency. </a:t>
            </a:r>
            <a:endParaRPr lang="en-US" altLang="zh-CN" dirty="0">
              <a:solidFill>
                <a:schemeClr val="tx1"/>
              </a:solidFill>
            </a:endParaRPr>
          </a:p>
        </p:txBody>
      </p:sp>
      <p:sp>
        <p:nvSpPr>
          <p:cNvPr id="3" name="标题 2"/>
          <p:cNvSpPr>
            <a:spLocks noGrp="1"/>
          </p:cNvSpPr>
          <p:nvPr>
            <p:ph type="title"/>
          </p:nvPr>
        </p:nvSpPr>
        <p:spPr/>
        <p:txBody>
          <a:bodyPr>
            <a:noAutofit/>
          </a:bodyPr>
          <a:lstStyle/>
          <a:p>
            <a:r>
              <a:rPr lang="en-US" altLang="zh-CN" sz="4000" dirty="0"/>
              <a:t>     </a:t>
            </a:r>
            <a:endParaRPr lang="zh-CN" altLang="en-US" sz="4000" dirty="0"/>
          </a:p>
        </p:txBody>
      </p:sp>
      <p:graphicFrame>
        <p:nvGraphicFramePr>
          <p:cNvPr id="2" name="对象 1"/>
          <p:cNvGraphicFramePr>
            <a:graphicFrameLocks noChangeAspect="1"/>
          </p:cNvGraphicFramePr>
          <p:nvPr>
            <p:extLst>
              <p:ext uri="{D42A27DB-BD31-4B8C-83A1-F6EECF244321}">
                <p14:modId xmlns:p14="http://schemas.microsoft.com/office/powerpoint/2010/main" val="2054231840"/>
              </p:ext>
            </p:extLst>
          </p:nvPr>
        </p:nvGraphicFramePr>
        <p:xfrm>
          <a:off x="1015779" y="1510643"/>
          <a:ext cx="4978125" cy="656456"/>
        </p:xfrm>
        <a:graphic>
          <a:graphicData uri="http://schemas.openxmlformats.org/presentationml/2006/ole">
            <mc:AlternateContent xmlns:mc="http://schemas.openxmlformats.org/markup-compatibility/2006">
              <mc:Choice xmlns:v="urn:schemas-microsoft-com:vml" Requires="v">
                <p:oleObj spid="_x0000_s2166" name="Equation" r:id="rId4" imgW="2311200" imgH="304560" progId="Equation.DSMT4">
                  <p:embed/>
                </p:oleObj>
              </mc:Choice>
              <mc:Fallback>
                <p:oleObj name="Equation" r:id="rId4" imgW="2311200" imgH="304560" progId="Equation.DSMT4">
                  <p:embed/>
                  <p:pic>
                    <p:nvPicPr>
                      <p:cNvPr id="0" name=""/>
                      <p:cNvPicPr/>
                      <p:nvPr/>
                    </p:nvPicPr>
                    <p:blipFill>
                      <a:blip r:embed="rId5"/>
                      <a:stretch>
                        <a:fillRect/>
                      </a:stretch>
                    </p:blipFill>
                    <p:spPr>
                      <a:xfrm>
                        <a:off x="1015779" y="1510643"/>
                        <a:ext cx="4978125" cy="656456"/>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232854276"/>
              </p:ext>
            </p:extLst>
          </p:nvPr>
        </p:nvGraphicFramePr>
        <p:xfrm>
          <a:off x="1015779" y="4032435"/>
          <a:ext cx="1900238" cy="487363"/>
        </p:xfrm>
        <a:graphic>
          <a:graphicData uri="http://schemas.openxmlformats.org/presentationml/2006/ole">
            <mc:AlternateContent xmlns:mc="http://schemas.openxmlformats.org/markup-compatibility/2006">
              <mc:Choice xmlns:v="urn:schemas-microsoft-com:vml" Requires="v">
                <p:oleObj spid="_x0000_s2167" name="Equation" r:id="rId6" imgW="990360" imgH="253800" progId="Equation.DSMT4">
                  <p:embed/>
                </p:oleObj>
              </mc:Choice>
              <mc:Fallback>
                <p:oleObj name="Equation" r:id="rId6" imgW="990360" imgH="253800" progId="Equation.DSMT4">
                  <p:embed/>
                  <p:pic>
                    <p:nvPicPr>
                      <p:cNvPr id="0" name=""/>
                      <p:cNvPicPr/>
                      <p:nvPr/>
                    </p:nvPicPr>
                    <p:blipFill>
                      <a:blip r:embed="rId7"/>
                      <a:stretch>
                        <a:fillRect/>
                      </a:stretch>
                    </p:blipFill>
                    <p:spPr>
                      <a:xfrm>
                        <a:off x="1015779" y="4032435"/>
                        <a:ext cx="1900238" cy="48736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995261731"/>
              </p:ext>
            </p:extLst>
          </p:nvPr>
        </p:nvGraphicFramePr>
        <p:xfrm>
          <a:off x="1231644" y="3081606"/>
          <a:ext cx="622548" cy="415032"/>
        </p:xfrm>
        <a:graphic>
          <a:graphicData uri="http://schemas.openxmlformats.org/presentationml/2006/ole">
            <mc:AlternateContent xmlns:mc="http://schemas.openxmlformats.org/markup-compatibility/2006">
              <mc:Choice xmlns:v="urn:schemas-microsoft-com:vml" Requires="v">
                <p:oleObj spid="_x0000_s2168" name="Equation" r:id="rId8" imgW="380880" imgH="253800" progId="Equation.DSMT4">
                  <p:embed/>
                </p:oleObj>
              </mc:Choice>
              <mc:Fallback>
                <p:oleObj name="Equation" r:id="rId8" imgW="380880" imgH="253800" progId="Equation.DSMT4">
                  <p:embed/>
                  <p:pic>
                    <p:nvPicPr>
                      <p:cNvPr id="0" name=""/>
                      <p:cNvPicPr/>
                      <p:nvPr/>
                    </p:nvPicPr>
                    <p:blipFill>
                      <a:blip r:embed="rId9"/>
                      <a:stretch>
                        <a:fillRect/>
                      </a:stretch>
                    </p:blipFill>
                    <p:spPr>
                      <a:xfrm>
                        <a:off x="1231644" y="3081606"/>
                        <a:ext cx="622548" cy="415032"/>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701144703"/>
              </p:ext>
            </p:extLst>
          </p:nvPr>
        </p:nvGraphicFramePr>
        <p:xfrm>
          <a:off x="1231644" y="2492896"/>
          <a:ext cx="556890" cy="359284"/>
        </p:xfrm>
        <a:graphic>
          <a:graphicData uri="http://schemas.openxmlformats.org/presentationml/2006/ole">
            <mc:AlternateContent xmlns:mc="http://schemas.openxmlformats.org/markup-compatibility/2006">
              <mc:Choice xmlns:v="urn:schemas-microsoft-com:vml" Requires="v">
                <p:oleObj spid="_x0000_s2169" name="Equation" r:id="rId10" imgW="393480" imgH="253800" progId="Equation.DSMT4">
                  <p:embed/>
                </p:oleObj>
              </mc:Choice>
              <mc:Fallback>
                <p:oleObj name="Equation" r:id="rId10" imgW="393480" imgH="253800" progId="Equation.DSMT4">
                  <p:embed/>
                  <p:pic>
                    <p:nvPicPr>
                      <p:cNvPr id="0" name=""/>
                      <p:cNvPicPr/>
                      <p:nvPr/>
                    </p:nvPicPr>
                    <p:blipFill>
                      <a:blip r:embed="rId11"/>
                      <a:stretch>
                        <a:fillRect/>
                      </a:stretch>
                    </p:blipFill>
                    <p:spPr>
                      <a:xfrm>
                        <a:off x="1231644" y="2492896"/>
                        <a:ext cx="556890" cy="359284"/>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87906529"/>
              </p:ext>
            </p:extLst>
          </p:nvPr>
        </p:nvGraphicFramePr>
        <p:xfrm>
          <a:off x="4060345" y="4826177"/>
          <a:ext cx="539542" cy="415032"/>
        </p:xfrm>
        <a:graphic>
          <a:graphicData uri="http://schemas.openxmlformats.org/presentationml/2006/ole">
            <mc:AlternateContent xmlns:mc="http://schemas.openxmlformats.org/markup-compatibility/2006">
              <mc:Choice xmlns:v="urn:schemas-microsoft-com:vml" Requires="v">
                <p:oleObj spid="_x0000_s2170" name="Equation" r:id="rId12" imgW="330120" imgH="253800" progId="Equation.DSMT4">
                  <p:embed/>
                </p:oleObj>
              </mc:Choice>
              <mc:Fallback>
                <p:oleObj name="Equation" r:id="rId12" imgW="330120" imgH="253800" progId="Equation.DSMT4">
                  <p:embed/>
                  <p:pic>
                    <p:nvPicPr>
                      <p:cNvPr id="0" name=""/>
                      <p:cNvPicPr/>
                      <p:nvPr/>
                    </p:nvPicPr>
                    <p:blipFill>
                      <a:blip r:embed="rId13"/>
                      <a:stretch>
                        <a:fillRect/>
                      </a:stretch>
                    </p:blipFill>
                    <p:spPr>
                      <a:xfrm>
                        <a:off x="4060345" y="4826177"/>
                        <a:ext cx="539542" cy="415032"/>
                      </a:xfrm>
                      <a:prstGeom prst="rect">
                        <a:avLst/>
                      </a:prstGeom>
                    </p:spPr>
                  </p:pic>
                </p:oleObj>
              </mc:Fallback>
            </mc:AlternateContent>
          </a:graphicData>
        </a:graphic>
      </p:graphicFrame>
      <p:sp>
        <p:nvSpPr>
          <p:cNvPr id="10" name="标题 2"/>
          <p:cNvSpPr txBox="1">
            <a:spLocks/>
          </p:cNvSpPr>
          <p:nvPr/>
        </p:nvSpPr>
        <p:spPr bwMode="auto">
          <a:xfrm>
            <a:off x="2843808" y="24943"/>
            <a:ext cx="6300192" cy="65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a:lstStyle>
          <a:p>
            <a:r>
              <a:rPr lang="en-US" altLang="zh-CN" sz="2800" dirty="0" smtClean="0">
                <a:solidFill>
                  <a:srgbClr val="002060"/>
                </a:solidFill>
              </a:rPr>
              <a:t>Method 1:</a:t>
            </a:r>
            <a:r>
              <a:rPr lang="en-US" altLang="zh-CN" sz="2800" dirty="0" smtClean="0"/>
              <a:t> </a:t>
            </a:r>
            <a:r>
              <a:rPr lang="en-US" altLang="zh-CN" sz="2800" dirty="0"/>
              <a:t>Center-Surround Comparison</a:t>
            </a:r>
            <a:endParaRPr lang="zh-CN" altLang="en-US" sz="2800" dirty="0"/>
          </a:p>
        </p:txBody>
      </p:sp>
    </p:spTree>
    <p:extLst>
      <p:ext uri="{BB962C8B-B14F-4D97-AF65-F5344CB8AC3E}">
        <p14:creationId xmlns:p14="http://schemas.microsoft.com/office/powerpoint/2010/main" val="412184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checkerboard(across)">
                                      <p:cBhvr>
                                        <p:cTn id="15" dur="500"/>
                                        <p:tgtEl>
                                          <p:spTgt spid="11"/>
                                        </p:tgtEl>
                                      </p:cBhvr>
                                    </p:animEffect>
                                  </p:childTnLst>
                                </p:cTn>
                              </p:par>
                              <p:par>
                                <p:cTn id="16" presetID="5"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heckerboard(across)">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fade">
                                      <p:cBhvr>
                                        <p:cTn id="23" dur="1000"/>
                                        <p:tgtEl>
                                          <p:spTgt spid="6">
                                            <p:txEl>
                                              <p:pRg st="0" end="0"/>
                                            </p:txEl>
                                          </p:spTgt>
                                        </p:tgtEl>
                                      </p:cBhvr>
                                    </p:animEffect>
                                    <p:anim calcmode="lin" valueType="num">
                                      <p:cBhvr>
                                        <p:cTn id="2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1000"/>
                                        <p:tgtEl>
                                          <p:spTgt spid="6">
                                            <p:txEl>
                                              <p:pRg st="1" end="1"/>
                                            </p:txEl>
                                          </p:spTgt>
                                        </p:tgtEl>
                                      </p:cBhvr>
                                    </p:animEffect>
                                    <p:anim calcmode="lin" valueType="num">
                                      <p:cBhvr>
                                        <p:cTn id="31"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fade">
                                      <p:cBhvr>
                                        <p:cTn id="37" dur="1000"/>
                                        <p:tgtEl>
                                          <p:spTgt spid="6">
                                            <p:txEl>
                                              <p:pRg st="4" end="4"/>
                                            </p:txEl>
                                          </p:spTgt>
                                        </p:tgtEl>
                                      </p:cBhvr>
                                    </p:animEffect>
                                    <p:anim calcmode="lin" valueType="num">
                                      <p:cBhvr>
                                        <p:cTn id="3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6">
                                            <p:txEl>
                                              <p:pRg st="4" end="4"/>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Xidian Univers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Xidian University" id="{C518A8EA-7A38-7C4C-AE88-F3CEAC549DA7}" vid="{1E51F794-D912-6440-A3B0-EFE81DB53D1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Xidian University</Template>
  <TotalTime>1283</TotalTime>
  <Words>1424</Words>
  <Application>Microsoft Office PowerPoint</Application>
  <PresentationFormat>全屏显示(4:3)</PresentationFormat>
  <Paragraphs>149</Paragraphs>
  <Slides>21</Slides>
  <Notes>20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28" baseType="lpstr">
      <vt:lpstr>宋体</vt:lpstr>
      <vt:lpstr>Arial</vt:lpstr>
      <vt:lpstr>Calibri</vt:lpstr>
      <vt:lpstr>Century</vt:lpstr>
      <vt:lpstr>Georgia</vt:lpstr>
      <vt:lpstr>Xidian University</vt:lpstr>
      <vt:lpstr>Equation</vt:lpstr>
      <vt:lpstr>Visual Saliency Estimation for Binocular Images under a Framework of Inverse Problem</vt:lpstr>
      <vt:lpstr>Outline</vt:lpstr>
      <vt:lpstr>PowerPoint 演示文稿</vt:lpstr>
      <vt:lpstr>PowerPoint 演示文稿</vt:lpstr>
      <vt:lpstr>     </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Saliency Analysis for Binocular Images under a Framework of Inverse Problem</dc:title>
  <dc:creator>lee</dc:creator>
  <cp:lastModifiedBy>sc</cp:lastModifiedBy>
  <cp:revision>90</cp:revision>
  <dcterms:created xsi:type="dcterms:W3CDTF">2016-05-09T03:06:31Z</dcterms:created>
  <dcterms:modified xsi:type="dcterms:W3CDTF">2017-04-10T16:13:33Z</dcterms:modified>
</cp:coreProperties>
</file>