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pSp>
        <p:nvGrpSpPr>
          <p:cNvPr id="63" name="组合 62"/>
          <p:cNvGrpSpPr/>
          <p:nvPr/>
        </p:nvGrpSpPr>
        <p:grpSpPr>
          <a:xfrm>
            <a:off x="9112250" y="613410"/>
            <a:ext cx="2764155" cy="2324100"/>
            <a:chOff x="11494" y="3420"/>
            <a:chExt cx="4353" cy="366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12345" y="4741"/>
              <a:ext cx="9" cy="71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>
              <a:off x="15839" y="4741"/>
              <a:ext cx="5" cy="67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2330" y="5079"/>
              <a:ext cx="58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2914" y="5079"/>
              <a:ext cx="58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3498" y="5079"/>
              <a:ext cx="58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4082" y="5079"/>
              <a:ext cx="58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14666" y="5079"/>
              <a:ext cx="58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5250" y="5079"/>
              <a:ext cx="594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12330" y="6042"/>
              <a:ext cx="58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12330" y="6815"/>
              <a:ext cx="58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057" y="5716"/>
              <a:ext cx="21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线程一</a:t>
              </a:r>
              <a:endParaRPr lang="zh-CN" altLang="en-US" sz="160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3057" y="6550"/>
              <a:ext cx="21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线程二</a:t>
              </a:r>
              <a:endParaRPr lang="zh-CN" altLang="en-US" sz="16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1494" y="4792"/>
              <a:ext cx="83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CPU</a:t>
              </a:r>
              <a:endParaRPr lang="en-US" altLang="zh-CN" sz="160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345" y="3420"/>
              <a:ext cx="350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每一小段即为一个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CPU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时间片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时间片再分配给线程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941070" y="1821815"/>
            <a:ext cx="2153285" cy="1682750"/>
            <a:chOff x="1482" y="2869"/>
            <a:chExt cx="3391" cy="265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482" y="2869"/>
              <a:ext cx="15" cy="265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6" name="组合 55"/>
            <p:cNvGrpSpPr/>
            <p:nvPr/>
          </p:nvGrpSpPr>
          <p:grpSpPr>
            <a:xfrm rot="0">
              <a:off x="1497" y="2869"/>
              <a:ext cx="3377" cy="2556"/>
              <a:chOff x="7608" y="6215"/>
              <a:chExt cx="3377" cy="2556"/>
            </a:xfrm>
          </p:grpSpPr>
          <p:cxnSp>
            <p:nvCxnSpPr>
              <p:cNvPr id="31" name="直接连接符 30"/>
              <p:cNvCxnSpPr/>
              <p:nvPr/>
            </p:nvCxnSpPr>
            <p:spPr>
              <a:xfrm flipH="1">
                <a:off x="10969" y="6215"/>
                <a:ext cx="15" cy="2556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>
                <a:off x="7608" y="6531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8192" y="6531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>
                <a:off x="8776" y="6531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>
                <a:off x="9360" y="6531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>
                <a:off x="9944" y="6531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10385" y="6531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>
                <a:off x="7608" y="8561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>
                <a:off x="8192" y="8561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>
                <a:off x="8776" y="8561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>
                <a:off x="9360" y="8561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>
                <a:off x="9944" y="8561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>
                <a:off x="10401" y="8561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组合 64"/>
          <p:cNvGrpSpPr/>
          <p:nvPr/>
        </p:nvGrpSpPr>
        <p:grpSpPr>
          <a:xfrm>
            <a:off x="4975860" y="930275"/>
            <a:ext cx="2929255" cy="3384550"/>
            <a:chOff x="7836" y="1465"/>
            <a:chExt cx="4613" cy="5330"/>
          </a:xfrm>
        </p:grpSpPr>
        <p:grpSp>
          <p:nvGrpSpPr>
            <p:cNvPr id="61" name="组合 60"/>
            <p:cNvGrpSpPr/>
            <p:nvPr/>
          </p:nvGrpSpPr>
          <p:grpSpPr>
            <a:xfrm rot="0">
              <a:off x="8932" y="2533"/>
              <a:ext cx="3392" cy="2682"/>
              <a:chOff x="3486" y="2733"/>
              <a:chExt cx="3392" cy="2682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3486" y="2765"/>
                <a:ext cx="15" cy="265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 flipH="1">
                <a:off x="6862" y="2733"/>
                <a:ext cx="15" cy="2556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>
                <a:off x="3501" y="3049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>
                <a:off x="4085" y="3049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>
                <a:off x="4669" y="3049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5253" y="3049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>
                <a:off x="5837" y="3049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6278" y="3049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3501" y="5079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4085" y="5079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4669" y="5079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5253" y="5079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5837" y="5079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6294" y="5079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/>
            <p:cNvGrpSpPr/>
            <p:nvPr/>
          </p:nvGrpSpPr>
          <p:grpSpPr>
            <a:xfrm rot="0">
              <a:off x="9370" y="5368"/>
              <a:ext cx="2919" cy="1099"/>
              <a:chOff x="12530" y="5916"/>
              <a:chExt cx="2919" cy="1099"/>
            </a:xfrm>
          </p:grpSpPr>
          <p:cxnSp>
            <p:nvCxnSpPr>
              <p:cNvPr id="51" name="直接箭头连接符 50"/>
              <p:cNvCxnSpPr/>
              <p:nvPr/>
            </p:nvCxnSpPr>
            <p:spPr>
              <a:xfrm>
                <a:off x="12530" y="6247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>
                <a:off x="12530" y="7015"/>
                <a:ext cx="584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/>
              <p:cNvSpPr txBox="1"/>
              <p:nvPr/>
            </p:nvSpPr>
            <p:spPr>
              <a:xfrm>
                <a:off x="13257" y="5916"/>
                <a:ext cx="219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/>
                  <a:t>线程一</a:t>
                </a:r>
                <a:endParaRPr lang="zh-CN" altLang="en-US" sz="1600"/>
              </a:p>
            </p:txBody>
          </p:sp>
        </p:grpSp>
        <p:sp>
          <p:nvSpPr>
            <p:cNvPr id="54" name="文本框 53"/>
            <p:cNvSpPr txBox="1"/>
            <p:nvPr/>
          </p:nvSpPr>
          <p:spPr>
            <a:xfrm>
              <a:off x="10097" y="6265"/>
              <a:ext cx="219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线程二</a:t>
              </a:r>
              <a:endParaRPr lang="zh-CN" altLang="en-US" sz="16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836" y="4627"/>
              <a:ext cx="109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CPU2</a:t>
              </a:r>
              <a:endParaRPr lang="en-US" altLang="zh-CN" sz="160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850" y="2636"/>
              <a:ext cx="109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CPU1</a:t>
              </a:r>
              <a:endParaRPr lang="en-US" altLang="zh-CN" sz="160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947" y="1465"/>
              <a:ext cx="350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每一小段即为一个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CPU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时间片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时间片再分配给线程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组合 25"/>
          <p:cNvGrpSpPr/>
          <p:nvPr/>
        </p:nvGrpSpPr>
        <p:grpSpPr>
          <a:xfrm>
            <a:off x="1591310" y="488950"/>
            <a:ext cx="2995930" cy="5880735"/>
            <a:chOff x="5188" y="934"/>
            <a:chExt cx="4718" cy="9261"/>
          </a:xfrm>
        </p:grpSpPr>
        <p:cxnSp>
          <p:nvCxnSpPr>
            <p:cNvPr id="6" name="直接箭头连接符 5"/>
            <p:cNvCxnSpPr/>
            <p:nvPr/>
          </p:nvCxnSpPr>
          <p:spPr>
            <a:xfrm flipH="1">
              <a:off x="6806" y="1613"/>
              <a:ext cx="16" cy="3407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9212" y="4894"/>
              <a:ext cx="0" cy="1894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6137" y="934"/>
              <a:ext cx="138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线程</a:t>
              </a: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19" y="3900"/>
              <a:ext cx="138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线程</a:t>
              </a:r>
              <a:r>
                <a:rPr lang="en-US" altLang="zh-CN"/>
                <a:t>B</a:t>
              </a:r>
              <a:endParaRPr lang="en-US" altLang="zh-CN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6782" y="6788"/>
              <a:ext cx="16" cy="3407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6814" y="4942"/>
              <a:ext cx="8" cy="1846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6799" y="4926"/>
              <a:ext cx="2429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6751" y="6756"/>
              <a:ext cx="2461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188" y="5021"/>
              <a:ext cx="1563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等待线程</a:t>
              </a:r>
              <a:r>
                <a:rPr lang="en-US" altLang="zh-CN" sz="1400"/>
                <a:t>B</a:t>
              </a:r>
              <a:r>
                <a:rPr lang="zh-CN" altLang="en-US" sz="1400"/>
                <a:t>处理逻辑结束</a:t>
              </a:r>
              <a:r>
                <a:rPr lang="en-US" altLang="zh-CN" sz="1400"/>
                <a:t>,</a:t>
              </a:r>
              <a:r>
                <a:rPr lang="zh-CN" altLang="en-US" sz="1400"/>
                <a:t>才能继续干活</a:t>
              </a:r>
              <a:endParaRPr lang="zh-CN" altLang="en-US" sz="14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833360" y="489585"/>
            <a:ext cx="2934970" cy="5880735"/>
            <a:chOff x="5284" y="934"/>
            <a:chExt cx="4622" cy="9261"/>
          </a:xfrm>
        </p:grpSpPr>
        <p:cxnSp>
          <p:nvCxnSpPr>
            <p:cNvPr id="28" name="直接箭头连接符 27"/>
            <p:cNvCxnSpPr/>
            <p:nvPr/>
          </p:nvCxnSpPr>
          <p:spPr>
            <a:xfrm flipH="1">
              <a:off x="6806" y="1613"/>
              <a:ext cx="16" cy="3407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9212" y="4894"/>
              <a:ext cx="0" cy="1894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137" y="934"/>
              <a:ext cx="138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线程</a:t>
              </a: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519" y="3900"/>
              <a:ext cx="138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线程</a:t>
              </a:r>
              <a:r>
                <a:rPr lang="en-US" altLang="zh-CN"/>
                <a:t>B</a:t>
              </a:r>
              <a:endParaRPr lang="en-US" altLang="zh-CN"/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H="1">
              <a:off x="6782" y="6788"/>
              <a:ext cx="16" cy="3407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6814" y="4942"/>
              <a:ext cx="8" cy="1846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6799" y="4926"/>
              <a:ext cx="2429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>
              <a:off x="6751" y="6756"/>
              <a:ext cx="2461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5284" y="5430"/>
              <a:ext cx="146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1400"/>
                <a:t>继续干活</a:t>
              </a:r>
              <a:r>
                <a:rPr lang="en-US" altLang="zh-CN" sz="1400"/>
                <a:t>,</a:t>
              </a:r>
              <a:r>
                <a:rPr lang="zh-CN" altLang="en-US" sz="1400"/>
                <a:t>无需等待</a:t>
              </a:r>
              <a:endParaRPr lang="zh-CN" altLang="en-US" sz="140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3284855" y="6303645"/>
            <a:ext cx="77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同步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806940" y="6369685"/>
            <a:ext cx="77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异步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991870" y="338455"/>
            <a:ext cx="10348595" cy="6050915"/>
            <a:chOff x="1562" y="533"/>
            <a:chExt cx="16297" cy="9529"/>
          </a:xfrm>
        </p:grpSpPr>
        <p:sp>
          <p:nvSpPr>
            <p:cNvPr id="4" name="矩形 3"/>
            <p:cNvSpPr/>
            <p:nvPr/>
          </p:nvSpPr>
          <p:spPr>
            <a:xfrm>
              <a:off x="1562" y="533"/>
              <a:ext cx="16297" cy="95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523" y="1676"/>
              <a:ext cx="3755" cy="7462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935" y="1724"/>
              <a:ext cx="9434" cy="73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777" y="3727"/>
              <a:ext cx="4252" cy="509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800" y="533"/>
              <a:ext cx="5600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/>
                <a:t>JVM Memory</a:t>
              </a:r>
              <a:endParaRPr lang="en-US" altLang="zh-CN" sz="40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059" y="1913"/>
              <a:ext cx="285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/>
                <a:t>栈</a:t>
              </a:r>
              <a:r>
                <a:rPr lang="en-US" altLang="zh-CN" sz="3200"/>
                <a:t>Stack</a:t>
              </a:r>
              <a:endParaRPr lang="en-US" altLang="zh-CN" sz="32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058" y="1913"/>
              <a:ext cx="247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/>
                <a:t>堆</a:t>
              </a:r>
              <a:r>
                <a:rPr lang="en-US" altLang="zh-CN" sz="3200"/>
                <a:t>Heap</a:t>
              </a:r>
              <a:endParaRPr lang="en-US" altLang="zh-CN" sz="32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223" y="3907"/>
              <a:ext cx="345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方法区</a:t>
              </a:r>
              <a:r>
                <a:rPr lang="en-US" altLang="zh-CN" sz="2400"/>
                <a:t>(</a:t>
              </a:r>
              <a:r>
                <a:rPr lang="zh-CN" altLang="en-US" sz="2400"/>
                <a:t>静态区</a:t>
              </a:r>
              <a:r>
                <a:rPr lang="en-US" altLang="zh-CN" sz="2400"/>
                <a:t>)</a:t>
              </a:r>
              <a:endParaRPr lang="en-US" altLang="zh-CN" sz="24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23" y="3127"/>
              <a:ext cx="3756" cy="4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◎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每个线程创建一个</a:t>
              </a:r>
              <a:b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  栈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◎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存储执行方法的执</a:t>
              </a:r>
              <a:b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</a:b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  行信息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◎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先进后出</a:t>
              </a: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,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后进先出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◎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连续存储，执行效</a:t>
              </a:r>
              <a:b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</a:b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  率高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786" y="3345"/>
              <a:ext cx="3756" cy="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◎</a:t>
              </a:r>
              <a:r>
                <a:rPr lang="zh-CN"/>
                <a:t>用于存储对象</a:t>
              </a:r>
              <a:endParaRPr lang="zh-CN"/>
            </a:p>
            <a:p>
              <a:endParaRPr lang="zh-CN"/>
            </a:p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◎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全局唯一</a:t>
              </a:r>
              <a:endParaRPr lang="zh-CN"/>
            </a:p>
            <a:p>
              <a:endParaRPr lang="zh-CN"/>
            </a:p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◎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堆是不连续的</a:t>
              </a:r>
              <a:endParaRPr lang="zh-CN"/>
            </a:p>
            <a:p>
              <a:endParaRPr lang="zh-CN"/>
            </a:p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◎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执行效率低</a:t>
              </a:r>
              <a:endParaRPr lang="zh-CN"/>
            </a:p>
            <a:p>
              <a:endParaRPr lang="zh-CN"/>
            </a:p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◎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所有线程共享</a:t>
              </a:r>
              <a:endParaRPr lang="zh-CN"/>
            </a:p>
            <a:p>
              <a:endParaRPr 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957" y="4632"/>
              <a:ext cx="4072" cy="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◎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类结构信息</a:t>
              </a:r>
              <a:endParaRPr lang="zh-CN"/>
            </a:p>
            <a:p>
              <a:endParaRPr lang="zh-CN"/>
            </a:p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◎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静态变量</a:t>
              </a: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(static)</a:t>
              </a:r>
              <a:endParaRPr lang="zh-CN"/>
            </a:p>
            <a:p>
              <a:endParaRPr lang="zh-CN"/>
            </a:p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◎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静态方法</a:t>
              </a:r>
              <a:endParaRPr lang="zh-CN"/>
            </a:p>
            <a:p>
              <a:endParaRPr lang="zh-CN"/>
            </a:p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◎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存储字符串</a:t>
              </a:r>
              <a:endParaRPr lang="zh-CN"/>
            </a:p>
            <a:p>
              <a:endParaRPr lang="zh-CN"/>
            </a:p>
            <a:p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◎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存储的内容是不变的</a:t>
              </a:r>
              <a:endParaRPr lang="zh-CN"/>
            </a:p>
            <a:p>
              <a:endParaRPr lang="zh-CN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412875" y="1055370"/>
            <a:ext cx="9987280" cy="5511165"/>
            <a:chOff x="2225" y="1662"/>
            <a:chExt cx="15728" cy="8679"/>
          </a:xfrm>
        </p:grpSpPr>
        <p:sp>
          <p:nvSpPr>
            <p:cNvPr id="4" name="椭圆 3"/>
            <p:cNvSpPr/>
            <p:nvPr/>
          </p:nvSpPr>
          <p:spPr>
            <a:xfrm>
              <a:off x="2225" y="1670"/>
              <a:ext cx="2286" cy="21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新生</a:t>
              </a:r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8804" y="1662"/>
              <a:ext cx="2286" cy="21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就绪</a:t>
              </a:r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5667" y="6663"/>
              <a:ext cx="2286" cy="21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消亡</a:t>
              </a: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225" y="6663"/>
              <a:ext cx="2286" cy="21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阻塞</a:t>
              </a: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04" y="6663"/>
              <a:ext cx="2286" cy="21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运行</a:t>
              </a:r>
              <a:endParaRPr lang="zh-CN" altLang="en-US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4795" y="2741"/>
              <a:ext cx="3739" cy="16"/>
            </a:xfrm>
            <a:prstGeom prst="straightConnector1">
              <a:avLst/>
            </a:prstGeom>
            <a:ln w="5715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11604" y="7742"/>
              <a:ext cx="3739" cy="16"/>
            </a:xfrm>
            <a:prstGeom prst="straightConnector1">
              <a:avLst/>
            </a:prstGeom>
            <a:ln w="5715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4385" y="3743"/>
              <a:ext cx="4433" cy="3013"/>
            </a:xfrm>
            <a:prstGeom prst="straightConnector1">
              <a:avLst/>
            </a:prstGeom>
            <a:ln w="5715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9938" y="4058"/>
              <a:ext cx="0" cy="2398"/>
            </a:xfrm>
            <a:prstGeom prst="straightConnector1">
              <a:avLst/>
            </a:prstGeom>
            <a:ln w="5715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4795" y="7734"/>
              <a:ext cx="3739" cy="0"/>
            </a:xfrm>
            <a:prstGeom prst="straightConnector1">
              <a:avLst/>
            </a:prstGeom>
            <a:ln w="5715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718" y="2023"/>
              <a:ext cx="17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start()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151" y="4799"/>
              <a:ext cx="241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获取</a:t>
              </a:r>
              <a:r>
                <a:rPr lang="en-US" altLang="zh-CN"/>
                <a:t>CPU</a:t>
              </a:r>
              <a:r>
                <a:rPr lang="zh-CN" altLang="en-US"/>
                <a:t>时间片</a:t>
              </a:r>
              <a:r>
                <a:rPr lang="en-US" altLang="zh-CN"/>
                <a:t>,</a:t>
              </a:r>
              <a:r>
                <a:rPr lang="zh-CN" altLang="en-US"/>
                <a:t>进而</a:t>
              </a:r>
              <a:r>
                <a:rPr lang="en-US" altLang="zh-CN"/>
                <a:t>run()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29" y="8016"/>
              <a:ext cx="2543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I/O</a:t>
              </a:r>
              <a:r>
                <a:rPr lang="zh-CN" altLang="en-US"/>
                <a:t>、</a:t>
              </a:r>
              <a:r>
                <a:rPr lang="en-US" altLang="zh-CN"/>
                <a:t>sleep()</a:t>
              </a:r>
              <a:r>
                <a:rPr lang="zh-CN" altLang="en-US"/>
                <a:t>、等待获取锁、等待别的线程</a:t>
              </a:r>
              <a:r>
                <a:rPr lang="en-US" altLang="zh-CN"/>
                <a:t>join()</a:t>
              </a:r>
              <a:r>
                <a:rPr lang="zh-CN" altLang="en-US"/>
                <a:t>完毕等等原因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右箭头 3"/>
          <p:cNvSpPr/>
          <p:nvPr/>
        </p:nvSpPr>
        <p:spPr>
          <a:xfrm>
            <a:off x="996315" y="673735"/>
            <a:ext cx="11089640" cy="3192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9710" y="2008505"/>
            <a:ext cx="87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19710" y="4979035"/>
            <a:ext cx="1383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其它某线程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70940" y="1659255"/>
            <a:ext cx="4567555" cy="119888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r>
              <a:rPr lang="en-US" altLang="zh-CN"/>
              <a:t>V == 1; A == V == 1;                </a:t>
            </a:r>
            <a:r>
              <a:rPr lang="zh-CN" altLang="en-US"/>
              <a:t>此时</a:t>
            </a:r>
            <a:r>
              <a:rPr lang="en-US"/>
              <a:t>V</a:t>
            </a:r>
            <a:r>
              <a:rPr lang="zh-CN" altLang="en-US"/>
              <a:t>为</a:t>
            </a:r>
            <a:r>
              <a:rPr lang="en-US" altLang="zh-CN"/>
              <a:t>2</a:t>
            </a:r>
            <a:r>
              <a:rPr lang="zh-CN" altLang="en-US"/>
              <a:t>了</a:t>
            </a:r>
            <a:r>
              <a:rPr lang="en-US" altLang="zh-CN"/>
              <a:t>,</a:t>
            </a:r>
            <a:br>
              <a:rPr lang="en-US" altLang="zh-CN"/>
            </a:br>
            <a:r>
              <a:rPr lang="en-US" altLang="zh-CN"/>
              <a:t>                                                  </a:t>
            </a:r>
            <a:r>
              <a:rPr lang="zh-CN"/>
              <a:t>与期望值</a:t>
            </a:r>
            <a:r>
              <a:rPr lang="en-US" altLang="zh-CN"/>
              <a:t>A</a:t>
            </a:r>
            <a:r>
              <a:rPr lang="zh-CN" altLang="en-US"/>
              <a:t>不相等</a:t>
            </a:r>
            <a:r>
              <a:rPr lang="en-US" altLang="zh-CN"/>
              <a:t>,</a:t>
            </a:r>
            <a:br>
              <a:rPr lang="zh-CN" altLang="en-US"/>
            </a:br>
            <a:r>
              <a:rPr lang="zh-CN" altLang="en-US"/>
              <a:t>                                                  </a:t>
            </a:r>
            <a:r>
              <a:rPr lang="en-US" altLang="zh-CN"/>
              <a:t>CAS</a:t>
            </a:r>
            <a:r>
              <a:rPr lang="zh-CN" altLang="en-US"/>
              <a:t>失败返回</a:t>
            </a:r>
            <a:r>
              <a:rPr lang="en-US" altLang="zh-CN"/>
              <a:t>false;              </a:t>
            </a:r>
            <a:br>
              <a:rPr lang="en-US" altLang="zh-CN"/>
            </a:br>
            <a:r>
              <a:rPr lang="en-US" altLang="zh-CN"/>
              <a:t>                                                  </a:t>
            </a:r>
            <a:r>
              <a:rPr lang="zh-CN" altLang="en-US"/>
              <a:t>再次进行</a:t>
            </a:r>
            <a:r>
              <a:rPr lang="en-US" altLang="zh-CN"/>
              <a:t>CAS</a:t>
            </a:r>
            <a:r>
              <a:rPr lang="zh-CN" altLang="en-US"/>
              <a:t>逻辑</a:t>
            </a:r>
            <a:r>
              <a:rPr lang="en-US" altLang="zh-CN"/>
              <a:t>!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15005" y="733425"/>
            <a:ext cx="4918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假设多线程对共享变量</a:t>
            </a: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zh-CN" altLang="en-US">
                <a:solidFill>
                  <a:srgbClr val="FF0000"/>
                </a:solidFill>
              </a:rPr>
              <a:t>做</a:t>
            </a:r>
            <a:r>
              <a:rPr lang="en-US">
                <a:solidFill>
                  <a:srgbClr val="FF0000"/>
                </a:solidFill>
              </a:rPr>
              <a:t>V = V + 1;</a:t>
            </a:r>
            <a:r>
              <a:rPr lang="zh-CN" altLang="en-US">
                <a:solidFill>
                  <a:srgbClr val="FF0000"/>
                </a:solidFill>
              </a:rPr>
              <a:t>操作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982470" y="4260215"/>
            <a:ext cx="4556760" cy="1773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54275" y="4839970"/>
            <a:ext cx="2524125" cy="6451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r>
              <a:rPr lang="zh-CN" altLang="en-US"/>
              <a:t>进行了一个成功的</a:t>
            </a:r>
            <a:r>
              <a:rPr lang="en-US"/>
              <a:t>CAS</a:t>
            </a:r>
            <a:r>
              <a:rPr lang="zh-CN" altLang="en-US"/>
              <a:t>算法逻辑</a:t>
            </a:r>
            <a:r>
              <a:rPr lang="en-US" altLang="zh-CN"/>
              <a:t>;</a:t>
            </a:r>
            <a:r>
              <a:rPr lang="zh-CN" altLang="en-US"/>
              <a:t>将令</a:t>
            </a:r>
            <a:r>
              <a:rPr lang="en-US" altLang="zh-CN"/>
              <a:t>V</a:t>
            </a:r>
            <a:r>
              <a:rPr lang="en-US" altLang="zh-CN"/>
              <a:t>  = 2</a:t>
            </a:r>
            <a:r>
              <a:rPr lang="zh-CN" altLang="en-US"/>
              <a:t>了</a:t>
            </a:r>
            <a:r>
              <a:rPr lang="en-US" altLang="zh-CN"/>
              <a:t>; 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1492250" y="6195060"/>
            <a:ext cx="5487035" cy="19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492250" y="4100830"/>
            <a:ext cx="10795" cy="20942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6969760" y="4089400"/>
            <a:ext cx="9525" cy="210756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482090" y="4089400"/>
            <a:ext cx="1299210" cy="25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092575" y="4070985"/>
            <a:ext cx="2895600" cy="88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24" idx="4"/>
          </p:cNvCxnSpPr>
          <p:nvPr/>
        </p:nvCxnSpPr>
        <p:spPr>
          <a:xfrm flipV="1">
            <a:off x="2781300" y="2094865"/>
            <a:ext cx="568960" cy="20034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4" idx="4"/>
          </p:cNvCxnSpPr>
          <p:nvPr/>
        </p:nvCxnSpPr>
        <p:spPr>
          <a:xfrm>
            <a:off x="3350260" y="2094865"/>
            <a:ext cx="742315" cy="20034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笑脸 23"/>
          <p:cNvSpPr/>
          <p:nvPr/>
        </p:nvSpPr>
        <p:spPr>
          <a:xfrm>
            <a:off x="3148330" y="1731645"/>
            <a:ext cx="403860" cy="363220"/>
          </a:xfrm>
          <a:prstGeom prst="smileyFac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539230" y="1531620"/>
            <a:ext cx="4249420" cy="14763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r>
              <a:rPr lang="zh-CN" altLang="en-US"/>
              <a:t>再次执行</a:t>
            </a:r>
            <a:r>
              <a:rPr lang="en-US" altLang="zh-CN"/>
              <a:t>CAS</a:t>
            </a:r>
            <a:r>
              <a:rPr lang="zh-CN" altLang="en-US"/>
              <a:t>逻辑</a:t>
            </a:r>
            <a:r>
              <a:rPr lang="en-US" altLang="zh-CN"/>
              <a:t>,V == 2; A == V == 2;</a:t>
            </a:r>
            <a:br>
              <a:rPr lang="en-US" altLang="zh-CN"/>
            </a:br>
            <a:r>
              <a:rPr lang="en-US" altLang="zh-CN"/>
              <a:t>......</a:t>
            </a:r>
            <a:endParaRPr lang="en-US" altLang="zh-CN"/>
          </a:p>
          <a:p>
            <a:r>
              <a:rPr lang="zh-CN" altLang="en-US"/>
              <a:t>此时</a:t>
            </a:r>
            <a:r>
              <a:rPr lang="en-US" altLang="zh-CN"/>
              <a:t>V</a:t>
            </a:r>
            <a:r>
              <a:rPr lang="zh-CN" altLang="en-US"/>
              <a:t>的值仍然为</a:t>
            </a:r>
            <a:r>
              <a:rPr lang="en-US" altLang="zh-CN"/>
              <a:t>2, A == V == 2</a:t>
            </a:r>
            <a:r>
              <a:rPr lang="zh-CN" altLang="en-US"/>
              <a:t>成立</a:t>
            </a:r>
            <a:r>
              <a:rPr lang="en-US" altLang="zh-CN"/>
              <a:t>,</a:t>
            </a:r>
            <a:r>
              <a:rPr lang="zh-CN" altLang="en-US"/>
              <a:t>那么令</a:t>
            </a:r>
            <a:r>
              <a:rPr lang="en-US" altLang="zh-CN"/>
              <a:t>V = B; CSA</a:t>
            </a:r>
            <a:r>
              <a:rPr lang="zh-CN" altLang="en-US"/>
              <a:t>成功</a:t>
            </a:r>
            <a:r>
              <a:rPr lang="en-US" altLang="zh-CN"/>
              <a:t>!</a:t>
            </a:r>
            <a:r>
              <a:rPr lang="zh-CN" altLang="en-US"/>
              <a:t>返回</a:t>
            </a:r>
            <a:r>
              <a:rPr lang="en-US" altLang="zh-CN"/>
              <a:t>true!</a:t>
            </a:r>
            <a:r>
              <a:rPr lang="zh-CN" altLang="en-US"/>
              <a:t>跳出</a:t>
            </a:r>
            <a:r>
              <a:rPr lang="en-US" altLang="zh-CN"/>
              <a:t>do ...while</a:t>
            </a:r>
            <a:r>
              <a:rPr lang="zh-CN" altLang="en-US"/>
              <a:t>循环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133715" y="4260215"/>
            <a:ext cx="354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一个                 代表一次</a:t>
            </a:r>
            <a:r>
              <a:rPr lang="en-US" altLang="zh-CN">
                <a:solidFill>
                  <a:srgbClr val="FF0000"/>
                </a:solidFill>
              </a:rPr>
              <a:t>CAS</a:t>
            </a:r>
            <a:r>
              <a:rPr lang="zh-CN" altLang="en-US">
                <a:solidFill>
                  <a:srgbClr val="FF0000"/>
                </a:solidFill>
              </a:rPr>
              <a:t>逻辑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976360" y="4260215"/>
            <a:ext cx="830580" cy="3683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221345" y="4767580"/>
            <a:ext cx="3365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</a:t>
            </a:r>
            <a:r>
              <a:rPr lang="en-US" altLang="zh-CN">
                <a:solidFill>
                  <a:srgbClr val="FF0000"/>
                </a:solidFill>
              </a:rPr>
              <a:t>: </a:t>
            </a:r>
            <a:r>
              <a:rPr lang="en-US" altLang="zh-CN" b="1">
                <a:solidFill>
                  <a:srgbClr val="FF0000"/>
                </a:solidFill>
              </a:rPr>
              <a:t>V</a:t>
            </a:r>
            <a:r>
              <a:rPr lang="zh-CN" altLang="en-US" b="1">
                <a:solidFill>
                  <a:srgbClr val="FF0000"/>
                </a:solidFill>
              </a:rPr>
              <a:t>为内存值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</a:t>
            </a:r>
            <a:r>
              <a:rPr lang="en-US" altLang="zh-CN" b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为旧的预期值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</a:t>
            </a:r>
            <a:r>
              <a:rPr lang="en-US" altLang="zh-CN" b="1">
                <a:solidFill>
                  <a:srgbClr val="FF0000"/>
                </a:solidFill>
              </a:rPr>
              <a:t>B</a:t>
            </a:r>
            <a:r>
              <a:rPr lang="zh-CN" altLang="en-US" b="1">
                <a:solidFill>
                  <a:srgbClr val="FF0000"/>
                </a:solidFill>
              </a:rPr>
              <a:t>为要修改成的新值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右箭头 3"/>
          <p:cNvSpPr/>
          <p:nvPr/>
        </p:nvSpPr>
        <p:spPr>
          <a:xfrm>
            <a:off x="996315" y="890270"/>
            <a:ext cx="10262235" cy="2604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63015" y="1731645"/>
            <a:ext cx="7905115" cy="9220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r>
              <a:rPr lang="en-US" altLang="zh-CN"/>
              <a:t>var = A; </a:t>
            </a:r>
            <a:r>
              <a:rPr lang="zh-CN" altLang="en-US"/>
              <a:t>期望结果为</a:t>
            </a:r>
            <a:r>
              <a:rPr lang="en-US" altLang="zh-CN"/>
              <a:t>A;             </a:t>
            </a:r>
            <a:r>
              <a:rPr lang="zh-CN" altLang="en-US"/>
              <a:t>此时</a:t>
            </a:r>
            <a:r>
              <a:rPr lang="en-US" altLang="zh-CN"/>
              <a:t>var</a:t>
            </a:r>
            <a:r>
              <a:rPr lang="zh-CN"/>
              <a:t>还是指向原来的</a:t>
            </a:r>
            <a:r>
              <a:rPr lang="en-US" altLang="zh-CN"/>
              <a:t>A(</a:t>
            </a:r>
            <a:r>
              <a:rPr lang="zh-CN" altLang="en-US"/>
              <a:t>但是此时</a:t>
            </a:r>
            <a:r>
              <a:rPr lang="en-US" altLang="zh-CN"/>
              <a:t>A</a:t>
            </a:r>
            <a:r>
              <a:rPr lang="zh-CN" altLang="en-US"/>
              <a:t>内部的属性</a:t>
            </a:r>
            <a:r>
              <a:rPr lang="en-US" altLang="zh-CN"/>
              <a:t>P                 </a:t>
            </a:r>
            <a:br>
              <a:rPr lang="en-US" altLang="zh-CN"/>
            </a:br>
            <a:r>
              <a:rPr lang="en-US" altLang="zh-CN"/>
              <a:t>                                                     </a:t>
            </a:r>
            <a:r>
              <a:rPr lang="zh-CN" altLang="en-US"/>
              <a:t>已经被修改了</a:t>
            </a:r>
            <a:r>
              <a:rPr lang="en-US" altLang="zh-CN"/>
              <a:t>),</a:t>
            </a:r>
            <a:r>
              <a:rPr lang="zh-CN" altLang="en-US"/>
              <a:t>此线程进行逻辑仍然可成功获得</a:t>
            </a:r>
            <a:r>
              <a:rPr lang="en-US"/>
              <a:t>B</a:t>
            </a:r>
            <a:r>
              <a:rPr lang="zh-CN" altLang="en-US"/>
              <a:t>。                    </a:t>
            </a:r>
            <a:br>
              <a:rPr lang="zh-CN" altLang="en-US"/>
            </a:br>
            <a:r>
              <a:rPr lang="zh-CN" altLang="en-US"/>
              <a:t>                                                     </a:t>
            </a:r>
            <a:r>
              <a:rPr lang="en-US"/>
              <a:t>CAS</a:t>
            </a:r>
            <a:r>
              <a:rPr lang="zh-CN" altLang="en-US"/>
              <a:t>成功</a:t>
            </a:r>
            <a:r>
              <a:rPr lang="en-US" altLang="zh-CN"/>
              <a:t>!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99915" y="437515"/>
            <a:ext cx="267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假设多线程共享引用</a:t>
            </a:r>
            <a:r>
              <a:rPr lang="en-US" altLang="zh-CN">
                <a:solidFill>
                  <a:srgbClr val="FF0000"/>
                </a:solidFill>
              </a:rPr>
              <a:t>var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932940" y="4276090"/>
            <a:ext cx="5387975" cy="2049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74545" y="4839970"/>
            <a:ext cx="4151630" cy="9220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进行了某些逻辑，将</a:t>
            </a:r>
            <a:r>
              <a:rPr lang="en-US" altLang="zh-CN"/>
              <a:t>var</a:t>
            </a:r>
            <a:r>
              <a:rPr lang="zh-CN" altLang="en-US"/>
              <a:t>的值暂时变为了</a:t>
            </a:r>
            <a:r>
              <a:rPr lang="en-US" altLang="zh-CN"/>
              <a:t>C,</a:t>
            </a:r>
            <a:r>
              <a:rPr lang="zh-CN" altLang="en-US"/>
              <a:t>同时对</a:t>
            </a:r>
            <a:r>
              <a:rPr lang="en-US" altLang="zh-CN"/>
              <a:t>A</a:t>
            </a:r>
            <a:r>
              <a:rPr lang="zh-CN" altLang="en-US"/>
              <a:t>的属性</a:t>
            </a:r>
            <a:r>
              <a:rPr lang="en-US" altLang="zh-CN"/>
              <a:t>P</a:t>
            </a:r>
            <a:r>
              <a:rPr lang="zh-CN" altLang="en-US"/>
              <a:t>做了修改</a:t>
            </a:r>
            <a:r>
              <a:rPr lang="en-US" altLang="zh-CN"/>
              <a:t>;</a:t>
            </a:r>
            <a:r>
              <a:rPr lang="zh-CN" altLang="en-US"/>
              <a:t>又执行了某些操作</a:t>
            </a:r>
            <a:r>
              <a:rPr lang="en-US" altLang="zh-CN"/>
              <a:t>,</a:t>
            </a:r>
            <a:r>
              <a:rPr lang="zh-CN" altLang="en-US"/>
              <a:t>又将</a:t>
            </a:r>
            <a:r>
              <a:rPr lang="en-US" altLang="zh-CN"/>
              <a:t>var</a:t>
            </a:r>
            <a:r>
              <a:rPr lang="zh-CN" altLang="en-US"/>
              <a:t>的值变回了</a:t>
            </a:r>
            <a:r>
              <a:rPr lang="en-US" altLang="zh-CN"/>
              <a:t>A</a:t>
            </a:r>
            <a:r>
              <a:rPr lang="en-US" altLang="zh-CN"/>
              <a:t> 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1492250" y="6480810"/>
            <a:ext cx="616140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492250" y="4100830"/>
            <a:ext cx="1270" cy="23958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7651115" y="4100830"/>
            <a:ext cx="2540" cy="23755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492250" y="4098290"/>
            <a:ext cx="1771650" cy="25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114165" y="4091305"/>
            <a:ext cx="3539490" cy="69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24" idx="4"/>
          </p:cNvCxnSpPr>
          <p:nvPr/>
        </p:nvCxnSpPr>
        <p:spPr>
          <a:xfrm flipV="1">
            <a:off x="3279140" y="2148840"/>
            <a:ext cx="430530" cy="19824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4" idx="4"/>
          </p:cNvCxnSpPr>
          <p:nvPr/>
        </p:nvCxnSpPr>
        <p:spPr>
          <a:xfrm>
            <a:off x="3709670" y="2148840"/>
            <a:ext cx="422275" cy="19494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笑脸 23"/>
          <p:cNvSpPr/>
          <p:nvPr/>
        </p:nvSpPr>
        <p:spPr>
          <a:xfrm>
            <a:off x="3507740" y="1785620"/>
            <a:ext cx="403860" cy="363220"/>
          </a:xfrm>
          <a:prstGeom prst="smileyFac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133715" y="4978400"/>
            <a:ext cx="354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一个                 代表一次</a:t>
            </a:r>
            <a:r>
              <a:rPr lang="en-US" altLang="zh-CN">
                <a:solidFill>
                  <a:srgbClr val="FF0000"/>
                </a:solidFill>
              </a:rPr>
              <a:t>CAS</a:t>
            </a:r>
            <a:r>
              <a:rPr lang="zh-CN" altLang="en-US">
                <a:solidFill>
                  <a:srgbClr val="FF0000"/>
                </a:solidFill>
              </a:rPr>
              <a:t>逻辑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985250" y="4963795"/>
            <a:ext cx="830580" cy="3683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9710" y="2008505"/>
            <a:ext cx="87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19710" y="4979035"/>
            <a:ext cx="1383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其它某线程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右箭头 3"/>
          <p:cNvSpPr/>
          <p:nvPr/>
        </p:nvSpPr>
        <p:spPr>
          <a:xfrm>
            <a:off x="996315" y="212725"/>
            <a:ext cx="10913745" cy="3978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1565" y="1325245"/>
            <a:ext cx="7905115" cy="175323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r>
              <a:rPr lang="zh-CN" altLang="zh-CN"/>
              <a:t>内存值</a:t>
            </a:r>
            <a:r>
              <a:rPr lang="en-US" altLang="zh-CN"/>
              <a:t> A,</a:t>
            </a:r>
            <a:r>
              <a:rPr lang="zh-CN" altLang="en-US"/>
              <a:t>此时对应的标识</a:t>
            </a:r>
            <a:r>
              <a:rPr lang="en-US" altLang="zh-CN"/>
              <a:t>flag=0;</a:t>
            </a:r>
            <a:r>
              <a:rPr lang="zh-CN" altLang="en-US"/>
              <a:t>期望结果为</a:t>
            </a:r>
            <a:r>
              <a:rPr lang="en-US" altLang="zh-CN"/>
              <a:t>A;             </a:t>
            </a:r>
            <a:r>
              <a:rPr lang="zh-CN" altLang="en-US"/>
              <a:t>此时内存值</a:t>
            </a:r>
            <a:r>
              <a:rPr lang="zh-CN"/>
              <a:t>还是</a:t>
            </a:r>
            <a:r>
              <a:rPr lang="en-US" altLang="zh-CN"/>
              <a:t>A(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的某                     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                                                                                                些属性已经被修改了</a:t>
            </a:r>
            <a:r>
              <a:rPr lang="en-US" altLang="zh-CN"/>
              <a:t>),</a:t>
            </a:r>
            <a:r>
              <a:rPr lang="zh-CN" altLang="en-US"/>
              <a:t>但</a:t>
            </a:r>
            <a:br>
              <a:rPr lang="zh-CN" altLang="en-US"/>
            </a:br>
            <a:r>
              <a:rPr lang="zh-CN" altLang="en-US"/>
              <a:t>                                                                                                    </a:t>
            </a:r>
            <a:r>
              <a:rPr lang="zh-CN" altLang="en-US">
                <a:sym typeface="+mn-ea"/>
              </a:rPr>
              <a:t>此时对应的标识</a:t>
            </a:r>
            <a:r>
              <a:rPr lang="en-US" altLang="zh-CN">
                <a:sym typeface="+mn-ea"/>
              </a:rPr>
              <a:t>flag =  2 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                                                                                         </a:t>
            </a:r>
            <a:r>
              <a:rPr lang="zh-CN" altLang="en-US">
                <a:sym typeface="+mn-ea"/>
              </a:rPr>
              <a:t>了</a:t>
            </a:r>
            <a:r>
              <a:rPr lang="en-US" altLang="zh-CN"/>
              <a:t>,A </a:t>
            </a:r>
            <a:r>
              <a:rPr lang="zh-CN" altLang="en-US"/>
              <a:t>还是</a:t>
            </a:r>
            <a:r>
              <a:rPr lang="en-US" altLang="zh-CN"/>
              <a:t>A </a:t>
            </a:r>
            <a:r>
              <a:rPr lang="zh-CN" altLang="en-US"/>
              <a:t>但是</a:t>
            </a:r>
            <a:r>
              <a:rPr lang="en-US" altLang="zh-CN"/>
              <a:t>1 != 2,</a:t>
            </a:r>
            <a:r>
              <a:rPr lang="zh-CN" altLang="en-US"/>
              <a:t>此</a:t>
            </a:r>
            <a:br>
              <a:rPr lang="zh-CN" altLang="en-US"/>
            </a:br>
            <a:r>
              <a:rPr lang="zh-CN" altLang="en-US"/>
              <a:t>                                                                                                    时</a:t>
            </a:r>
            <a:r>
              <a:rPr lang="en-US" altLang="zh-CN"/>
              <a:t>CAS</a:t>
            </a:r>
            <a:r>
              <a:rPr lang="zh-CN" altLang="en-US"/>
              <a:t>失败</a:t>
            </a:r>
            <a:r>
              <a:rPr lang="en-US" altLang="zh-CN"/>
              <a:t>!</a:t>
            </a:r>
            <a:r>
              <a:rPr lang="zh-CN" altLang="en-US"/>
              <a:t>  </a:t>
            </a:r>
            <a:r>
              <a:rPr lang="en-US" altLang="zh-CN"/>
              <a:t>(</a:t>
            </a:r>
            <a:r>
              <a:rPr lang="zh-CN" altLang="en-US"/>
              <a:t>会</a:t>
            </a:r>
            <a:r>
              <a:rPr lang="zh-CN" altLang="en-US">
                <a:sym typeface="+mn-ea"/>
              </a:rPr>
              <a:t>再次进行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                                                                                                </a:t>
            </a:r>
            <a:r>
              <a:rPr lang="en-US" altLang="zh-CN">
                <a:sym typeface="+mn-ea"/>
              </a:rPr>
              <a:t>CAS</a:t>
            </a:r>
            <a:r>
              <a:rPr lang="zh-CN" altLang="en-US">
                <a:sym typeface="+mn-ea"/>
              </a:rPr>
              <a:t>逻辑</a:t>
            </a:r>
            <a:r>
              <a:rPr lang="en-US" altLang="zh-CN">
                <a:sym typeface="+mn-ea"/>
              </a:rPr>
              <a:t> ,</a:t>
            </a:r>
            <a:r>
              <a:rPr lang="zh-CN" altLang="en-US">
                <a:sym typeface="+mn-ea"/>
              </a:rPr>
              <a:t>直到成功为止</a:t>
            </a:r>
            <a:r>
              <a:rPr lang="en-US" altLang="zh-CN">
                <a:sym typeface="+mn-ea"/>
              </a:rPr>
              <a:t>!)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22040" y="382905"/>
            <a:ext cx="412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AtomicStampedReference</a:t>
            </a:r>
            <a:r>
              <a:rPr lang="zh-CN" altLang="en-US">
                <a:solidFill>
                  <a:srgbClr val="FF0000"/>
                </a:solidFill>
              </a:rPr>
              <a:t>解决</a:t>
            </a:r>
            <a:r>
              <a:rPr lang="en-US" altLang="zh-CN">
                <a:solidFill>
                  <a:srgbClr val="FF0000"/>
                </a:solidFill>
              </a:rPr>
              <a:t>ABA</a:t>
            </a:r>
            <a:r>
              <a:rPr lang="zh-CN" altLang="en-US">
                <a:solidFill>
                  <a:srgbClr val="FF0000"/>
                </a:solidFill>
              </a:rPr>
              <a:t>原理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699260" y="4022725"/>
            <a:ext cx="5855970" cy="2646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21815" y="4745990"/>
            <a:ext cx="4323080" cy="1198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进行了某些逻辑，将内存值变为了</a:t>
            </a:r>
            <a:r>
              <a:rPr lang="en-US" altLang="zh-CN"/>
              <a:t>C,</a:t>
            </a:r>
            <a:r>
              <a:rPr lang="zh-CN" altLang="en-US"/>
              <a:t>此时</a:t>
            </a:r>
            <a:r>
              <a:rPr lang="zh-CN" altLang="en-US">
                <a:sym typeface="+mn-ea"/>
              </a:rPr>
              <a:t>对应的标识</a:t>
            </a:r>
            <a:r>
              <a:rPr lang="en-US" altLang="zh-CN">
                <a:sym typeface="+mn-ea"/>
              </a:rPr>
              <a:t>flag = 0 + 1 = 1;</a:t>
            </a:r>
            <a:r>
              <a:rPr lang="zh-CN" altLang="en-US"/>
              <a:t>然后又将内存值变回了</a:t>
            </a:r>
            <a:r>
              <a:rPr lang="en-US" altLang="zh-CN"/>
              <a:t>A(</a:t>
            </a:r>
            <a:r>
              <a:rPr lang="zh-CN" altLang="en-US"/>
              <a:t>当然此时可能</a:t>
            </a:r>
            <a:r>
              <a:rPr lang="en-US" altLang="zh-CN"/>
              <a:t>A</a:t>
            </a:r>
            <a:r>
              <a:rPr lang="zh-CN" altLang="en-US"/>
              <a:t>的某些属性已经被修改了</a:t>
            </a:r>
            <a:r>
              <a:rPr lang="en-US" altLang="zh-CN"/>
              <a:t>) ,</a:t>
            </a:r>
            <a:r>
              <a:rPr lang="zh-CN">
                <a:sym typeface="+mn-ea"/>
              </a:rPr>
              <a:t>此时</a:t>
            </a:r>
            <a:r>
              <a:rPr lang="zh-CN" altLang="en-US">
                <a:sym typeface="+mn-ea"/>
              </a:rPr>
              <a:t>标识</a:t>
            </a:r>
            <a:r>
              <a:rPr lang="en-US" altLang="zh-CN">
                <a:sym typeface="+mn-ea"/>
              </a:rPr>
              <a:t>flag = 1 + 1 = 2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1493520" y="6725285"/>
            <a:ext cx="6139180" cy="57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489710" y="3962400"/>
            <a:ext cx="8890" cy="27597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632700" y="3953510"/>
            <a:ext cx="8890" cy="2768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492250" y="3953510"/>
            <a:ext cx="3860165" cy="88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529070" y="3953510"/>
            <a:ext cx="1094740" cy="177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24" idx="4"/>
          </p:cNvCxnSpPr>
          <p:nvPr/>
        </p:nvCxnSpPr>
        <p:spPr>
          <a:xfrm flipV="1">
            <a:off x="5334635" y="1688465"/>
            <a:ext cx="666115" cy="22739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4" idx="4"/>
          </p:cNvCxnSpPr>
          <p:nvPr/>
        </p:nvCxnSpPr>
        <p:spPr>
          <a:xfrm>
            <a:off x="6000750" y="1688465"/>
            <a:ext cx="537210" cy="22739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笑脸 23"/>
          <p:cNvSpPr/>
          <p:nvPr/>
        </p:nvSpPr>
        <p:spPr>
          <a:xfrm>
            <a:off x="5798820" y="1325245"/>
            <a:ext cx="403860" cy="363220"/>
          </a:xfrm>
          <a:prstGeom prst="smileyFac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133715" y="4978400"/>
            <a:ext cx="354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一个                 代表一次</a:t>
            </a:r>
            <a:r>
              <a:rPr lang="en-US" altLang="zh-CN">
                <a:solidFill>
                  <a:srgbClr val="FF0000"/>
                </a:solidFill>
              </a:rPr>
              <a:t>CAS</a:t>
            </a:r>
            <a:r>
              <a:rPr lang="zh-CN" altLang="en-US">
                <a:solidFill>
                  <a:srgbClr val="FF0000"/>
                </a:solidFill>
              </a:rPr>
              <a:t>逻辑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985250" y="4963795"/>
            <a:ext cx="830580" cy="3683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9710" y="2008505"/>
            <a:ext cx="87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19710" y="4979035"/>
            <a:ext cx="1383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其它某线程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0031730" y="1793240"/>
            <a:ext cx="1191260" cy="6451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r>
              <a:rPr lang="zh-CN" altLang="en-US"/>
              <a:t>再次执行</a:t>
            </a:r>
            <a:r>
              <a:rPr lang="en-US" altLang="zh-CN"/>
              <a:t>CAS</a:t>
            </a:r>
            <a:r>
              <a:rPr lang="zh-CN" altLang="en-US"/>
              <a:t>逻辑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1968</Words>
  <Application>WPS 演示</Application>
  <PresentationFormat>宽屏</PresentationFormat>
  <Paragraphs>134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JustryDeng</dc:creator>
  <cp:lastModifiedBy>JustryDeng</cp:lastModifiedBy>
  <cp:revision>21</cp:revision>
  <dcterms:created xsi:type="dcterms:W3CDTF">2018-10-09T08:31:00Z</dcterms:created>
  <dcterms:modified xsi:type="dcterms:W3CDTF">2018-10-27T03:01:43Z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