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370" r:id="rId4"/>
    <p:sldId id="417" r:id="rId5"/>
    <p:sldId id="396" r:id="rId6"/>
    <p:sldId id="407" r:id="rId7"/>
    <p:sldId id="408" r:id="rId8"/>
    <p:sldId id="412" r:id="rId9"/>
    <p:sldId id="420" r:id="rId10"/>
    <p:sldId id="413" r:id="rId11"/>
    <p:sldId id="418" r:id="rId12"/>
    <p:sldId id="419" r:id="rId13"/>
    <p:sldId id="427" r:id="rId14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2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2019.9.16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 (OCR is detected at the line level)</a:t>
            </a:r>
            <a:endParaRPr lang="en-US" altLang="zh-CN"/>
          </a:p>
        </p:txBody>
      </p:sp>
      <p:pic>
        <p:nvPicPr>
          <p:cNvPr id="4" name="图片 3" descr="0329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115" y="1301750"/>
            <a:ext cx="3380740" cy="5139055"/>
          </a:xfrm>
          <a:prstGeom prst="rect">
            <a:avLst/>
          </a:prstGeom>
        </p:spPr>
      </p:pic>
      <p:pic>
        <p:nvPicPr>
          <p:cNvPr id="5" name="图片 4" descr="033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55" y="1301750"/>
            <a:ext cx="3338830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 (OCR is detected at the line level)</a:t>
            </a:r>
            <a:endParaRPr lang="en-US" altLang="zh-CN"/>
          </a:p>
        </p:txBody>
      </p:sp>
      <p:pic>
        <p:nvPicPr>
          <p:cNvPr id="2" name="图片 1" descr="0331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1301750"/>
            <a:ext cx="3366770" cy="5118100"/>
          </a:xfrm>
          <a:prstGeom prst="rect">
            <a:avLst/>
          </a:prstGeom>
        </p:spPr>
      </p:pic>
      <p:pic>
        <p:nvPicPr>
          <p:cNvPr id="4" name="图片 3" descr="033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845" y="1301750"/>
            <a:ext cx="3366770" cy="5118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 (OCR is detected at the line level)</a:t>
            </a:r>
            <a:endParaRPr lang="en-US" altLang="zh-CN"/>
          </a:p>
        </p:txBody>
      </p:sp>
      <p:pic>
        <p:nvPicPr>
          <p:cNvPr id="2" name="内容占位符 1" descr="03298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5855" y="1287780"/>
            <a:ext cx="3117850" cy="4739640"/>
          </a:xfrm>
          <a:prstGeom prst="rect">
            <a:avLst/>
          </a:prstGeom>
        </p:spPr>
      </p:pic>
      <p:pic>
        <p:nvPicPr>
          <p:cNvPr id="7" name="图片 6" descr="033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530" y="1287780"/>
            <a:ext cx="3117215" cy="4739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r>
              <a:rPr lang="en-US" altLang="zh-CN"/>
              <a:t>Traditional detection method and deep learning method were used to detect images respectively.</a:t>
            </a:r>
            <a:endParaRPr lang="en-US" altLang="zh-CN"/>
          </a:p>
          <a:p>
            <a:r>
              <a:rPr lang="en-US" altLang="zh-CN" b="1"/>
              <a:t>First method (this is better)</a:t>
            </a:r>
            <a:endParaRPr lang="en-US" altLang="zh-CN"/>
          </a:p>
          <a:p>
            <a:r>
              <a:rPr lang="en-US" altLang="zh-CN"/>
              <a:t>Screening yolo_boxes(model detection results) based the rule: delete the yolo_box when it was compared with the traditional method, the IOU was less than 0.2 and greater than 0.8.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Second method</a:t>
            </a:r>
            <a:endParaRPr lang="en-US" altLang="zh-CN"/>
          </a:p>
          <a:p>
            <a:r>
              <a:rPr lang="en-US" altLang="zh-CN">
                <a:sym typeface="+mn-ea"/>
              </a:rPr>
              <a:t>Screening tr_boxes(traditional method detctions) based the rule: delete the tr_box when it was compared with the deeplearning method, the IOU was less than 0.8.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Screening yolo_boxes(model detection results) based the rule: delete the yolo_box when it was compared with the traditional method, the IOU was  greater than 0.8.</a:t>
            </a:r>
            <a:endParaRPr lang="en-US" altLang="zh-CN">
              <a:sym typeface="+mn-ea"/>
            </a:endParaRPr>
          </a:p>
          <a:p>
            <a:r>
              <a:rPr lang="en-US" altLang="zh-CN"/>
              <a:t>Other IOU threshold: 0.75  0.9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Processing boxes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221740"/>
            <a:ext cx="8596630" cy="5512435"/>
          </a:xfrm>
        </p:spPr>
        <p:txBody>
          <a:bodyPr/>
          <a:p>
            <a:r>
              <a:rPr lang="en-US" altLang="zh-CN"/>
              <a:t>RGB2GRAY--CLAHE--Canny--Dilate--find contours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Computer vision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946910"/>
            <a:ext cx="6838950" cy="1419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3761740"/>
            <a:ext cx="531495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r>
              <a:t>Detect text with </a:t>
            </a:r>
            <a:r>
              <a:rPr lang="en-US"/>
              <a:t>Tesserocr at text level and line level.</a:t>
            </a:r>
            <a:endParaRPr lang="en-US"/>
          </a:p>
          <a:p>
            <a:endParaRPr lang="en-US"/>
          </a:p>
          <a:p>
            <a:r>
              <a:rPr lang="en-US"/>
              <a:t>Delete text boxes that intersect with the detection results of traditional method and deeplearning method.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Processing text with OCR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1110" y="2526030"/>
            <a:ext cx="2690495" cy="4088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1425" y="3487420"/>
            <a:ext cx="1824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error detection</a:t>
            </a:r>
            <a:endParaRPr lang="en-US" altLang="zh-CN"/>
          </a:p>
        </p:txBody>
      </p:sp>
      <p:cxnSp>
        <p:nvCxnSpPr>
          <p:cNvPr id="7" name="直接箭头连接符 6"/>
          <p:cNvCxnSpPr>
            <a:endCxn id="8" idx="1"/>
          </p:cNvCxnSpPr>
          <p:nvPr/>
        </p:nvCxnSpPr>
        <p:spPr>
          <a:xfrm flipV="1">
            <a:off x="4166235" y="3379470"/>
            <a:ext cx="805815" cy="230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72050" y="2997835"/>
            <a:ext cx="452755" cy="763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71110" y="4188460"/>
            <a:ext cx="494030" cy="12433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151630" y="3719195"/>
            <a:ext cx="919480" cy="894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 (OCR is detected at the text level)</a:t>
            </a:r>
            <a:endParaRPr lang="zh-CN" altLang="en-US"/>
          </a:p>
        </p:txBody>
      </p:sp>
      <p:pic>
        <p:nvPicPr>
          <p:cNvPr id="2" name="图片 1" descr="0327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1301750"/>
            <a:ext cx="3237865" cy="4921885"/>
          </a:xfrm>
          <a:prstGeom prst="rect">
            <a:avLst/>
          </a:prstGeom>
        </p:spPr>
      </p:pic>
      <p:pic>
        <p:nvPicPr>
          <p:cNvPr id="4" name="图片 3" descr="0327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1301750"/>
            <a:ext cx="3279775" cy="4986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 </a:t>
            </a:r>
            <a:r>
              <a:rPr lang="en-US" altLang="zh-CN">
                <a:sym typeface="+mn-ea"/>
              </a:rPr>
              <a:t>(OCR is detected at the text level)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图片 4" descr="0327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" y="1301750"/>
            <a:ext cx="3308985" cy="5029835"/>
          </a:xfrm>
          <a:prstGeom prst="rect">
            <a:avLst/>
          </a:prstGeom>
        </p:spPr>
      </p:pic>
      <p:pic>
        <p:nvPicPr>
          <p:cNvPr id="7" name="图片 6" descr="0327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1301750"/>
            <a:ext cx="330771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</a:t>
            </a:r>
            <a:r>
              <a:rPr lang="en-US" altLang="zh-CN">
                <a:sym typeface="+mn-ea"/>
              </a:rPr>
              <a:t>(OCR is detected at the text level)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2" name="图片 1" descr="0329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1301750"/>
            <a:ext cx="3427730" cy="5210810"/>
          </a:xfrm>
          <a:prstGeom prst="rect">
            <a:avLst/>
          </a:prstGeom>
        </p:spPr>
      </p:pic>
      <p:pic>
        <p:nvPicPr>
          <p:cNvPr id="4" name="图片 3" descr="033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085" y="1276985"/>
            <a:ext cx="3444240" cy="5235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</a:t>
            </a:r>
            <a:r>
              <a:rPr lang="en-US" altLang="zh-CN">
                <a:sym typeface="+mn-ea"/>
              </a:rPr>
              <a:t>(OCR is detected at the text level)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5" name="内容占位符 4" descr="0335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3490" y="1428750"/>
            <a:ext cx="3117850" cy="4739640"/>
          </a:xfrm>
          <a:prstGeom prst="rect">
            <a:avLst/>
          </a:prstGeom>
        </p:spPr>
      </p:pic>
      <p:pic>
        <p:nvPicPr>
          <p:cNvPr id="7" name="图片 6" descr="033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0" y="1428750"/>
            <a:ext cx="3051810" cy="4639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01750"/>
            <a:ext cx="8596630" cy="4739640"/>
          </a:xfrm>
        </p:spPr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/>
        </p:nvSpPr>
        <p:spPr>
          <a:xfrm>
            <a:off x="677545" y="609600"/>
            <a:ext cx="8596630" cy="5175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Examples (OCR is detected at the line level)</a:t>
            </a:r>
            <a:endParaRPr lang="en-US" altLang="zh-CN"/>
          </a:p>
        </p:txBody>
      </p:sp>
      <p:pic>
        <p:nvPicPr>
          <p:cNvPr id="5" name="图片 4" descr="0327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570" y="1301750"/>
            <a:ext cx="3345180" cy="5085080"/>
          </a:xfrm>
          <a:prstGeom prst="rect">
            <a:avLst/>
          </a:prstGeom>
        </p:spPr>
      </p:pic>
      <p:pic>
        <p:nvPicPr>
          <p:cNvPr id="7" name="图片 6" descr="0327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20" y="1301750"/>
            <a:ext cx="3344545" cy="50844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1310</Words>
  <Application>WPS 演示</Application>
  <PresentationFormat>宽屏</PresentationFormat>
  <Paragraphs>52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Arial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659</cp:revision>
  <dcterms:created xsi:type="dcterms:W3CDTF">2018-11-07T01:05:00Z</dcterms:created>
  <dcterms:modified xsi:type="dcterms:W3CDTF">2019-09-16T09:56:09Z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