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73" r:id="rId4"/>
    <p:sldId id="275" r:id="rId6"/>
    <p:sldId id="283" r:id="rId7"/>
    <p:sldId id="284" r:id="rId8"/>
    <p:sldId id="285" r:id="rId9"/>
    <p:sldId id="286" r:id="rId10"/>
    <p:sldId id="276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2019.2.25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902970"/>
          </a:xfrm>
        </p:spPr>
        <p:txBody>
          <a:bodyPr/>
          <a:lstStyle/>
          <a:p>
            <a:r>
              <a:rPr lang="en-US" altLang="zh-CN" dirty="0"/>
              <a:t>Code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734820"/>
            <a:ext cx="8430895" cy="4216400"/>
          </a:xfrm>
        </p:spPr>
        <p:txBody>
          <a:bodyPr>
            <a:normAutofit/>
          </a:bodyPr>
          <a:lstStyle/>
          <a:p>
            <a:r>
              <a:rPr lang="en-US" sz="2000"/>
              <a:t>Some</a:t>
            </a:r>
            <a:r>
              <a:rPr sz="2000"/>
              <a:t> changes have been made to the method for handling </a:t>
            </a:r>
            <a:r>
              <a:rPr lang="en-US" sz="2000"/>
              <a:t>invalid</a:t>
            </a:r>
            <a:r>
              <a:rPr sz="2000"/>
              <a:t> text</a:t>
            </a:r>
            <a:r>
              <a:rPr lang="en-US" sz="2000"/>
              <a:t>.</a:t>
            </a:r>
            <a:r>
              <a:rPr lang="zh-CN" sz="2000"/>
              <a:t>The XML file structure is compared with the code run results</a:t>
            </a:r>
            <a:r>
              <a:rPr lang="en-US" altLang="zh-CN" sz="2000"/>
              <a:t>.Here are some examples.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935" y="158750"/>
            <a:ext cx="8596630" cy="323850"/>
          </a:xfrm>
        </p:spPr>
        <p:txBody>
          <a:bodyPr>
            <a:normAutofit fontScale="90000"/>
          </a:bodyPr>
          <a:lstStyle/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423545" y="1029970"/>
            <a:ext cx="11344910" cy="44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(a).screenshots                    </a:t>
            </a:r>
            <a:r>
              <a:rPr lang="en-US" altLang="zh-CN">
                <a:sym typeface="+mn-ea"/>
              </a:rPr>
              <a:t>(b).</a:t>
            </a:r>
            <a:r>
              <a:rPr lang="zh-CN" altLang="en-US">
                <a:sym typeface="+mn-ea"/>
              </a:rPr>
              <a:t>The result </a:t>
            </a:r>
            <a:r>
              <a:rPr lang="en-US" altLang="zh-CN">
                <a:sym typeface="+mn-ea"/>
              </a:rPr>
              <a:t>from the code      </a:t>
            </a:r>
            <a:r>
              <a:rPr lang="en-US" altLang="zh-CN"/>
              <a:t>         </a:t>
            </a:r>
            <a:r>
              <a:rPr lang="en-US" altLang="zh-CN">
                <a:sym typeface="+mn-ea"/>
              </a:rPr>
              <a:t>(c).</a:t>
            </a:r>
            <a:r>
              <a:rPr lang="zh-CN" altLang="en-US"/>
              <a:t>The result in the XML file</a:t>
            </a:r>
            <a:endParaRPr lang="zh-CN" altLang="en-US"/>
          </a:p>
        </p:txBody>
      </p:sp>
      <p:pic>
        <p:nvPicPr>
          <p:cNvPr id="11" name="内容占位符 10" descr="S_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1520" y="2039620"/>
            <a:ext cx="2425065" cy="3880485"/>
          </a:xfrm>
          <a:prstGeom prst="rect">
            <a:avLst/>
          </a:prstGeom>
        </p:spPr>
      </p:pic>
      <p:pic>
        <p:nvPicPr>
          <p:cNvPr id="13" name="图片 12" descr="FromX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2039620"/>
            <a:ext cx="2488565" cy="3981450"/>
          </a:xfrm>
          <a:prstGeom prst="rect">
            <a:avLst/>
          </a:prstGeom>
        </p:spPr>
      </p:pic>
      <p:pic>
        <p:nvPicPr>
          <p:cNvPr id="14" name="图片 13" descr="mer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440" y="1989455"/>
            <a:ext cx="2487930" cy="3980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935" y="158750"/>
            <a:ext cx="8596630" cy="323850"/>
          </a:xfrm>
        </p:spPr>
        <p:txBody>
          <a:bodyPr>
            <a:normAutofit fontScale="90000"/>
          </a:bodyPr>
          <a:lstStyle/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423545" y="1029970"/>
            <a:ext cx="11344910" cy="44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(a).screenshots                    </a:t>
            </a:r>
            <a:r>
              <a:rPr lang="en-US" altLang="zh-CN">
                <a:sym typeface="+mn-ea"/>
              </a:rPr>
              <a:t>(b).</a:t>
            </a:r>
            <a:r>
              <a:rPr lang="zh-CN" altLang="en-US">
                <a:sym typeface="+mn-ea"/>
              </a:rPr>
              <a:t>The result </a:t>
            </a:r>
            <a:r>
              <a:rPr lang="en-US" altLang="zh-CN">
                <a:sym typeface="+mn-ea"/>
              </a:rPr>
              <a:t>from the code      </a:t>
            </a:r>
            <a:r>
              <a:rPr lang="en-US" altLang="zh-CN"/>
              <a:t>         </a:t>
            </a:r>
            <a:r>
              <a:rPr lang="en-US" altLang="zh-CN">
                <a:sym typeface="+mn-ea"/>
              </a:rPr>
              <a:t>(c).</a:t>
            </a:r>
            <a:r>
              <a:rPr lang="zh-CN" altLang="en-US"/>
              <a:t>The result in the XML file</a:t>
            </a:r>
            <a:endParaRPr lang="zh-CN" altLang="en-US"/>
          </a:p>
        </p:txBody>
      </p:sp>
      <p:pic>
        <p:nvPicPr>
          <p:cNvPr id="4" name="内容占位符 3" descr="S_17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2935" y="1714500"/>
            <a:ext cx="2492375" cy="3988435"/>
          </a:xfrm>
          <a:prstGeom prst="rect">
            <a:avLst/>
          </a:prstGeom>
        </p:spPr>
      </p:pic>
      <p:pic>
        <p:nvPicPr>
          <p:cNvPr id="5" name="图片 4" descr="FromX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714500"/>
            <a:ext cx="2543810" cy="4070350"/>
          </a:xfrm>
          <a:prstGeom prst="rect">
            <a:avLst/>
          </a:prstGeom>
        </p:spPr>
      </p:pic>
      <p:pic>
        <p:nvPicPr>
          <p:cNvPr id="6" name="图片 5" descr="mer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765" y="1513205"/>
            <a:ext cx="2743835" cy="4390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935" y="158750"/>
            <a:ext cx="8596630" cy="323850"/>
          </a:xfrm>
        </p:spPr>
        <p:txBody>
          <a:bodyPr>
            <a:normAutofit fontScale="90000"/>
          </a:bodyPr>
          <a:lstStyle/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423545" y="1029970"/>
            <a:ext cx="11344910" cy="44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(a).screenshots                    </a:t>
            </a:r>
            <a:r>
              <a:rPr lang="en-US" altLang="zh-CN">
                <a:sym typeface="+mn-ea"/>
              </a:rPr>
              <a:t>(b).</a:t>
            </a:r>
            <a:r>
              <a:rPr lang="zh-CN" altLang="en-US">
                <a:sym typeface="+mn-ea"/>
              </a:rPr>
              <a:t>The result </a:t>
            </a:r>
            <a:r>
              <a:rPr lang="en-US" altLang="zh-CN">
                <a:sym typeface="+mn-ea"/>
              </a:rPr>
              <a:t>from the code      </a:t>
            </a:r>
            <a:r>
              <a:rPr lang="en-US" altLang="zh-CN"/>
              <a:t>         </a:t>
            </a:r>
            <a:r>
              <a:rPr lang="en-US" altLang="zh-CN">
                <a:sym typeface="+mn-ea"/>
              </a:rPr>
              <a:t>(c).</a:t>
            </a:r>
            <a:r>
              <a:rPr lang="zh-CN" altLang="en-US"/>
              <a:t>The result in the XML file</a:t>
            </a:r>
            <a:endParaRPr lang="zh-CN" altLang="en-US"/>
          </a:p>
        </p:txBody>
      </p:sp>
      <p:pic>
        <p:nvPicPr>
          <p:cNvPr id="10" name="内容占位符 9" descr="S_8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2935" y="1905000"/>
            <a:ext cx="2425065" cy="3880485"/>
          </a:xfrm>
          <a:prstGeom prst="rect">
            <a:avLst/>
          </a:prstGeom>
        </p:spPr>
      </p:pic>
      <p:pic>
        <p:nvPicPr>
          <p:cNvPr id="11" name="图片 10" descr="FromX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240" y="1905000"/>
            <a:ext cx="2424430" cy="3879850"/>
          </a:xfrm>
          <a:prstGeom prst="rect">
            <a:avLst/>
          </a:prstGeom>
        </p:spPr>
      </p:pic>
      <p:pic>
        <p:nvPicPr>
          <p:cNvPr id="13" name="图片 12" descr="mer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65" y="1905000"/>
            <a:ext cx="2609850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935" y="158750"/>
            <a:ext cx="8596630" cy="323850"/>
          </a:xfrm>
        </p:spPr>
        <p:txBody>
          <a:bodyPr>
            <a:normAutofit fontScale="90000"/>
          </a:bodyPr>
          <a:lstStyle/>
          <a:p>
            <a:r>
              <a:rPr lang="en-US" altLang="zh-CN" sz="2400"/>
              <a:t>4</a:t>
            </a:r>
            <a:endParaRPr lang="en-US" altLang="zh-CN" sz="2400"/>
          </a:p>
        </p:txBody>
      </p:sp>
      <p:pic>
        <p:nvPicPr>
          <p:cNvPr id="7" name="内容占位符 6" descr="S_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3545" y="1635760"/>
            <a:ext cx="2425065" cy="3880485"/>
          </a:xfrm>
          <a:prstGeom prst="rect">
            <a:avLst/>
          </a:prstGeom>
        </p:spPr>
      </p:pic>
      <p:pic>
        <p:nvPicPr>
          <p:cNvPr id="8" name="图片 7" descr="FromX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070" y="1635760"/>
            <a:ext cx="2541905" cy="4066540"/>
          </a:xfrm>
          <a:prstGeom prst="rect">
            <a:avLst/>
          </a:prstGeom>
        </p:spPr>
      </p:pic>
      <p:pic>
        <p:nvPicPr>
          <p:cNvPr id="9" name="图片 8" descr="mer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885" y="1635125"/>
            <a:ext cx="2541905" cy="4067175"/>
          </a:xfrm>
          <a:prstGeom prst="rect">
            <a:avLst/>
          </a:prstGeom>
        </p:spPr>
      </p:pic>
      <p:sp>
        <p:nvSpPr>
          <p:cNvPr id="12" name="内容占位符 2"/>
          <p:cNvSpPr>
            <a:spLocks noGrp="1"/>
          </p:cNvSpPr>
          <p:nvPr/>
        </p:nvSpPr>
        <p:spPr>
          <a:xfrm>
            <a:off x="423545" y="1029970"/>
            <a:ext cx="11344910" cy="44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(a).screenshots                    </a:t>
            </a:r>
            <a:r>
              <a:rPr lang="en-US" altLang="zh-CN">
                <a:sym typeface="+mn-ea"/>
              </a:rPr>
              <a:t>(b).</a:t>
            </a:r>
            <a:r>
              <a:rPr lang="zh-CN" altLang="en-US">
                <a:sym typeface="+mn-ea"/>
              </a:rPr>
              <a:t>The result </a:t>
            </a:r>
            <a:r>
              <a:rPr lang="en-US" altLang="zh-CN">
                <a:sym typeface="+mn-ea"/>
              </a:rPr>
              <a:t>from the code      </a:t>
            </a:r>
            <a:r>
              <a:rPr lang="en-US" altLang="zh-CN"/>
              <a:t>         </a:t>
            </a:r>
            <a:r>
              <a:rPr lang="en-US" altLang="zh-CN">
                <a:sym typeface="+mn-ea"/>
              </a:rPr>
              <a:t>(c).</a:t>
            </a:r>
            <a:r>
              <a:rPr lang="zh-CN" altLang="en-US"/>
              <a:t>The result in the XML file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935" y="158750"/>
            <a:ext cx="8596630" cy="323850"/>
          </a:xfrm>
        </p:spPr>
        <p:txBody>
          <a:bodyPr>
            <a:normAutofit fontScale="90000"/>
          </a:bodyPr>
          <a:lstStyle/>
          <a:p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423545" y="1029970"/>
            <a:ext cx="11344910" cy="44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(a).screenshots                    </a:t>
            </a:r>
            <a:r>
              <a:rPr lang="en-US" altLang="zh-CN">
                <a:sym typeface="+mn-ea"/>
              </a:rPr>
              <a:t>(b).</a:t>
            </a:r>
            <a:r>
              <a:rPr lang="zh-CN" altLang="en-US">
                <a:sym typeface="+mn-ea"/>
              </a:rPr>
              <a:t>The result </a:t>
            </a:r>
            <a:r>
              <a:rPr lang="en-US" altLang="zh-CN">
                <a:sym typeface="+mn-ea"/>
              </a:rPr>
              <a:t>from the code      </a:t>
            </a:r>
            <a:r>
              <a:rPr lang="en-US" altLang="zh-CN"/>
              <a:t>         </a:t>
            </a:r>
            <a:r>
              <a:rPr lang="en-US" altLang="zh-CN">
                <a:sym typeface="+mn-ea"/>
              </a:rPr>
              <a:t>(c).</a:t>
            </a:r>
            <a:r>
              <a:rPr lang="zh-CN" altLang="en-US"/>
              <a:t>The result in the XML file</a:t>
            </a:r>
            <a:endParaRPr lang="zh-CN" altLang="en-US"/>
          </a:p>
        </p:txBody>
      </p:sp>
      <p:pic>
        <p:nvPicPr>
          <p:cNvPr id="4" name="内容占位符 3" descr="S_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2935" y="1905000"/>
            <a:ext cx="2425065" cy="3880485"/>
          </a:xfrm>
          <a:prstGeom prst="rect">
            <a:avLst/>
          </a:prstGeom>
        </p:spPr>
      </p:pic>
      <p:pic>
        <p:nvPicPr>
          <p:cNvPr id="5" name="图片 4" descr="FromX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55" y="1905000"/>
            <a:ext cx="2433955" cy="3894455"/>
          </a:xfrm>
          <a:prstGeom prst="rect">
            <a:avLst/>
          </a:prstGeom>
        </p:spPr>
      </p:pic>
      <p:pic>
        <p:nvPicPr>
          <p:cNvPr id="6" name="图片 5" descr="mer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160" y="1856740"/>
            <a:ext cx="2494280" cy="3991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715010"/>
          </a:xfrm>
        </p:spPr>
        <p:txBody>
          <a:bodyPr/>
          <a:lstStyle/>
          <a:p>
            <a:r>
              <a:rPr lang="en-US" altLang="zh-CN"/>
              <a:t>Question</a:t>
            </a:r>
            <a:endParaRPr lang="en-US" altLang="zh-CN"/>
          </a:p>
        </p:txBody>
      </p:sp>
      <p:pic>
        <p:nvPicPr>
          <p:cNvPr id="7" name="图片 6" descr="TIM截图201902251042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4175" y="3115310"/>
            <a:ext cx="3867150" cy="2600325"/>
          </a:xfrm>
          <a:prstGeom prst="rect">
            <a:avLst/>
          </a:prstGeom>
        </p:spPr>
      </p:pic>
      <p:pic>
        <p:nvPicPr>
          <p:cNvPr id="8" name="图片 7" descr="微信截图_201902251232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55" y="2762885"/>
            <a:ext cx="5343525" cy="3305175"/>
          </a:xfrm>
          <a:prstGeom prst="rect">
            <a:avLst/>
          </a:prstGeom>
        </p:spPr>
      </p:pic>
      <p:pic>
        <p:nvPicPr>
          <p:cNvPr id="10" name="内容占位符 9" descr="S_1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925" y="2116455"/>
            <a:ext cx="2828925" cy="4526915"/>
          </a:xfrm>
          <a:prstGeom prst="rect">
            <a:avLst/>
          </a:prstGeom>
        </p:spPr>
      </p:pic>
      <p:sp>
        <p:nvSpPr>
          <p:cNvPr id="12" name="内容占位符 2"/>
          <p:cNvSpPr>
            <a:spLocks noGrp="1"/>
          </p:cNvSpPr>
          <p:nvPr/>
        </p:nvSpPr>
        <p:spPr>
          <a:xfrm>
            <a:off x="677545" y="1496060"/>
            <a:ext cx="11708765" cy="44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(a).screenshots                      </a:t>
            </a:r>
            <a:r>
              <a:rPr lang="en-US" altLang="zh-CN">
                <a:sym typeface="+mn-ea"/>
              </a:rPr>
              <a:t>(b).</a:t>
            </a:r>
            <a:r>
              <a:rPr lang="zh-CN" altLang="en-US">
                <a:sym typeface="+mn-ea"/>
              </a:rPr>
              <a:t>The result </a:t>
            </a:r>
            <a:r>
              <a:rPr lang="en-US" altLang="zh-CN">
                <a:sym typeface="+mn-ea"/>
              </a:rPr>
              <a:t>from the code      </a:t>
            </a:r>
            <a:r>
              <a:rPr lang="en-US" altLang="zh-CN"/>
              <a:t>                      </a:t>
            </a:r>
            <a:r>
              <a:rPr lang="en-US" altLang="zh-CN">
                <a:sym typeface="+mn-ea"/>
              </a:rPr>
              <a:t>(c).</a:t>
            </a:r>
            <a:r>
              <a:rPr lang="zh-CN" altLang="en-US"/>
              <a:t>The result in the XML file</a:t>
            </a:r>
            <a:endParaRPr lang="zh-CN" altLang="en-US"/>
          </a:p>
        </p:txBody>
      </p:sp>
      <p:pic>
        <p:nvPicPr>
          <p:cNvPr id="14" name="图片 13" descr="OCRandSr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715" y="2116455"/>
            <a:ext cx="2828925" cy="4527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The current OCR is not suitable for its own font library, resulting in some fonts can not be recognized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My idea is to train OCR, which is applicable to my own font library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1028</Words>
  <Application>WPS 演示</Application>
  <PresentationFormat>宽屏</PresentationFormat>
  <Paragraphs>38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Code</vt:lpstr>
      <vt:lpstr>1</vt:lpstr>
      <vt:lpstr>2</vt:lpstr>
      <vt:lpstr>3</vt:lpstr>
      <vt:lpstr>4</vt:lpstr>
      <vt:lpstr>5</vt:lpstr>
      <vt:lpstr>Question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吴迪</cp:lastModifiedBy>
  <cp:revision>170</cp:revision>
  <dcterms:created xsi:type="dcterms:W3CDTF">2018-11-07T01:05:00Z</dcterms:created>
  <dcterms:modified xsi:type="dcterms:W3CDTF">2019-02-25T08:52:56Z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