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6" r:id="rId2"/>
    <p:sldId id="325" r:id="rId3"/>
    <p:sldId id="363" r:id="rId4"/>
    <p:sldId id="326" r:id="rId5"/>
    <p:sldId id="32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A9"/>
    <a:srgbClr val="39BAE8"/>
    <a:srgbClr val="42BDE9"/>
    <a:srgbClr val="FFBFBE"/>
    <a:srgbClr val="92D9F2"/>
    <a:srgbClr val="E6E6E6"/>
    <a:srgbClr val="FCBA40"/>
    <a:srgbClr val="FFDA93"/>
    <a:srgbClr val="FFC0BE"/>
    <a:srgbClr val="76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6201" autoAdjust="0"/>
  </p:normalViewPr>
  <p:slideViewPr>
    <p:cSldViewPr snapToGrid="0">
      <p:cViewPr varScale="1">
        <p:scale>
          <a:sx n="86" d="100"/>
          <a:sy n="86" d="100"/>
        </p:scale>
        <p:origin x="62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椭圆 41"/>
          <p:cNvSpPr/>
          <p:nvPr userDrawn="1"/>
        </p:nvSpPr>
        <p:spPr>
          <a:xfrm>
            <a:off x="5774005" y="715252"/>
            <a:ext cx="2647538" cy="3530051"/>
          </a:xfrm>
          <a:prstGeom prst="ellipse">
            <a:avLst/>
          </a:pr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: 形状 50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40" name="Freeform 9"/>
          <p:cNvSpPr/>
          <p:nvPr userDrawn="1"/>
        </p:nvSpPr>
        <p:spPr bwMode="auto">
          <a:xfrm>
            <a:off x="4018731" y="2039471"/>
            <a:ext cx="4552678" cy="3380331"/>
          </a:xfrm>
          <a:custGeom>
            <a:avLst/>
            <a:gdLst>
              <a:gd name="T0" fmla="*/ 0 w 4357"/>
              <a:gd name="T1" fmla="*/ 592 h 2429"/>
              <a:gd name="T2" fmla="*/ 3232 w 4357"/>
              <a:gd name="T3" fmla="*/ 592 h 2429"/>
              <a:gd name="T4" fmla="*/ 2777 w 4357"/>
              <a:gd name="T5" fmla="*/ 1195 h 2429"/>
              <a:gd name="T6" fmla="*/ 2621 w 4357"/>
              <a:gd name="T7" fmla="*/ 1265 h 2429"/>
              <a:gd name="T8" fmla="*/ 2848 w 4357"/>
              <a:gd name="T9" fmla="*/ 1644 h 2429"/>
              <a:gd name="T10" fmla="*/ 3040 w 4357"/>
              <a:gd name="T11" fmla="*/ 2304 h 2429"/>
              <a:gd name="T12" fmla="*/ 0 w 4357"/>
              <a:gd name="T13" fmla="*/ 2208 h 2429"/>
              <a:gd name="T14" fmla="*/ 0 w 4357"/>
              <a:gd name="T15" fmla="*/ 592 h 2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7" h="2429">
                <a:moveTo>
                  <a:pt x="0" y="592"/>
                </a:moveTo>
                <a:cubicBezTo>
                  <a:pt x="0" y="592"/>
                  <a:pt x="1964" y="0"/>
                  <a:pt x="3232" y="592"/>
                </a:cubicBezTo>
                <a:cubicBezTo>
                  <a:pt x="4357" y="1117"/>
                  <a:pt x="3079" y="1186"/>
                  <a:pt x="2777" y="1195"/>
                </a:cubicBezTo>
                <a:cubicBezTo>
                  <a:pt x="2718" y="1196"/>
                  <a:pt x="2661" y="1221"/>
                  <a:pt x="2621" y="1265"/>
                </a:cubicBezTo>
                <a:cubicBezTo>
                  <a:pt x="2553" y="1339"/>
                  <a:pt x="2523" y="1471"/>
                  <a:pt x="2848" y="1644"/>
                </a:cubicBezTo>
                <a:cubicBezTo>
                  <a:pt x="3368" y="1920"/>
                  <a:pt x="3396" y="2196"/>
                  <a:pt x="3040" y="2304"/>
                </a:cubicBezTo>
                <a:cubicBezTo>
                  <a:pt x="2629" y="2429"/>
                  <a:pt x="0" y="2208"/>
                  <a:pt x="0" y="2208"/>
                </a:cubicBezTo>
                <a:lnTo>
                  <a:pt x="0" y="592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23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1" y="2"/>
            <a:ext cx="3271838" cy="3919337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椭圆 55"/>
          <p:cNvSpPr/>
          <p:nvPr userDrawn="1"/>
        </p:nvSpPr>
        <p:spPr>
          <a:xfrm>
            <a:off x="700986" y="3122083"/>
            <a:ext cx="1958309" cy="26110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13"/>
          <p:cNvSpPr/>
          <p:nvPr userDrawn="1"/>
        </p:nvSpPr>
        <p:spPr bwMode="auto">
          <a:xfrm>
            <a:off x="1090474" y="1088584"/>
            <a:ext cx="2570780" cy="2895623"/>
          </a:xfrm>
          <a:custGeom>
            <a:avLst/>
            <a:gdLst>
              <a:gd name="T0" fmla="*/ 1149 w 1149"/>
              <a:gd name="T1" fmla="*/ 86 h 971"/>
              <a:gd name="T2" fmla="*/ 427 w 1149"/>
              <a:gd name="T3" fmla="*/ 86 h 971"/>
              <a:gd name="T4" fmla="*/ 539 w 1149"/>
              <a:gd name="T5" fmla="*/ 300 h 971"/>
              <a:gd name="T6" fmla="*/ 254 w 1149"/>
              <a:gd name="T7" fmla="*/ 554 h 971"/>
              <a:gd name="T8" fmla="*/ 336 w 1149"/>
              <a:gd name="T9" fmla="*/ 895 h 971"/>
              <a:gd name="T10" fmla="*/ 1149 w 1149"/>
              <a:gd name="T11" fmla="*/ 895 h 971"/>
              <a:gd name="T12" fmla="*/ 1149 w 1149"/>
              <a:gd name="T13" fmla="*/ 86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971">
                <a:moveTo>
                  <a:pt x="1149" y="86"/>
                </a:moveTo>
                <a:cubicBezTo>
                  <a:pt x="1149" y="86"/>
                  <a:pt x="508" y="0"/>
                  <a:pt x="427" y="86"/>
                </a:cubicBezTo>
                <a:cubicBezTo>
                  <a:pt x="343" y="175"/>
                  <a:pt x="444" y="199"/>
                  <a:pt x="539" y="300"/>
                </a:cubicBezTo>
                <a:cubicBezTo>
                  <a:pt x="615" y="381"/>
                  <a:pt x="508" y="473"/>
                  <a:pt x="254" y="554"/>
                </a:cubicBezTo>
                <a:cubicBezTo>
                  <a:pt x="0" y="635"/>
                  <a:pt x="20" y="818"/>
                  <a:pt x="336" y="895"/>
                </a:cubicBezTo>
                <a:cubicBezTo>
                  <a:pt x="651" y="971"/>
                  <a:pt x="1149" y="895"/>
                  <a:pt x="1149" y="895"/>
                </a:cubicBezTo>
                <a:lnTo>
                  <a:pt x="1149" y="86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任意多边形: 形状 32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2451597" y="992947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446816" y="3120770"/>
            <a:ext cx="424080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446815" y="1862835"/>
            <a:ext cx="4240808" cy="1257932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6816" y="453010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6815" y="4847277"/>
            <a:ext cx="424080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flipH="1">
            <a:off x="0" y="0"/>
            <a:ext cx="9144000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15995" y="2215242"/>
            <a:ext cx="4064389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16832" y="3110595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任意多边形: 形状 6"/>
          <p:cNvSpPr/>
          <p:nvPr userDrawn="1"/>
        </p:nvSpPr>
        <p:spPr bwMode="auto">
          <a:xfrm>
            <a:off x="0" y="1699693"/>
            <a:ext cx="9144000" cy="5158309"/>
          </a:xfrm>
          <a:custGeom>
            <a:avLst/>
            <a:gdLst>
              <a:gd name="connsiteX0" fmla="*/ 9136649 w 12192000"/>
              <a:gd name="connsiteY0" fmla="*/ 19 h 5158309"/>
              <a:gd name="connsiteX1" fmla="*/ 12127529 w 12192000"/>
              <a:gd name="connsiteY1" fmla="*/ 961461 h 5158309"/>
              <a:gd name="connsiteX2" fmla="*/ 12192000 w 12192000"/>
              <a:gd name="connsiteY2" fmla="*/ 999249 h 5158309"/>
              <a:gd name="connsiteX3" fmla="*/ 12192000 w 12192000"/>
              <a:gd name="connsiteY3" fmla="*/ 5158309 h 5158309"/>
              <a:gd name="connsiteX4" fmla="*/ 0 w 12192000"/>
              <a:gd name="connsiteY4" fmla="*/ 5158309 h 5158309"/>
              <a:gd name="connsiteX5" fmla="*/ 0 w 12192000"/>
              <a:gd name="connsiteY5" fmla="*/ 4381506 h 5158309"/>
              <a:gd name="connsiteX6" fmla="*/ 766800 w 12192000"/>
              <a:gd name="connsiteY6" fmla="*/ 4316986 h 5158309"/>
              <a:gd name="connsiteX7" fmla="*/ 8952198 w 12192000"/>
              <a:gd name="connsiteY7" fmla="*/ 2840206 h 5158309"/>
              <a:gd name="connsiteX8" fmla="*/ 8329819 w 12192000"/>
              <a:gd name="connsiteY8" fmla="*/ 1097121 h 5158309"/>
              <a:gd name="connsiteX9" fmla="*/ 8478005 w 12192000"/>
              <a:gd name="connsiteY9" fmla="*/ 73404 h 5158309"/>
              <a:gd name="connsiteX10" fmla="*/ 9136649 w 12192000"/>
              <a:gd name="connsiteY10" fmla="*/ 19 h 5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8309">
                <a:moveTo>
                  <a:pt x="9136649" y="19"/>
                </a:moveTo>
                <a:cubicBezTo>
                  <a:pt x="10314094" y="3991"/>
                  <a:pt x="11572111" y="642470"/>
                  <a:pt x="12127529" y="961461"/>
                </a:cubicBezTo>
                <a:lnTo>
                  <a:pt x="12192000" y="999249"/>
                </a:lnTo>
                <a:lnTo>
                  <a:pt x="12192000" y="5158309"/>
                </a:lnTo>
                <a:lnTo>
                  <a:pt x="0" y="5158309"/>
                </a:lnTo>
                <a:lnTo>
                  <a:pt x="0" y="4381506"/>
                </a:lnTo>
                <a:lnTo>
                  <a:pt x="766800" y="4316986"/>
                </a:lnTo>
                <a:cubicBezTo>
                  <a:pt x="4095417" y="4019555"/>
                  <a:pt x="7729668" y="3545741"/>
                  <a:pt x="8952198" y="2840206"/>
                </a:cubicBezTo>
                <a:cubicBezTo>
                  <a:pt x="11397259" y="1429137"/>
                  <a:pt x="8329819" y="1097121"/>
                  <a:pt x="8329819" y="1097121"/>
                </a:cubicBezTo>
                <a:cubicBezTo>
                  <a:pt x="8329819" y="1097121"/>
                  <a:pt x="6655323" y="516093"/>
                  <a:pt x="8478005" y="73404"/>
                </a:cubicBezTo>
                <a:cubicBezTo>
                  <a:pt x="8691022" y="21527"/>
                  <a:pt x="8912374" y="-737"/>
                  <a:pt x="9136649" y="19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2057400" y="3636650"/>
            <a:ext cx="7086600" cy="3221350"/>
          </a:xfrm>
          <a:custGeom>
            <a:avLst/>
            <a:gdLst>
              <a:gd name="T0" fmla="*/ 0 w 4860"/>
              <a:gd name="T1" fmla="*/ 1468 h 1672"/>
              <a:gd name="T2" fmla="*/ 3924 w 4860"/>
              <a:gd name="T3" fmla="*/ 920 h 1672"/>
              <a:gd name="T4" fmla="*/ 3756 w 4860"/>
              <a:gd name="T5" fmla="*/ 416 h 1672"/>
              <a:gd name="T6" fmla="*/ 3796 w 4860"/>
              <a:gd name="T7" fmla="*/ 120 h 1672"/>
              <a:gd name="T8" fmla="*/ 4860 w 4860"/>
              <a:gd name="T9" fmla="*/ 428 h 1672"/>
              <a:gd name="T10" fmla="*/ 4860 w 4860"/>
              <a:gd name="T11" fmla="*/ 1672 h 1672"/>
              <a:gd name="T12" fmla="*/ 0 w 4860"/>
              <a:gd name="T13" fmla="*/ 1672 h 1672"/>
              <a:gd name="T14" fmla="*/ 0 w 4860"/>
              <a:gd name="T15" fmla="*/ 1468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60" h="1672">
                <a:moveTo>
                  <a:pt x="0" y="1468"/>
                </a:moveTo>
                <a:cubicBezTo>
                  <a:pt x="0" y="1468"/>
                  <a:pt x="3264" y="1328"/>
                  <a:pt x="3924" y="920"/>
                </a:cubicBezTo>
                <a:cubicBezTo>
                  <a:pt x="4584" y="512"/>
                  <a:pt x="3756" y="416"/>
                  <a:pt x="3756" y="416"/>
                </a:cubicBezTo>
                <a:cubicBezTo>
                  <a:pt x="3756" y="416"/>
                  <a:pt x="3304" y="248"/>
                  <a:pt x="3796" y="120"/>
                </a:cubicBezTo>
                <a:cubicBezTo>
                  <a:pt x="4256" y="0"/>
                  <a:pt x="4860" y="428"/>
                  <a:pt x="4860" y="428"/>
                </a:cubicBezTo>
                <a:cubicBezTo>
                  <a:pt x="4860" y="1672"/>
                  <a:pt x="4860" y="1672"/>
                  <a:pt x="4860" y="1672"/>
                </a:cubicBezTo>
                <a:cubicBezTo>
                  <a:pt x="0" y="1672"/>
                  <a:pt x="0" y="1672"/>
                  <a:pt x="0" y="1672"/>
                </a:cubicBezTo>
                <a:lnTo>
                  <a:pt x="0" y="1468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6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" name="任意多边形: 形状 8"/>
          <p:cNvSpPr/>
          <p:nvPr userDrawn="1"/>
        </p:nvSpPr>
        <p:spPr>
          <a:xfrm flipV="1">
            <a:off x="0" y="4353146"/>
            <a:ext cx="5707932" cy="2504854"/>
          </a:xfrm>
          <a:custGeom>
            <a:avLst/>
            <a:gdLst>
              <a:gd name="connsiteX0" fmla="*/ 3160308 w 7610576"/>
              <a:gd name="connsiteY0" fmla="*/ 2504854 h 2504854"/>
              <a:gd name="connsiteX1" fmla="*/ 7486141 w 7610576"/>
              <a:gd name="connsiteY1" fmla="*/ 204827 h 2504854"/>
              <a:gd name="connsiteX2" fmla="*/ 7610576 w 7610576"/>
              <a:gd name="connsiteY2" fmla="*/ 0 h 2504854"/>
              <a:gd name="connsiteX3" fmla="*/ 0 w 7610576"/>
              <a:gd name="connsiteY3" fmla="*/ 0 h 2504854"/>
              <a:gd name="connsiteX4" fmla="*/ 0 w 7610576"/>
              <a:gd name="connsiteY4" fmla="*/ 1431782 h 2504854"/>
              <a:gd name="connsiteX5" fmla="*/ 243558 w 7610576"/>
              <a:gd name="connsiteY5" fmla="*/ 1613912 h 2504854"/>
              <a:gd name="connsiteX6" fmla="*/ 3160308 w 7610576"/>
              <a:gd name="connsiteY6" fmla="*/ 2504854 h 250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10576" h="2504854">
                <a:moveTo>
                  <a:pt x="3160308" y="2504854"/>
                </a:moveTo>
                <a:cubicBezTo>
                  <a:pt x="4961025" y="2504854"/>
                  <a:pt x="6548649" y="1592499"/>
                  <a:pt x="7486141" y="204827"/>
                </a:cubicBezTo>
                <a:lnTo>
                  <a:pt x="7610576" y="0"/>
                </a:lnTo>
                <a:lnTo>
                  <a:pt x="0" y="0"/>
                </a:lnTo>
                <a:lnTo>
                  <a:pt x="0" y="1431782"/>
                </a:lnTo>
                <a:lnTo>
                  <a:pt x="243558" y="1613912"/>
                </a:lnTo>
                <a:cubicBezTo>
                  <a:pt x="1076162" y="2176407"/>
                  <a:pt x="2079878" y="2504854"/>
                  <a:pt x="3160308" y="2504854"/>
                </a:cubicBez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1" y="4"/>
            <a:ext cx="2409825" cy="2886731"/>
          </a:xfrm>
          <a:custGeom>
            <a:avLst/>
            <a:gdLst>
              <a:gd name="connsiteX0" fmla="*/ 0 w 5276850"/>
              <a:gd name="connsiteY0" fmla="*/ 0 h 4740857"/>
              <a:gd name="connsiteX1" fmla="*/ 4934008 w 5276850"/>
              <a:gd name="connsiteY1" fmla="*/ 0 h 4740857"/>
              <a:gd name="connsiteX2" fmla="*/ 5018610 w 5276850"/>
              <a:gd name="connsiteY2" fmla="*/ 175624 h 4740857"/>
              <a:gd name="connsiteX3" fmla="*/ 5276850 w 5276850"/>
              <a:gd name="connsiteY3" fmla="*/ 1454732 h 4740857"/>
              <a:gd name="connsiteX4" fmla="*/ 1990725 w 5276850"/>
              <a:gd name="connsiteY4" fmla="*/ 4740857 h 4740857"/>
              <a:gd name="connsiteX5" fmla="*/ 153421 w 5276850"/>
              <a:gd name="connsiteY5" fmla="*/ 4179639 h 4740857"/>
              <a:gd name="connsiteX6" fmla="*/ 0 w 5276850"/>
              <a:gd name="connsiteY6" fmla="*/ 4064913 h 474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6850" h="4740857">
                <a:moveTo>
                  <a:pt x="0" y="0"/>
                </a:moveTo>
                <a:lnTo>
                  <a:pt x="4934008" y="0"/>
                </a:lnTo>
                <a:lnTo>
                  <a:pt x="5018610" y="175624"/>
                </a:lnTo>
                <a:cubicBezTo>
                  <a:pt x="5184897" y="568770"/>
                  <a:pt x="5276850" y="1001013"/>
                  <a:pt x="5276850" y="1454732"/>
                </a:cubicBezTo>
                <a:cubicBezTo>
                  <a:pt x="5276850" y="3269609"/>
                  <a:pt x="3805602" y="4740857"/>
                  <a:pt x="1990725" y="4740857"/>
                </a:cubicBezTo>
                <a:cubicBezTo>
                  <a:pt x="1310146" y="4740857"/>
                  <a:pt x="677890" y="4533963"/>
                  <a:pt x="153421" y="4179639"/>
                </a:cubicBezTo>
                <a:lnTo>
                  <a:pt x="0" y="4064913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flipH="1">
            <a:off x="0" y="4"/>
            <a:ext cx="9144000" cy="6857999"/>
            <a:chOff x="0" y="1"/>
            <a:chExt cx="12192000" cy="6857999"/>
          </a:xfrm>
        </p:grpSpPr>
        <p:sp>
          <p:nvSpPr>
            <p:cNvPr id="5" name="椭圆 4"/>
            <p:cNvSpPr/>
            <p:nvPr userDrawn="1"/>
          </p:nvSpPr>
          <p:spPr>
            <a:xfrm>
              <a:off x="7698671" y="715249"/>
              <a:ext cx="3530051" cy="3530051"/>
            </a:xfrm>
            <a:prstGeom prst="ellipse">
              <a:avLst/>
            </a:pr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任意多边形: 形状 6"/>
            <p:cNvSpPr/>
            <p:nvPr userDrawn="1"/>
          </p:nvSpPr>
          <p:spPr bwMode="auto">
            <a:xfrm>
              <a:off x="0" y="1699690"/>
              <a:ext cx="12192000" cy="5158309"/>
            </a:xfrm>
            <a:custGeom>
              <a:avLst/>
              <a:gdLst>
                <a:gd name="connsiteX0" fmla="*/ 9136649 w 12192000"/>
                <a:gd name="connsiteY0" fmla="*/ 19 h 5158309"/>
                <a:gd name="connsiteX1" fmla="*/ 12127529 w 12192000"/>
                <a:gd name="connsiteY1" fmla="*/ 961461 h 5158309"/>
                <a:gd name="connsiteX2" fmla="*/ 12192000 w 12192000"/>
                <a:gd name="connsiteY2" fmla="*/ 999249 h 5158309"/>
                <a:gd name="connsiteX3" fmla="*/ 12192000 w 12192000"/>
                <a:gd name="connsiteY3" fmla="*/ 5158309 h 5158309"/>
                <a:gd name="connsiteX4" fmla="*/ 0 w 12192000"/>
                <a:gd name="connsiteY4" fmla="*/ 5158309 h 5158309"/>
                <a:gd name="connsiteX5" fmla="*/ 0 w 12192000"/>
                <a:gd name="connsiteY5" fmla="*/ 4381506 h 5158309"/>
                <a:gd name="connsiteX6" fmla="*/ 766800 w 12192000"/>
                <a:gd name="connsiteY6" fmla="*/ 4316986 h 5158309"/>
                <a:gd name="connsiteX7" fmla="*/ 8952198 w 12192000"/>
                <a:gd name="connsiteY7" fmla="*/ 2840206 h 5158309"/>
                <a:gd name="connsiteX8" fmla="*/ 8329819 w 12192000"/>
                <a:gd name="connsiteY8" fmla="*/ 1097121 h 5158309"/>
                <a:gd name="connsiteX9" fmla="*/ 8478005 w 12192000"/>
                <a:gd name="connsiteY9" fmla="*/ 73404 h 5158309"/>
                <a:gd name="connsiteX10" fmla="*/ 9136649 w 12192000"/>
                <a:gd name="connsiteY10" fmla="*/ 19 h 515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5158309">
                  <a:moveTo>
                    <a:pt x="9136649" y="19"/>
                  </a:moveTo>
                  <a:cubicBezTo>
                    <a:pt x="10314094" y="3991"/>
                    <a:pt x="11572111" y="642470"/>
                    <a:pt x="12127529" y="961461"/>
                  </a:cubicBezTo>
                  <a:lnTo>
                    <a:pt x="12192000" y="999249"/>
                  </a:lnTo>
                  <a:lnTo>
                    <a:pt x="12192000" y="5158309"/>
                  </a:lnTo>
                  <a:lnTo>
                    <a:pt x="0" y="5158309"/>
                  </a:lnTo>
                  <a:lnTo>
                    <a:pt x="0" y="4381506"/>
                  </a:lnTo>
                  <a:lnTo>
                    <a:pt x="766800" y="4316986"/>
                  </a:lnTo>
                  <a:cubicBezTo>
                    <a:pt x="4095417" y="4019555"/>
                    <a:pt x="7729668" y="3545741"/>
                    <a:pt x="8952198" y="2840206"/>
                  </a:cubicBezTo>
                  <a:cubicBezTo>
                    <a:pt x="11397259" y="1429137"/>
                    <a:pt x="8329819" y="1097121"/>
                    <a:pt x="8329819" y="1097121"/>
                  </a:cubicBezTo>
                  <a:cubicBezTo>
                    <a:pt x="8329819" y="1097121"/>
                    <a:pt x="6655323" y="516093"/>
                    <a:pt x="8478005" y="73404"/>
                  </a:cubicBezTo>
                  <a:cubicBezTo>
                    <a:pt x="8691022" y="21527"/>
                    <a:pt x="8912374" y="-737"/>
                    <a:pt x="9136649" y="19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sp>
          <p:nvSpPr>
            <p:cNvPr id="8" name="Freeform 9"/>
            <p:cNvSpPr/>
            <p:nvPr userDrawn="1"/>
          </p:nvSpPr>
          <p:spPr bwMode="auto">
            <a:xfrm>
              <a:off x="5358307" y="2039469"/>
              <a:ext cx="6070237" cy="3380331"/>
            </a:xfrm>
            <a:custGeom>
              <a:avLst/>
              <a:gdLst>
                <a:gd name="T0" fmla="*/ 0 w 4357"/>
                <a:gd name="T1" fmla="*/ 592 h 2429"/>
                <a:gd name="T2" fmla="*/ 3232 w 4357"/>
                <a:gd name="T3" fmla="*/ 592 h 2429"/>
                <a:gd name="T4" fmla="*/ 2777 w 4357"/>
                <a:gd name="T5" fmla="*/ 1195 h 2429"/>
                <a:gd name="T6" fmla="*/ 2621 w 4357"/>
                <a:gd name="T7" fmla="*/ 1265 h 2429"/>
                <a:gd name="T8" fmla="*/ 2848 w 4357"/>
                <a:gd name="T9" fmla="*/ 1644 h 2429"/>
                <a:gd name="T10" fmla="*/ 3040 w 4357"/>
                <a:gd name="T11" fmla="*/ 2304 h 2429"/>
                <a:gd name="T12" fmla="*/ 0 w 4357"/>
                <a:gd name="T13" fmla="*/ 2208 h 2429"/>
                <a:gd name="T14" fmla="*/ 0 w 4357"/>
                <a:gd name="T15" fmla="*/ 592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57" h="2429">
                  <a:moveTo>
                    <a:pt x="0" y="592"/>
                  </a:moveTo>
                  <a:cubicBezTo>
                    <a:pt x="0" y="592"/>
                    <a:pt x="1964" y="0"/>
                    <a:pt x="3232" y="592"/>
                  </a:cubicBezTo>
                  <a:cubicBezTo>
                    <a:pt x="4357" y="1117"/>
                    <a:pt x="3079" y="1186"/>
                    <a:pt x="2777" y="1195"/>
                  </a:cubicBezTo>
                  <a:cubicBezTo>
                    <a:pt x="2718" y="1196"/>
                    <a:pt x="2661" y="1221"/>
                    <a:pt x="2621" y="1265"/>
                  </a:cubicBezTo>
                  <a:cubicBezTo>
                    <a:pt x="2553" y="1339"/>
                    <a:pt x="2523" y="1471"/>
                    <a:pt x="2848" y="1644"/>
                  </a:cubicBezTo>
                  <a:cubicBezTo>
                    <a:pt x="3368" y="1920"/>
                    <a:pt x="3396" y="2196"/>
                    <a:pt x="3040" y="2304"/>
                  </a:cubicBezTo>
                  <a:cubicBezTo>
                    <a:pt x="2629" y="2429"/>
                    <a:pt x="0" y="2208"/>
                    <a:pt x="0" y="2208"/>
                  </a:cubicBezTo>
                  <a:lnTo>
                    <a:pt x="0" y="592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23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2743200" y="3636650"/>
              <a:ext cx="9448800" cy="3221350"/>
            </a:xfrm>
            <a:custGeom>
              <a:avLst/>
              <a:gdLst>
                <a:gd name="T0" fmla="*/ 0 w 4860"/>
                <a:gd name="T1" fmla="*/ 1468 h 1672"/>
                <a:gd name="T2" fmla="*/ 3924 w 4860"/>
                <a:gd name="T3" fmla="*/ 920 h 1672"/>
                <a:gd name="T4" fmla="*/ 3756 w 4860"/>
                <a:gd name="T5" fmla="*/ 416 h 1672"/>
                <a:gd name="T6" fmla="*/ 3796 w 4860"/>
                <a:gd name="T7" fmla="*/ 120 h 1672"/>
                <a:gd name="T8" fmla="*/ 4860 w 4860"/>
                <a:gd name="T9" fmla="*/ 428 h 1672"/>
                <a:gd name="T10" fmla="*/ 4860 w 4860"/>
                <a:gd name="T11" fmla="*/ 1672 h 1672"/>
                <a:gd name="T12" fmla="*/ 0 w 4860"/>
                <a:gd name="T13" fmla="*/ 1672 h 1672"/>
                <a:gd name="T14" fmla="*/ 0 w 4860"/>
                <a:gd name="T15" fmla="*/ 1468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0" h="1672">
                  <a:moveTo>
                    <a:pt x="0" y="1468"/>
                  </a:moveTo>
                  <a:cubicBezTo>
                    <a:pt x="0" y="1468"/>
                    <a:pt x="3264" y="1328"/>
                    <a:pt x="3924" y="920"/>
                  </a:cubicBezTo>
                  <a:cubicBezTo>
                    <a:pt x="4584" y="512"/>
                    <a:pt x="3756" y="416"/>
                    <a:pt x="3756" y="416"/>
                  </a:cubicBezTo>
                  <a:cubicBezTo>
                    <a:pt x="3756" y="416"/>
                    <a:pt x="3304" y="248"/>
                    <a:pt x="3796" y="120"/>
                  </a:cubicBezTo>
                  <a:cubicBezTo>
                    <a:pt x="4256" y="0"/>
                    <a:pt x="4860" y="428"/>
                    <a:pt x="4860" y="428"/>
                  </a:cubicBezTo>
                  <a:cubicBezTo>
                    <a:pt x="4860" y="1672"/>
                    <a:pt x="4860" y="1672"/>
                    <a:pt x="4860" y="1672"/>
                  </a:cubicBezTo>
                  <a:cubicBezTo>
                    <a:pt x="0" y="1672"/>
                    <a:pt x="0" y="1672"/>
                    <a:pt x="0" y="1672"/>
                  </a:cubicBezTo>
                  <a:lnTo>
                    <a:pt x="0" y="1468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6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任意多边形: 形状 9"/>
            <p:cNvSpPr/>
            <p:nvPr userDrawn="1"/>
          </p:nvSpPr>
          <p:spPr>
            <a:xfrm>
              <a:off x="0" y="1"/>
              <a:ext cx="4362450" cy="3919337"/>
            </a:xfrm>
            <a:custGeom>
              <a:avLst/>
              <a:gdLst>
                <a:gd name="connsiteX0" fmla="*/ 0 w 5276850"/>
                <a:gd name="connsiteY0" fmla="*/ 0 h 4740857"/>
                <a:gd name="connsiteX1" fmla="*/ 4934008 w 5276850"/>
                <a:gd name="connsiteY1" fmla="*/ 0 h 4740857"/>
                <a:gd name="connsiteX2" fmla="*/ 5018610 w 5276850"/>
                <a:gd name="connsiteY2" fmla="*/ 175624 h 4740857"/>
                <a:gd name="connsiteX3" fmla="*/ 5276850 w 5276850"/>
                <a:gd name="connsiteY3" fmla="*/ 1454732 h 4740857"/>
                <a:gd name="connsiteX4" fmla="*/ 1990725 w 5276850"/>
                <a:gd name="connsiteY4" fmla="*/ 4740857 h 4740857"/>
                <a:gd name="connsiteX5" fmla="*/ 153421 w 5276850"/>
                <a:gd name="connsiteY5" fmla="*/ 4179639 h 4740857"/>
                <a:gd name="connsiteX6" fmla="*/ 0 w 5276850"/>
                <a:gd name="connsiteY6" fmla="*/ 4064913 h 474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850" h="4740857">
                  <a:moveTo>
                    <a:pt x="0" y="0"/>
                  </a:moveTo>
                  <a:lnTo>
                    <a:pt x="4934008" y="0"/>
                  </a:lnTo>
                  <a:lnTo>
                    <a:pt x="5018610" y="175624"/>
                  </a:lnTo>
                  <a:cubicBezTo>
                    <a:pt x="5184897" y="568770"/>
                    <a:pt x="5276850" y="1001013"/>
                    <a:pt x="5276850" y="1454732"/>
                  </a:cubicBezTo>
                  <a:cubicBezTo>
                    <a:pt x="5276850" y="3269609"/>
                    <a:pt x="3805602" y="4740857"/>
                    <a:pt x="1990725" y="4740857"/>
                  </a:cubicBezTo>
                  <a:cubicBezTo>
                    <a:pt x="1310146" y="4740857"/>
                    <a:pt x="677890" y="4533963"/>
                    <a:pt x="153421" y="4179639"/>
                  </a:cubicBezTo>
                  <a:lnTo>
                    <a:pt x="0" y="4064913"/>
                  </a:lnTo>
                  <a:close/>
                </a:path>
              </a:pathLst>
            </a:custGeom>
            <a:gradFill>
              <a:gsLst>
                <a:gs pos="100000">
                  <a:schemeClr val="accent4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934647" y="3122083"/>
              <a:ext cx="2611078" cy="2611078"/>
            </a:xfrm>
            <a:prstGeom prst="ellipse">
              <a:avLst/>
            </a:prstGeom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Freeform 13"/>
            <p:cNvSpPr/>
            <p:nvPr userDrawn="1"/>
          </p:nvSpPr>
          <p:spPr bwMode="auto">
            <a:xfrm>
              <a:off x="1453964" y="1088581"/>
              <a:ext cx="3427706" cy="2895623"/>
            </a:xfrm>
            <a:custGeom>
              <a:avLst/>
              <a:gdLst>
                <a:gd name="T0" fmla="*/ 1149 w 1149"/>
                <a:gd name="T1" fmla="*/ 86 h 971"/>
                <a:gd name="T2" fmla="*/ 427 w 1149"/>
                <a:gd name="T3" fmla="*/ 86 h 971"/>
                <a:gd name="T4" fmla="*/ 539 w 1149"/>
                <a:gd name="T5" fmla="*/ 300 h 971"/>
                <a:gd name="T6" fmla="*/ 254 w 1149"/>
                <a:gd name="T7" fmla="*/ 554 h 971"/>
                <a:gd name="T8" fmla="*/ 336 w 1149"/>
                <a:gd name="T9" fmla="*/ 895 h 971"/>
                <a:gd name="T10" fmla="*/ 1149 w 1149"/>
                <a:gd name="T11" fmla="*/ 895 h 971"/>
                <a:gd name="T12" fmla="*/ 1149 w 1149"/>
                <a:gd name="T13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9" h="971">
                  <a:moveTo>
                    <a:pt x="1149" y="86"/>
                  </a:moveTo>
                  <a:cubicBezTo>
                    <a:pt x="1149" y="86"/>
                    <a:pt x="508" y="0"/>
                    <a:pt x="427" y="86"/>
                  </a:cubicBezTo>
                  <a:cubicBezTo>
                    <a:pt x="343" y="175"/>
                    <a:pt x="444" y="199"/>
                    <a:pt x="539" y="300"/>
                  </a:cubicBezTo>
                  <a:cubicBezTo>
                    <a:pt x="615" y="381"/>
                    <a:pt x="508" y="473"/>
                    <a:pt x="254" y="554"/>
                  </a:cubicBezTo>
                  <a:cubicBezTo>
                    <a:pt x="0" y="635"/>
                    <a:pt x="20" y="818"/>
                    <a:pt x="336" y="895"/>
                  </a:cubicBezTo>
                  <a:cubicBezTo>
                    <a:pt x="651" y="971"/>
                    <a:pt x="1149" y="895"/>
                    <a:pt x="1149" y="895"/>
                  </a:cubicBezTo>
                  <a:lnTo>
                    <a:pt x="1149" y="86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任意多边形: 形状 13"/>
            <p:cNvSpPr/>
            <p:nvPr userDrawn="1"/>
          </p:nvSpPr>
          <p:spPr>
            <a:xfrm flipV="1">
              <a:off x="0" y="4353146"/>
              <a:ext cx="7610576" cy="2504854"/>
            </a:xfrm>
            <a:custGeom>
              <a:avLst/>
              <a:gdLst>
                <a:gd name="connsiteX0" fmla="*/ 3160308 w 7610576"/>
                <a:gd name="connsiteY0" fmla="*/ 2504854 h 2504854"/>
                <a:gd name="connsiteX1" fmla="*/ 7486141 w 7610576"/>
                <a:gd name="connsiteY1" fmla="*/ 204827 h 2504854"/>
                <a:gd name="connsiteX2" fmla="*/ 7610576 w 7610576"/>
                <a:gd name="connsiteY2" fmla="*/ 0 h 2504854"/>
                <a:gd name="connsiteX3" fmla="*/ 0 w 7610576"/>
                <a:gd name="connsiteY3" fmla="*/ 0 h 2504854"/>
                <a:gd name="connsiteX4" fmla="*/ 0 w 7610576"/>
                <a:gd name="connsiteY4" fmla="*/ 1431782 h 2504854"/>
                <a:gd name="connsiteX5" fmla="*/ 243558 w 7610576"/>
                <a:gd name="connsiteY5" fmla="*/ 1613912 h 2504854"/>
                <a:gd name="connsiteX6" fmla="*/ 3160308 w 7610576"/>
                <a:gd name="connsiteY6" fmla="*/ 2504854 h 25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10576" h="2504854">
                  <a:moveTo>
                    <a:pt x="3160308" y="2504854"/>
                  </a:moveTo>
                  <a:cubicBezTo>
                    <a:pt x="4961025" y="2504854"/>
                    <a:pt x="6548649" y="1592499"/>
                    <a:pt x="7486141" y="204827"/>
                  </a:cubicBezTo>
                  <a:lnTo>
                    <a:pt x="7610576" y="0"/>
                  </a:lnTo>
                  <a:lnTo>
                    <a:pt x="0" y="0"/>
                  </a:lnTo>
                  <a:lnTo>
                    <a:pt x="0" y="1431782"/>
                  </a:lnTo>
                  <a:lnTo>
                    <a:pt x="243558" y="1613912"/>
                  </a:lnTo>
                  <a:cubicBezTo>
                    <a:pt x="1076162" y="2176407"/>
                    <a:pt x="2079878" y="2504854"/>
                    <a:pt x="3160308" y="2504854"/>
                  </a:cubicBez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矩形 15"/>
          <p:cNvSpPr/>
          <p:nvPr userDrawn="1"/>
        </p:nvSpPr>
        <p:spPr>
          <a:xfrm>
            <a:off x="2451597" y="1030771"/>
            <a:ext cx="4240808" cy="521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537222" y="2034340"/>
            <a:ext cx="4069557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537222" y="4340576"/>
            <a:ext cx="4069557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537222" y="4044305"/>
            <a:ext cx="4069557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.xml"/><Relationship Id="rId7" Type="http://schemas.openxmlformats.org/officeDocument/2006/relationships/notesSlide" Target="../notesSlides/notesSlide1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8" imgW="9525" imgH="9525" progId="TCLayout.ActiveDocument.1">
                  <p:embed/>
                </p:oleObj>
              </mc:Choice>
              <mc:Fallback>
                <p:oleObj name="think-cell Slide" r:id="rId8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5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工作汇报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250651" y="328469"/>
            <a:ext cx="8227695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if an iterator does all the heavy lifting an empty for loop to just run the iterator can be useful.</a:t>
            </a:r>
            <a:r>
              <a:rPr lang="zh-CN" altLang="en-US" sz="18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 </a:t>
            </a:r>
            <a:r>
              <a:rPr lang="en-US" altLang="zh-CN" sz="14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(</a:t>
            </a:r>
            <a:r>
              <a:rPr lang="en-US" altLang="zh-CN" sz="1400" b="0" dirty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topic</a:t>
            </a:r>
            <a:r>
              <a:rPr lang="zh-CN" altLang="en-US" sz="1400" b="0" dirty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：</a:t>
            </a:r>
            <a:r>
              <a:rPr lang="en-US" altLang="zh-CN" sz="1400" b="0" dirty="0">
                <a:solidFill>
                  <a:srgbClr val="FF000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The pass statement)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00206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rgbClr val="00206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2.sometimes it will be better to use set tuple or dictionary list is the name given in python to dynamic arrays similar to from </a:t>
            </a:r>
            <a:r>
              <a:rPr lang="en-US" altLang="zh-CN" sz="1400" b="0" dirty="0" err="1">
                <a:solidFill>
                  <a:srgbClr val="00206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c++</a:t>
            </a:r>
            <a:r>
              <a:rPr lang="en-US" altLang="zh-CN" sz="1400" b="0" dirty="0">
                <a:solidFill>
                  <a:srgbClr val="002060"/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 or java.</a:t>
            </a: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00206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b="0" dirty="0">
              <a:solidFill>
                <a:srgbClr val="FF0000"/>
              </a:solidFill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>
              <a:lnSpc>
                <a:spcPct val="150000"/>
              </a:lnSpc>
            </a:pPr>
            <a:endParaRPr lang="zh-CN" altLang="en-US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A071BF-A2B6-4C39-A1A8-324B44FA2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763"/>
            <a:ext cx="9144000" cy="2734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BA7442-AF3A-4555-BBB4-4868B07B6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4015"/>
            <a:ext cx="9144000" cy="13967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45795" y="4165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It-</a:t>
            </a:r>
            <a:r>
              <a:rPr lang="en-US" altLang="zh-CN" sz="1800" b="0" dirty="0" err="1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idf</a:t>
            </a:r>
            <a:r>
              <a:rPr lang="zh-CN" altLang="en-US" sz="18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提取关键字：</a:t>
            </a: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8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9E7589-F68E-452C-87ED-367DA6478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36" y="166456"/>
            <a:ext cx="2832481" cy="6525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583651" y="4292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8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2</a:t>
            </a:r>
            <a:r>
              <a:rPr lang="en-US" altLang="zh-CN" sz="20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 .</a:t>
            </a:r>
            <a:r>
              <a:rPr lang="zh-CN" altLang="en-US" sz="20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比较：</a:t>
            </a:r>
            <a:endParaRPr lang="en-US" altLang="zh-CN" sz="20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0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Comparative sentences: 986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0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0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6F099C-DD4B-4929-AD81-7F6BC8514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87" y="1848313"/>
            <a:ext cx="6359803" cy="35772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ľïḑè"/>
          <p:cNvSpPr txBox="1"/>
          <p:nvPr/>
        </p:nvSpPr>
        <p:spPr bwMode="auto">
          <a:xfrm>
            <a:off x="697230" y="429260"/>
            <a:ext cx="8446770" cy="5999480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400" b="0" dirty="0">
                <a:latin typeface="宋体" panose="02010600030101010101" pitchFamily="2" charset="-122"/>
                <a:ea typeface="宋体" panose="02010600030101010101" pitchFamily="2" charset="-122"/>
                <a:cs typeface="Cambria" panose="02040503050406030204" charset="0"/>
              </a:rPr>
              <a:t>4.</a:t>
            </a:r>
            <a:r>
              <a:rPr lang="zh-CN" altLang="en-US" sz="1400" b="0" dirty="0">
                <a:latin typeface="宋体" panose="02010600030101010101" pitchFamily="2" charset="-122"/>
                <a:ea typeface="宋体" panose="02010600030101010101" pitchFamily="2" charset="-122"/>
                <a:cs typeface="Cambria" panose="02040503050406030204" charset="0"/>
              </a:rPr>
              <a:t>否定意义</a:t>
            </a:r>
            <a:r>
              <a:rPr lang="zh-CN" altLang="en-US" sz="14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：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4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1.the </a:t>
            </a:r>
            <a:r>
              <a:rPr lang="en-US" altLang="zh-CN" sz="1400" b="0" dirty="0" err="1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github</a:t>
            </a:r>
            <a:r>
              <a:rPr lang="en-US" altLang="zh-CN" sz="14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 code </a:t>
            </a:r>
            <a:r>
              <a:rPr lang="en-US" altLang="zh-CN" sz="140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has newer </a:t>
            </a:r>
            <a:r>
              <a:rPr lang="en-US" altLang="zh-CN" sz="1400" b="0" dirty="0"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features than the official release but may be unstable.</a:t>
            </a:r>
            <a:r>
              <a:rPr lang="en-US" altLang="zh-CN" sz="1400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charset="0"/>
                <a:ea typeface="宋体" panose="02010600030101010101" pitchFamily="2" charset="-122"/>
                <a:cs typeface="Cambria" panose="02040503050406030204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tag</a:t>
            </a: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stanford-nlp</a:t>
            </a: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 Getting started with </a:t>
            </a:r>
            <a:r>
              <a:rPr lang="en-US" altLang="zh-CN" sz="14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stanford-nlp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 example</a:t>
            </a: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</a:rPr>
              <a:t>Basic Setup from GitHub</a:t>
            </a: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）</a:t>
            </a:r>
            <a:endParaRPr lang="en-US" altLang="zh-CN" sz="14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2.the map function </a:t>
            </a:r>
            <a:r>
              <a:rPr lang="en-US" altLang="zh-CN" sz="1400" b="0" dirty="0">
                <a:solidFill>
                  <a:schemeClr val="accent6">
                    <a:lumMod val="60000"/>
                    <a:lumOff val="40000"/>
                  </a:schemeClr>
                </a:solidFill>
                <a:cs typeface="宋体" panose="02010600030101010101" pitchFamily="2" charset="-122"/>
                <a:sym typeface="+mn-ea"/>
              </a:rPr>
              <a:t>is the simplest 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one among python built-ins used for functional programming. </a:t>
            </a:r>
            <a:r>
              <a:rPr lang="en-US" altLang="zh-CN" sz="1400" b="0" dirty="0">
                <a:solidFill>
                  <a:schemeClr val="accent1">
                    <a:lumMod val="20000"/>
                    <a:lumOff val="80000"/>
                  </a:schemeClr>
                </a:solidFill>
                <a:cs typeface="宋体" panose="02010600030101010101" pitchFamily="2" charset="-122"/>
                <a:sym typeface="+mn-ea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tag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python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Getting started with example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Basic use of map,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itertools.imap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and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future_builtins.map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）</a:t>
            </a:r>
            <a:endParaRPr lang="en-US" altLang="zh-CN" sz="12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3. linked list representation </a:t>
            </a:r>
            <a:r>
              <a:rPr lang="en-US" altLang="zh-CN" sz="1400" b="0" dirty="0">
                <a:solidFill>
                  <a:schemeClr val="accent6">
                    <a:lumMod val="60000"/>
                    <a:lumOff val="40000"/>
                  </a:schemeClr>
                </a:solidFill>
                <a:cs typeface="宋体" panose="02010600030101010101" pitchFamily="2" charset="-122"/>
                <a:sym typeface="+mn-ea"/>
              </a:rPr>
              <a:t>is more 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efficient in terms of memory managerment.</a:t>
            </a:r>
            <a:r>
              <a:rPr lang="en-US" altLang="zh-CN" sz="1400" b="0" dirty="0">
                <a:solidFill>
                  <a:schemeClr val="accent1">
                    <a:lumMod val="20000"/>
                    <a:lumOff val="80000"/>
                  </a:schemeClr>
                </a:solidFill>
                <a:cs typeface="宋体" panose="02010600030101010101" pitchFamily="2" charset="-122"/>
                <a:sym typeface="+mn-ea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4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tag:pygame</a:t>
            </a:r>
            <a:r>
              <a:rPr lang="zh-CN" altLang="en-US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 </a:t>
            </a:r>
            <a:r>
              <a:rPr lang="en-US" altLang="zh-CN" sz="14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</a:t>
            </a:r>
            <a:r>
              <a:rPr lang="en-US" altLang="zh-CN" sz="14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: Drawing on the screen example : Linked List representation of Queue</a:t>
            </a:r>
            <a:r>
              <a:rPr lang="zh-CN" altLang="en-US" sz="1400" b="0" dirty="0">
                <a:solidFill>
                  <a:schemeClr val="accent4">
                    <a:lumMod val="90000"/>
                  </a:schemeClr>
                </a:solidFill>
                <a:cs typeface="宋体" panose="02010600030101010101" pitchFamily="2" charset="-122"/>
                <a:sym typeface="+mn-ea"/>
              </a:rPr>
              <a:t>）</a:t>
            </a:r>
            <a:endParaRPr lang="en-US" altLang="zh-CN" sz="1400" b="0" dirty="0">
              <a:solidFill>
                <a:schemeClr val="accent4">
                  <a:lumMod val="90000"/>
                </a:schemeClr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4. </a:t>
            </a:r>
            <a:r>
              <a:rPr lang="en-US" altLang="zh-CN" sz="1400" b="0" dirty="0" err="1">
                <a:cs typeface="宋体" panose="02010600030101010101" pitchFamily="2" charset="-122"/>
                <a:sym typeface="+mn-ea"/>
              </a:rPr>
              <a:t>xampp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>
                <a:solidFill>
                  <a:schemeClr val="accent6">
                    <a:lumMod val="60000"/>
                    <a:lumOff val="40000"/>
                  </a:schemeClr>
                </a:solidFill>
                <a:cs typeface="宋体" panose="02010600030101010101" pitchFamily="2" charset="-122"/>
                <a:sym typeface="+mn-ea"/>
              </a:rPr>
              <a:t>is the most popular 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php development environment</a:t>
            </a:r>
            <a:r>
              <a:rPr lang="en-US" altLang="zh-CN" sz="1400" b="0" dirty="0">
                <a:solidFill>
                  <a:schemeClr val="accent1">
                    <a:lumMod val="20000"/>
                    <a:lumOff val="80000"/>
                  </a:schemeClr>
                </a:solidFill>
                <a:cs typeface="宋体" panose="02010600030101010101" pitchFamily="2" charset="-122"/>
                <a:sym typeface="+mn-ea"/>
              </a:rPr>
              <a:t>.9</a:t>
            </a: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tag</a:t>
            </a:r>
            <a:r>
              <a:rPr lang="zh-CN" altLang="en-US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 php</a:t>
            </a:r>
            <a:r>
              <a:rPr lang="zh-CN" altLang="en-US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topic topic: Installing a PHP environment on Windows example :Download and Install XAMPP</a:t>
            </a:r>
            <a:r>
              <a:rPr lang="zh-CN" altLang="en-US" sz="1400" b="0" dirty="0">
                <a:solidFill>
                  <a:schemeClr val="accent4">
                    <a:lumMod val="75000"/>
                  </a:schemeClr>
                </a:solidFill>
                <a:cs typeface="宋体" panose="02010600030101010101" pitchFamily="2" charset="-122"/>
                <a:sym typeface="+mn-ea"/>
              </a:rPr>
              <a:t>）</a:t>
            </a:r>
            <a:endParaRPr lang="en-US" altLang="zh-CN" sz="1400" b="0" dirty="0">
              <a:solidFill>
                <a:schemeClr val="accent4">
                  <a:lumMod val="75000"/>
                </a:schemeClr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5. </a:t>
            </a:r>
            <a:r>
              <a:rPr lang="en-US" altLang="zh-CN" sz="1400" b="0" dirty="0" err="1">
                <a:cs typeface="宋体" panose="02010600030101010101" pitchFamily="2" charset="-122"/>
                <a:sym typeface="+mn-ea"/>
              </a:rPr>
              <a:t>gradle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400" b="0" dirty="0">
                <a:solidFill>
                  <a:schemeClr val="accent6">
                    <a:lumMod val="60000"/>
                    <a:lumOff val="40000"/>
                  </a:schemeClr>
                </a:solidFill>
                <a:cs typeface="宋体" panose="02010600030101010101" pitchFamily="2" charset="-122"/>
                <a:sym typeface="+mn-ea"/>
              </a:rPr>
              <a:t>is more flexible </a:t>
            </a:r>
            <a:r>
              <a:rPr lang="en-US" altLang="zh-CN" sz="1400" b="0" dirty="0">
                <a:cs typeface="宋体" panose="02010600030101010101" pitchFamily="2" charset="-122"/>
                <a:sym typeface="+mn-ea"/>
              </a:rPr>
              <a:t>easier to extend and more hype.</a:t>
            </a:r>
            <a:r>
              <a:rPr lang="en-US" altLang="zh-CN" sz="1400" b="0" dirty="0">
                <a:solidFill>
                  <a:schemeClr val="accent1">
                    <a:lumMod val="20000"/>
                    <a:lumOff val="80000"/>
                  </a:schemeClr>
                </a:solidFill>
                <a:cs typeface="宋体" panose="02010600030101010101" pitchFamily="2" charset="-122"/>
                <a:sym typeface="+mn-ea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tag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spring-boot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topic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: Fully-Responsive Spring Boot Web Application with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JHipster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example : Create Spring Boot App using </a:t>
            </a:r>
            <a:r>
              <a:rPr lang="en-US" altLang="zh-CN" sz="1200" b="0" dirty="0" err="1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jHipster</a:t>
            </a:r>
            <a:r>
              <a:rPr lang="en-US" altLang="zh-CN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 on Mac OS</a:t>
            </a:r>
            <a:r>
              <a:rPr lang="zh-CN" altLang="en-US" sz="1200" b="0" dirty="0">
                <a:solidFill>
                  <a:srgbClr val="FF0000"/>
                </a:solidFill>
                <a:cs typeface="宋体" panose="02010600030101010101" pitchFamily="2" charset="-122"/>
                <a:sym typeface="+mn-ea"/>
              </a:rPr>
              <a:t>）</a:t>
            </a:r>
            <a:endParaRPr lang="en-US" altLang="zh-CN" sz="12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solidFill>
                  <a:schemeClr val="accent1">
                    <a:lumMod val="60000"/>
                    <a:lumOff val="40000"/>
                  </a:schemeClr>
                </a:solidFill>
                <a:cs typeface="宋体" panose="02010600030101010101" pitchFamily="2" charset="-122"/>
                <a:sym typeface="+mn-ea"/>
              </a:rPr>
              <a:t>excel has far more rows than it has columns</a:t>
            </a: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solidFill>
                <a:srgbClr val="FF0000"/>
              </a:solidFill>
              <a:cs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1400" b="0" dirty="0">
              <a:latin typeface="Cambria" panose="02040503050406030204" charset="0"/>
              <a:ea typeface="宋体" panose="02010600030101010101" pitchFamily="2" charset="-122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-1141809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141809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-1143001" y="85725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37221" y="2618245"/>
            <a:ext cx="4069557" cy="1621509"/>
          </a:xfrm>
        </p:spPr>
        <p:txBody>
          <a:bodyPr>
            <a:normAutofit/>
          </a:bodyPr>
          <a:lstStyle/>
          <a:p>
            <a:r>
              <a:rPr lang="en-US" altLang="zh-CN" sz="9600" dirty="0"/>
              <a:t>Q&amp;A</a:t>
            </a:r>
            <a:endParaRPr lang="zh-CN" altLang="en-US" sz="9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CBBE7"/>
      </a:accent1>
      <a:accent2>
        <a:srgbClr val="91D8F2"/>
      </a:accent2>
      <a:accent3>
        <a:srgbClr val="FF83A8"/>
      </a:accent3>
      <a:accent4>
        <a:srgbClr val="FFBFBE"/>
      </a:accent4>
      <a:accent5>
        <a:srgbClr val="707070"/>
      </a:accent5>
      <a:accent6>
        <a:srgbClr val="54545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CBBE7"/>
    </a:accent1>
    <a:accent2>
      <a:srgbClr val="91D8F2"/>
    </a:accent2>
    <a:accent3>
      <a:srgbClr val="FF83A8"/>
    </a:accent3>
    <a:accent4>
      <a:srgbClr val="FFBFBE"/>
    </a:accent4>
    <a:accent5>
      <a:srgbClr val="707070"/>
    </a:accent5>
    <a:accent6>
      <a:srgbClr val="54545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1760</TotalTime>
  <Words>280</Words>
  <Application>Microsoft Office PowerPoint</Application>
  <PresentationFormat>全屏显示(4:3)</PresentationFormat>
  <Paragraphs>59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Cambria</vt:lpstr>
      <vt:lpstr>主题5</vt:lpstr>
      <vt:lpstr>think-cell Slide</vt:lpstr>
      <vt:lpstr>工作汇报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1635057071@qq.com</cp:lastModifiedBy>
  <cp:revision>405</cp:revision>
  <cp:lastPrinted>2018-06-07T16:00:00Z</cp:lastPrinted>
  <dcterms:created xsi:type="dcterms:W3CDTF">2018-06-07T16:00:00Z</dcterms:created>
  <dcterms:modified xsi:type="dcterms:W3CDTF">2018-11-21T07:48:28Z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  <property fmtid="{D5CDD505-2E9C-101B-9397-08002B2CF9AE}" pid="4" name="KSORubyTemplateID">
    <vt:lpwstr>2</vt:lpwstr>
  </property>
</Properties>
</file>