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85" r:id="rId2"/>
    <p:sldId id="286" r:id="rId3"/>
    <p:sldId id="257" r:id="rId4"/>
    <p:sldId id="308" r:id="rId5"/>
    <p:sldId id="309" r:id="rId6"/>
    <p:sldId id="262" r:id="rId7"/>
    <p:sldId id="310" r:id="rId8"/>
    <p:sldId id="311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泓霏" initials="陈泓霏" lastIdx="2" clrIdx="0">
    <p:extLst>
      <p:ext uri="{19B8F6BF-5375-455C-9EA6-DF929625EA0E}">
        <p15:presenceInfo xmlns:p15="http://schemas.microsoft.com/office/powerpoint/2012/main" userId="b17dc894131ca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180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32C-8592-44D3-8235-B3042CCAE3A7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FFE9-4506-4B88-BEA1-FC045E37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9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6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4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6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7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0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1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0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Learning content summary and questions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8079" y="5458968"/>
            <a:ext cx="2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4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Try using python to connect and manipulate the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database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reading</a:t>
            </a:r>
            <a:r>
              <a:rPr lang="zh-CN" altLang="en-US" sz="2400" dirty="0"/>
              <a:t> </a:t>
            </a:r>
            <a:r>
              <a:rPr lang="en-US" altLang="zh-CN" sz="2400" dirty="0"/>
              <a:t>papers</a:t>
            </a:r>
            <a:r>
              <a:rPr lang="zh-CN" altLang="en-US" sz="2400" dirty="0"/>
              <a:t> </a:t>
            </a:r>
            <a:r>
              <a:rPr lang="en-US" altLang="zh-CN" sz="2400" dirty="0"/>
              <a:t>‘</a:t>
            </a:r>
            <a:r>
              <a:rPr lang="en-US" altLang="zh-CN" sz="2400" dirty="0" err="1"/>
              <a:t>diffSimilarTech</a:t>
            </a:r>
            <a:r>
              <a:rPr lang="en-US" altLang="zh-CN" sz="2400" dirty="0"/>
              <a:t>’ and ‘</a:t>
            </a:r>
            <a:r>
              <a:rPr lang="en-US" altLang="zh-CN" sz="2400" dirty="0" err="1"/>
              <a:t>analogical_libraries</a:t>
            </a:r>
            <a:r>
              <a:rPr lang="en-US" altLang="zh-CN" sz="2400" dirty="0"/>
              <a:t>’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01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6722" y="327011"/>
            <a:ext cx="1073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1.Connect 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database with python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06204" y="850231"/>
            <a:ext cx="87576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dirty="0"/>
              <a:t> There are three commonly used ways for python to connect to </a:t>
            </a:r>
            <a:r>
              <a:rPr lang="en-US" altLang="zh-CN" dirty="0" err="1"/>
              <a:t>Mysql</a:t>
            </a:r>
            <a:r>
              <a:rPr lang="en-US" altLang="zh-CN" dirty="0"/>
              <a:t> databases, namely </a:t>
            </a:r>
            <a:r>
              <a:rPr lang="en-US" altLang="zh-CN" dirty="0" err="1"/>
              <a:t>pyMysql</a:t>
            </a:r>
            <a:r>
              <a:rPr lang="en-US" altLang="zh-CN" dirty="0"/>
              <a:t>, </a:t>
            </a:r>
            <a:r>
              <a:rPr lang="en-US" altLang="zh-CN" dirty="0" err="1"/>
              <a:t>Mysqldb</a:t>
            </a:r>
            <a:r>
              <a:rPr lang="en-US" altLang="zh-CN" dirty="0"/>
              <a:t>, and </a:t>
            </a:r>
            <a:r>
              <a:rPr lang="en-US" altLang="zh-CN" dirty="0" err="1"/>
              <a:t>mymysql</a:t>
            </a:r>
            <a:r>
              <a:rPr lang="en-US" altLang="zh-CN" dirty="0"/>
              <a:t>. Connector, in which </a:t>
            </a:r>
            <a:r>
              <a:rPr lang="en-US" altLang="zh-CN" dirty="0" err="1"/>
              <a:t>Mysqldb</a:t>
            </a:r>
            <a:r>
              <a:rPr lang="en-US" altLang="zh-CN" dirty="0"/>
              <a:t> has ceased maintenance </a:t>
            </a:r>
          </a:p>
          <a:p>
            <a:r>
              <a:rPr lang="en-US" altLang="zh-CN" sz="2000" dirty="0"/>
              <a:t>	</a:t>
            </a:r>
            <a:r>
              <a:rPr lang="en-US" altLang="zh-CN" dirty="0"/>
              <a:t> Taking </a:t>
            </a:r>
            <a:r>
              <a:rPr lang="en-US" altLang="zh-CN" dirty="0" err="1"/>
              <a:t>pyMysql</a:t>
            </a:r>
            <a:r>
              <a:rPr lang="en-US" altLang="zh-CN" dirty="0"/>
              <a:t> as an example, we tried to connect and manipulate </a:t>
            </a:r>
            <a:r>
              <a:rPr lang="en-US" altLang="zh-CN" dirty="0" err="1"/>
              <a:t>mysql</a:t>
            </a:r>
            <a:r>
              <a:rPr lang="en-US" altLang="zh-CN" dirty="0"/>
              <a:t> databases using python. 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Technical essential:</a:t>
            </a:r>
          </a:p>
          <a:p>
            <a:r>
              <a:rPr lang="en-US" altLang="zh-CN" dirty="0"/>
              <a:t>The main steps to connect to a database using </a:t>
            </a:r>
            <a:r>
              <a:rPr lang="en-US" altLang="zh-CN" dirty="0" err="1"/>
              <a:t>pyMysql</a:t>
            </a:r>
            <a:r>
              <a:rPr lang="en-US" altLang="zh-CN" dirty="0"/>
              <a:t> are as follows: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dirty="0"/>
              <a:t>Instantiate the connection object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dirty="0"/>
              <a:t>Gets the database operation cursor of the connection object, which provides the methods needed to manipulate the database.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open the connection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dirty="0"/>
              <a:t>Operation cursor execution method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submit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close the connection</a:t>
            </a:r>
          </a:p>
          <a:p>
            <a:r>
              <a:rPr lang="en-US" altLang="zh-CN" sz="2000" dirty="0"/>
              <a:t>Tips</a:t>
            </a:r>
            <a:r>
              <a:rPr lang="zh-CN" altLang="en-US" sz="2000" dirty="0"/>
              <a:t>：</a:t>
            </a:r>
            <a:r>
              <a:rPr lang="en-US" altLang="zh-CN" sz="2000" dirty="0"/>
              <a:t>We can use the method </a:t>
            </a:r>
            <a:r>
              <a:rPr lang="en-US" altLang="zh-CN" sz="2000" dirty="0" err="1"/>
              <a:t>cursor.fetchall</a:t>
            </a:r>
            <a:r>
              <a:rPr lang="en-US" altLang="zh-CN" sz="2000" dirty="0"/>
              <a:t>() to accept all returned value if we need, and it will be saved as a list</a:t>
            </a:r>
          </a:p>
          <a:p>
            <a:r>
              <a:rPr lang="en-US" altLang="zh-CN" sz="2000" dirty="0"/>
              <a:t>Operation is performed by passing parameters, the format character is %s</a:t>
            </a:r>
          </a:p>
        </p:txBody>
      </p:sp>
    </p:spTree>
    <p:extLst>
      <p:ext uri="{BB962C8B-B14F-4D97-AF65-F5344CB8AC3E}">
        <p14:creationId xmlns:p14="http://schemas.microsoft.com/office/powerpoint/2010/main" val="44561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Implementation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code</a:t>
            </a:r>
            <a:endParaRPr lang="zh-CN" altLang="en-US" sz="2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AC9A00-E17B-4043-A2DD-69E9C5ED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386" y="481053"/>
            <a:ext cx="7688220" cy="35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Implementation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code</a:t>
            </a:r>
            <a:endParaRPr lang="zh-CN" altLang="en-US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E0454B-810B-4C16-9C5B-9AA4B80A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8AF4E3-7BCE-4B21-8873-8A2D9DE8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1" y="278099"/>
            <a:ext cx="7516934" cy="60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1267" y="120303"/>
            <a:ext cx="356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2.Reading papers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248897" y="1020011"/>
            <a:ext cx="9694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This week I read the </a:t>
            </a:r>
            <a:r>
              <a:rPr lang="en-US" altLang="zh-CN" sz="2000" dirty="0" err="1"/>
              <a:t>paper:</a:t>
            </a:r>
            <a:r>
              <a:rPr lang="en-US" altLang="zh-CN" dirty="0" err="1"/>
              <a:t>Tell</a:t>
            </a:r>
            <a:r>
              <a:rPr lang="en-US" altLang="zh-CN" dirty="0"/>
              <a:t> Them Apart: Distilling Technology Differences from</a:t>
            </a:r>
          </a:p>
          <a:p>
            <a:pPr algn="just"/>
            <a:r>
              <a:rPr lang="en-US" altLang="zh-CN" dirty="0"/>
              <a:t>Crowd-Scale Comparison Discussions</a:t>
            </a:r>
          </a:p>
          <a:p>
            <a:pPr algn="just"/>
            <a:endParaRPr lang="en-US" altLang="zh-CN" sz="2000" dirty="0"/>
          </a:p>
          <a:p>
            <a:r>
              <a:rPr lang="en-US" altLang="zh-CN" sz="2000" dirty="0"/>
              <a:t>This paper shows that,  they built the </a:t>
            </a:r>
            <a:r>
              <a:rPr lang="en-US" altLang="zh-CN" sz="2000" dirty="0" err="1"/>
              <a:t>diffTech</a:t>
            </a:r>
            <a:r>
              <a:rPr lang="en-US" altLang="zh-CN" sz="2000" dirty="0"/>
              <a:t> system to exploits the crowd-sourced </a:t>
            </a:r>
            <a:r>
              <a:rPr lang="en-US" altLang="zh-CN" dirty="0"/>
              <a:t>discussions from Stack Overflow, and assists technology comparison with an informative summary of different comparison Aspects.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Innovation point in this paper:</a:t>
            </a:r>
          </a:p>
          <a:p>
            <a:r>
              <a:rPr lang="en-US" altLang="zh-CN" dirty="0"/>
              <a:t>1.This is the first work to systematically identify comparable software-engineering technologies and distill crowd-scale comparative sentences for these technologies.</a:t>
            </a:r>
          </a:p>
          <a:p>
            <a:r>
              <a:rPr lang="en-US" altLang="zh-CN" sz="2000" dirty="0"/>
              <a:t>2.</a:t>
            </a:r>
            <a:r>
              <a:rPr lang="en-US" altLang="zh-CN" dirty="0"/>
              <a:t> This method automatically distills and aggregates crowd opinions into different comparison aspects so that developers can understand technology comparison more easily</a:t>
            </a:r>
          </a:p>
          <a:p>
            <a:r>
              <a:rPr lang="en-US" altLang="zh-CN" sz="2000" dirty="0"/>
              <a:t>3.</a:t>
            </a:r>
            <a:r>
              <a:rPr lang="en-US" altLang="zh-CN" dirty="0"/>
              <a:t> Our experiments demonstrate the effectiveness of our method by checking the accuracy and usefulness of each step of our approach.</a:t>
            </a:r>
          </a:p>
          <a:p>
            <a:r>
              <a:rPr lang="en-US" altLang="zh-CN" sz="2000" dirty="0"/>
              <a:t>4.</a:t>
            </a:r>
            <a:r>
              <a:rPr lang="en-US" altLang="zh-CN" dirty="0"/>
              <a:t> We implement our results into a practical tool and make it public to the community. Developers can benefit from the technology comparison knowledge in our website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9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1267" y="120303"/>
            <a:ext cx="387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2.Reading papers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248897" y="1020011"/>
            <a:ext cx="969420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Method:</a:t>
            </a:r>
          </a:p>
          <a:p>
            <a:pPr algn="just"/>
            <a:r>
              <a:rPr lang="en-US" altLang="zh-CN" sz="2000" dirty="0"/>
              <a:t>First: Mining similar technology by word embedding techniques and determine the corresponding technology`s category with natural language methods. And building a knowledge base of comparable technologies. </a:t>
            </a:r>
          </a:p>
          <a:p>
            <a:r>
              <a:rPr lang="en-US" altLang="zh-CN" sz="2000" dirty="0"/>
              <a:t>Second: For each pair of comparable technologies in the knowledge base, analyzing the Q&amp;A discussions in Stack Overflow to extract plausible  comparative sentences by which Stack Overflow users express their  opinions on the comparable technologies.</a:t>
            </a:r>
          </a:p>
          <a:p>
            <a:r>
              <a:rPr lang="en-US" altLang="zh-CN" dirty="0"/>
              <a:t>Measure the similarity among the comparative sentences, and then cluster them into several groups, each of which may identify a prominent aspect of technology comparison that users are concerned with.</a:t>
            </a:r>
          </a:p>
          <a:p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16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1267" y="120303"/>
            <a:ext cx="387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3.Question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248897" y="2199455"/>
            <a:ext cx="9694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1.There are a lot of terms and techniques that I don't understand, I try to search them.</a:t>
            </a:r>
          </a:p>
          <a:p>
            <a:pPr algn="just"/>
            <a:r>
              <a:rPr lang="en-US" altLang="zh-CN" sz="2800" dirty="0"/>
              <a:t>2. I need to keep reading that book</a:t>
            </a:r>
          </a:p>
          <a:p>
            <a:pPr algn="just"/>
            <a:r>
              <a:rPr lang="en-US" altLang="zh-CN" sz="2800" dirty="0"/>
              <a:t>3.I  am not sure  what does </a:t>
            </a:r>
            <a:r>
              <a:rPr lang="en-US" altLang="zh-CN" sz="2800" dirty="0" err="1"/>
              <a:t>TagWiki</a:t>
            </a:r>
            <a:r>
              <a:rPr lang="en-US" altLang="zh-CN" sz="2800" dirty="0"/>
              <a:t> mean</a:t>
            </a:r>
            <a:r>
              <a:rPr lang="zh-CN" altLang="en-US" sz="2800" dirty="0"/>
              <a:t>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561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19900" dirty="0"/>
              <a:t>thanks</a:t>
            </a:r>
            <a:endParaRPr lang="zh-CN" altLang="en-US" sz="19900" dirty="0"/>
          </a:p>
        </p:txBody>
      </p:sp>
      <p:sp>
        <p:nvSpPr>
          <p:cNvPr id="4" name="文本框 3"/>
          <p:cNvSpPr txBox="1"/>
          <p:nvPr/>
        </p:nvSpPr>
        <p:spPr>
          <a:xfrm>
            <a:off x="7328079" y="5458968"/>
            <a:ext cx="273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shencz</a:t>
            </a:r>
            <a:endParaRPr lang="en-US" altLang="zh-CN" dirty="0"/>
          </a:p>
          <a:p>
            <a:pPr algn="ctr"/>
            <a:r>
              <a:rPr lang="en-US" altLang="zh-CN" dirty="0"/>
              <a:t>20180911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44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1249</TotalTime>
  <Words>368</Words>
  <Application>Microsoft Office PowerPoint</Application>
  <PresentationFormat>宽屏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宋体</vt:lpstr>
      <vt:lpstr>Calibri</vt:lpstr>
      <vt:lpstr>Rockwell</vt:lpstr>
      <vt:lpstr>Rockwell Condensed</vt:lpstr>
      <vt:lpstr>Wingdings</vt:lpstr>
      <vt:lpstr>木头类型</vt:lpstr>
      <vt:lpstr>Work summary report</vt:lpstr>
      <vt:lpstr>TASK：</vt:lpstr>
      <vt:lpstr>PowerPoint 演示文稿</vt:lpstr>
      <vt:lpstr>Implementation</vt:lpstr>
      <vt:lpstr>Implementation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大数据挖掘概述</dc:title>
  <dc:creator>陈泓霏</dc:creator>
  <cp:lastModifiedBy>Lee Erde</cp:lastModifiedBy>
  <cp:revision>68</cp:revision>
  <dcterms:created xsi:type="dcterms:W3CDTF">2017-07-15T12:01:10Z</dcterms:created>
  <dcterms:modified xsi:type="dcterms:W3CDTF">2018-09-12T06:04:24Z</dcterms:modified>
</cp:coreProperties>
</file>