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sldIdLst>
    <p:sldId id="256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26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B66D74-2675-4E05-9F6E-50EF10699ACD}">
          <p14:sldIdLst>
            <p14:sldId id="256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A9"/>
    <a:srgbClr val="39BAE8"/>
    <a:srgbClr val="42BDE9"/>
    <a:srgbClr val="FFBFBE"/>
    <a:srgbClr val="92D9F2"/>
    <a:srgbClr val="E6E6E6"/>
    <a:srgbClr val="FCBA40"/>
    <a:srgbClr val="FFDA93"/>
    <a:srgbClr val="FFC0BE"/>
    <a:srgbClr val="76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6201" autoAdjust="0"/>
  </p:normalViewPr>
  <p:slideViewPr>
    <p:cSldViewPr snapToGrid="0">
      <p:cViewPr varScale="1">
        <p:scale>
          <a:sx n="72" d="100"/>
          <a:sy n="72" d="100"/>
        </p:scale>
        <p:origin x="13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92596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409359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23642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82276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08200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48625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76457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153836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42344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40936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539599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1639050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455586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595234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311780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95438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4140193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419197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33714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9299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1596926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324588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157877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8141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17172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  <p:extLst>
      <p:ext uri="{BB962C8B-B14F-4D97-AF65-F5344CB8AC3E}">
        <p14:creationId xmlns:p14="http://schemas.microsoft.com/office/powerpoint/2010/main" val="233390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椭圆 41"/>
          <p:cNvSpPr/>
          <p:nvPr userDrawn="1"/>
        </p:nvSpPr>
        <p:spPr>
          <a:xfrm>
            <a:off x="5774005" y="715252"/>
            <a:ext cx="2647538" cy="353005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: 形状 50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40" name="Freeform 9"/>
          <p:cNvSpPr/>
          <p:nvPr userDrawn="1"/>
        </p:nvSpPr>
        <p:spPr bwMode="auto">
          <a:xfrm>
            <a:off x="4018731" y="2039471"/>
            <a:ext cx="4552678" cy="3380331"/>
          </a:xfrm>
          <a:custGeom>
            <a:avLst/>
            <a:gdLst>
              <a:gd name="T0" fmla="*/ 0 w 4357"/>
              <a:gd name="T1" fmla="*/ 592 h 2429"/>
              <a:gd name="T2" fmla="*/ 3232 w 4357"/>
              <a:gd name="T3" fmla="*/ 592 h 2429"/>
              <a:gd name="T4" fmla="*/ 2777 w 4357"/>
              <a:gd name="T5" fmla="*/ 1195 h 2429"/>
              <a:gd name="T6" fmla="*/ 2621 w 4357"/>
              <a:gd name="T7" fmla="*/ 1265 h 2429"/>
              <a:gd name="T8" fmla="*/ 2848 w 4357"/>
              <a:gd name="T9" fmla="*/ 1644 h 2429"/>
              <a:gd name="T10" fmla="*/ 3040 w 4357"/>
              <a:gd name="T11" fmla="*/ 2304 h 2429"/>
              <a:gd name="T12" fmla="*/ 0 w 4357"/>
              <a:gd name="T13" fmla="*/ 2208 h 2429"/>
              <a:gd name="T14" fmla="*/ 0 w 4357"/>
              <a:gd name="T15" fmla="*/ 592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7" h="2429">
                <a:moveTo>
                  <a:pt x="0" y="592"/>
                </a:moveTo>
                <a:cubicBezTo>
                  <a:pt x="0" y="592"/>
                  <a:pt x="1964" y="0"/>
                  <a:pt x="3232" y="592"/>
                </a:cubicBezTo>
                <a:cubicBezTo>
                  <a:pt x="4357" y="1117"/>
                  <a:pt x="3079" y="1186"/>
                  <a:pt x="2777" y="1195"/>
                </a:cubicBezTo>
                <a:cubicBezTo>
                  <a:pt x="2718" y="1196"/>
                  <a:pt x="2661" y="1221"/>
                  <a:pt x="2621" y="1265"/>
                </a:cubicBezTo>
                <a:cubicBezTo>
                  <a:pt x="2553" y="1339"/>
                  <a:pt x="2523" y="1471"/>
                  <a:pt x="2848" y="1644"/>
                </a:cubicBezTo>
                <a:cubicBezTo>
                  <a:pt x="3368" y="1920"/>
                  <a:pt x="3396" y="2196"/>
                  <a:pt x="3040" y="2304"/>
                </a:cubicBezTo>
                <a:cubicBezTo>
                  <a:pt x="2629" y="2429"/>
                  <a:pt x="0" y="2208"/>
                  <a:pt x="0" y="2208"/>
                </a:cubicBezTo>
                <a:lnTo>
                  <a:pt x="0" y="592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23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1" y="2"/>
            <a:ext cx="3271838" cy="3919337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椭圆 55"/>
          <p:cNvSpPr/>
          <p:nvPr userDrawn="1"/>
        </p:nvSpPr>
        <p:spPr>
          <a:xfrm>
            <a:off x="700986" y="3122083"/>
            <a:ext cx="1958309" cy="26110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Freeform 13"/>
          <p:cNvSpPr/>
          <p:nvPr userDrawn="1"/>
        </p:nvSpPr>
        <p:spPr bwMode="auto">
          <a:xfrm>
            <a:off x="1090474" y="1088584"/>
            <a:ext cx="2570780" cy="2895623"/>
          </a:xfrm>
          <a:custGeom>
            <a:avLst/>
            <a:gdLst>
              <a:gd name="T0" fmla="*/ 1149 w 1149"/>
              <a:gd name="T1" fmla="*/ 86 h 971"/>
              <a:gd name="T2" fmla="*/ 427 w 1149"/>
              <a:gd name="T3" fmla="*/ 86 h 971"/>
              <a:gd name="T4" fmla="*/ 539 w 1149"/>
              <a:gd name="T5" fmla="*/ 300 h 971"/>
              <a:gd name="T6" fmla="*/ 254 w 1149"/>
              <a:gd name="T7" fmla="*/ 554 h 971"/>
              <a:gd name="T8" fmla="*/ 336 w 1149"/>
              <a:gd name="T9" fmla="*/ 895 h 971"/>
              <a:gd name="T10" fmla="*/ 1149 w 1149"/>
              <a:gd name="T11" fmla="*/ 895 h 971"/>
              <a:gd name="T12" fmla="*/ 1149 w 1149"/>
              <a:gd name="T13" fmla="*/ 86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971">
                <a:moveTo>
                  <a:pt x="1149" y="86"/>
                </a:moveTo>
                <a:cubicBezTo>
                  <a:pt x="1149" y="86"/>
                  <a:pt x="508" y="0"/>
                  <a:pt x="427" y="86"/>
                </a:cubicBezTo>
                <a:cubicBezTo>
                  <a:pt x="343" y="175"/>
                  <a:pt x="444" y="199"/>
                  <a:pt x="539" y="300"/>
                </a:cubicBezTo>
                <a:cubicBezTo>
                  <a:pt x="615" y="381"/>
                  <a:pt x="508" y="473"/>
                  <a:pt x="254" y="554"/>
                </a:cubicBezTo>
                <a:cubicBezTo>
                  <a:pt x="0" y="635"/>
                  <a:pt x="20" y="818"/>
                  <a:pt x="336" y="895"/>
                </a:cubicBezTo>
                <a:cubicBezTo>
                  <a:pt x="651" y="971"/>
                  <a:pt x="1149" y="895"/>
                  <a:pt x="1149" y="895"/>
                </a:cubicBezTo>
                <a:lnTo>
                  <a:pt x="1149" y="86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" name="任意多边形: 形状 32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2451597" y="992947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446816" y="3120770"/>
            <a:ext cx="424080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446815" y="1862835"/>
            <a:ext cx="4240808" cy="125793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6816" y="453010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6815" y="484727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15995" y="2215242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16832" y="3110595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任意多边形: 形状 8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1" y="4"/>
            <a:ext cx="2409825" cy="2886731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2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4"/>
            <a:ext cx="9144000" cy="6857999"/>
            <a:chOff x="0" y="1"/>
            <a:chExt cx="12192000" cy="6857999"/>
          </a:xfrm>
        </p:grpSpPr>
        <p:sp>
          <p:nvSpPr>
            <p:cNvPr id="5" name="椭圆 4"/>
            <p:cNvSpPr/>
            <p:nvPr userDrawn="1"/>
          </p:nvSpPr>
          <p:spPr>
            <a:xfrm>
              <a:off x="7698671" y="715249"/>
              <a:ext cx="3530051" cy="353005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任意多边形: 形状 6"/>
            <p:cNvSpPr/>
            <p:nvPr userDrawn="1"/>
          </p:nvSpPr>
          <p:spPr bwMode="auto">
            <a:xfrm>
              <a:off x="0" y="1699690"/>
              <a:ext cx="12192000" cy="5158309"/>
            </a:xfrm>
            <a:custGeom>
              <a:avLst/>
              <a:gdLst>
                <a:gd name="connsiteX0" fmla="*/ 9136649 w 12192000"/>
                <a:gd name="connsiteY0" fmla="*/ 19 h 5158309"/>
                <a:gd name="connsiteX1" fmla="*/ 12127529 w 12192000"/>
                <a:gd name="connsiteY1" fmla="*/ 961461 h 5158309"/>
                <a:gd name="connsiteX2" fmla="*/ 12192000 w 12192000"/>
                <a:gd name="connsiteY2" fmla="*/ 999249 h 5158309"/>
                <a:gd name="connsiteX3" fmla="*/ 12192000 w 12192000"/>
                <a:gd name="connsiteY3" fmla="*/ 5158309 h 5158309"/>
                <a:gd name="connsiteX4" fmla="*/ 0 w 12192000"/>
                <a:gd name="connsiteY4" fmla="*/ 5158309 h 5158309"/>
                <a:gd name="connsiteX5" fmla="*/ 0 w 12192000"/>
                <a:gd name="connsiteY5" fmla="*/ 4381506 h 5158309"/>
                <a:gd name="connsiteX6" fmla="*/ 766800 w 12192000"/>
                <a:gd name="connsiteY6" fmla="*/ 4316986 h 5158309"/>
                <a:gd name="connsiteX7" fmla="*/ 8952198 w 12192000"/>
                <a:gd name="connsiteY7" fmla="*/ 2840206 h 5158309"/>
                <a:gd name="connsiteX8" fmla="*/ 8329819 w 12192000"/>
                <a:gd name="connsiteY8" fmla="*/ 1097121 h 5158309"/>
                <a:gd name="connsiteX9" fmla="*/ 8478005 w 12192000"/>
                <a:gd name="connsiteY9" fmla="*/ 73404 h 5158309"/>
                <a:gd name="connsiteX10" fmla="*/ 9136649 w 12192000"/>
                <a:gd name="connsiteY10" fmla="*/ 19 h 51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5158309">
                  <a:moveTo>
                    <a:pt x="9136649" y="19"/>
                  </a:moveTo>
                  <a:cubicBezTo>
                    <a:pt x="10314094" y="3991"/>
                    <a:pt x="11572111" y="642470"/>
                    <a:pt x="12127529" y="961461"/>
                  </a:cubicBezTo>
                  <a:lnTo>
                    <a:pt x="12192000" y="999249"/>
                  </a:lnTo>
                  <a:lnTo>
                    <a:pt x="12192000" y="5158309"/>
                  </a:lnTo>
                  <a:lnTo>
                    <a:pt x="0" y="5158309"/>
                  </a:lnTo>
                  <a:lnTo>
                    <a:pt x="0" y="4381506"/>
                  </a:lnTo>
                  <a:lnTo>
                    <a:pt x="766800" y="4316986"/>
                  </a:lnTo>
                  <a:cubicBezTo>
                    <a:pt x="4095417" y="4019555"/>
                    <a:pt x="7729668" y="3545741"/>
                    <a:pt x="8952198" y="2840206"/>
                  </a:cubicBezTo>
                  <a:cubicBezTo>
                    <a:pt x="11397259" y="1429137"/>
                    <a:pt x="8329819" y="1097121"/>
                    <a:pt x="8329819" y="1097121"/>
                  </a:cubicBezTo>
                  <a:cubicBezTo>
                    <a:pt x="8329819" y="1097121"/>
                    <a:pt x="6655323" y="516093"/>
                    <a:pt x="8478005" y="73404"/>
                  </a:cubicBezTo>
                  <a:cubicBezTo>
                    <a:pt x="8691022" y="21527"/>
                    <a:pt x="8912374" y="-737"/>
                    <a:pt x="9136649" y="1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8" name="Freeform 9"/>
            <p:cNvSpPr/>
            <p:nvPr userDrawn="1"/>
          </p:nvSpPr>
          <p:spPr bwMode="auto">
            <a:xfrm>
              <a:off x="5358307" y="2039469"/>
              <a:ext cx="6070237" cy="3380331"/>
            </a:xfrm>
            <a:custGeom>
              <a:avLst/>
              <a:gdLst>
                <a:gd name="T0" fmla="*/ 0 w 4357"/>
                <a:gd name="T1" fmla="*/ 592 h 2429"/>
                <a:gd name="T2" fmla="*/ 3232 w 4357"/>
                <a:gd name="T3" fmla="*/ 592 h 2429"/>
                <a:gd name="T4" fmla="*/ 2777 w 4357"/>
                <a:gd name="T5" fmla="*/ 1195 h 2429"/>
                <a:gd name="T6" fmla="*/ 2621 w 4357"/>
                <a:gd name="T7" fmla="*/ 1265 h 2429"/>
                <a:gd name="T8" fmla="*/ 2848 w 4357"/>
                <a:gd name="T9" fmla="*/ 1644 h 2429"/>
                <a:gd name="T10" fmla="*/ 3040 w 4357"/>
                <a:gd name="T11" fmla="*/ 2304 h 2429"/>
                <a:gd name="T12" fmla="*/ 0 w 4357"/>
                <a:gd name="T13" fmla="*/ 2208 h 2429"/>
                <a:gd name="T14" fmla="*/ 0 w 4357"/>
                <a:gd name="T15" fmla="*/ 592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7" h="2429">
                  <a:moveTo>
                    <a:pt x="0" y="592"/>
                  </a:moveTo>
                  <a:cubicBezTo>
                    <a:pt x="0" y="592"/>
                    <a:pt x="1964" y="0"/>
                    <a:pt x="3232" y="592"/>
                  </a:cubicBezTo>
                  <a:cubicBezTo>
                    <a:pt x="4357" y="1117"/>
                    <a:pt x="3079" y="1186"/>
                    <a:pt x="2777" y="1195"/>
                  </a:cubicBezTo>
                  <a:cubicBezTo>
                    <a:pt x="2718" y="1196"/>
                    <a:pt x="2661" y="1221"/>
                    <a:pt x="2621" y="1265"/>
                  </a:cubicBezTo>
                  <a:cubicBezTo>
                    <a:pt x="2553" y="1339"/>
                    <a:pt x="2523" y="1471"/>
                    <a:pt x="2848" y="1644"/>
                  </a:cubicBezTo>
                  <a:cubicBezTo>
                    <a:pt x="3368" y="1920"/>
                    <a:pt x="3396" y="2196"/>
                    <a:pt x="3040" y="2304"/>
                  </a:cubicBezTo>
                  <a:cubicBezTo>
                    <a:pt x="2629" y="2429"/>
                    <a:pt x="0" y="2208"/>
                    <a:pt x="0" y="2208"/>
                  </a:cubicBezTo>
                  <a:lnTo>
                    <a:pt x="0" y="592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23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2743200" y="3636650"/>
              <a:ext cx="9448800" cy="3221350"/>
            </a:xfrm>
            <a:custGeom>
              <a:avLst/>
              <a:gdLst>
                <a:gd name="T0" fmla="*/ 0 w 4860"/>
                <a:gd name="T1" fmla="*/ 1468 h 1672"/>
                <a:gd name="T2" fmla="*/ 3924 w 4860"/>
                <a:gd name="T3" fmla="*/ 920 h 1672"/>
                <a:gd name="T4" fmla="*/ 3756 w 4860"/>
                <a:gd name="T5" fmla="*/ 416 h 1672"/>
                <a:gd name="T6" fmla="*/ 3796 w 4860"/>
                <a:gd name="T7" fmla="*/ 120 h 1672"/>
                <a:gd name="T8" fmla="*/ 4860 w 4860"/>
                <a:gd name="T9" fmla="*/ 428 h 1672"/>
                <a:gd name="T10" fmla="*/ 4860 w 4860"/>
                <a:gd name="T11" fmla="*/ 1672 h 1672"/>
                <a:gd name="T12" fmla="*/ 0 w 4860"/>
                <a:gd name="T13" fmla="*/ 1672 h 1672"/>
                <a:gd name="T14" fmla="*/ 0 w 4860"/>
                <a:gd name="T15" fmla="*/ 1468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0" h="1672">
                  <a:moveTo>
                    <a:pt x="0" y="1468"/>
                  </a:moveTo>
                  <a:cubicBezTo>
                    <a:pt x="0" y="1468"/>
                    <a:pt x="3264" y="1328"/>
                    <a:pt x="3924" y="920"/>
                  </a:cubicBezTo>
                  <a:cubicBezTo>
                    <a:pt x="4584" y="512"/>
                    <a:pt x="3756" y="416"/>
                    <a:pt x="3756" y="416"/>
                  </a:cubicBezTo>
                  <a:cubicBezTo>
                    <a:pt x="3756" y="416"/>
                    <a:pt x="3304" y="248"/>
                    <a:pt x="3796" y="120"/>
                  </a:cubicBezTo>
                  <a:cubicBezTo>
                    <a:pt x="4256" y="0"/>
                    <a:pt x="4860" y="428"/>
                    <a:pt x="4860" y="428"/>
                  </a:cubicBezTo>
                  <a:cubicBezTo>
                    <a:pt x="4860" y="1672"/>
                    <a:pt x="4860" y="1672"/>
                    <a:pt x="4860" y="1672"/>
                  </a:cubicBezTo>
                  <a:cubicBezTo>
                    <a:pt x="0" y="1672"/>
                    <a:pt x="0" y="1672"/>
                    <a:pt x="0" y="1672"/>
                  </a:cubicBezTo>
                  <a:lnTo>
                    <a:pt x="0" y="1468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6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任意多边形: 形状 9"/>
            <p:cNvSpPr/>
            <p:nvPr userDrawn="1"/>
          </p:nvSpPr>
          <p:spPr>
            <a:xfrm>
              <a:off x="0" y="1"/>
              <a:ext cx="4362450" cy="3919337"/>
            </a:xfrm>
            <a:custGeom>
              <a:avLst/>
              <a:gdLst>
                <a:gd name="connsiteX0" fmla="*/ 0 w 5276850"/>
                <a:gd name="connsiteY0" fmla="*/ 0 h 4740857"/>
                <a:gd name="connsiteX1" fmla="*/ 4934008 w 5276850"/>
                <a:gd name="connsiteY1" fmla="*/ 0 h 4740857"/>
                <a:gd name="connsiteX2" fmla="*/ 5018610 w 5276850"/>
                <a:gd name="connsiteY2" fmla="*/ 175624 h 4740857"/>
                <a:gd name="connsiteX3" fmla="*/ 5276850 w 5276850"/>
                <a:gd name="connsiteY3" fmla="*/ 1454732 h 4740857"/>
                <a:gd name="connsiteX4" fmla="*/ 1990725 w 5276850"/>
                <a:gd name="connsiteY4" fmla="*/ 4740857 h 4740857"/>
                <a:gd name="connsiteX5" fmla="*/ 153421 w 5276850"/>
                <a:gd name="connsiteY5" fmla="*/ 4179639 h 4740857"/>
                <a:gd name="connsiteX6" fmla="*/ 0 w 5276850"/>
                <a:gd name="connsiteY6" fmla="*/ 4064913 h 47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850" h="4740857">
                  <a:moveTo>
                    <a:pt x="0" y="0"/>
                  </a:moveTo>
                  <a:lnTo>
                    <a:pt x="4934008" y="0"/>
                  </a:lnTo>
                  <a:lnTo>
                    <a:pt x="5018610" y="175624"/>
                  </a:lnTo>
                  <a:cubicBezTo>
                    <a:pt x="5184897" y="568770"/>
                    <a:pt x="5276850" y="1001013"/>
                    <a:pt x="5276850" y="1454732"/>
                  </a:cubicBezTo>
                  <a:cubicBezTo>
                    <a:pt x="5276850" y="3269609"/>
                    <a:pt x="3805602" y="4740857"/>
                    <a:pt x="1990725" y="4740857"/>
                  </a:cubicBezTo>
                  <a:cubicBezTo>
                    <a:pt x="1310146" y="4740857"/>
                    <a:pt x="677890" y="4533963"/>
                    <a:pt x="153421" y="4179639"/>
                  </a:cubicBezTo>
                  <a:lnTo>
                    <a:pt x="0" y="4064913"/>
                  </a:ln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934647" y="3122083"/>
              <a:ext cx="2611078" cy="261107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Freeform 13"/>
            <p:cNvSpPr/>
            <p:nvPr userDrawn="1"/>
          </p:nvSpPr>
          <p:spPr bwMode="auto">
            <a:xfrm>
              <a:off x="1453964" y="1088581"/>
              <a:ext cx="3427706" cy="2895623"/>
            </a:xfrm>
            <a:custGeom>
              <a:avLst/>
              <a:gdLst>
                <a:gd name="T0" fmla="*/ 1149 w 1149"/>
                <a:gd name="T1" fmla="*/ 86 h 971"/>
                <a:gd name="T2" fmla="*/ 427 w 1149"/>
                <a:gd name="T3" fmla="*/ 86 h 971"/>
                <a:gd name="T4" fmla="*/ 539 w 1149"/>
                <a:gd name="T5" fmla="*/ 300 h 971"/>
                <a:gd name="T6" fmla="*/ 254 w 1149"/>
                <a:gd name="T7" fmla="*/ 554 h 971"/>
                <a:gd name="T8" fmla="*/ 336 w 1149"/>
                <a:gd name="T9" fmla="*/ 895 h 971"/>
                <a:gd name="T10" fmla="*/ 1149 w 1149"/>
                <a:gd name="T11" fmla="*/ 895 h 971"/>
                <a:gd name="T12" fmla="*/ 1149 w 1149"/>
                <a:gd name="T13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971">
                  <a:moveTo>
                    <a:pt x="1149" y="86"/>
                  </a:moveTo>
                  <a:cubicBezTo>
                    <a:pt x="1149" y="86"/>
                    <a:pt x="508" y="0"/>
                    <a:pt x="427" y="86"/>
                  </a:cubicBezTo>
                  <a:cubicBezTo>
                    <a:pt x="343" y="175"/>
                    <a:pt x="444" y="199"/>
                    <a:pt x="539" y="300"/>
                  </a:cubicBezTo>
                  <a:cubicBezTo>
                    <a:pt x="615" y="381"/>
                    <a:pt x="508" y="473"/>
                    <a:pt x="254" y="554"/>
                  </a:cubicBezTo>
                  <a:cubicBezTo>
                    <a:pt x="0" y="635"/>
                    <a:pt x="20" y="818"/>
                    <a:pt x="336" y="895"/>
                  </a:cubicBezTo>
                  <a:cubicBezTo>
                    <a:pt x="651" y="971"/>
                    <a:pt x="1149" y="895"/>
                    <a:pt x="1149" y="895"/>
                  </a:cubicBezTo>
                  <a:lnTo>
                    <a:pt x="1149" y="86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 flipV="1">
              <a:off x="0" y="4353146"/>
              <a:ext cx="7610576" cy="2504854"/>
            </a:xfrm>
            <a:custGeom>
              <a:avLst/>
              <a:gdLst>
                <a:gd name="connsiteX0" fmla="*/ 3160308 w 7610576"/>
                <a:gd name="connsiteY0" fmla="*/ 2504854 h 2504854"/>
                <a:gd name="connsiteX1" fmla="*/ 7486141 w 7610576"/>
                <a:gd name="connsiteY1" fmla="*/ 204827 h 2504854"/>
                <a:gd name="connsiteX2" fmla="*/ 7610576 w 7610576"/>
                <a:gd name="connsiteY2" fmla="*/ 0 h 2504854"/>
                <a:gd name="connsiteX3" fmla="*/ 0 w 7610576"/>
                <a:gd name="connsiteY3" fmla="*/ 0 h 2504854"/>
                <a:gd name="connsiteX4" fmla="*/ 0 w 7610576"/>
                <a:gd name="connsiteY4" fmla="*/ 1431782 h 2504854"/>
                <a:gd name="connsiteX5" fmla="*/ 243558 w 7610576"/>
                <a:gd name="connsiteY5" fmla="*/ 1613912 h 2504854"/>
                <a:gd name="connsiteX6" fmla="*/ 3160308 w 7610576"/>
                <a:gd name="connsiteY6" fmla="*/ 2504854 h 25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0576" h="2504854">
                  <a:moveTo>
                    <a:pt x="3160308" y="2504854"/>
                  </a:moveTo>
                  <a:cubicBezTo>
                    <a:pt x="4961025" y="2504854"/>
                    <a:pt x="6548649" y="1592499"/>
                    <a:pt x="7486141" y="204827"/>
                  </a:cubicBezTo>
                  <a:lnTo>
                    <a:pt x="7610576" y="0"/>
                  </a:lnTo>
                  <a:lnTo>
                    <a:pt x="0" y="0"/>
                  </a:lnTo>
                  <a:lnTo>
                    <a:pt x="0" y="1431782"/>
                  </a:lnTo>
                  <a:lnTo>
                    <a:pt x="243558" y="1613912"/>
                  </a:lnTo>
                  <a:cubicBezTo>
                    <a:pt x="1076162" y="2176407"/>
                    <a:pt x="2079878" y="2504854"/>
                    <a:pt x="3160308" y="2504854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2451597" y="1030771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2034340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34057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37222" y="4044305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.xml"/><Relationship Id="rId7" Type="http://schemas.openxmlformats.org/officeDocument/2006/relationships/notesSlide" Target="../notesSlides/notesSlide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think-cell Slide" r:id="rId8" imgW="9525" imgH="9525" progId="TCLayout.ActiveDocument.1">
                  <p:embed/>
                </p:oleObj>
              </mc:Choice>
              <mc:Fallback>
                <p:oleObj name="think-cell Slide" r:id="rId8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5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工作汇报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10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python 3 range just returns a generator.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084303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 python 3 range returns a generator 0.18407708406448364</a:t>
            </a:r>
          </a:p>
          <a:p>
            <a:r>
              <a:rPr lang="en-US" altLang="zh-CN" sz="1400" dirty="0"/>
              <a:t>in python 3 range returns a generator immutable sequence . 0.19870948791503906</a:t>
            </a:r>
          </a:p>
          <a:p>
            <a:r>
              <a:rPr lang="en-US" altLang="zh-CN" sz="1400" dirty="0"/>
              <a:t>in python 3 range is a generator 0.23416459560394287</a:t>
            </a:r>
          </a:p>
          <a:p>
            <a:r>
              <a:rPr lang="en-US" altLang="zh-CN" sz="1400" dirty="0"/>
              <a:t>in python 2.x map returns a list in python 3.x it returns a generator. 0.2977522015571594</a:t>
            </a:r>
          </a:p>
          <a:p>
            <a:r>
              <a:rPr lang="en-US" altLang="zh-CN" sz="1400" dirty="0"/>
              <a:t>in python 3 map returns a generator 0.3272795081138611</a:t>
            </a:r>
          </a:p>
          <a:p>
            <a:r>
              <a:rPr lang="en-US" altLang="zh-CN" sz="1400" dirty="0"/>
              <a:t>in python 3 use range as above. 0.33477675914764404</a:t>
            </a:r>
          </a:p>
          <a:p>
            <a:r>
              <a:rPr lang="en-US" altLang="zh-CN" sz="1400" dirty="0"/>
              <a:t>on python 3 zip returns a generator 0.3394066095352173</a:t>
            </a:r>
          </a:p>
          <a:p>
            <a:r>
              <a:rPr lang="en-US" altLang="zh-CN" sz="1400" dirty="0"/>
              <a:t>on python 3 filter returns a generator 0.3434601426124573</a:t>
            </a:r>
          </a:p>
          <a:p>
            <a:r>
              <a:rPr lang="en-US" altLang="zh-CN" sz="1400" dirty="0"/>
              <a:t>in python 3 zip is a generator 0.3671610355377197</a:t>
            </a:r>
          </a:p>
          <a:p>
            <a:r>
              <a:rPr lang="en-US" altLang="zh-CN" sz="1400" dirty="0"/>
              <a:t>and in python 3 range also returns an iterator 0.3697603940963745</a:t>
            </a:r>
          </a:p>
          <a:p>
            <a:r>
              <a:rPr lang="en-US" altLang="zh-CN" sz="1400" dirty="0"/>
              <a:t>from what you say in python 3 range is the same as </a:t>
            </a:r>
            <a:r>
              <a:rPr lang="en-US" altLang="zh-CN" sz="1400" dirty="0" err="1"/>
              <a:t>xrange</a:t>
            </a:r>
            <a:r>
              <a:rPr lang="en-US" altLang="zh-CN" sz="1400" dirty="0"/>
              <a:t> returns a generator 0.37974750995635986</a:t>
            </a:r>
          </a:p>
          <a:p>
            <a:r>
              <a:rPr lang="en-US" altLang="zh-CN" sz="1400" dirty="0"/>
              <a:t>in python 3 range returns a generator that s why it shows you the object rather than the values 0.38044077157974243</a:t>
            </a:r>
          </a:p>
          <a:p>
            <a:r>
              <a:rPr lang="en-US" altLang="zh-CN" sz="1400" dirty="0"/>
              <a:t>in python 3 map filter and zip return iterators. 0.38349324464797974</a:t>
            </a:r>
          </a:p>
          <a:p>
            <a:r>
              <a:rPr lang="en-US" altLang="zh-CN" sz="1400" dirty="0"/>
              <a:t>in python 3 range </a:t>
            </a:r>
            <a:r>
              <a:rPr lang="en-US" altLang="zh-CN" sz="1400" dirty="0" err="1"/>
              <a:t>doesn</a:t>
            </a:r>
            <a:r>
              <a:rPr lang="en-US" altLang="zh-CN" sz="1400" dirty="0"/>
              <a:t> t produce a list 0.38856589794158936</a:t>
            </a:r>
          </a:p>
          <a:p>
            <a:r>
              <a:rPr lang="en-US" altLang="zh-CN" sz="1400" dirty="0"/>
              <a:t>in python 3 this is not necessary as zip is already a generator 0.3906990885734558</a:t>
            </a:r>
          </a:p>
          <a:p>
            <a:r>
              <a:rPr lang="en-US" altLang="zh-CN" sz="1400" dirty="0"/>
              <a:t>in python 3 range is a range object not a list 0.39080262184143066</a:t>
            </a:r>
          </a:p>
          <a:p>
            <a:r>
              <a:rPr lang="en-US" altLang="zh-CN" sz="1400" dirty="0"/>
              <a:t>in python 3 range produces an immutable sequence not a generator or iterator 0.3959474563598633</a:t>
            </a:r>
          </a:p>
          <a:p>
            <a:r>
              <a:rPr lang="en-US" altLang="zh-CN" sz="1400" dirty="0"/>
              <a:t>in python range is actually a generator in python 2.x though range returned a list while </a:t>
            </a:r>
            <a:r>
              <a:rPr lang="en-US" altLang="zh-CN" sz="1400" dirty="0" err="1"/>
              <a:t>xrange</a:t>
            </a:r>
            <a:r>
              <a:rPr lang="en-US" altLang="zh-CN" sz="1400" dirty="0"/>
              <a:t> was the generator 0.3964531421661377</a:t>
            </a:r>
          </a:p>
          <a:p>
            <a:r>
              <a:rPr lang="en-US" altLang="zh-CN" sz="1400" dirty="0"/>
              <a:t>anyway the range in python 3 is a generator 0.40024328231811523</a:t>
            </a:r>
          </a:p>
          <a:p>
            <a:r>
              <a:rPr lang="en-US" altLang="zh-CN" sz="1400" dirty="0"/>
              <a:t>note in python 3 use range instead of </a:t>
            </a:r>
            <a:r>
              <a:rPr lang="en-US" altLang="zh-CN" sz="1400" dirty="0" err="1"/>
              <a:t>xrange</a:t>
            </a:r>
            <a:r>
              <a:rPr lang="en-US" altLang="zh-CN" sz="1400" dirty="0"/>
              <a:t> . 0.40217870473861694</a:t>
            </a:r>
          </a:p>
          <a:p>
            <a:r>
              <a:rPr lang="en-US" altLang="zh-CN" sz="1400" dirty="0"/>
              <a:t>in python 2 it simply returns a list in python 3 it returns a range which behave more or less like a generator 0.4046916365623474</a:t>
            </a:r>
          </a:p>
          <a:p>
            <a:r>
              <a:rPr lang="en-US" altLang="zh-CN" sz="1400" dirty="0"/>
              <a:t>map at least in python 3 returns a generator 0.4057038426399231</a:t>
            </a:r>
          </a:p>
          <a:p>
            <a:r>
              <a:rPr lang="en-US" altLang="zh-CN" sz="1400" dirty="0"/>
              <a:t>in python 3 filter returns a generator thus list turns it into a list 0.41844576597213745</a:t>
            </a:r>
          </a:p>
          <a:p>
            <a:r>
              <a:rPr lang="en-US" altLang="zh-CN" sz="1400" dirty="0"/>
              <a:t>in python 3 range returns an object that works like an iterator and does not offer an </a:t>
            </a:r>
            <a:r>
              <a:rPr lang="en-US" altLang="zh-CN" sz="1400" dirty="0" err="1"/>
              <a:t>xrange</a:t>
            </a:r>
            <a:r>
              <a:rPr lang="en-US" altLang="zh-CN" sz="1400" dirty="0"/>
              <a:t> function 0.41898155212402344</a:t>
            </a:r>
          </a:p>
          <a:p>
            <a:r>
              <a:rPr lang="en-US" altLang="zh-CN" sz="1400" dirty="0"/>
              <a:t>in python 3 this is equivalent to the generator expression 0.4223201274871826</a:t>
            </a:r>
          </a:p>
          <a:p>
            <a:r>
              <a:rPr lang="en-US" altLang="zh-CN" sz="1400" dirty="0"/>
              <a:t>python 3 use range as the generator and list to complete 0.42278212308883667</a:t>
            </a:r>
          </a:p>
        </p:txBody>
      </p:sp>
    </p:spTree>
    <p:extLst>
      <p:ext uri="{BB962C8B-B14F-4D97-AF65-F5344CB8AC3E}">
        <p14:creationId xmlns:p14="http://schemas.microsoft.com/office/powerpoint/2010/main" val="420073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11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python 3 range just returns a generator.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053288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 python 3 it is always a function. 0.4229505658149719</a:t>
            </a:r>
          </a:p>
          <a:p>
            <a:r>
              <a:rPr lang="en-US" altLang="zh-CN" sz="1400" dirty="0"/>
              <a:t>in python 2.x range returns a list 0.4256333112716675</a:t>
            </a:r>
          </a:p>
          <a:p>
            <a:r>
              <a:rPr lang="en-US" altLang="zh-CN" sz="1400" dirty="0"/>
              <a:t>in python 3 range creates a special range object 0.42596912384033203</a:t>
            </a:r>
          </a:p>
          <a:p>
            <a:r>
              <a:rPr lang="en-US" altLang="zh-CN" sz="1400" dirty="0"/>
              <a:t>in python 2 range creates a list 0.42691826820373535</a:t>
            </a:r>
          </a:p>
          <a:p>
            <a:r>
              <a:rPr lang="en-US" altLang="zh-CN" sz="1400" dirty="0"/>
              <a:t>in python 3 you 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 need to call list on the map return value if you use map since map returns an iterator now. 0.42876100540161133</a:t>
            </a:r>
          </a:p>
          <a:p>
            <a:r>
              <a:rPr lang="en-US" altLang="zh-CN" sz="1400" dirty="0"/>
              <a:t>the list call is only necessary in python 3 where zip returns an iterator. 0.42969202995300293</a:t>
            </a:r>
          </a:p>
          <a:p>
            <a:r>
              <a:rPr lang="en-US" altLang="zh-CN" sz="1400" dirty="0"/>
              <a:t>in python 3 which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assume you re using based on your result zip returns a generator 0.4317737817764282</a:t>
            </a:r>
          </a:p>
          <a:p>
            <a:r>
              <a:rPr lang="en-US" altLang="zh-CN" sz="1400" dirty="0"/>
              <a:t>as to your question about range </a:t>
            </a:r>
            <a:r>
              <a:rPr lang="en-US" altLang="zh-CN" sz="1400" dirty="0" err="1"/>
              <a:t>range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isn</a:t>
            </a:r>
            <a:r>
              <a:rPr lang="en-US" altLang="zh-CN" sz="1400" dirty="0"/>
              <a:t> t a generator 0.4328345060348511</a:t>
            </a:r>
          </a:p>
          <a:p>
            <a:r>
              <a:rPr lang="en-US" altLang="zh-CN" sz="1400" dirty="0"/>
              <a:t>in python 3 zip returns an iterator 0.43343043327331543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think you are using python 3 and range is a generator in python 3 0.4346621036529541</a:t>
            </a:r>
          </a:p>
          <a:p>
            <a:r>
              <a:rPr lang="en-US" altLang="zh-CN" sz="1400" dirty="0"/>
              <a:t>in python 2 range returns an actual list while </a:t>
            </a:r>
            <a:r>
              <a:rPr lang="en-US" altLang="zh-CN" sz="1400" dirty="0" err="1"/>
              <a:t>xrange</a:t>
            </a:r>
            <a:r>
              <a:rPr lang="en-US" altLang="zh-CN" sz="1400" dirty="0"/>
              <a:t> returns a generating function which can be iterated over 0.4350351095199585</a:t>
            </a:r>
          </a:p>
          <a:p>
            <a:r>
              <a:rPr lang="en-US" altLang="zh-CN" sz="1400" dirty="0"/>
              <a:t>in python 2 range produces a list object 0.4351276159286499</a:t>
            </a:r>
          </a:p>
          <a:p>
            <a:r>
              <a:rPr lang="en-US" altLang="zh-CN" sz="1400" dirty="0"/>
              <a:t>in python 3 map returns an iterator while in python 2 it returns a list 0.4353041648864746</a:t>
            </a:r>
          </a:p>
          <a:p>
            <a:r>
              <a:rPr lang="en-US" altLang="zh-CN" sz="1400" dirty="0"/>
              <a:t>in python 3 that generator is equivalent to 0.43597638607025146</a:t>
            </a:r>
          </a:p>
          <a:p>
            <a:r>
              <a:rPr lang="en-US" altLang="zh-CN" sz="1400" dirty="0"/>
              <a:t>range no longer returns a list but instead returns a generator 0.43711763620376587</a:t>
            </a:r>
          </a:p>
          <a:p>
            <a:r>
              <a:rPr lang="en-US" altLang="zh-CN" sz="1400" dirty="0"/>
              <a:t>in python 3 range is equivalent to </a:t>
            </a:r>
            <a:r>
              <a:rPr lang="en-US" altLang="zh-CN" sz="1400" dirty="0" err="1"/>
              <a:t>xrange</a:t>
            </a:r>
            <a:r>
              <a:rPr lang="en-US" altLang="zh-CN" sz="1400" dirty="0"/>
              <a:t> in python 2 and it returns an instance of a new class named range 0.4402034282684326</a:t>
            </a:r>
          </a:p>
          <a:p>
            <a:r>
              <a:rPr lang="en-US" altLang="zh-CN" sz="1400" dirty="0"/>
              <a:t>in python 3 as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understand it zip itself returns an iterator 0.44656825065612793</a:t>
            </a:r>
          </a:p>
          <a:p>
            <a:r>
              <a:rPr lang="en-US" altLang="zh-CN" sz="1400" dirty="0"/>
              <a:t>in python 3 zip returns an iterator instead of a list 0.44691234827041626</a:t>
            </a:r>
          </a:p>
          <a:p>
            <a:r>
              <a:rPr lang="en-US" altLang="zh-CN" sz="1400" dirty="0"/>
              <a:t>in python 3 range is a generator so it s much less wasteful of memory 0.44722771644592285</a:t>
            </a:r>
          </a:p>
          <a:p>
            <a:r>
              <a:rPr lang="en-US" altLang="zh-CN" sz="1400" dirty="0"/>
              <a:t>in python 3 the range function is an iterator but in 2.x you need to use </a:t>
            </a:r>
            <a:r>
              <a:rPr lang="en-US" altLang="zh-CN" sz="1400" dirty="0" err="1"/>
              <a:t>xrange</a:t>
            </a:r>
            <a:r>
              <a:rPr lang="en-US" altLang="zh-CN" sz="1400" dirty="0"/>
              <a:t> if you want the iterator version 0.4557023048400879</a:t>
            </a:r>
          </a:p>
          <a:p>
            <a:r>
              <a:rPr lang="en-US" altLang="zh-CN" sz="1400" dirty="0"/>
              <a:t>in python 3 map returns an iterator object not a list 0.4557720422744751</a:t>
            </a:r>
          </a:p>
          <a:p>
            <a:r>
              <a:rPr lang="en-US" altLang="zh-CN" sz="1400" dirty="0"/>
              <a:t>in python 2 range creates a </a:t>
            </a:r>
            <a:r>
              <a:rPr lang="en-US" altLang="zh-CN" sz="1400" dirty="0" err="1"/>
              <a:t>materialised</a:t>
            </a:r>
            <a:r>
              <a:rPr lang="en-US" altLang="zh-CN" sz="1400" dirty="0"/>
              <a:t> list 0.4592646360397339</a:t>
            </a:r>
          </a:p>
          <a:p>
            <a:r>
              <a:rPr lang="en-US" altLang="zh-CN" sz="1400" dirty="0"/>
              <a:t>so no range is not a generator 0.4597432613372803</a:t>
            </a:r>
          </a:p>
          <a:p>
            <a:r>
              <a:rPr lang="en-US" altLang="zh-CN" sz="1400" dirty="0"/>
              <a:t>to have 3 values we have an generator expression . 0.4628729820251465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6647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12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the minimum maximum of a sequence of sequences is possible but if you want to sort by a specific element in each sequence use the key -argument.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36322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to find the maximum or minimum of a sequence you must look at each element once thus you can t get better than o n 0.5338139832019806</a:t>
            </a:r>
          </a:p>
          <a:p>
            <a:r>
              <a:rPr lang="en-US" altLang="zh-CN" sz="1400" dirty="0"/>
              <a:t>finding the minimum takes the same algorithm as finding the maximum but with the comparison reversed 0.5366710424423218</a:t>
            </a:r>
          </a:p>
          <a:p>
            <a:r>
              <a:rPr lang="en-US" altLang="zh-CN" sz="1400" dirty="0"/>
              <a:t>assuming you want every other element from some arbitrary sequence . 0.5439528226852417</a:t>
            </a:r>
          </a:p>
          <a:p>
            <a:r>
              <a:rPr lang="en-US" altLang="zh-CN" sz="1400" dirty="0"/>
              <a:t>finding the maximum element 0.5490555167198181</a:t>
            </a:r>
          </a:p>
          <a:p>
            <a:r>
              <a:rPr lang="en-US" altLang="zh-CN" sz="1400" dirty="0"/>
              <a:t>the items of the sequence or a list of tuples if more than one sequence 0.5532002151012421</a:t>
            </a:r>
          </a:p>
          <a:p>
            <a:r>
              <a:rPr lang="en-US" altLang="zh-CN" sz="1400" dirty="0"/>
              <a:t>finding the maximum of a group of items is the job of max 0.5535494983196259</a:t>
            </a:r>
          </a:p>
          <a:p>
            <a:r>
              <a:rPr lang="en-US" altLang="zh-CN" sz="1400" dirty="0"/>
              <a:t>for finding the minimum value simply iterate over the list 0.5552871823310852</a:t>
            </a:r>
          </a:p>
          <a:p>
            <a:r>
              <a:rPr lang="en-US" altLang="zh-CN" sz="1400" dirty="0"/>
              <a:t>note when sorting sequences sorted sorts by the first item in the sequence 0.5667460858821869</a:t>
            </a:r>
          </a:p>
          <a:p>
            <a:r>
              <a:rPr lang="en-US" altLang="zh-CN" sz="1400" dirty="0"/>
              <a:t>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m correct in thinking that you want to find the minimum value of a function for all possible pairs of 2 elements from a list. 0.5708688795566559</a:t>
            </a:r>
          </a:p>
          <a:p>
            <a:r>
              <a:rPr lang="en-US" altLang="zh-CN" sz="1400" dirty="0"/>
              <a:t>finding the next value in sorted order after every value is going to be equivalent to sorting the whole list even if we avoid an explicit sort 0.5716032981872559</a:t>
            </a:r>
          </a:p>
          <a:p>
            <a:r>
              <a:rPr lang="en-US" altLang="zh-CN" sz="1400" dirty="0"/>
              <a:t>if you want to sort a set. 0.5748131573200226</a:t>
            </a:r>
          </a:p>
          <a:p>
            <a:r>
              <a:rPr lang="en-US" altLang="zh-CN" sz="1400" dirty="0"/>
              <a:t>and finding the minimum </a:t>
            </a:r>
            <a:r>
              <a:rPr lang="en-US" altLang="zh-CN" sz="1400" dirty="0" err="1"/>
              <a:t>stime</a:t>
            </a:r>
            <a:r>
              <a:rPr lang="en-US" altLang="zh-CN" sz="1400" dirty="0"/>
              <a:t> and maximum </a:t>
            </a:r>
            <a:r>
              <a:rPr lang="en-US" altLang="zh-CN" sz="1400" dirty="0" err="1"/>
              <a:t>etime</a:t>
            </a:r>
            <a:r>
              <a:rPr lang="en-US" altLang="zh-CN" sz="1400" dirty="0"/>
              <a:t> for each group 0.5752383768558502</a:t>
            </a:r>
          </a:p>
          <a:p>
            <a:r>
              <a:rPr lang="en-US" altLang="zh-CN" sz="1400" dirty="0"/>
              <a:t>if you need an arbitrary sequence instead of sorted sequence you could do 0.5752865076065063</a:t>
            </a:r>
          </a:p>
          <a:p>
            <a:r>
              <a:rPr lang="en-US" altLang="zh-CN" sz="1400" dirty="0"/>
              <a:t>here we use the length of the string as the key for sorting. 0.5778798162937164</a:t>
            </a:r>
          </a:p>
          <a:p>
            <a:r>
              <a:rPr lang="en-US" altLang="zh-CN" sz="1400" dirty="0"/>
              <a:t>finding the maximum or minimum is also easy with the min or max function 0.579596072435379</a:t>
            </a:r>
          </a:p>
          <a:p>
            <a:r>
              <a:rPr lang="en-US" altLang="zh-CN" sz="1400" dirty="0"/>
              <a:t>return a sequence from the key function that contains the items you want to sort by 0.5861413776874542</a:t>
            </a:r>
          </a:p>
          <a:p>
            <a:r>
              <a:rPr lang="en-US" altLang="zh-CN" sz="1400" dirty="0"/>
              <a:t>items will give you a list of tuples and sorted will sort by default by the first item of each tuple the word in this case . 0.5861435532569885</a:t>
            </a:r>
          </a:p>
          <a:p>
            <a:r>
              <a:rPr lang="en-US" altLang="zh-CN" sz="1400" dirty="0"/>
              <a:t>finding a way to generate a list with values between 4 and </a:t>
            </a:r>
            <a:r>
              <a:rPr lang="en-US" altLang="zh-CN" sz="1400" dirty="0" err="1"/>
              <a:t>ub_tries</a:t>
            </a:r>
            <a:r>
              <a:rPr lang="en-US" altLang="zh-CN" sz="1400" dirty="0"/>
              <a:t> and using such list as a key 0.5864845812320709</a:t>
            </a:r>
          </a:p>
          <a:p>
            <a:r>
              <a:rPr lang="en-US" altLang="zh-CN" sz="1400" dirty="0"/>
              <a:t>maximum key value you wish to look up so that all keys correspond to a valid index into the array. 0.5866288244724274</a:t>
            </a:r>
          </a:p>
          <a:p>
            <a:r>
              <a:rPr lang="en-US" altLang="zh-CN" sz="1400" dirty="0"/>
              <a:t>if you want to sort them the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needs to be turned into a list which sorted will handle for you . 0.588064968585968</a:t>
            </a:r>
          </a:p>
          <a:p>
            <a:r>
              <a:rPr lang="en-US" altLang="zh-CN" sz="1400" dirty="0"/>
              <a:t>for more about this implementation of finding the first element in the list and some alternatives have a look at python find in list . 0.589915543794632</a:t>
            </a:r>
          </a:p>
          <a:p>
            <a:r>
              <a:rPr lang="en-US" altLang="zh-CN" sz="1400" dirty="0"/>
              <a:t>you can limit the maximum length of your input sequences pad the shorter ones to that length record the length of each sequence and use </a:t>
            </a:r>
            <a:r>
              <a:rPr lang="en-US" altLang="zh-CN" sz="1400" dirty="0" err="1"/>
              <a:t>tf.nn.dynamic_rnn</a:t>
            </a:r>
            <a:r>
              <a:rPr lang="en-US" altLang="zh-CN" sz="1400" dirty="0"/>
              <a:t> 0.5900375843048096</a:t>
            </a:r>
          </a:p>
          <a:p>
            <a:r>
              <a:rPr lang="en-US" altLang="zh-CN" sz="1400" dirty="0"/>
              <a:t>then finding the minimum maximum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 0.5925093293190002</a:t>
            </a:r>
          </a:p>
          <a:p>
            <a:r>
              <a:rPr lang="en-US" altLang="zh-CN" sz="1400" dirty="0"/>
              <a:t>if you already know the maximum is say n and you know that all the integers from 0 to n are used you could use instead. 0.5929029583930969</a:t>
            </a:r>
          </a:p>
          <a:p>
            <a:r>
              <a:rPr lang="en-US" altLang="zh-CN" sz="1400" dirty="0"/>
              <a:t>if you need to sort by all digits produce a sequence of integers in the key function 0.5931921303272247</a:t>
            </a:r>
          </a:p>
          <a:p>
            <a:r>
              <a:rPr lang="en-US" altLang="zh-CN" sz="1400" dirty="0"/>
              <a:t>if you expected a sequence of key value pairs sort </a:t>
            </a:r>
            <a:r>
              <a:rPr lang="en-US" altLang="zh-CN" sz="1400" dirty="0" err="1"/>
              <a:t>metric.items</a:t>
            </a:r>
            <a:r>
              <a:rPr lang="en-US" altLang="zh-CN" sz="1400" dirty="0"/>
              <a:t> 0.5934250354766846</a:t>
            </a:r>
          </a:p>
          <a:p>
            <a:r>
              <a:rPr lang="en-US" altLang="zh-CN" sz="1400" dirty="0"/>
              <a:t>you don t need to sort you can group in a </a:t>
            </a:r>
            <a:r>
              <a:rPr lang="en-US" altLang="zh-CN" sz="1400" dirty="0" err="1"/>
              <a:t>dict</a:t>
            </a:r>
            <a:r>
              <a:rPr lang="en-US" altLang="zh-CN" sz="1400" dirty="0"/>
              <a:t> using a tuple of the first three elements from each list as the key 0.5934414565563202</a:t>
            </a:r>
          </a:p>
        </p:txBody>
      </p:sp>
    </p:spTree>
    <p:extLst>
      <p:ext uri="{BB962C8B-B14F-4D97-AF65-F5344CB8AC3E}">
        <p14:creationId xmlns:p14="http://schemas.microsoft.com/office/powerpoint/2010/main" val="322177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13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the minimum maximum of a sequence of sequences is possible but if you want to sort by a specific element in each sequence use the key -argument.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524757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if you want a particular order you 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 have to do something like sort by the keys. 0.5938516855239868</a:t>
            </a:r>
          </a:p>
          <a:p>
            <a:r>
              <a:rPr lang="en-US" altLang="zh-CN" sz="1400" dirty="0"/>
              <a:t>if you convert all the </a:t>
            </a:r>
            <a:r>
              <a:rPr lang="en-US" altLang="zh-CN" sz="1400" dirty="0" err="1"/>
              <a:t>dicts</a:t>
            </a:r>
            <a:r>
              <a:rPr lang="en-US" altLang="zh-CN" sz="1400" dirty="0"/>
              <a:t> to strings with the same function they become </a:t>
            </a:r>
            <a:r>
              <a:rPr lang="en-US" altLang="zh-CN" sz="1400" dirty="0" err="1"/>
              <a:t>hashable</a:t>
            </a:r>
            <a:r>
              <a:rPr lang="en-US" altLang="zh-CN" sz="1400" dirty="0"/>
              <a:t> and you can use them in a set. 0.5952690243721008</a:t>
            </a:r>
          </a:p>
          <a:p>
            <a:r>
              <a:rPr lang="en-US" altLang="zh-CN" sz="1400" dirty="0"/>
              <a:t>if you have multiple sequences and you want to do something with the corresponding elements of each sequence you can use zip to aggregate those elements together 0.5961159467697144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want to point out however that sorting strings of numbers is not the same as sorting numeric values </a:t>
            </a:r>
            <a:r>
              <a:rPr lang="en-US" altLang="zh-CN" sz="1400" dirty="0" err="1"/>
              <a:t>ints</a:t>
            </a:r>
            <a:r>
              <a:rPr lang="en-US" altLang="zh-CN" sz="1400" dirty="0"/>
              <a:t> and floats etc. 0.5963996648788452</a:t>
            </a:r>
          </a:p>
          <a:p>
            <a:r>
              <a:rPr lang="en-US" altLang="zh-CN" sz="1400" dirty="0"/>
              <a:t>for each key check if any of the current sequences can be extended by one step 0.598424106836319</a:t>
            </a:r>
          </a:p>
          <a:p>
            <a:r>
              <a:rPr lang="en-US" altLang="zh-CN" sz="1400" dirty="0"/>
              <a:t>finding the longest </a:t>
            </a:r>
            <a:r>
              <a:rPr lang="en-US" altLang="zh-CN" sz="1400" dirty="0" err="1"/>
              <a:t>dataframe</a:t>
            </a:r>
            <a:r>
              <a:rPr lang="en-US" altLang="zh-CN" sz="1400" dirty="0"/>
              <a:t> is easy you just find the one with the maximum length 0.5986119210720062</a:t>
            </a:r>
          </a:p>
          <a:p>
            <a:r>
              <a:rPr lang="en-US" altLang="zh-CN" sz="1400" dirty="0"/>
              <a:t>of course this assumes that your lists contain some sort of numeric type. 0.6038134396076202</a:t>
            </a:r>
          </a:p>
          <a:p>
            <a:r>
              <a:rPr lang="en-US" altLang="zh-CN" sz="1400" dirty="0"/>
              <a:t>finding a key in a </a:t>
            </a:r>
            <a:r>
              <a:rPr lang="en-US" altLang="zh-CN" sz="1400" dirty="0" err="1"/>
              <a:t>dict</a:t>
            </a:r>
            <a:r>
              <a:rPr lang="en-US" altLang="zh-CN" sz="1400" dirty="0"/>
              <a:t> is o 1 0.6040104329586029</a:t>
            </a:r>
          </a:p>
          <a:p>
            <a:r>
              <a:rPr lang="en-US" altLang="zh-CN" sz="1400" dirty="0"/>
              <a:t>on a sequence in python count works exactly has </a:t>
            </a:r>
            <a:r>
              <a:rPr lang="en-US" altLang="zh-CN" sz="1400" dirty="0" err="1"/>
              <a:t>dustin</a:t>
            </a:r>
            <a:r>
              <a:rPr lang="en-US" altLang="zh-CN" sz="1400" dirty="0"/>
              <a:t> describes to count the number of occurrences of the parameter in the sequence. 0.6042192280292511</a:t>
            </a:r>
          </a:p>
          <a:p>
            <a:r>
              <a:rPr lang="en-US" altLang="zh-CN" sz="1400" dirty="0"/>
              <a:t>finding the number of integer partitions given a total a number of parts and a maximum summand 0.6044774651527405</a:t>
            </a:r>
          </a:p>
          <a:p>
            <a:r>
              <a:rPr lang="en-US" altLang="zh-CN" sz="1400" dirty="0"/>
              <a:t>now finding the minimum value is an o n operation you have to look at every value at least once 0.6047971248626709</a:t>
            </a:r>
          </a:p>
          <a:p>
            <a:r>
              <a:rPr lang="en-US" altLang="zh-CN" sz="1400" dirty="0"/>
              <a:t>to use the maximum single-string length of each value to find the maximum key 0.6050790250301361</a:t>
            </a:r>
          </a:p>
          <a:p>
            <a:r>
              <a:rPr lang="en-US" altLang="zh-CN" sz="1400" dirty="0"/>
              <a:t>for each value run sorted on your list of lists and tell the sorting algorithm to use the third field of the list as the key element 0.6053259372711182</a:t>
            </a:r>
          </a:p>
          <a:p>
            <a:r>
              <a:rPr lang="en-US" altLang="zh-CN" sz="1400" dirty="0"/>
              <a:t>finding the minimum then looking up the index has to scan the list twice and the min loop implemented in c is going to beat a python loop hands-down 0.6055415272712708</a:t>
            </a:r>
          </a:p>
          <a:p>
            <a:r>
              <a:rPr lang="en-US" altLang="zh-CN" sz="1400" dirty="0"/>
              <a:t>if you wish to retrieve element with minimum sum sorted by first element you can specify a tuple key 0.6055693328380585</a:t>
            </a:r>
          </a:p>
          <a:p>
            <a:r>
              <a:rPr lang="en-US" altLang="zh-CN" sz="1400" dirty="0"/>
              <a:t>note you should use a list rather than a </a:t>
            </a:r>
            <a:r>
              <a:rPr lang="en-US" altLang="zh-CN" sz="1400" dirty="0" err="1"/>
              <a:t>dict</a:t>
            </a:r>
            <a:r>
              <a:rPr lang="en-US" altLang="zh-CN" sz="1400" dirty="0"/>
              <a:t> if the keys are 1 2 3 . 0.6060281693935394</a:t>
            </a:r>
          </a:p>
          <a:p>
            <a:r>
              <a:rPr lang="en-US" altLang="zh-CN" sz="1400" dirty="0"/>
              <a:t>if you want the list of each first element which starts the sequence then you can use </a:t>
            </a:r>
            <a:r>
              <a:rPr lang="en-US" altLang="zh-CN" sz="1400" dirty="0" err="1"/>
              <a:t>kmp</a:t>
            </a:r>
            <a:r>
              <a:rPr lang="en-US" altLang="zh-CN" sz="1400" dirty="0"/>
              <a:t> 0.608024924993515</a:t>
            </a:r>
          </a:p>
          <a:p>
            <a:r>
              <a:rPr lang="en-US" altLang="zh-CN" sz="1400" dirty="0"/>
              <a:t>you give that a sequence of sequences and it 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 give you back one long sequence 0.6089774668216705</a:t>
            </a:r>
          </a:p>
          <a:p>
            <a:r>
              <a:rPr lang="en-US" altLang="zh-CN" sz="1400" dirty="0"/>
              <a:t>to insert elements from any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at an index you can use slice assignment. 0.6098877191543579</a:t>
            </a:r>
          </a:p>
          <a:p>
            <a:r>
              <a:rPr lang="en-US" altLang="zh-CN" sz="1400" dirty="0"/>
              <a:t>if you need to work with indices of a sequence then yes - you use it. 0.6107358038425446</a:t>
            </a:r>
          </a:p>
          <a:p>
            <a:r>
              <a:rPr lang="en-US" altLang="zh-CN" sz="1400" dirty="0"/>
              <a:t>tuples are sorted by sorting on the first value then the second etc. 0.6113230586051941</a:t>
            </a:r>
          </a:p>
          <a:p>
            <a:r>
              <a:rPr lang="en-US" altLang="zh-CN" sz="1400" dirty="0"/>
              <a:t>you can do this easily enough with a sequence of if. 0.6133812963962555</a:t>
            </a:r>
          </a:p>
          <a:p>
            <a:r>
              <a:rPr lang="en-US" altLang="zh-CN" sz="1400" dirty="0"/>
              <a:t>to get the ordered sequence of numbers with no permutation-duplicates just get the first element from each of the value-lists 0.620058000087738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1881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14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command line run there are multiple ways to close the python shell or alternatively ctrl + d will close the shell and put you back on your terminal s command line.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62451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inside of the run shell script action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used the bin </a:t>
            </a:r>
            <a:r>
              <a:rPr lang="en-US" altLang="zh-CN" sz="1400" dirty="0" err="1"/>
              <a:t>sh</a:t>
            </a:r>
            <a:r>
              <a:rPr lang="en-US" altLang="zh-CN" sz="1400" dirty="0"/>
              <a:t> shell with . 0.5230810940265656</a:t>
            </a:r>
          </a:p>
          <a:p>
            <a:r>
              <a:rPr lang="en-US" altLang="zh-CN" sz="1400" dirty="0"/>
              <a:t>you are at the command line in both the windows command shell and also when you are inside the python shell 0.5303874015808105</a:t>
            </a:r>
          </a:p>
          <a:p>
            <a:r>
              <a:rPr lang="en-US" altLang="zh-CN" sz="1400" dirty="0"/>
              <a:t>if now the shell script runs the second python script it will again inherit the environment from the shell . 0.5316395163536072</a:t>
            </a:r>
          </a:p>
          <a:p>
            <a:r>
              <a:rPr lang="en-US" altLang="zh-CN" sz="1400" dirty="0"/>
              <a:t>this is a signal to execute the line as a shell command. 0.5366354882717133</a:t>
            </a:r>
          </a:p>
          <a:p>
            <a:r>
              <a:rPr lang="en-US" altLang="zh-CN" sz="1400" dirty="0"/>
              <a:t>you end up running from the command line like so. 0.5392817556858063</a:t>
            </a:r>
          </a:p>
          <a:p>
            <a:r>
              <a:rPr lang="en-US" altLang="zh-CN" sz="1400" dirty="0"/>
              <a:t>add it to your environment variables and you can run it from any directory or else open the directory mentioned above in command prompt and run pip install . 0.5443333089351654</a:t>
            </a:r>
          </a:p>
          <a:p>
            <a:r>
              <a:rPr lang="en-US" altLang="zh-CN" sz="1400" dirty="0"/>
              <a:t>if you run any command in shell and don t want to show its output on terminal 0.5456276834011078</a:t>
            </a:r>
          </a:p>
          <a:p>
            <a:r>
              <a:rPr lang="en-US" altLang="zh-CN" sz="1400" dirty="0"/>
              <a:t>in the shell that is running your process try pressing ctrl + c to ask your process to stop or ctrl + to just quit it </a:t>
            </a:r>
            <a:r>
              <a:rPr lang="en-US" altLang="zh-CN" sz="1400" dirty="0" err="1"/>
              <a:t>alltogether</a:t>
            </a:r>
            <a:r>
              <a:rPr lang="en-US" altLang="zh-CN" sz="1400" dirty="0"/>
              <a:t> 0.5466779470443726</a:t>
            </a:r>
          </a:p>
          <a:p>
            <a:r>
              <a:rPr lang="en-US" altLang="zh-CN" sz="1400" dirty="0"/>
              <a:t>in the python shell this won t normally be a problem since the shell will stay open while waiting for your input. 0.5471236109733582</a:t>
            </a:r>
          </a:p>
          <a:p>
            <a:r>
              <a:rPr lang="en-US" altLang="zh-CN" sz="1400" dirty="0"/>
              <a:t>if you started the python prompt from a command line exit at this point and go back to the command line 0.5474346876144409</a:t>
            </a:r>
          </a:p>
          <a:p>
            <a:r>
              <a:rPr lang="en-US" altLang="zh-CN" sz="1400" dirty="0"/>
              <a:t>the command python is run on the command prompt 0.5490411818027496</a:t>
            </a:r>
          </a:p>
          <a:p>
            <a:r>
              <a:rPr lang="en-US" altLang="zh-CN" sz="1400" dirty="0"/>
              <a:t>and then your command line would be. 0.5497627854347229</a:t>
            </a:r>
          </a:p>
          <a:p>
            <a:r>
              <a:rPr lang="en-US" altLang="zh-CN" sz="1400" dirty="0"/>
              <a:t>from the command line outside of python just run a command like 0.5508237779140472</a:t>
            </a:r>
          </a:p>
          <a:p>
            <a:r>
              <a:rPr lang="en-US" altLang="zh-CN" sz="1400" dirty="0"/>
              <a:t>you don t need to even open a command line if you use </a:t>
            </a:r>
            <a:r>
              <a:rPr lang="en-US" altLang="zh-CN" sz="1400" dirty="0" err="1"/>
              <a:t>ipython</a:t>
            </a:r>
            <a:r>
              <a:rPr lang="en-US" altLang="zh-CN" sz="1400" dirty="0"/>
              <a:t> . 0.5512372851371765</a:t>
            </a:r>
          </a:p>
          <a:p>
            <a:r>
              <a:rPr lang="en-US" altLang="zh-CN" sz="1400" dirty="0"/>
              <a:t>in a command line terminal type 0.5527958869934082</a:t>
            </a:r>
          </a:p>
          <a:p>
            <a:r>
              <a:rPr lang="en-US" altLang="zh-CN" sz="1400" dirty="0"/>
              <a:t>run it in your terminal shell or windows command console with 0.553931713104248</a:t>
            </a:r>
          </a:p>
          <a:p>
            <a:r>
              <a:rPr lang="en-US" altLang="zh-CN" sz="1400" dirty="0"/>
              <a:t>to make python executable on your command line you need to add it to your path environment variable which it sounds like you have done on the command line 0.5557357668876648</a:t>
            </a:r>
          </a:p>
          <a:p>
            <a:r>
              <a:rPr lang="en-US" altLang="zh-CN" sz="1400" dirty="0"/>
              <a:t>instead run this at the command line note not the python command line 0.556377112865448</a:t>
            </a:r>
          </a:p>
          <a:p>
            <a:r>
              <a:rPr lang="en-US" altLang="zh-CN" sz="1400" dirty="0"/>
              <a:t>in case the python command is not located in 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 bin and then issue the following command once at the </a:t>
            </a:r>
            <a:r>
              <a:rPr lang="en-US" altLang="zh-CN" sz="1400" dirty="0" err="1"/>
              <a:t>unix</a:t>
            </a:r>
            <a:r>
              <a:rPr lang="en-US" altLang="zh-CN" sz="1400" dirty="0"/>
              <a:t> terminal prompt it makes your script executable 0.5575006306171417</a:t>
            </a:r>
          </a:p>
          <a:p>
            <a:r>
              <a:rPr lang="en-US" altLang="zh-CN" sz="1400" dirty="0"/>
              <a:t>yes type the above line right into your shell prompt. 0.5578757226467133</a:t>
            </a:r>
          </a:p>
          <a:p>
            <a:r>
              <a:rPr lang="en-US" altLang="zh-CN" sz="1400" dirty="0"/>
              <a:t>in your terminal window command shell 0.5587842464447021</a:t>
            </a:r>
          </a:p>
          <a:p>
            <a:r>
              <a:rPr lang="en-US" altLang="zh-CN" sz="1400" dirty="0"/>
              <a:t>in your python terminal or console run the command 0.5589014887809753</a:t>
            </a:r>
          </a:p>
          <a:p>
            <a:r>
              <a:rPr lang="en-US" altLang="zh-CN" sz="1400" dirty="0"/>
              <a:t>make sure your python and python script directory for example c python27 and c python27 scripts are in the path. 0.5591131746768951</a:t>
            </a:r>
          </a:p>
          <a:p>
            <a:r>
              <a:rPr lang="en-US" altLang="zh-CN" sz="1400" dirty="0"/>
              <a:t>in the python shell. 0.559205949306488</a:t>
            </a:r>
          </a:p>
          <a:p>
            <a:r>
              <a:rPr lang="en-US" altLang="zh-CN" sz="1400" dirty="0"/>
              <a:t>then you can run it from your shell command line 0.5612947344779968</a:t>
            </a:r>
          </a:p>
          <a:p>
            <a:r>
              <a:rPr lang="en-US" altLang="zh-CN" sz="1400" dirty="0"/>
              <a:t>after running this command it automatically change your current directory stay on the terminal and re-go to your sip-4.19.2 directory and run 0.561966747045517</a:t>
            </a:r>
          </a:p>
          <a:p>
            <a:r>
              <a:rPr lang="en-US" altLang="zh-CN" sz="1400" dirty="0"/>
              <a:t>from a windows command prompt or the start menu s run... command you should then be able to run a python shell via 0.5632842481136322</a:t>
            </a:r>
          </a:p>
        </p:txBody>
      </p:sp>
    </p:spTree>
    <p:extLst>
      <p:ext uri="{BB962C8B-B14F-4D97-AF65-F5344CB8AC3E}">
        <p14:creationId xmlns:p14="http://schemas.microsoft.com/office/powerpoint/2010/main" val="305856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15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command line run there are multiple ways to close the python shell or alternatively ctrl + d will close the shell and put you back on your terminal s command line.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348747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also if you installed </a:t>
            </a:r>
            <a:r>
              <a:rPr lang="en-US" altLang="zh-CN" sz="1400" dirty="0" err="1"/>
              <a:t>jira</a:t>
            </a:r>
            <a:r>
              <a:rPr lang="en-US" altLang="zh-CN" sz="1400" dirty="0"/>
              <a:t>-python in your </a:t>
            </a:r>
            <a:r>
              <a:rPr lang="en-US" altLang="zh-CN" sz="1400" dirty="0" err="1"/>
              <a:t>virtualenv</a:t>
            </a:r>
            <a:r>
              <a:rPr lang="en-US" altLang="zh-CN" sz="1400" dirty="0"/>
              <a:t> you need to run env bin </a:t>
            </a:r>
            <a:r>
              <a:rPr lang="en-US" altLang="zh-CN" sz="1400" dirty="0" err="1"/>
              <a:t>jirashell</a:t>
            </a:r>
            <a:r>
              <a:rPr lang="en-US" altLang="zh-CN" sz="1400" dirty="0"/>
              <a:t> from your command line once you are in your project s directory. 0.5635770261287689</a:t>
            </a:r>
          </a:p>
          <a:p>
            <a:r>
              <a:rPr lang="en-US" altLang="zh-CN" sz="1400" dirty="0"/>
              <a:t>run it instead from the command line shell terminal and you should be good to go 0.5639646649360657</a:t>
            </a:r>
          </a:p>
          <a:p>
            <a:r>
              <a:rPr lang="en-US" altLang="zh-CN" sz="1400" dirty="0"/>
              <a:t>however you can also you can use the shell argument to execute a command formatted exactly as it would be when typed at the shell prompt. 0.5653442740440369</a:t>
            </a:r>
          </a:p>
          <a:p>
            <a:r>
              <a:rPr lang="en-US" altLang="zh-CN" sz="1400" dirty="0"/>
              <a:t>in your original command line which you would run right in a shell 0.5654723644256592</a:t>
            </a:r>
          </a:p>
          <a:p>
            <a:r>
              <a:rPr lang="en-US" altLang="zh-CN" sz="1400" dirty="0"/>
              <a:t>to execute a python script in a bash script you need to call the same command that you would within a terminal 0.5661590099334717</a:t>
            </a:r>
          </a:p>
          <a:p>
            <a:r>
              <a:rPr lang="en-US" altLang="zh-CN" sz="1400" dirty="0"/>
              <a:t>or from the command line notice this won t work. 0.5667988061904907</a:t>
            </a:r>
          </a:p>
          <a:p>
            <a:r>
              <a:rPr lang="en-US" altLang="zh-CN" sz="1400" dirty="0"/>
              <a:t>if you type in python for example it 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 cause the command prompt to start the python shell 0.568510115146637</a:t>
            </a:r>
          </a:p>
          <a:p>
            <a:r>
              <a:rPr lang="en-US" altLang="zh-CN" sz="1400" dirty="0"/>
              <a:t>or in your shell session prior to launching </a:t>
            </a:r>
            <a:r>
              <a:rPr lang="en-US" altLang="zh-CN" sz="1400" dirty="0" err="1"/>
              <a:t>ipython</a:t>
            </a:r>
            <a:r>
              <a:rPr lang="en-US" altLang="zh-CN" sz="1400" dirty="0"/>
              <a:t> or .</a:t>
            </a:r>
            <a:r>
              <a:rPr lang="en-US" altLang="zh-CN" sz="1400" dirty="0" err="1"/>
              <a:t>bashrc</a:t>
            </a:r>
            <a:r>
              <a:rPr lang="en-US" altLang="zh-CN" sz="1400" dirty="0"/>
              <a:t> etc. 0.568848729133606</a:t>
            </a:r>
          </a:p>
          <a:p>
            <a:r>
              <a:rPr lang="en-US" altLang="zh-CN" sz="1400" dirty="0"/>
              <a:t>run in the command line before running your python script 0.5689167380332947</a:t>
            </a:r>
          </a:p>
          <a:p>
            <a:r>
              <a:rPr lang="en-US" altLang="zh-CN" sz="1400" dirty="0"/>
              <a:t>in your command prompt terminal window 0.5689410865306854</a:t>
            </a:r>
          </a:p>
          <a:p>
            <a:r>
              <a:rPr lang="en-US" altLang="zh-CN" sz="1400" dirty="0"/>
              <a:t>if you are using bash anything you put in your .</a:t>
            </a:r>
            <a:r>
              <a:rPr lang="en-US" altLang="zh-CN" sz="1400" dirty="0" err="1"/>
              <a:t>bashrc</a:t>
            </a:r>
            <a:r>
              <a:rPr lang="en-US" altLang="zh-CN" sz="1400" dirty="0"/>
              <a:t> file will be run when you open the terminal 0.5689698457717896</a:t>
            </a:r>
          </a:p>
          <a:p>
            <a:r>
              <a:rPr lang="en-US" altLang="zh-CN" sz="1400" dirty="0"/>
              <a:t>also the shell will handle splitting up the command for you so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ve</a:t>
            </a:r>
            <a:r>
              <a:rPr lang="en-US" altLang="zh-CN" sz="1400" dirty="0"/>
              <a:t> used the simpler single-string style of passing the command. 0.569161057472229</a:t>
            </a:r>
          </a:p>
          <a:p>
            <a:r>
              <a:rPr lang="en-US" altLang="zh-CN" sz="1400" dirty="0"/>
              <a:t>in </a:t>
            </a:r>
            <a:r>
              <a:rPr lang="en-US" altLang="zh-CN" sz="1400" dirty="0" err="1"/>
              <a:t>pydev</a:t>
            </a:r>
            <a:r>
              <a:rPr lang="en-US" altLang="zh-CN" sz="1400" dirty="0"/>
              <a:t> you can actually select a shell script which in turn executes the actual python to do the run. 0.5694923400878906</a:t>
            </a:r>
          </a:p>
          <a:p>
            <a:r>
              <a:rPr lang="en-US" altLang="zh-CN" sz="1400" dirty="0"/>
              <a:t>run the following command directly in the terminal or command prompt 0.5699267983436584</a:t>
            </a:r>
          </a:p>
          <a:p>
            <a:r>
              <a:rPr lang="en-US" altLang="zh-CN" sz="1400" dirty="0"/>
              <a:t>you can figure this out by typing which python in the terminal. 0.570155680179596</a:t>
            </a:r>
          </a:p>
          <a:p>
            <a:r>
              <a:rPr lang="en-US" altLang="zh-CN" sz="1400" dirty="0"/>
              <a:t>after running this command run . scripts activate now you can see this type of line on </a:t>
            </a:r>
            <a:r>
              <a:rPr lang="en-US" altLang="zh-CN" sz="1400" dirty="0" err="1"/>
              <a:t>cmd</a:t>
            </a:r>
            <a:r>
              <a:rPr lang="en-US" altLang="zh-CN" sz="1400" dirty="0"/>
              <a:t>-prompt 0.571842610836029</a:t>
            </a:r>
          </a:p>
          <a:p>
            <a:r>
              <a:rPr lang="en-US" altLang="zh-CN" sz="1400" dirty="0"/>
              <a:t>in a terminal run the following command 0.5733047425746918</a:t>
            </a:r>
          </a:p>
          <a:p>
            <a:r>
              <a:rPr lang="en-US" altLang="zh-CN" sz="1400" dirty="0"/>
              <a:t>all the shell will do for you here is get in the way. 0.5735747516155243</a:t>
            </a:r>
          </a:p>
          <a:p>
            <a:r>
              <a:rPr lang="en-US" altLang="zh-CN" sz="1400" dirty="0"/>
              <a:t>if you want to run python 3 when you type command python add the following to your shell </a:t>
            </a:r>
            <a:r>
              <a:rPr lang="en-US" altLang="zh-CN" sz="1400" dirty="0" err="1"/>
              <a:t>configuratin</a:t>
            </a:r>
            <a:r>
              <a:rPr lang="en-US" altLang="zh-CN" sz="1400" dirty="0"/>
              <a:t> file 0.5745836496353149</a:t>
            </a:r>
          </a:p>
          <a:p>
            <a:r>
              <a:rPr lang="en-US" altLang="zh-CN" sz="1400" dirty="0"/>
              <a:t>this last command will have to be run each time you want to use python27 rather than the system default. 0.5752719640731812</a:t>
            </a:r>
          </a:p>
          <a:p>
            <a:r>
              <a:rPr lang="en-US" altLang="zh-CN" sz="1400" dirty="0"/>
              <a:t>the command line or the start command 0.5759213268756866</a:t>
            </a:r>
          </a:p>
          <a:p>
            <a:r>
              <a:rPr lang="en-US" altLang="zh-CN" sz="1400" dirty="0"/>
              <a:t>run python from the command line 0.5788654685020447</a:t>
            </a:r>
          </a:p>
          <a:p>
            <a:r>
              <a:rPr lang="en-US" altLang="zh-CN" sz="1400" dirty="0"/>
              <a:t>please first run this command </a:t>
            </a:r>
            <a:r>
              <a:rPr lang="en-US" altLang="zh-CN" sz="1400" dirty="0" err="1"/>
              <a:t>scrapy</a:t>
            </a:r>
            <a:r>
              <a:rPr lang="en-US" altLang="zh-CN" sz="1400" dirty="0"/>
              <a:t> server and then run deploy command on the another terminal. 0.5791743695735931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4144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16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some ides like </a:t>
            </a:r>
            <a:r>
              <a:rPr lang="en-US" altLang="zh-CN" dirty="0" err="1"/>
              <a:t>pycharm</a:t>
            </a:r>
            <a:r>
              <a:rPr lang="en-US" altLang="zh-CN" dirty="0"/>
              <a:t> will issue a warning when a mutable type is specified as a default attribute.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01056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some ides will give warnings if you use a mutable object 0.44718825817108154</a:t>
            </a:r>
          </a:p>
          <a:p>
            <a:r>
              <a:rPr lang="en-US" altLang="zh-CN" sz="1400" dirty="0"/>
              <a:t>note some ides like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automatically add parentheses to function names 0.4491161108016968</a:t>
            </a:r>
          </a:p>
          <a:p>
            <a:r>
              <a:rPr lang="en-US" altLang="zh-CN" sz="1400" dirty="0"/>
              <a:t>and similarly ides such as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that understand pep 484 semantics will also understand type aliases and will correctly auto-complete flag mistakes. 0.5272910296916962</a:t>
            </a:r>
          </a:p>
          <a:p>
            <a:r>
              <a:rPr lang="en-US" altLang="zh-CN" sz="1400" dirty="0"/>
              <a:t>ides can be set to indent to 4 spaces for code so why not keep it the same for documentation 0.5378116071224213</a:t>
            </a:r>
          </a:p>
          <a:p>
            <a:r>
              <a:rPr lang="en-US" altLang="zh-CN" sz="1400" dirty="0"/>
              <a:t>ides will </a:t>
            </a:r>
            <a:r>
              <a:rPr lang="en-US" altLang="zh-CN" sz="1400" dirty="0" err="1"/>
              <a:t>honour</a:t>
            </a:r>
            <a:r>
              <a:rPr lang="en-US" altLang="zh-CN" sz="1400" dirty="0"/>
              <a:t> this variable as do tools like help 0.5391713678836823</a:t>
            </a:r>
          </a:p>
          <a:p>
            <a:r>
              <a:rPr lang="en-US" altLang="zh-CN" sz="1400" dirty="0"/>
              <a:t>ides often complain about incorrect indentation like for docstrings in python so using 4 spaces can avoid those warnings 0.5446315705776215</a:t>
            </a:r>
          </a:p>
          <a:p>
            <a:r>
              <a:rPr lang="en-US" altLang="zh-CN" sz="1400" dirty="0"/>
              <a:t>some ides come with python debugging support and present it with a nice </a:t>
            </a:r>
            <a:r>
              <a:rPr lang="en-US" altLang="zh-CN" sz="1400" dirty="0" err="1"/>
              <a:t>gui</a:t>
            </a:r>
            <a:r>
              <a:rPr lang="en-US" altLang="zh-CN" sz="1400" dirty="0"/>
              <a:t> 0.5555942952632904</a:t>
            </a:r>
          </a:p>
          <a:p>
            <a:r>
              <a:rPr lang="en-US" altLang="zh-CN" sz="1400" dirty="0"/>
              <a:t>in ides with variable explorer panel usually appears to be the memory address </a:t>
            </a:r>
            <a:r>
              <a:rPr lang="en-US" altLang="zh-CN" sz="1400" dirty="0" err="1"/>
              <a:t>axbbbbbb</a:t>
            </a:r>
            <a:r>
              <a:rPr lang="en-US" altLang="zh-CN" sz="1400" dirty="0"/>
              <a:t>... in the definition of pointer-mechanism objects 0.5685153305530548</a:t>
            </a:r>
          </a:p>
          <a:p>
            <a:r>
              <a:rPr lang="en-US" altLang="zh-CN" sz="1400" dirty="0"/>
              <a:t>ides come with a pep8 style checker debugger profiler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 and help you to learn python much more easily 0.5693903565406799</a:t>
            </a:r>
          </a:p>
          <a:p>
            <a:r>
              <a:rPr lang="en-US" altLang="zh-CN" sz="1400" dirty="0"/>
              <a:t>some ides such as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will understand type hints and can alert you to problems and type mismatches in your code while you re directly editing 0.5704116225242615</a:t>
            </a:r>
          </a:p>
          <a:p>
            <a:r>
              <a:rPr lang="en-US" altLang="zh-CN" sz="1400" dirty="0"/>
              <a:t>ides like eclipse can generate this boilerplate code for you though 0.5856874287128448</a:t>
            </a:r>
          </a:p>
          <a:p>
            <a:r>
              <a:rPr lang="en-US" altLang="zh-CN" sz="1400" dirty="0"/>
              <a:t>let ides show what types a function expects and returns 0.5860389173030853</a:t>
            </a:r>
          </a:p>
          <a:p>
            <a:r>
              <a:rPr lang="en-US" altLang="zh-CN" sz="1400" dirty="0"/>
              <a:t>ides likely won t see that a module dynamically imported is there and may squiggly underline their subsequent use as a name which can not be resolved 0.5894146263599396</a:t>
            </a:r>
          </a:p>
          <a:p>
            <a:r>
              <a:rPr lang="en-US" altLang="zh-CN" sz="1400" dirty="0"/>
              <a:t>ides help to deal with boilerplate making it less work for the programmer -- but languages without so much boilerplate don t require that help 0.5952072441577911</a:t>
            </a:r>
          </a:p>
          <a:p>
            <a:r>
              <a:rPr lang="en-US" altLang="zh-CN" sz="1400" dirty="0"/>
              <a:t>most such ides won t show the prompt on output either instead they 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 usually show it in the dialog box 0.6003042459487915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m pretty sure that ides like </a:t>
            </a:r>
            <a:r>
              <a:rPr lang="en-US" altLang="zh-CN" sz="1400" dirty="0" err="1"/>
              <a:t>pydev</a:t>
            </a:r>
            <a:r>
              <a:rPr lang="en-US" altLang="zh-CN" sz="1400" dirty="0"/>
              <a:t> eclipse will handle that too but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haven t tried 0.600820004940033</a:t>
            </a:r>
          </a:p>
          <a:p>
            <a:r>
              <a:rPr lang="en-US" altLang="zh-CN" sz="1400" dirty="0"/>
              <a:t>for ides coming from the eclipse world </a:t>
            </a:r>
            <a:r>
              <a:rPr lang="en-US" altLang="zh-CN" sz="1400" dirty="0" err="1"/>
              <a:t>pydev</a:t>
            </a:r>
            <a:r>
              <a:rPr lang="en-US" altLang="zh-CN" sz="1400" dirty="0"/>
              <a:t> was a natural choice for me but there were many more to choose from 0.6014050543308258</a:t>
            </a:r>
          </a:p>
          <a:p>
            <a:r>
              <a:rPr lang="en-US" altLang="zh-CN" sz="1400" dirty="0"/>
              <a:t>other ides should either give you syntax errors like this or print it on the console like the official python ide would do for a </a:t>
            </a:r>
            <a:r>
              <a:rPr lang="en-US" altLang="zh-CN" sz="1400" dirty="0" err="1"/>
              <a:t>valueerror</a:t>
            </a:r>
            <a:r>
              <a:rPr lang="en-US" altLang="zh-CN" sz="1400" dirty="0"/>
              <a:t> 0.6027924418449402</a:t>
            </a:r>
          </a:p>
          <a:p>
            <a:r>
              <a:rPr lang="en-US" altLang="zh-CN" sz="1400" dirty="0"/>
              <a:t>if existing ides are not good enough </a:t>
            </a:r>
            <a:r>
              <a:rPr lang="en-US" altLang="zh-CN" sz="1400" dirty="0" err="1"/>
              <a:t>wizardofodds</a:t>
            </a:r>
            <a:r>
              <a:rPr lang="en-US" altLang="zh-CN" sz="1400" dirty="0"/>
              <a:t> - only the op can make that call 0.6029740869998932</a:t>
            </a:r>
          </a:p>
          <a:p>
            <a:r>
              <a:rPr lang="en-US" altLang="zh-CN" sz="1400" dirty="0" err="1"/>
              <a:t>input_variable</a:t>
            </a:r>
            <a:r>
              <a:rPr lang="en-US" altLang="zh-CN" sz="1400" dirty="0"/>
              <a:t> is deprecated and some ides like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will show this with a strikethrough please use </a:t>
            </a:r>
            <a:r>
              <a:rPr lang="en-US" altLang="zh-CN" sz="1400" dirty="0" err="1"/>
              <a:t>cntk.input</a:t>
            </a:r>
            <a:r>
              <a:rPr lang="en-US" altLang="zh-CN" sz="1400" dirty="0"/>
              <a:t> or </a:t>
            </a:r>
            <a:r>
              <a:rPr lang="en-US" altLang="zh-CN" sz="1400" dirty="0" err="1"/>
              <a:t>cntk.sequence.input</a:t>
            </a:r>
            <a:r>
              <a:rPr lang="en-US" altLang="zh-CN" sz="1400" dirty="0"/>
              <a:t> 0.6044981479644775</a:t>
            </a:r>
          </a:p>
          <a:p>
            <a:r>
              <a:rPr lang="en-US" altLang="zh-CN" sz="1400" dirty="0"/>
              <a:t>most ides should indicate the difference with appropriate colors. 0.6051316261291504</a:t>
            </a:r>
          </a:p>
          <a:p>
            <a:r>
              <a:rPr lang="en-US" altLang="zh-CN" sz="1400" dirty="0"/>
              <a:t>by the way modern ides like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can detect this kind of problems statically 0.6062303185462952</a:t>
            </a:r>
          </a:p>
          <a:p>
            <a:r>
              <a:rPr lang="en-US" altLang="zh-CN" sz="1400" dirty="0" err="1"/>
              <a:t>pycharm</a:t>
            </a:r>
            <a:r>
              <a:rPr lang="en-US" altLang="zh-CN" sz="1400" dirty="0"/>
              <a:t> can rename variables highlight pep 8 errors perform advanced auto complete type checking spot mutable default arguments and much more 0.6089482605457306</a:t>
            </a:r>
          </a:p>
          <a:p>
            <a:r>
              <a:rPr lang="en-US" altLang="zh-CN" sz="1400" dirty="0"/>
              <a:t>certain ides like the </a:t>
            </a:r>
            <a:r>
              <a:rPr lang="en-US" altLang="zh-CN" sz="1400" dirty="0" err="1"/>
              <a:t>pydev</a:t>
            </a:r>
            <a:r>
              <a:rPr lang="en-US" altLang="zh-CN" sz="1400" dirty="0"/>
              <a:t> plugin for eclipse would have warned you about such errors 0.6108680963516235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think ides like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might warn you and there should be linting tools that can catch this 0.6116300523281097</a:t>
            </a:r>
          </a:p>
          <a:p>
            <a:r>
              <a:rPr lang="en-US" altLang="zh-CN" sz="1400" dirty="0"/>
              <a:t>also note that the modern ides like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are capable of catching these errors early 0.6146458387374878</a:t>
            </a:r>
          </a:p>
          <a:p>
            <a:r>
              <a:rPr lang="en-US" altLang="zh-CN" sz="1400" dirty="0"/>
              <a:t>note that python ides do have some of these capabilities also but are more sloppily implemented 0.6169449090957642</a:t>
            </a:r>
          </a:p>
        </p:txBody>
      </p:sp>
    </p:spTree>
    <p:extLst>
      <p:ext uri="{BB962C8B-B14F-4D97-AF65-F5344CB8AC3E}">
        <p14:creationId xmlns:p14="http://schemas.microsoft.com/office/powerpoint/2010/main" val="364656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17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some ides like </a:t>
            </a:r>
            <a:r>
              <a:rPr lang="en-US" altLang="zh-CN" dirty="0" err="1"/>
              <a:t>pycharm</a:t>
            </a:r>
            <a:r>
              <a:rPr lang="en-US" altLang="zh-CN" dirty="0"/>
              <a:t> will issue a warning when a mutable type is specified as a default attribute.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35889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there are many ides you can use for python 0.6190275847911835</a:t>
            </a:r>
          </a:p>
          <a:p>
            <a:r>
              <a:rPr lang="en-US" altLang="zh-CN" sz="1400" dirty="0"/>
              <a:t>a list of ides for python can be found here what ide to use for python 0.6192148327827454</a:t>
            </a:r>
          </a:p>
          <a:p>
            <a:r>
              <a:rPr lang="en-US" altLang="zh-CN" sz="1400" dirty="0"/>
              <a:t>many ides will have this built in 0.6232355833053589</a:t>
            </a:r>
          </a:p>
          <a:p>
            <a:r>
              <a:rPr lang="en-US" altLang="zh-CN" sz="1400" dirty="0"/>
              <a:t>python ides usually let you configure the environment python is run in when you run from the ide 0.6235766410827637</a:t>
            </a:r>
          </a:p>
          <a:p>
            <a:r>
              <a:rPr lang="en-US" altLang="zh-CN" sz="1400" dirty="0"/>
              <a:t>most python ides let you select-and-comment a block at a time this is how many people handle that situation 0.6279202401638031</a:t>
            </a:r>
          </a:p>
          <a:p>
            <a:r>
              <a:rPr lang="en-US" altLang="zh-CN" sz="1400" dirty="0"/>
              <a:t>some ides will raise warnings in various situations but the best option is still to conduct thorough testing yourself 0.6297594010829926</a:t>
            </a:r>
          </a:p>
          <a:p>
            <a:r>
              <a:rPr lang="en-US" altLang="zh-CN" sz="1400" dirty="0"/>
              <a:t>python s ides are </a:t>
            </a:r>
            <a:r>
              <a:rPr lang="en-US" altLang="zh-CN" sz="1400" dirty="0" err="1"/>
              <a:t>awefull</a:t>
            </a:r>
            <a:r>
              <a:rPr lang="en-US" altLang="zh-CN" sz="1400" dirty="0"/>
              <a:t> 0.6301417350769043</a:t>
            </a:r>
          </a:p>
          <a:p>
            <a:r>
              <a:rPr lang="en-US" altLang="zh-CN" sz="1400" dirty="0"/>
              <a:t>many python ides can add # for you on each selected line and remove them when un-commenting too 0.6338012218475342</a:t>
            </a:r>
          </a:p>
          <a:p>
            <a:r>
              <a:rPr lang="en-US" altLang="zh-CN" sz="1400" dirty="0"/>
              <a:t>most python ides support a mechanism to do the block-commenting-with-pound-signs automatically for you 0.6355661153793335</a:t>
            </a:r>
          </a:p>
          <a:p>
            <a:r>
              <a:rPr lang="en-US" altLang="zh-CN" sz="1400" dirty="0"/>
              <a:t>type-hinting is useful for development and for ides because it can help the program notify you if you re passing unexpected arguments to a function 0.6358654797077179</a:t>
            </a:r>
          </a:p>
          <a:p>
            <a:r>
              <a:rPr lang="en-US" altLang="zh-CN" sz="1400" dirty="0"/>
              <a:t>although they are not ides some tools are very helpful for </a:t>
            </a:r>
            <a:r>
              <a:rPr lang="en-US" altLang="zh-CN" sz="1400" dirty="0" err="1"/>
              <a:t>gui</a:t>
            </a:r>
            <a:r>
              <a:rPr lang="en-US" altLang="zh-CN" sz="1400" dirty="0"/>
              <a:t> design like 0.6363061964511871</a:t>
            </a:r>
          </a:p>
          <a:p>
            <a:r>
              <a:rPr lang="en-US" altLang="zh-CN" sz="1400" dirty="0" err="1"/>
              <a:t>pycharm</a:t>
            </a:r>
            <a:r>
              <a:rPr lang="en-US" altLang="zh-CN" sz="1400" dirty="0"/>
              <a:t> s warning can be ignored here 0.6370405554771423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ve</a:t>
            </a:r>
            <a:r>
              <a:rPr lang="en-US" altLang="zh-CN" sz="1400" dirty="0"/>
              <a:t> tried several ides for python and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have found that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like </a:t>
            </a:r>
            <a:r>
              <a:rPr lang="en-US" altLang="zh-CN" sz="1400" dirty="0" err="1"/>
              <a:t>iep</a:t>
            </a:r>
            <a:r>
              <a:rPr lang="en-US" altLang="zh-CN" sz="1400" dirty="0"/>
              <a:t> the best 0.641629159450531</a:t>
            </a:r>
          </a:p>
          <a:p>
            <a:r>
              <a:rPr lang="en-US" altLang="zh-CN" sz="1400" dirty="0"/>
              <a:t>you can however use a closure over a mutable value. 0.647482842206955</a:t>
            </a:r>
          </a:p>
          <a:p>
            <a:r>
              <a:rPr lang="en-US" altLang="zh-CN" sz="1400" dirty="0"/>
              <a:t>most python ides </a:t>
            </a:r>
            <a:r>
              <a:rPr lang="en-US" altLang="zh-CN" sz="1400" dirty="0" err="1"/>
              <a:t>pydev</a:t>
            </a:r>
            <a:r>
              <a:rPr lang="en-US" altLang="zh-CN" sz="1400" dirty="0"/>
              <a:t> have nicely integrated debugging functionality 0.6483450829982758</a:t>
            </a:r>
          </a:p>
          <a:p>
            <a:r>
              <a:rPr lang="en-US" altLang="zh-CN" sz="1400" dirty="0"/>
              <a:t>also you generally really do not want to use a mutable list as a class attribute 0.6529495120048523</a:t>
            </a:r>
          </a:p>
          <a:p>
            <a:r>
              <a:rPr lang="en-US" altLang="zh-CN" sz="1400" dirty="0"/>
              <a:t>and as others have noted you can get ides for python too 0.6540963649749756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think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will find it s objects just fine 0.6544681787490845</a:t>
            </a:r>
          </a:p>
          <a:p>
            <a:r>
              <a:rPr lang="en-US" altLang="zh-CN" sz="1400" dirty="0"/>
              <a:t>all the major ides have debugger support 0.6563858389854431</a:t>
            </a:r>
          </a:p>
          <a:p>
            <a:r>
              <a:rPr lang="en-US" altLang="zh-CN" sz="1400" dirty="0"/>
              <a:t>a good ide like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will show you this and warn you about it 0.656454861164093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tested them with three different ides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spyder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pyzo</a:t>
            </a:r>
            <a:r>
              <a:rPr lang="en-US" altLang="zh-CN" sz="1400" dirty="0"/>
              <a:t> using the currently latest matplotlib 2.1 under python 3.6 0.6580351293087006</a:t>
            </a:r>
          </a:p>
          <a:p>
            <a:r>
              <a:rPr lang="en-US" altLang="zh-CN" sz="1400" dirty="0"/>
              <a:t>these are multi-language ides that support many other languages in addition to python 0.6593017578125</a:t>
            </a:r>
          </a:p>
          <a:p>
            <a:r>
              <a:rPr lang="en-US" altLang="zh-CN" sz="1400" dirty="0"/>
              <a:t>as </a:t>
            </a:r>
            <a:r>
              <a:rPr lang="en-US" altLang="zh-CN" sz="1400" dirty="0" err="1"/>
              <a:t>pycharm</a:t>
            </a:r>
            <a:r>
              <a:rPr lang="en-US" altLang="zh-CN" sz="1400" dirty="0"/>
              <a:t> developer said you cannot distinguish classes and instances in type hints 0.6610613167285919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328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18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using from __future__ import </a:t>
            </a:r>
            <a:r>
              <a:rPr lang="en-US" altLang="zh-CN" dirty="0" err="1"/>
              <a:t>print_function</a:t>
            </a:r>
            <a:r>
              <a:rPr lang="en-US" altLang="zh-CN" dirty="0"/>
              <a:t> in python 2 will allow users to use the print function the same as python 3 code.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37359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use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and use the print function in both python 2 and python 3 0.26500582695007324</a:t>
            </a:r>
          </a:p>
          <a:p>
            <a:r>
              <a:rPr lang="en-US" altLang="zh-CN" sz="1400" dirty="0"/>
              <a:t>you can do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to change it into a function as it is in python 3 0.2909824848175049</a:t>
            </a:r>
          </a:p>
          <a:p>
            <a:r>
              <a:rPr lang="en-US" altLang="zh-CN" sz="1400" dirty="0"/>
              <a:t>or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and use python3 s print 0.32272082567214966</a:t>
            </a:r>
          </a:p>
          <a:p>
            <a:r>
              <a:rPr lang="en-US" altLang="zh-CN" sz="1400" dirty="0"/>
              <a:t>if you add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to the top of your file then print will behave like it does in python 3 0.32538509368896484</a:t>
            </a:r>
          </a:p>
          <a:p>
            <a:r>
              <a:rPr lang="en-US" altLang="zh-CN" sz="1400" dirty="0"/>
              <a:t>if you re not </a:t>
            </a:r>
            <a:r>
              <a:rPr lang="en-US" altLang="zh-CN" sz="1400" dirty="0" err="1"/>
              <a:t>aversed</a:t>
            </a:r>
            <a:r>
              <a:rPr lang="en-US" altLang="zh-CN" sz="1400" dirty="0"/>
              <a:t> to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or are using python 3 or later 0.3473447561264038</a:t>
            </a:r>
          </a:p>
          <a:p>
            <a:r>
              <a:rPr lang="en-US" altLang="zh-CN" sz="1400" dirty="0"/>
              <a:t>note that in python2.7 after you do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you won t be able to use print like a keyword any more 0.3483198285102844</a:t>
            </a:r>
          </a:p>
          <a:p>
            <a:r>
              <a:rPr lang="en-US" altLang="zh-CN" sz="1400" dirty="0"/>
              <a:t>you can do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and print will now be a function 0.36084067821502686</a:t>
            </a:r>
          </a:p>
          <a:p>
            <a:r>
              <a:rPr lang="en-US" altLang="zh-CN" sz="1400" dirty="0"/>
              <a:t>if you are using python 3 or used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you could also use the print function and have it add the space for you 0.3650798797607422</a:t>
            </a:r>
          </a:p>
          <a:p>
            <a:r>
              <a:rPr lang="en-US" altLang="zh-CN" sz="1400" dirty="0"/>
              <a:t>add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to disable the print statement and use the print function instead 0.36895060539245605</a:t>
            </a:r>
          </a:p>
          <a:p>
            <a:r>
              <a:rPr lang="en-US" altLang="zh-CN" sz="1400" dirty="0"/>
              <a:t>you could put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at the beginning of the file or you could use 0.36958634853363037</a:t>
            </a:r>
          </a:p>
          <a:p>
            <a:r>
              <a:rPr lang="en-US" altLang="zh-CN" sz="1400" dirty="0"/>
              <a:t>if using python 3 </a:t>
            </a:r>
            <a:r>
              <a:rPr lang="en-US" altLang="zh-CN" sz="1400" dirty="0" err="1"/>
              <a:t>isn</a:t>
            </a:r>
            <a:r>
              <a:rPr lang="en-US" altLang="zh-CN" sz="1400" dirty="0"/>
              <a:t> t an option you may be able to use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in your python 2.x code 0.3721826672554016</a:t>
            </a:r>
          </a:p>
          <a:p>
            <a:r>
              <a:rPr lang="en-US" altLang="zh-CN" sz="1400" dirty="0"/>
              <a:t>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which will give you the same print function without all the other caveats from python3 0.3736829161643982</a:t>
            </a:r>
          </a:p>
          <a:p>
            <a:r>
              <a:rPr lang="en-US" altLang="zh-CN" sz="1400" dirty="0"/>
              <a:t>if you do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in python 2.6+ above approach is possible even in python 2.x 0.37619638442993164</a:t>
            </a:r>
          </a:p>
          <a:p>
            <a:r>
              <a:rPr lang="en-US" altLang="zh-CN" sz="1400" dirty="0"/>
              <a:t>note that in python 3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is not necessary 0.3798295259475708</a:t>
            </a:r>
          </a:p>
          <a:p>
            <a:r>
              <a:rPr lang="en-US" altLang="zh-CN" sz="1400" dirty="0"/>
              <a:t>one idea would be to add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at the very top and then override the standard print function 0.38147932291030884</a:t>
            </a:r>
          </a:p>
          <a:p>
            <a:r>
              <a:rPr lang="en-US" altLang="zh-CN" sz="1400" dirty="0"/>
              <a:t>you can use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in python-2 to enable yourself to use python3 print feature 0.38328075408935547</a:t>
            </a:r>
          </a:p>
          <a:p>
            <a:r>
              <a:rPr lang="en-US" altLang="zh-CN" sz="1400" dirty="0"/>
              <a:t>if you don t want to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you can do the following 0.38741177320480347</a:t>
            </a:r>
          </a:p>
          <a:p>
            <a:r>
              <a:rPr lang="en-US" altLang="zh-CN" sz="1400" dirty="0"/>
              <a:t>you can avoid that by using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in the beginning of the file 0.3886756896972656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also had the line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to make this compatible with the python3 print function you appear to be using 0.39300358295440674</a:t>
            </a:r>
          </a:p>
          <a:p>
            <a:r>
              <a:rPr lang="en-US" altLang="zh-CN" sz="1400" dirty="0"/>
              <a:t>alternatively put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at the beginning of the file 0.39345622062683105</a:t>
            </a:r>
          </a:p>
          <a:p>
            <a:r>
              <a:rPr lang="en-US" altLang="zh-CN" sz="1400" dirty="0"/>
              <a:t>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0.39963239431381226</a:t>
            </a:r>
          </a:p>
          <a:p>
            <a:r>
              <a:rPr lang="en-US" altLang="zh-CN" sz="1400" dirty="0"/>
              <a:t>for python 3 or in python 2 using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you would do something like this 0.4030250906944275</a:t>
            </a:r>
          </a:p>
          <a:p>
            <a:r>
              <a:rPr lang="en-US" altLang="zh-CN" sz="1400" dirty="0"/>
              <a:t>add this to the top of your code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you can then use print as a function -- from </a:t>
            </a:r>
            <a:r>
              <a:rPr lang="en-US" altLang="zh-CN" sz="1400" dirty="0" err="1"/>
              <a:t>rwilson</a:t>
            </a:r>
            <a:r>
              <a:rPr lang="en-US" altLang="zh-CN" sz="1400" dirty="0"/>
              <a:t> s comment 0.4053236246109009</a:t>
            </a:r>
          </a:p>
          <a:p>
            <a:r>
              <a:rPr lang="en-US" altLang="zh-CN" sz="1400" dirty="0"/>
              <a:t>you need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0.4053703546524048</a:t>
            </a:r>
          </a:p>
          <a:p>
            <a:r>
              <a:rPr lang="en-US" altLang="zh-CN" sz="1400" dirty="0"/>
              <a:t>you will need to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with python2.7 0.4060276746749878</a:t>
            </a:r>
          </a:p>
          <a:p>
            <a:r>
              <a:rPr lang="en-US" altLang="zh-CN" sz="1400" dirty="0"/>
              <a:t>however print ... is still valid syntax in python 2 and you can also do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to get python 3 s print function in python 2 0.40809011459350586</a:t>
            </a:r>
          </a:p>
          <a:p>
            <a:r>
              <a:rPr lang="en-US" altLang="zh-CN" sz="1400" dirty="0"/>
              <a:t>but python 3 and python 2 with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has a more flexible alternative 0.40839189291000366</a:t>
            </a:r>
          </a:p>
        </p:txBody>
      </p:sp>
    </p:spTree>
    <p:extLst>
      <p:ext uri="{BB962C8B-B14F-4D97-AF65-F5344CB8AC3E}">
        <p14:creationId xmlns:p14="http://schemas.microsoft.com/office/powerpoint/2010/main" val="63332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19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using from __future__ import </a:t>
            </a:r>
            <a:r>
              <a:rPr lang="en-US" altLang="zh-CN" dirty="0" err="1"/>
              <a:t>print_function</a:t>
            </a:r>
            <a:r>
              <a:rPr lang="en-US" altLang="zh-CN" dirty="0"/>
              <a:t> in python 2 will allow users to use the print function the same as python 3 code.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71428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you said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0.41146641969680786</a:t>
            </a:r>
          </a:p>
          <a:p>
            <a:r>
              <a:rPr lang="en-US" altLang="zh-CN" sz="1400" dirty="0"/>
              <a:t>if you do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you can do as you described 0.4127499461174011</a:t>
            </a:r>
          </a:p>
          <a:p>
            <a:r>
              <a:rPr lang="en-US" altLang="zh-CN" sz="1400" dirty="0"/>
              <a:t>when you run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print is a function not a statement 0.41365545988082886</a:t>
            </a:r>
          </a:p>
          <a:p>
            <a:r>
              <a:rPr lang="en-US" altLang="zh-CN" sz="1400" dirty="0"/>
              <a:t>if this is python 3 or you used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you could use the print function inside the generator expression too 0.4157187342643738</a:t>
            </a:r>
          </a:p>
          <a:p>
            <a:r>
              <a:rPr lang="en-US" altLang="zh-CN" sz="1400" dirty="0"/>
              <a:t>if you are on python 2 use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to get the same functionality 0.4193532466888428</a:t>
            </a:r>
          </a:p>
          <a:p>
            <a:r>
              <a:rPr lang="en-US" altLang="zh-CN" sz="1400" dirty="0"/>
              <a:t>use either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and then or 0.4193824529647827</a:t>
            </a:r>
          </a:p>
          <a:p>
            <a:r>
              <a:rPr lang="en-US" altLang="zh-CN" sz="1400" dirty="0"/>
              <a:t>by the way one of those forward-compatibility changes to python 2 was the addition of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which gives you python 3-style print 0.42136281728744507</a:t>
            </a:r>
          </a:p>
          <a:p>
            <a:r>
              <a:rPr lang="en-US" altLang="zh-CN" sz="1400" dirty="0"/>
              <a:t>for python 2 add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at top of script 0.42823803424835205</a:t>
            </a:r>
          </a:p>
          <a:p>
            <a:r>
              <a:rPr lang="en-US" altLang="zh-CN" sz="1400" dirty="0"/>
              <a:t>use python 3-style print with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so you can use the more flexible keyword arguments 0.4294246435165405</a:t>
            </a:r>
          </a:p>
          <a:p>
            <a:r>
              <a:rPr lang="en-US" altLang="zh-CN" sz="1400" dirty="0"/>
              <a:t>try adding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and writing with a single in the print function 0.4299432635307312</a:t>
            </a:r>
          </a:p>
          <a:p>
            <a:r>
              <a:rPr lang="en-US" altLang="zh-CN" sz="1400" dirty="0"/>
              <a:t>first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at the top of your code 0.43047183752059937</a:t>
            </a:r>
          </a:p>
          <a:p>
            <a:r>
              <a:rPr lang="en-US" altLang="zh-CN" sz="1400" dirty="0"/>
              <a:t>or if you are using the print function python 3 or after using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by passing them in as separate arguments to print 0.4314385652542114</a:t>
            </a:r>
          </a:p>
          <a:p>
            <a:r>
              <a:rPr lang="en-US" altLang="zh-CN" sz="1400" dirty="0"/>
              <a:t>if you do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the print keyword is disabled and print refers to the built-in 0.43309569358825684</a:t>
            </a:r>
          </a:p>
          <a:p>
            <a:r>
              <a:rPr lang="en-US" altLang="zh-CN" sz="1400" dirty="0"/>
              <a:t>first of all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needs to be the first line of code in your script aside from some exceptions mentioned below 0.4352613091468811</a:t>
            </a:r>
          </a:p>
          <a:p>
            <a:r>
              <a:rPr lang="en-US" altLang="zh-CN" sz="1400" dirty="0"/>
              <a:t>in python 3.x or python 2.x with a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you can use 0.43623626232147217</a:t>
            </a:r>
          </a:p>
          <a:p>
            <a:r>
              <a:rPr lang="en-US" altLang="zh-CN" sz="1400" dirty="0"/>
              <a:t>either use python 3 or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0.43623995780944824</a:t>
            </a:r>
          </a:p>
          <a:p>
            <a:r>
              <a:rPr lang="en-US" altLang="zh-CN" sz="1400" dirty="0"/>
              <a:t>and up where you can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or something like that 0.4421800374984741</a:t>
            </a:r>
          </a:p>
          <a:p>
            <a:r>
              <a:rPr lang="en-US" altLang="zh-CN" sz="1400" dirty="0"/>
              <a:t>you can back-port python3 s print statement using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giving you the functionality you re looking for 0.44250965118408203</a:t>
            </a:r>
          </a:p>
          <a:p>
            <a:r>
              <a:rPr lang="en-US" altLang="zh-CN" sz="1400" dirty="0"/>
              <a:t>but if you add the line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to your imports then it is used as a function 0.4444587230682373</a:t>
            </a:r>
          </a:p>
          <a:p>
            <a:r>
              <a:rPr lang="en-US" altLang="zh-CN" sz="1400" dirty="0"/>
              <a:t>you 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 need to import the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from __future__ in order to support this 0.4466213583946228</a:t>
            </a:r>
          </a:p>
          <a:p>
            <a:r>
              <a:rPr lang="en-US" altLang="zh-CN" sz="1400" dirty="0"/>
              <a:t>to get the same result either put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at the beginning of the script or say print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instead 0.44797587394714355</a:t>
            </a:r>
          </a:p>
          <a:p>
            <a:r>
              <a:rPr lang="en-US" altLang="zh-CN" sz="1400" dirty="0"/>
              <a:t>in python 2 you can use same feature if you do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0.4493626356124878</a:t>
            </a:r>
          </a:p>
          <a:p>
            <a:r>
              <a:rPr lang="en-US" altLang="zh-CN" sz="1400" dirty="0"/>
              <a:t>you can get the python 3 behavior in python 2 by doing from __future__ import </a:t>
            </a:r>
            <a:r>
              <a:rPr lang="en-US" altLang="zh-CN" sz="1400" dirty="0" err="1"/>
              <a:t>print_function</a:t>
            </a:r>
            <a:r>
              <a:rPr lang="en-US" altLang="zh-CN" sz="1400" dirty="0"/>
              <a:t> 0.44950711727142334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830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is a widely used high-level programming language for general-purpose programming, created by Guido van Rossum and first released in 1991.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263B2B-DC92-4378-90CA-B0DB49FB7337}"/>
              </a:ext>
            </a:extLst>
          </p:cNvPr>
          <p:cNvSpPr txBox="1"/>
          <p:nvPr/>
        </p:nvSpPr>
        <p:spPr>
          <a:xfrm>
            <a:off x="103447" y="1028703"/>
            <a:ext cx="1269610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it is widely used on a number of platforms and has bindings in many different languages 0.6147003471851349</a:t>
            </a:r>
          </a:p>
          <a:p>
            <a:r>
              <a:rPr lang="en-US" altLang="zh-CN" sz="1400" dirty="0"/>
              <a:t>python is a widely used general-purpose high-level programming language. its design philosophy emphasizes code 0.6227668225765228</a:t>
            </a:r>
          </a:p>
          <a:p>
            <a:r>
              <a:rPr lang="en-US" altLang="zh-CN" sz="1400" dirty="0"/>
              <a:t>python is an interpreted object-oriented high-level programming language. 0.6254650056362152</a:t>
            </a:r>
          </a:p>
          <a:p>
            <a:r>
              <a:rPr lang="en-US" altLang="zh-CN" sz="1400" dirty="0" err="1"/>
              <a:t>haxe</a:t>
            </a:r>
            <a:r>
              <a:rPr lang="en-US" altLang="zh-CN" sz="1400" dirty="0"/>
              <a:t> is a platform </a:t>
            </a:r>
            <a:r>
              <a:rPr lang="en-US" altLang="zh-CN" sz="1400" dirty="0" err="1"/>
              <a:t>indepented</a:t>
            </a:r>
            <a:r>
              <a:rPr lang="en-US" altLang="zh-CN" sz="1400" dirty="0"/>
              <a:t> language . 0.6322444081306458</a:t>
            </a:r>
          </a:p>
          <a:p>
            <a:r>
              <a:rPr lang="en-US" altLang="zh-CN" sz="1400" dirty="0"/>
              <a:t>this is pretty widely available and easily googleable . 0.6363282799720764</a:t>
            </a:r>
          </a:p>
          <a:p>
            <a:r>
              <a:rPr lang="en-US" altLang="zh-CN" sz="1400" dirty="0"/>
              <a:t>ampoule is not as widely used as multiprocessing though 0.6414011120796204</a:t>
            </a:r>
          </a:p>
          <a:p>
            <a:r>
              <a:rPr lang="en-US" altLang="zh-CN" sz="1400" dirty="0"/>
              <a:t>however many widely used libraries including some of the standard library are written in c and compiled as python extensions 0.6435914933681488</a:t>
            </a:r>
          </a:p>
          <a:p>
            <a:r>
              <a:rPr lang="en-US" altLang="zh-CN" sz="1400" dirty="0"/>
              <a:t>python is widely used in a lot of areas apart from web development - scientific computing </a:t>
            </a:r>
            <a:r>
              <a:rPr lang="en-US" altLang="zh-CN" sz="1400" dirty="0" err="1"/>
              <a:t>cgi</a:t>
            </a:r>
            <a:r>
              <a:rPr lang="en-US" altLang="zh-CN" sz="1400" dirty="0"/>
              <a:t> rendering pipelines distributed computing </a:t>
            </a:r>
            <a:r>
              <a:rPr lang="en-US" altLang="zh-CN" sz="1400" dirty="0" err="1"/>
              <a:t>linux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gui</a:t>
            </a:r>
            <a:r>
              <a:rPr lang="en-US" altLang="zh-CN" sz="1400" dirty="0"/>
              <a:t> tools </a:t>
            </a:r>
            <a:r>
              <a:rPr lang="en-US" altLang="zh-CN" sz="1400" dirty="0" err="1"/>
              <a:t>etc</a:t>
            </a:r>
            <a:endParaRPr lang="en-US" altLang="zh-CN" sz="1400" dirty="0"/>
          </a:p>
          <a:p>
            <a:r>
              <a:rPr lang="en-US" altLang="zh-CN" sz="1400" dirty="0"/>
              <a:t> 0.6442981362342834</a:t>
            </a:r>
          </a:p>
          <a:p>
            <a:r>
              <a:rPr lang="en-US" altLang="zh-CN" sz="1400" dirty="0" err="1"/>
              <a:t>tftpy</a:t>
            </a:r>
            <a:r>
              <a:rPr lang="en-US" altLang="zh-CN" sz="1400" dirty="0"/>
              <a:t> is a </a:t>
            </a:r>
            <a:r>
              <a:rPr lang="en-US" altLang="zh-CN" sz="1400" dirty="0" err="1"/>
              <a:t>tftp</a:t>
            </a:r>
            <a:r>
              <a:rPr lang="en-US" altLang="zh-CN" sz="1400" dirty="0"/>
              <a:t> library for the python programming language 0.6473623514175415</a:t>
            </a:r>
          </a:p>
          <a:p>
            <a:r>
              <a:rPr lang="en-US" altLang="zh-CN" sz="1400" dirty="0"/>
              <a:t>keep in mind that python is a very high-level programming language pandas being also a high-level framework 0.6486632525920868</a:t>
            </a:r>
          </a:p>
          <a:p>
            <a:r>
              <a:rPr lang="en-US" altLang="zh-CN" sz="1400" dirty="0"/>
              <a:t>python is a general-purpose high-level 0.651204526424408</a:t>
            </a:r>
          </a:p>
          <a:p>
            <a:r>
              <a:rPr lang="en-US" altLang="zh-CN" sz="1400" dirty="0"/>
              <a:t>this of course holds in any high-level vs low-level language comparison. 0.651277482509613</a:t>
            </a:r>
          </a:p>
          <a:p>
            <a:r>
              <a:rPr lang="en-US" altLang="zh-CN" sz="1400" dirty="0"/>
              <a:t>python is widely considered an easy language to learn being simple and readable  0.6518048644065857</a:t>
            </a:r>
          </a:p>
          <a:p>
            <a:r>
              <a:rPr lang="en-US" altLang="zh-CN" sz="1400" dirty="0" err="1"/>
              <a:t>psil</a:t>
            </a:r>
            <a:r>
              <a:rPr lang="en-US" altLang="zh-CN" sz="1400" dirty="0"/>
              <a:t> is a new general-purpose programming language in the lisp family of languages 0.6535920202732086</a:t>
            </a:r>
          </a:p>
          <a:p>
            <a:r>
              <a:rPr lang="en-US" altLang="zh-CN" sz="1400" dirty="0"/>
              <a:t>high-level bindings exist in 40+     0.6576820909976959</a:t>
            </a:r>
          </a:p>
          <a:p>
            <a:r>
              <a:rPr lang="en-US" altLang="zh-CN" sz="1400" dirty="0" err="1"/>
              <a:t>tf.contrib.learn.experiment</a:t>
            </a:r>
            <a:r>
              <a:rPr lang="en-US" altLang="zh-CN" sz="1400" dirty="0"/>
              <a:t> is a high-level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for distributed training 0.6595878601074219</a:t>
            </a:r>
          </a:p>
          <a:p>
            <a:r>
              <a:rPr lang="en-US" altLang="zh-CN" sz="1400" dirty="0" err="1"/>
              <a:t>cpython</a:t>
            </a:r>
            <a:r>
              <a:rPr lang="en-US" altLang="zh-CN" sz="1400" dirty="0"/>
              <a:t> is the c implementation of the python language. 0.6599242091178894</a:t>
            </a:r>
          </a:p>
          <a:p>
            <a:r>
              <a:rPr lang="en-US" altLang="zh-CN" sz="1400" dirty="0"/>
              <a:t>it is widely used in the standard library and beyond 0.660290390253067</a:t>
            </a:r>
          </a:p>
          <a:p>
            <a:r>
              <a:rPr lang="en-US" altLang="zh-CN" sz="1400" dirty="0"/>
              <a:t>go is a general-purpose language 0.6619826257228851</a:t>
            </a:r>
          </a:p>
          <a:p>
            <a:r>
              <a:rPr lang="en-US" altLang="zh-CN" sz="1400" dirty="0"/>
              <a:t>for c and </a:t>
            </a:r>
            <a:r>
              <a:rPr lang="en-US" altLang="zh-CN" sz="1400" dirty="0" err="1"/>
              <a:t>c++</a:t>
            </a:r>
            <a:r>
              <a:rPr lang="en-US" altLang="zh-CN" sz="1400" dirty="0"/>
              <a:t> swig is one great tool to make compiled code available in python but there are plenty of other techniques </a:t>
            </a:r>
            <a:r>
              <a:rPr lang="en-US" altLang="zh-CN" sz="1400" dirty="0" err="1"/>
              <a:t>cython</a:t>
            </a:r>
            <a:r>
              <a:rPr lang="en-US" altLang="zh-CN" sz="1400" dirty="0"/>
              <a:t> boost python </a:t>
            </a:r>
            <a:r>
              <a:rPr lang="en-US" altLang="zh-CN" sz="1400" dirty="0" err="1"/>
              <a:t>ctypes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numba</a:t>
            </a:r>
            <a:r>
              <a:rPr lang="en-US" altLang="zh-CN" sz="1400" dirty="0"/>
              <a:t> etc.</a:t>
            </a:r>
          </a:p>
          <a:p>
            <a:r>
              <a:rPr lang="en-US" altLang="zh-CN" sz="1400" dirty="0"/>
              <a:t> 0.6621333658695221</a:t>
            </a:r>
          </a:p>
          <a:p>
            <a:r>
              <a:rPr lang="en-US" altLang="zh-CN" sz="1400" dirty="0"/>
              <a:t>python is a high-level language that supports thinking about computation in a high-level manner 0.663775235414505</a:t>
            </a:r>
          </a:p>
          <a:p>
            <a:r>
              <a:rPr lang="en-US" altLang="zh-CN" sz="1400" dirty="0" err="1"/>
              <a:t>pythonocc</a:t>
            </a:r>
            <a:r>
              <a:rPr lang="en-US" altLang="zh-CN" sz="1400" dirty="0"/>
              <a:t> is a 3d cad </a:t>
            </a:r>
            <a:r>
              <a:rPr lang="en-US" altLang="zh-CN" sz="1400" dirty="0" err="1"/>
              <a:t>cae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plm</a:t>
            </a:r>
            <a:r>
              <a:rPr lang="en-US" altLang="zh-CN" sz="1400" dirty="0"/>
              <a:t> development framework for the python programming language 0.6639174520969391</a:t>
            </a:r>
          </a:p>
          <a:p>
            <a:r>
              <a:rPr lang="en-US" altLang="zh-CN" sz="1400" dirty="0"/>
              <a:t>it is a price you pay for using a high-level language 0.6651999354362488</a:t>
            </a:r>
          </a:p>
          <a:p>
            <a:r>
              <a:rPr lang="en-US" altLang="zh-CN" sz="1400" dirty="0"/>
              <a:t>python is a high-level dynamic language 0.6660333573818207</a:t>
            </a:r>
          </a:p>
          <a:p>
            <a:r>
              <a:rPr lang="en-US" altLang="zh-CN" sz="1400" dirty="0"/>
              <a:t>python is a general-purpose dynamic language 0.6664266288280487</a:t>
            </a:r>
          </a:p>
        </p:txBody>
      </p:sp>
    </p:spTree>
    <p:extLst>
      <p:ext uri="{BB962C8B-B14F-4D97-AF65-F5344CB8AC3E}">
        <p14:creationId xmlns:p14="http://schemas.microsoft.com/office/powerpoint/2010/main" val="290296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20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 objects cannot be indexed and makes use of the next function to get items in order.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73191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generator expressions and list comprehensions have the same syntax. 0.4528011679649353</a:t>
            </a:r>
          </a:p>
          <a:p>
            <a:r>
              <a:rPr lang="en-US" altLang="zh-CN" sz="1400" dirty="0"/>
              <a:t>we are using a generator function to iterate over a list and just get the items out one at a time but. 0.49189937114715576</a:t>
            </a:r>
          </a:p>
          <a:p>
            <a:r>
              <a:rPr lang="en-US" altLang="zh-CN" sz="1400" dirty="0"/>
              <a:t>generator objects can be iterated over only once 0.49653273820877075</a:t>
            </a:r>
          </a:p>
          <a:p>
            <a:r>
              <a:rPr lang="en-US" altLang="zh-CN" sz="1400" dirty="0"/>
              <a:t>you must iterate a generator in order to get its values list does that . 0.4976937770843506</a:t>
            </a:r>
          </a:p>
          <a:p>
            <a:r>
              <a:rPr lang="en-US" altLang="zh-CN" sz="1400" dirty="0"/>
              <a:t>generator objects can be iterated over they produce values one by one 0.49811458587646484</a:t>
            </a:r>
          </a:p>
          <a:p>
            <a:r>
              <a:rPr lang="en-US" altLang="zh-CN" sz="1400" dirty="0"/>
              <a:t>generator functions return generator objects 0.4999963045120239</a:t>
            </a:r>
          </a:p>
          <a:p>
            <a:r>
              <a:rPr lang="en-US" altLang="zh-CN" sz="1400" dirty="0"/>
              <a:t>an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such as a generator may not support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but any can still be used on these </a:t>
            </a:r>
            <a:r>
              <a:rPr lang="en-US" altLang="zh-CN" sz="1400" dirty="0" err="1"/>
              <a:t>iterables</a:t>
            </a:r>
            <a:r>
              <a:rPr lang="en-US" altLang="zh-CN" sz="1400" dirty="0"/>
              <a:t>. 0.5042737722396851</a:t>
            </a:r>
          </a:p>
          <a:p>
            <a:r>
              <a:rPr lang="en-US" altLang="zh-CN" sz="1400" dirty="0"/>
              <a:t>generator is an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object that yields items one by one 0.516404777765274</a:t>
            </a:r>
          </a:p>
          <a:p>
            <a:r>
              <a:rPr lang="en-US" altLang="zh-CN" sz="1400" dirty="0"/>
              <a:t>the range object is a generator which fortunately has the __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__ function defined so it can give you the item count without the need to enumerate and count them. 0.517405778169632</a:t>
            </a:r>
          </a:p>
          <a:p>
            <a:r>
              <a:rPr lang="en-US" altLang="zh-CN" sz="1400" dirty="0"/>
              <a:t>any with a generator is also very readable especially if you define an even predicate. 0.5256770551204681</a:t>
            </a:r>
          </a:p>
          <a:p>
            <a:r>
              <a:rPr lang="en-US" altLang="zh-CN" sz="1400" dirty="0"/>
              <a:t>the generator objects returned by a generator function are iterators 0.5289955139160156</a:t>
            </a:r>
          </a:p>
          <a:p>
            <a:r>
              <a:rPr lang="en-US" altLang="zh-CN" sz="1400" dirty="0"/>
              <a:t>generator objects implement the iterator protocol so we can call __next__ on it or use the </a:t>
            </a:r>
            <a:r>
              <a:rPr lang="en-US" altLang="zh-CN" sz="1400" dirty="0" err="1"/>
              <a:t>the</a:t>
            </a:r>
            <a:r>
              <a:rPr lang="en-US" altLang="zh-CN" sz="1400" dirty="0"/>
              <a:t> next function as above 0.5297318696975708</a:t>
            </a:r>
          </a:p>
          <a:p>
            <a:r>
              <a:rPr lang="en-US" altLang="zh-CN" sz="1400" dirty="0"/>
              <a:t>generator expressions will be creating function objects internally but list comprehension will not 0.5298690497875214</a:t>
            </a:r>
          </a:p>
          <a:p>
            <a:r>
              <a:rPr lang="en-US" altLang="zh-CN" sz="1400" dirty="0"/>
              <a:t>generator objects are not stored in memory but can only be iterated over once 0.5315515398979187</a:t>
            </a:r>
          </a:p>
          <a:p>
            <a:r>
              <a:rPr lang="en-US" altLang="zh-CN" sz="1400" dirty="0"/>
              <a:t>generator functions and iterators 1 0.534616619348526</a:t>
            </a:r>
          </a:p>
          <a:p>
            <a:r>
              <a:rPr lang="en-US" altLang="zh-CN" sz="1400" dirty="0"/>
              <a:t>generator expressions are often better than list comprehensions if you don t need to keep the list 0.5349719822406769</a:t>
            </a:r>
          </a:p>
          <a:p>
            <a:r>
              <a:rPr lang="en-US" altLang="zh-CN" sz="1400" dirty="0"/>
              <a:t>and generator function is not generator 0.5352701544761658</a:t>
            </a:r>
          </a:p>
          <a:p>
            <a:r>
              <a:rPr lang="en-US" altLang="zh-CN" sz="1400" dirty="0"/>
              <a:t>generator expressions need another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to loop over which your generator function </a:t>
            </a:r>
            <a:r>
              <a:rPr lang="en-US" altLang="zh-CN" sz="1400" dirty="0" err="1"/>
              <a:t>doesn</a:t>
            </a:r>
            <a:r>
              <a:rPr lang="en-US" altLang="zh-CN" sz="1400" dirty="0"/>
              <a:t> t have 0.5353342592716217</a:t>
            </a:r>
          </a:p>
          <a:p>
            <a:r>
              <a:rPr lang="en-US" altLang="zh-CN" sz="1400" dirty="0"/>
              <a:t>generator functions is a great tool to create iterator objects as easy as possible 0.5376488864421844</a:t>
            </a:r>
          </a:p>
          <a:p>
            <a:r>
              <a:rPr lang="en-US" altLang="zh-CN" sz="1400" dirty="0"/>
              <a:t>a generator function returns a generator only when called 0.5388062596321106</a:t>
            </a:r>
          </a:p>
          <a:p>
            <a:r>
              <a:rPr lang="en-US" altLang="zh-CN" sz="1400" dirty="0"/>
              <a:t>generator expressions are like list comprehensions except they return a generator object instead of a list 0.5398384034633636</a:t>
            </a:r>
          </a:p>
          <a:p>
            <a:r>
              <a:rPr lang="en-US" altLang="zh-CN" sz="1400" dirty="0" err="1"/>
              <a:t>taskseq</a:t>
            </a:r>
            <a:r>
              <a:rPr lang="en-US" altLang="zh-CN" sz="1400" dirty="0"/>
              <a:t> is not exactly your generator but as </a:t>
            </a:r>
            <a:r>
              <a:rPr lang="en-US" altLang="zh-CN" sz="1400" dirty="0" err="1"/>
              <a:t>taskseq</a:t>
            </a:r>
            <a:r>
              <a:rPr lang="en-US" altLang="zh-CN" sz="1400" dirty="0"/>
              <a:t> is consumed so is your generator. 0.5404163897037506</a:t>
            </a:r>
          </a:p>
          <a:p>
            <a:r>
              <a:rPr lang="en-US" altLang="zh-CN" sz="1400" dirty="0"/>
              <a:t>an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is anything which implements the iterator protocol an list an iterator an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object like what is returned by range . 0.541629284620285</a:t>
            </a:r>
          </a:p>
          <a:p>
            <a:r>
              <a:rPr lang="en-US" altLang="zh-CN" sz="1400" dirty="0"/>
              <a:t>generator returns an iterator you explicitly needs to call next on it 0.5422062277793884</a:t>
            </a:r>
          </a:p>
          <a:p>
            <a:r>
              <a:rPr lang="en-US" altLang="zh-CN" sz="1400" dirty="0"/>
              <a:t>generator expressions are in practice usually used raw without wrapping them in a function and they return a generator object 0.542893797159195</a:t>
            </a:r>
          </a:p>
          <a:p>
            <a:r>
              <a:rPr lang="en-US" altLang="zh-CN" sz="1400" dirty="0"/>
              <a:t>the generator object has a next method which is the kind of object which __</a:t>
            </a:r>
            <a:r>
              <a:rPr lang="en-US" altLang="zh-CN" sz="1400" dirty="0" err="1"/>
              <a:t>iter</a:t>
            </a:r>
            <a:r>
              <a:rPr lang="en-US" altLang="zh-CN" sz="1400" dirty="0"/>
              <a:t>__ must return 0.5429091155529022</a:t>
            </a:r>
          </a:p>
          <a:p>
            <a:r>
              <a:rPr lang="en-US" altLang="zh-CN" sz="1400" dirty="0"/>
              <a:t>you can build a custom generator function which will work on any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not just lists - although for your example </a:t>
            </a:r>
            <a:r>
              <a:rPr lang="en-US" altLang="zh-CN" sz="1400" dirty="0" err="1"/>
              <a:t>list.index</a:t>
            </a:r>
            <a:r>
              <a:rPr lang="en-US" altLang="zh-CN" sz="1400" dirty="0"/>
              <a:t> exception handling and slicing is fine. 0.5436277985572815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0073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21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 objects cannot be indexed and makes use of the next function to get items in order.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197635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 generator is exactly the same as any iterator except for the way it was written with function syntax 0.5437110066413879</a:t>
            </a:r>
          </a:p>
          <a:p>
            <a:r>
              <a:rPr lang="en-US" altLang="zh-CN" sz="1400" dirty="0"/>
              <a:t>generator expressions are lazy - they evaluate the expression when you iterate through them 0.5448414981365204</a:t>
            </a:r>
          </a:p>
          <a:p>
            <a:r>
              <a:rPr lang="en-US" altLang="zh-CN" sz="1400" dirty="0"/>
              <a:t>generator expressions yield one item at a time so are memory efficient 0.5450056493282318</a:t>
            </a:r>
          </a:p>
          <a:p>
            <a:r>
              <a:rPr lang="en-US" altLang="zh-CN" sz="1400" dirty="0"/>
              <a:t>generator expressions cannot include statements 0.5451850295066833</a:t>
            </a:r>
          </a:p>
          <a:p>
            <a:r>
              <a:rPr lang="en-US" altLang="zh-CN" sz="1400" dirty="0"/>
              <a:t>generator typically only create their items when you iterate over them 0.5453075766563416</a:t>
            </a:r>
          </a:p>
          <a:p>
            <a:r>
              <a:rPr lang="en-US" altLang="zh-CN" sz="1400" dirty="0"/>
              <a:t>generators which cannot be indexed 0.5458959341049194</a:t>
            </a:r>
          </a:p>
          <a:p>
            <a:r>
              <a:rPr lang="en-US" altLang="zh-CN" sz="1400" dirty="0"/>
              <a:t>so next problem is to construct the list could also be a generator etc. 0.5459738075733185</a:t>
            </a:r>
          </a:p>
          <a:p>
            <a:r>
              <a:rPr lang="en-US" altLang="zh-CN" sz="1400" dirty="0"/>
              <a:t>it s not a generator in the python sense . 0.546401858329773</a:t>
            </a:r>
          </a:p>
          <a:p>
            <a:r>
              <a:rPr lang="en-US" altLang="zh-CN" sz="1400" dirty="0"/>
              <a:t>generator expressions are especially useful with functions like sum min and max that reduce an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input to a single value 0.5480911433696747</a:t>
            </a:r>
          </a:p>
          <a:p>
            <a:r>
              <a:rPr lang="en-US" altLang="zh-CN" sz="1400" dirty="0"/>
              <a:t>you can convert the generator into list </a:t>
            </a:r>
            <a:r>
              <a:rPr lang="en-US" altLang="zh-CN" sz="1400" dirty="0" err="1"/>
              <a:t>list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decodemorse</a:t>
            </a:r>
            <a:r>
              <a:rPr lang="en-US" altLang="zh-CN" sz="1400" dirty="0"/>
              <a:t> . 0.5486690998077393</a:t>
            </a:r>
          </a:p>
          <a:p>
            <a:r>
              <a:rPr lang="en-US" altLang="zh-CN" sz="1400" dirty="0"/>
              <a:t>the generator function has to have some sort of reference to an object in order to yield it 0.549558013677597</a:t>
            </a:r>
          </a:p>
          <a:p>
            <a:r>
              <a:rPr lang="en-US" altLang="zh-CN" sz="1400" dirty="0"/>
              <a:t>this is much like calling a generator but never passing the returned iterator to something that will extract values out of it. 0.5501695573329926</a:t>
            </a:r>
          </a:p>
          <a:p>
            <a:r>
              <a:rPr lang="en-US" altLang="zh-CN" sz="1400" dirty="0"/>
              <a:t>generator expressions and set and </a:t>
            </a:r>
            <a:r>
              <a:rPr lang="en-US" altLang="zh-CN" sz="1400" dirty="0" err="1"/>
              <a:t>dict</a:t>
            </a:r>
            <a:r>
              <a:rPr lang="en-US" altLang="zh-CN" sz="1400" dirty="0"/>
              <a:t> comprehensions are compiled to generator function objects 0.5545859336853027</a:t>
            </a:r>
          </a:p>
          <a:p>
            <a:r>
              <a:rPr lang="en-US" altLang="zh-CN" sz="1400" dirty="0"/>
              <a:t>generator expressions are otherwise equivalent to list comprehensions except they produce items in the sequence lazily as just as much as asked</a:t>
            </a:r>
          </a:p>
          <a:p>
            <a:r>
              <a:rPr lang="en-US" altLang="zh-CN" sz="1400" dirty="0"/>
              <a:t> 0.5572691857814789</a:t>
            </a:r>
          </a:p>
          <a:p>
            <a:r>
              <a:rPr lang="en-US" altLang="zh-CN" sz="1400" dirty="0"/>
              <a:t>generator expressions will often run close to twice as fast as a for loop 0.5589278042316437</a:t>
            </a:r>
          </a:p>
          <a:p>
            <a:r>
              <a:rPr lang="en-US" altLang="zh-CN" sz="1400" dirty="0"/>
              <a:t>an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is anything you can iterate for x in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. 0.5606410801410675</a:t>
            </a:r>
          </a:p>
          <a:p>
            <a:r>
              <a:rPr lang="en-US" altLang="zh-CN" sz="1400" dirty="0"/>
              <a:t>a generator function can also accept values through its send method 0.5632944703102112</a:t>
            </a:r>
          </a:p>
          <a:p>
            <a:r>
              <a:rPr lang="en-US" altLang="zh-CN" sz="1400" dirty="0"/>
              <a:t>an iterator should also have a method __</a:t>
            </a:r>
            <a:r>
              <a:rPr lang="en-US" altLang="zh-CN" sz="1400" dirty="0" err="1"/>
              <a:t>iter</a:t>
            </a:r>
            <a:r>
              <a:rPr lang="en-US" altLang="zh-CN" sz="1400" dirty="0"/>
              <a:t>__ that returns itself. 0.5661801993846893</a:t>
            </a:r>
          </a:p>
          <a:p>
            <a:r>
              <a:rPr lang="en-US" altLang="zh-CN" sz="1400" dirty="0" err="1"/>
              <a:t>getinstockitems</a:t>
            </a:r>
            <a:r>
              <a:rPr lang="en-US" altLang="zh-CN" sz="1400" dirty="0"/>
              <a:t> is a generator function and the body of a generator function is not executed until you iterate over the generator 0.5672370493412018</a:t>
            </a:r>
          </a:p>
          <a:p>
            <a:r>
              <a:rPr lang="en-US" altLang="zh-CN" sz="1400" dirty="0"/>
              <a:t>a generator generates the next element when it is needed 0.5672647356987</a:t>
            </a:r>
          </a:p>
          <a:p>
            <a:r>
              <a:rPr lang="en-US" altLang="zh-CN" sz="1400" dirty="0"/>
              <a:t>generator expressions tend to be more efficient 0.5681684911251068</a:t>
            </a:r>
          </a:p>
          <a:p>
            <a:r>
              <a:rPr lang="en-US" altLang="zh-CN" sz="1400" dirty="0"/>
              <a:t>a new generator object has to be created for the next iteration. so the best usage would be like this 0.5683059394359589</a:t>
            </a:r>
          </a:p>
          <a:p>
            <a:r>
              <a:rPr lang="en-US" altLang="zh-CN" sz="1400" dirty="0"/>
              <a:t>also the second function will return generator not a list in python 3. 0.569202184677124</a:t>
            </a:r>
          </a:p>
        </p:txBody>
      </p:sp>
    </p:spTree>
    <p:extLst>
      <p:ext uri="{BB962C8B-B14F-4D97-AF65-F5344CB8AC3E}">
        <p14:creationId xmlns:p14="http://schemas.microsoft.com/office/powerpoint/2010/main" val="428837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22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in static context cannot reference code in instance context.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28804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 static method is a method with absolutely no context 0.4751681685447693</a:t>
            </a:r>
          </a:p>
          <a:p>
            <a:r>
              <a:rPr lang="en-US" altLang="zh-CN" sz="1400" dirty="0"/>
              <a:t>outside methods you are in a static context 0.5129022300243378</a:t>
            </a:r>
          </a:p>
          <a:p>
            <a:r>
              <a:rPr lang="en-US" altLang="zh-CN" sz="1400" dirty="0"/>
              <a:t>static methods are defined on the class but they are called without an instance 0.5454899966716766</a:t>
            </a:r>
          </a:p>
          <a:p>
            <a:r>
              <a:rPr lang="en-US" altLang="zh-CN" sz="1400" dirty="0"/>
              <a:t>make it a static function. 0.5492534637451172</a:t>
            </a:r>
          </a:p>
          <a:p>
            <a:r>
              <a:rPr lang="en-US" altLang="zh-CN" sz="1400" dirty="0"/>
              <a:t>static methods don t have a self argument 0.5576272308826447</a:t>
            </a:r>
          </a:p>
          <a:p>
            <a:r>
              <a:rPr lang="en-US" altLang="zh-CN" sz="1400" dirty="0"/>
              <a:t>example of static method 0.5609811842441559</a:t>
            </a:r>
          </a:p>
          <a:p>
            <a:r>
              <a:rPr lang="en-US" altLang="zh-CN" sz="1400" dirty="0"/>
              <a:t>static method in the class 0.5634524822235107</a:t>
            </a:r>
          </a:p>
          <a:p>
            <a:r>
              <a:rPr lang="en-US" altLang="zh-CN" sz="1400" dirty="0"/>
              <a:t>you cannot use self for a class variable </a:t>
            </a:r>
            <a:r>
              <a:rPr lang="en-US" altLang="zh-CN" sz="1400" dirty="0" err="1"/>
              <a:t>function..you</a:t>
            </a:r>
            <a:r>
              <a:rPr lang="en-US" altLang="zh-CN" sz="1400" dirty="0"/>
              <a:t> can use self for an instance of class. 0.5651025176048279</a:t>
            </a:r>
          </a:p>
          <a:p>
            <a:r>
              <a:rPr lang="en-US" altLang="zh-CN" sz="1400" dirty="0"/>
              <a:t>these are static class variables . 0.5677162706851959</a:t>
            </a:r>
          </a:p>
          <a:p>
            <a:r>
              <a:rPr lang="en-US" altLang="zh-CN" sz="1400" dirty="0"/>
              <a:t>methods of a class such as </a:t>
            </a:r>
            <a:r>
              <a:rPr lang="en-US" altLang="zh-CN" sz="1400" dirty="0" err="1"/>
              <a:t>unittest.testcase.assertequal</a:t>
            </a:r>
            <a:r>
              <a:rPr lang="en-US" altLang="zh-CN" sz="1400" dirty="0"/>
              <a:t> don t execute outside of the context provided by an instance of that class 0.567985862493515</a:t>
            </a:r>
          </a:p>
          <a:p>
            <a:r>
              <a:rPr lang="en-US" altLang="zh-CN" sz="1400" dirty="0"/>
              <a:t>the static method does not take the instance as an argument 0.5692385733127594</a:t>
            </a:r>
          </a:p>
          <a:p>
            <a:r>
              <a:rPr lang="en-US" altLang="zh-CN" sz="1400" dirty="0"/>
              <a:t>static class variables in python 0.5698981583118439</a:t>
            </a:r>
          </a:p>
          <a:p>
            <a:r>
              <a:rPr lang="en-US" altLang="zh-CN" sz="1400" dirty="0"/>
              <a:t>if you want to use it as static class variable you need to use it as </a:t>
            </a:r>
            <a:r>
              <a:rPr lang="en-US" altLang="zh-CN" sz="1400" dirty="0" err="1"/>
              <a:t>a.c</a:t>
            </a:r>
            <a:r>
              <a:rPr lang="en-US" altLang="zh-CN" sz="1400" dirty="0"/>
              <a:t> static variable for whole class accessible outside of instance methods 0.5712975561618805</a:t>
            </a:r>
          </a:p>
          <a:p>
            <a:r>
              <a:rPr lang="en-US" altLang="zh-CN" sz="1400" dirty="0"/>
              <a:t>static method has nothing to do with the class or instance being associated with ...but for readability can use static method 0.5722543001174927</a:t>
            </a:r>
          </a:p>
          <a:p>
            <a:r>
              <a:rPr lang="en-US" altLang="zh-CN" sz="1400" dirty="0"/>
              <a:t>static methods don t make sense in python 0.5730913877487183</a:t>
            </a:r>
          </a:p>
          <a:p>
            <a:r>
              <a:rPr lang="en-US" altLang="zh-CN" sz="1400" dirty="0"/>
              <a:t>however in this context . 0.5733141899108887</a:t>
            </a:r>
          </a:p>
          <a:p>
            <a:r>
              <a:rPr lang="en-US" altLang="zh-CN" sz="1400" dirty="0"/>
              <a:t>static method objects are not 0.5735161602497101</a:t>
            </a:r>
          </a:p>
          <a:p>
            <a:r>
              <a:rPr lang="en-US" altLang="zh-CN" sz="1400" dirty="0"/>
              <a:t>static methods are independent of the class and any class instance 0.5736883580684662</a:t>
            </a:r>
          </a:p>
          <a:p>
            <a:r>
              <a:rPr lang="en-US" altLang="zh-CN" sz="1400" dirty="0"/>
              <a:t>static methods don t get the object passed in as the first parameter no object 0.5745853185653687</a:t>
            </a:r>
          </a:p>
          <a:p>
            <a:r>
              <a:rPr lang="en-US" altLang="zh-CN" sz="1400" dirty="0"/>
              <a:t>though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don t really understand what this method does in a static context 0.5752559304237366</a:t>
            </a:r>
          </a:p>
          <a:p>
            <a:r>
              <a:rPr lang="en-US" altLang="zh-CN" sz="1400" dirty="0"/>
              <a:t>see the </a:t>
            </a:r>
            <a:r>
              <a:rPr lang="en-US" altLang="zh-CN" sz="1400" dirty="0" err="1"/>
              <a:t>django</a:t>
            </a:r>
            <a:r>
              <a:rPr lang="en-US" altLang="zh-CN" sz="1400" dirty="0"/>
              <a:t> code in context 0.5765812695026398</a:t>
            </a:r>
          </a:p>
          <a:p>
            <a:r>
              <a:rPr lang="en-US" altLang="zh-CN" sz="1400" dirty="0"/>
              <a:t>the same is true for static and class methods. 0.5783098638057709</a:t>
            </a:r>
          </a:p>
          <a:p>
            <a:r>
              <a:rPr lang="en-US" altLang="zh-CN" sz="1400" dirty="0"/>
              <a:t>global in the context you put does not work across modules. 0.5792986750602722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don t have to use self at all in that context 0.5800414681434631</a:t>
            </a:r>
          </a:p>
        </p:txBody>
      </p:sp>
    </p:spTree>
    <p:extLst>
      <p:ext uri="{BB962C8B-B14F-4D97-AF65-F5344CB8AC3E}">
        <p14:creationId xmlns:p14="http://schemas.microsoft.com/office/powerpoint/2010/main" val="420314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23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in static context cannot reference code in instance context.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1676081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 python doing import module </a:t>
            </a:r>
            <a:r>
              <a:rPr lang="en-US" altLang="zh-CN" sz="1400" dirty="0" err="1"/>
              <a:t>doesn</a:t>
            </a:r>
            <a:r>
              <a:rPr lang="en-US" altLang="zh-CN" sz="1400" dirty="0"/>
              <a:t> t make all names defined in module directly available in current namespace. 0.5826421976089478</a:t>
            </a:r>
          </a:p>
          <a:p>
            <a:r>
              <a:rPr lang="en-US" altLang="zh-CN" sz="1400" dirty="0"/>
              <a:t>for class static methods and variables see for instance 0.5826809108257294</a:t>
            </a:r>
          </a:p>
          <a:p>
            <a:r>
              <a:rPr lang="en-US" altLang="zh-CN" sz="1400" dirty="0"/>
              <a:t>exception handling means a dynamic call and a static return whereas an if statement is static call static return. 0.5834813714027405</a:t>
            </a:r>
          </a:p>
          <a:p>
            <a:r>
              <a:rPr lang="en-US" altLang="zh-CN" sz="1400" dirty="0" err="1"/>
              <a:t>self.var</a:t>
            </a:r>
            <a:r>
              <a:rPr lang="en-US" altLang="zh-CN" sz="1400" dirty="0"/>
              <a:t> inside class is not static variable 0.5837308168411255</a:t>
            </a:r>
          </a:p>
          <a:p>
            <a:r>
              <a:rPr lang="en-US" altLang="zh-CN" sz="1400" dirty="0"/>
              <a:t>static methods in python 0.5845161974430084</a:t>
            </a:r>
          </a:p>
          <a:p>
            <a:r>
              <a:rPr lang="en-US" altLang="zh-CN" sz="1400" dirty="0"/>
              <a:t>a static method is also a method which is bound to the class and not 0.5849684774875641</a:t>
            </a:r>
          </a:p>
          <a:p>
            <a:r>
              <a:rPr lang="en-US" altLang="zh-CN" sz="1400" dirty="0"/>
              <a:t>since we put static files only used in a single app under project </a:t>
            </a:r>
            <a:r>
              <a:rPr lang="en-US" altLang="zh-CN" sz="1400" dirty="0" err="1"/>
              <a:t>appnane</a:t>
            </a:r>
            <a:r>
              <a:rPr lang="en-US" altLang="zh-CN" sz="1400" dirty="0"/>
              <a:t> static . 0.5851430892944336</a:t>
            </a:r>
          </a:p>
          <a:p>
            <a:r>
              <a:rPr lang="en-US" altLang="zh-CN" sz="1400" dirty="0"/>
              <a:t>static methods in php are not as you believe they can t access to instance members 0.5877554416656494</a:t>
            </a:r>
          </a:p>
          <a:p>
            <a:r>
              <a:rPr lang="en-US" altLang="zh-CN" sz="1400" dirty="0"/>
              <a:t>static and instance methods 0.5882651507854462</a:t>
            </a:r>
          </a:p>
          <a:p>
            <a:r>
              <a:rPr lang="en-US" altLang="zh-CN" sz="1400" dirty="0"/>
              <a:t>static methods in python are similar 0.5890751481056213</a:t>
            </a:r>
          </a:p>
          <a:p>
            <a:r>
              <a:rPr lang="en-US" altLang="zh-CN" sz="1400" dirty="0"/>
              <a:t>a request context is nested inside an application context 0.5893631279468536</a:t>
            </a:r>
          </a:p>
          <a:p>
            <a:r>
              <a:rPr lang="en-US" altLang="zh-CN" sz="1400" dirty="0"/>
              <a:t>object from a class or instance. 0.5900554358959198</a:t>
            </a:r>
          </a:p>
          <a:p>
            <a:r>
              <a:rPr lang="en-US" altLang="zh-CN" sz="1400" dirty="0"/>
              <a:t>a static method is called using the class type directly not an instance of this class 0.5901541113853455</a:t>
            </a:r>
          </a:p>
          <a:p>
            <a:r>
              <a:rPr lang="en-US" altLang="zh-CN" sz="1400" dirty="0"/>
              <a:t>you only need context to pass extra context 0.5916313529014587</a:t>
            </a:r>
          </a:p>
          <a:p>
            <a:r>
              <a:rPr lang="en-US" altLang="zh-CN" sz="1400" dirty="0"/>
              <a:t>anyway 2 cannot be used in all cases sometimes you cannot have the object instance in test method context 0.591723769903183</a:t>
            </a:r>
          </a:p>
          <a:p>
            <a:r>
              <a:rPr lang="en-US" altLang="zh-CN" sz="1400" dirty="0"/>
              <a:t>static methods cannot call other methods of the class and come last 0.592292457818985</a:t>
            </a:r>
          </a:p>
          <a:p>
            <a:r>
              <a:rPr lang="en-US" altLang="zh-CN" sz="1400" dirty="0"/>
              <a:t>you can t call the method on an instance of a only on the class. 0.593002587556839</a:t>
            </a:r>
          </a:p>
          <a:p>
            <a:r>
              <a:rPr lang="en-US" altLang="zh-CN" sz="1400" dirty="0"/>
              <a:t>the context factory determines the current resource context . 0.5947496294975281</a:t>
            </a:r>
          </a:p>
          <a:p>
            <a:r>
              <a:rPr lang="en-US" altLang="zh-CN" sz="1400" dirty="0"/>
              <a:t>context </a:t>
            </a:r>
            <a:r>
              <a:rPr lang="en-US" altLang="zh-CN" sz="1400" dirty="0" err="1"/>
              <a:t>context</a:t>
            </a:r>
            <a:r>
              <a:rPr lang="en-US" altLang="zh-CN" sz="1400" dirty="0"/>
              <a:t> means context have value that are assigned to context parameter at the time of calling may or may not none 0.599151611328125</a:t>
            </a:r>
          </a:p>
          <a:p>
            <a:r>
              <a:rPr lang="en-US" altLang="zh-CN" sz="1400" dirty="0"/>
              <a:t>static methods and class methods are special descriptors 0.6002093255519867</a:t>
            </a:r>
          </a:p>
          <a:p>
            <a:r>
              <a:rPr lang="en-US" altLang="zh-CN" sz="1400" dirty="0"/>
              <a:t>static methods are nothing but regular functions contained within the namespace of a class after all 0.6003824174404144</a:t>
            </a:r>
          </a:p>
          <a:p>
            <a:r>
              <a:rPr lang="en-US" altLang="zh-CN" sz="1400" dirty="0"/>
              <a:t>my example in context 0.6037539839744568</a:t>
            </a:r>
          </a:p>
          <a:p>
            <a:r>
              <a:rPr lang="en-US" altLang="zh-CN" sz="1400" dirty="0"/>
              <a:t>you put it as an attribute but it s actually a function that has access to self . 0.6054625809192657</a:t>
            </a:r>
          </a:p>
          <a:p>
            <a:r>
              <a:rPr lang="en-US" altLang="zh-CN" sz="1400" dirty="0"/>
              <a:t>static and class methods are most often used in factory classes 0.6066163182258606</a:t>
            </a:r>
          </a:p>
          <a:p>
            <a:r>
              <a:rPr lang="en-US" altLang="zh-CN" sz="1400" dirty="0"/>
              <a:t>static and class methods 0.6071458756923676</a:t>
            </a:r>
          </a:p>
          <a:p>
            <a:r>
              <a:rPr lang="en-US" altLang="zh-CN" sz="1400" dirty="0"/>
              <a:t>code within the class definition but outside a method def </a:t>
            </a:r>
            <a:r>
              <a:rPr lang="en-US" altLang="zh-CN" sz="1400" dirty="0" err="1"/>
              <a:t>inition</a:t>
            </a:r>
            <a:r>
              <a:rPr lang="en-US" altLang="zh-CN" sz="1400" dirty="0"/>
              <a:t> runs only once when the class is defined 0.60978564620018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36113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24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size of the array cannot be specified as a long arrays use a zero-based index system which means indexing starts at 0 and ends at length 1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28852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python list indices are zero-based so for the first item is 0 the second 1 etc. 0.4724680185317993</a:t>
            </a:r>
          </a:p>
          <a:p>
            <a:r>
              <a:rPr lang="en-US" altLang="zh-CN" sz="1400" dirty="0"/>
              <a:t>arrays are zero-based in python so when you confused with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you were accessing while n only goes from 0 to 2 0.5138625800609589</a:t>
            </a:r>
          </a:p>
          <a:p>
            <a:r>
              <a:rPr lang="en-US" altLang="zh-CN" sz="1400" dirty="0"/>
              <a:t>if a string is of length 5 like hello then the max index is 4 since indexing is zero-based starts from 0 not 1 0.5196730494499207</a:t>
            </a:r>
          </a:p>
          <a:p>
            <a:r>
              <a:rPr lang="en-US" altLang="zh-CN" sz="1400" dirty="0"/>
              <a:t>in the array case all arrays generated by basic slicing are always views of the original array. 0.5236891806125641</a:t>
            </a:r>
          </a:p>
          <a:p>
            <a:r>
              <a:rPr lang="en-US" altLang="zh-CN" sz="1400" dirty="0"/>
              <a:t>just note that it uses a zero-based index the first element is the second is etc. 0.5313850939273834</a:t>
            </a:r>
          </a:p>
          <a:p>
            <a:r>
              <a:rPr lang="en-US" altLang="zh-CN" sz="1400" dirty="0"/>
              <a:t>python indices are zero-based so 0 is the first element in a sequence 0.5386300981044769</a:t>
            </a:r>
          </a:p>
          <a:p>
            <a:r>
              <a:rPr lang="en-US" altLang="zh-CN" sz="1400" dirty="0"/>
              <a:t>items in a tuple are referenced by index using zero-based numbering the first item in a tuple has the index 0 the second 1 and so on 0.5400981605052948</a:t>
            </a:r>
          </a:p>
          <a:p>
            <a:r>
              <a:rPr lang="en-US" altLang="zh-CN" sz="1400" dirty="0"/>
              <a:t>note that list slicing is zero-based and 2 4 means element 2 up to but not including element 4 0.5439102649688721</a:t>
            </a:r>
          </a:p>
          <a:p>
            <a:r>
              <a:rPr lang="en-US" altLang="zh-CN" sz="1400" dirty="0"/>
              <a:t>array 0. 0. 0. 0. 0.5451477468013763</a:t>
            </a:r>
          </a:p>
          <a:p>
            <a:r>
              <a:rPr lang="en-US" altLang="zh-CN" sz="1400" dirty="0"/>
              <a:t>the length array is an array where each element is a number and there are length elements in the array 0.5467009544372559</a:t>
            </a:r>
          </a:p>
          <a:p>
            <a:r>
              <a:rPr lang="en-US" altLang="zh-CN" sz="1400" dirty="0"/>
              <a:t>the buffer for an array is the element size times the length 0.5473860502243042</a:t>
            </a:r>
          </a:p>
          <a:p>
            <a:r>
              <a:rPr lang="en-US" altLang="zh-CN" sz="1400" dirty="0"/>
              <a:t>lists are zero-based meaning the first item in the list is at index 0 0.5489223301410675</a:t>
            </a:r>
          </a:p>
          <a:p>
            <a:r>
              <a:rPr lang="en-US" altLang="zh-CN" sz="1400" dirty="0"/>
              <a:t>since lists are zero-based index 1 is the second item which is 2 0.5491654872894287</a:t>
            </a:r>
          </a:p>
          <a:p>
            <a:r>
              <a:rPr lang="en-US" altLang="zh-CN" sz="1400" dirty="0"/>
              <a:t>the length 1 array is an array which also has length elements but each element itself is an array with a single element 0.5492158830165863</a:t>
            </a:r>
          </a:p>
          <a:p>
            <a:r>
              <a:rPr lang="en-US" altLang="zh-CN" sz="1400" dirty="0"/>
              <a:t>the size of the array remains the same before and after the </a:t>
            </a:r>
            <a:r>
              <a:rPr lang="en-US" altLang="zh-CN" sz="1400" dirty="0" err="1"/>
              <a:t>fft</a:t>
            </a:r>
            <a:r>
              <a:rPr lang="en-US" altLang="zh-CN" sz="1400" dirty="0"/>
              <a:t> whether the width height is even or odd. 0.5498231053352356</a:t>
            </a:r>
          </a:p>
          <a:p>
            <a:r>
              <a:rPr lang="en-US" altLang="zh-CN" sz="1400" dirty="0" err="1"/>
              <a:t>numpy</a:t>
            </a:r>
            <a:r>
              <a:rPr lang="en-US" altLang="zh-CN" sz="1400" dirty="0"/>
              <a:t> indices are zero-based in r indexing begins with 1 0.5504811704158783</a:t>
            </a:r>
          </a:p>
          <a:p>
            <a:r>
              <a:rPr lang="en-US" altLang="zh-CN" sz="1400" dirty="0"/>
              <a:t>the size of a slice with 0 5 is not 6 as you say it s 5 0.5520011782646179</a:t>
            </a:r>
          </a:p>
          <a:p>
            <a:r>
              <a:rPr lang="en-US" altLang="zh-CN" sz="1400" dirty="0"/>
              <a:t>remember that c is zero-based </a:t>
            </a:r>
            <a:r>
              <a:rPr lang="en-US" altLang="zh-CN" sz="1400" dirty="0" err="1"/>
              <a:t>ie</a:t>
            </a:r>
            <a:r>
              <a:rPr lang="en-US" altLang="zh-CN" sz="1400" dirty="0"/>
              <a:t> the first row is at index 0 second row at index 1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 0.5534860491752625</a:t>
            </a:r>
          </a:p>
          <a:p>
            <a:r>
              <a:rPr lang="en-US" altLang="zh-CN" sz="1400" dirty="0"/>
              <a:t>the reason for this is that in python as in most programming languages array indices are zero-based the first element is accessed with the second with and so on</a:t>
            </a:r>
          </a:p>
          <a:p>
            <a:r>
              <a:rPr lang="en-US" altLang="zh-CN" sz="1400" dirty="0"/>
              <a:t> 0.5564571022987366</a:t>
            </a:r>
          </a:p>
          <a:p>
            <a:r>
              <a:rPr lang="en-US" altLang="zh-CN" sz="1400" dirty="0"/>
              <a:t>the elements of the first array get replaced by the corresponding element of the second array when the second is bigger. 0.5572652518749237</a:t>
            </a:r>
          </a:p>
          <a:p>
            <a:r>
              <a:rPr lang="en-US" altLang="zh-CN" sz="1400" dirty="0"/>
              <a:t>the shape of an array is directly stored on an array and is not a computed value 0.5587425529956818</a:t>
            </a:r>
          </a:p>
          <a:p>
            <a:r>
              <a:rPr lang="en-US" altLang="zh-CN" sz="1400" dirty="0"/>
              <a:t>note that in python indices are zero-based and end indices are non-inclusive 0.5629746317863464</a:t>
            </a:r>
          </a:p>
          <a:p>
            <a:r>
              <a:rPr lang="en-US" altLang="zh-CN" sz="1400" dirty="0"/>
              <a:t>the first line won t work because python uses zero-based indexing whereas </a:t>
            </a:r>
            <a:r>
              <a:rPr lang="en-US" altLang="zh-CN" sz="1400" dirty="0" err="1"/>
              <a:t>matlab</a:t>
            </a:r>
            <a:r>
              <a:rPr lang="en-US" altLang="zh-CN" sz="1400" dirty="0"/>
              <a:t> starts counting from 1 0.5667724609375</a:t>
            </a:r>
          </a:p>
        </p:txBody>
      </p:sp>
    </p:spTree>
    <p:extLst>
      <p:ext uri="{BB962C8B-B14F-4D97-AF65-F5344CB8AC3E}">
        <p14:creationId xmlns:p14="http://schemas.microsoft.com/office/powerpoint/2010/main" val="3268125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25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size of the array cannot be specified as a long arrays use a zero-based index system which means indexing starts at 0 and ends at length 1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2811521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the array b has the same data buffer as a but now it is indexed by two indices which run from 0 to 2 and 0 to 3 respectively 0.5670773386955261</a:t>
            </a:r>
          </a:p>
          <a:p>
            <a:r>
              <a:rPr lang="en-US" altLang="zh-CN" sz="1400" dirty="0"/>
              <a:t>the size of the resulting array is the maximum size along each dimension of the input arrays 0.5689510405063629</a:t>
            </a:r>
          </a:p>
          <a:p>
            <a:r>
              <a:rPr lang="en-US" altLang="zh-CN" sz="1400" dirty="0"/>
              <a:t>a freshly-allocated array is returned. 0.5695936977863312</a:t>
            </a:r>
          </a:p>
          <a:p>
            <a:r>
              <a:rPr lang="en-US" altLang="zh-CN" sz="1400" dirty="0"/>
              <a:t>the first means the array holds strings of length 1 the second of length 2 0.569679856300354</a:t>
            </a:r>
          </a:p>
          <a:p>
            <a:r>
              <a:rPr lang="en-US" altLang="zh-CN" sz="1400" dirty="0"/>
              <a:t>the array d is indexed by two indices the first of which runs from 0 to 11 and the second index is always 0 0.5698865950107574</a:t>
            </a:r>
          </a:p>
          <a:p>
            <a:r>
              <a:rPr lang="en-US" altLang="zh-CN" sz="1400" dirty="0"/>
              <a:t>array indexing starts at 0 0.5726509392261505</a:t>
            </a:r>
          </a:p>
          <a:p>
            <a:r>
              <a:rPr lang="en-US" altLang="zh-CN" sz="1400" dirty="0"/>
              <a:t>the shape of a is 3 4 the size of a is 12 and the size of is 4 0.5727423429489136</a:t>
            </a:r>
          </a:p>
          <a:p>
            <a:r>
              <a:rPr lang="en-US" altLang="zh-CN" sz="1400" dirty="0"/>
              <a:t>the array is the only method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know for doing this. 0.5735174715518951</a:t>
            </a:r>
          </a:p>
          <a:p>
            <a:r>
              <a:rPr lang="en-US" altLang="zh-CN" sz="1400" dirty="0"/>
              <a:t>if the index arrays have a matching shape and there is an index array 0.5743009746074677</a:t>
            </a:r>
          </a:p>
          <a:p>
            <a:r>
              <a:rPr lang="en-US" altLang="zh-CN" sz="1400" dirty="0"/>
              <a:t>note that this is not true if either of the slice indices is outside of the size of the array. 0.5745724737644196</a:t>
            </a:r>
          </a:p>
          <a:p>
            <a:r>
              <a:rPr lang="en-US" altLang="zh-CN" sz="1400" dirty="0"/>
              <a:t>arrays list and tuple in python start with index 0 not 1 0.5762541592121124</a:t>
            </a:r>
          </a:p>
          <a:p>
            <a:r>
              <a:rPr lang="en-US" altLang="zh-CN" sz="1400" dirty="0"/>
              <a:t>the array data returned by </a:t>
            </a:r>
            <a:r>
              <a:rPr lang="en-US" altLang="zh-CN" sz="1400" dirty="0" err="1"/>
              <a:t>wavfile.read</a:t>
            </a:r>
            <a:r>
              <a:rPr lang="en-US" altLang="zh-CN" sz="1400" dirty="0"/>
              <a:t> is a </a:t>
            </a:r>
            <a:r>
              <a:rPr lang="en-US" altLang="zh-CN" sz="1400" dirty="0" err="1"/>
              <a:t>numpy</a:t>
            </a:r>
            <a:r>
              <a:rPr lang="en-US" altLang="zh-CN" sz="1400" dirty="0"/>
              <a:t> array with an integer data type 0.5766660869121552</a:t>
            </a:r>
          </a:p>
          <a:p>
            <a:r>
              <a:rPr lang="en-US" altLang="zh-CN" sz="1400" dirty="0"/>
              <a:t>array takes according to the docs an array any object exposing the array interface an object whose __array__ method returns an array or any nested sequence.</a:t>
            </a:r>
          </a:p>
          <a:p>
            <a:r>
              <a:rPr lang="en-US" altLang="zh-CN" sz="1400" dirty="0"/>
              <a:t> 0.5774422585964203</a:t>
            </a:r>
          </a:p>
          <a:p>
            <a:r>
              <a:rPr lang="en-US" altLang="zh-CN" sz="1400" dirty="0"/>
              <a:t>as always in python the indices are zero-based so the first leftmost column is 0 and the third rightmost last column is 2 0.5775721967220306</a:t>
            </a:r>
          </a:p>
          <a:p>
            <a:r>
              <a:rPr lang="en-US" altLang="zh-CN" sz="1400" dirty="0"/>
              <a:t>the element from the array the index of the element in the array and the array itself 0.578382670879364</a:t>
            </a:r>
          </a:p>
          <a:p>
            <a:r>
              <a:rPr lang="en-US" altLang="zh-CN" sz="1400" dirty="0"/>
              <a:t>the index b must be a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array the same size as a 0.5786817669868469</a:t>
            </a:r>
          </a:p>
          <a:p>
            <a:r>
              <a:rPr lang="en-US" altLang="zh-CN" sz="1400" dirty="0"/>
              <a:t>arrays should be constructed using array zeros or empty . 0.5822790563106537</a:t>
            </a:r>
          </a:p>
          <a:p>
            <a:r>
              <a:rPr lang="en-US" altLang="zh-CN" sz="1400" dirty="0"/>
              <a:t>the first array indicates index values for the second array for 0.5843201279640198</a:t>
            </a:r>
          </a:p>
          <a:p>
            <a:r>
              <a:rPr lang="en-US" altLang="zh-CN" sz="1400" dirty="0"/>
              <a:t>the first element of a list has the index 0 and not 1 0.5852714776992798</a:t>
            </a:r>
          </a:p>
          <a:p>
            <a:r>
              <a:rPr lang="en-US" altLang="zh-CN" sz="1400" dirty="0"/>
              <a:t>if you want the first element of the list please note that python uses a zero-based index 0.5861895680427551</a:t>
            </a:r>
          </a:p>
          <a:p>
            <a:r>
              <a:rPr lang="en-US" altLang="zh-CN" sz="1400" dirty="0"/>
              <a:t>the first is an index into the two arrays the second is a length 0.5868796706199646</a:t>
            </a:r>
          </a:p>
          <a:p>
            <a:r>
              <a:rPr lang="en-US" altLang="zh-CN" sz="1400" dirty="0"/>
              <a:t>but this will be the zero-based list index so 0 instead of 1 0.5876361131668091</a:t>
            </a:r>
          </a:p>
          <a:p>
            <a:r>
              <a:rPr lang="en-US" altLang="zh-CN" sz="1400" dirty="0"/>
              <a:t>the array </a:t>
            </a:r>
            <a:r>
              <a:rPr lang="en-US" altLang="zh-CN" sz="1400" dirty="0" err="1"/>
              <a:t>axs</a:t>
            </a:r>
            <a:r>
              <a:rPr lang="en-US" altLang="zh-CN" sz="1400" dirty="0"/>
              <a:t> has </a:t>
            </a:r>
            <a:r>
              <a:rPr lang="en-US" altLang="zh-CN" sz="1400" dirty="0" err="1"/>
              <a:t>axs.size</a:t>
            </a:r>
            <a:r>
              <a:rPr lang="en-US" altLang="zh-CN" sz="1400" dirty="0"/>
              <a:t> elements 0.5890390276908875</a:t>
            </a:r>
          </a:p>
          <a:p>
            <a:r>
              <a:rPr lang="en-US" altLang="zh-CN" sz="1400" dirty="0"/>
              <a:t>where </a:t>
            </a:r>
            <a:r>
              <a:rPr lang="en-US" altLang="zh-CN" sz="1400" dirty="0" err="1"/>
              <a:t>columnindex</a:t>
            </a:r>
            <a:r>
              <a:rPr lang="en-US" altLang="zh-CN" sz="1400" dirty="0"/>
              <a:t> is the number of the column counting from zero so column a is index 0 column b is index 1 etc. 0.5892040133476257</a:t>
            </a:r>
          </a:p>
          <a:p>
            <a:r>
              <a:rPr lang="en-US" altLang="zh-CN" sz="1400" dirty="0"/>
              <a:t>the shape attribute for </a:t>
            </a:r>
            <a:r>
              <a:rPr lang="en-US" altLang="zh-CN" sz="1400" dirty="0" err="1"/>
              <a:t>numpy</a:t>
            </a:r>
            <a:r>
              <a:rPr lang="en-US" altLang="zh-CN" sz="1400" dirty="0"/>
              <a:t> arrays returns the dimensions of the array 0.5892409384250641</a:t>
            </a:r>
          </a:p>
          <a:p>
            <a:r>
              <a:rPr lang="en-US" altLang="zh-CN" sz="1400" dirty="0"/>
              <a:t>an array with one dimension has a shape of n 0.5902181267738342</a:t>
            </a:r>
          </a:p>
          <a:p>
            <a:r>
              <a:rPr lang="en-US" altLang="zh-CN" sz="1400" dirty="0"/>
              <a:t>the size is 256x1 but still you have to index with starting at 0 0.5908083617687225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9925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26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point worth noting about the diamond is that it cannot be used with anonymous classes.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20212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the diamond inheritance problem as you refer to is the question of which class to call in a diamond inheritance situation like this 0.4283134937286377</a:t>
            </a:r>
          </a:p>
          <a:p>
            <a:r>
              <a:rPr lang="en-US" altLang="zh-CN" sz="1400" dirty="0"/>
              <a:t>now if you unbreak the diamond like in your example having separate base classes the result is different 0.430791437625885</a:t>
            </a:r>
          </a:p>
          <a:p>
            <a:r>
              <a:rPr lang="en-US" altLang="zh-CN" sz="1400" dirty="0"/>
              <a:t>that is a diamond inheritance must take place 0.4541357755661011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agree with </a:t>
            </a:r>
            <a:r>
              <a:rPr lang="en-US" altLang="zh-CN" sz="1400" dirty="0" err="1"/>
              <a:t>cole</a:t>
            </a:r>
            <a:r>
              <a:rPr lang="en-US" altLang="zh-CN" sz="1400" dirty="0"/>
              <a:t> diamond 0.467526912689209</a:t>
            </a:r>
          </a:p>
          <a:p>
            <a:r>
              <a:rPr lang="en-US" altLang="zh-CN" sz="1400" dirty="0"/>
              <a:t>however this can do the wrong thing when diamond inheritance is involved 0.46783536672592163</a:t>
            </a:r>
          </a:p>
          <a:p>
            <a:r>
              <a:rPr lang="en-US" altLang="zh-CN" sz="1400" dirty="0"/>
              <a:t>note that is called the diamond operator 0.4688389301300049</a:t>
            </a:r>
          </a:p>
          <a:p>
            <a:r>
              <a:rPr lang="en-US" altLang="zh-CN" sz="1400" dirty="0"/>
              <a:t>or like a diamond with a question mark 0.4720786213874817</a:t>
            </a:r>
          </a:p>
          <a:p>
            <a:r>
              <a:rPr lang="en-US" altLang="zh-CN" sz="1400" dirty="0"/>
              <a:t>this is to deal with what is termed to be the diamond problem 0.4745507836341858</a:t>
            </a:r>
          </a:p>
          <a:p>
            <a:r>
              <a:rPr lang="en-US" altLang="zh-CN" sz="1400" dirty="0"/>
              <a:t>also added some diamond inheritance to show this would look 0.48308563232421875</a:t>
            </a:r>
          </a:p>
          <a:p>
            <a:r>
              <a:rPr lang="en-US" altLang="zh-CN" sz="1400" dirty="0"/>
              <a:t>there s another manner to print a diamond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will write it now 0.4834328293800354</a:t>
            </a:r>
          </a:p>
          <a:p>
            <a:r>
              <a:rPr lang="en-US" altLang="zh-CN" sz="1400" dirty="0"/>
              <a:t>notice that this </a:t>
            </a:r>
            <a:r>
              <a:rPr lang="en-US" altLang="zh-CN" sz="1400" dirty="0" err="1"/>
              <a:t>isn</a:t>
            </a:r>
            <a:r>
              <a:rPr lang="en-US" altLang="zh-CN" sz="1400" dirty="0"/>
              <a:t> t actually diamond inheritance 0.4854126572608948</a:t>
            </a:r>
          </a:p>
          <a:p>
            <a:r>
              <a:rPr lang="en-US" altLang="zh-CN" sz="1400" dirty="0"/>
              <a:t>a hollow diamond is the solution to the equation 0.48592960834503174</a:t>
            </a:r>
          </a:p>
          <a:p>
            <a:r>
              <a:rPr lang="en-US" altLang="zh-CN" sz="1400" dirty="0"/>
              <a:t>this is known as diamond inheritance and it is a big problem for many multiple inheritance systems like in </a:t>
            </a:r>
            <a:r>
              <a:rPr lang="en-US" altLang="zh-CN" sz="1400" dirty="0" err="1"/>
              <a:t>c++</a:t>
            </a:r>
            <a:r>
              <a:rPr lang="en-US" altLang="zh-CN" sz="1400" dirty="0"/>
              <a:t> 0.4873066544532776</a:t>
            </a:r>
          </a:p>
          <a:p>
            <a:r>
              <a:rPr lang="en-US" altLang="zh-CN" sz="1400" dirty="0"/>
              <a:t>see the explanation for diamond inheritance in </a:t>
            </a:r>
            <a:r>
              <a:rPr lang="en-US" altLang="zh-CN" sz="1400" dirty="0" err="1"/>
              <a:t>guido</a:t>
            </a:r>
            <a:r>
              <a:rPr lang="en-US" altLang="zh-CN" sz="1400" dirty="0"/>
              <a:t> s original explanation of these features 0.49240589141845703</a:t>
            </a:r>
          </a:p>
          <a:p>
            <a:r>
              <a:rPr lang="en-US" altLang="zh-CN" sz="1400" dirty="0"/>
              <a:t>what you </a:t>
            </a:r>
            <a:r>
              <a:rPr lang="en-US" altLang="zh-CN" sz="1400" dirty="0" err="1"/>
              <a:t>ve</a:t>
            </a:r>
            <a:r>
              <a:rPr lang="en-US" altLang="zh-CN" sz="1400" dirty="0"/>
              <a:t> got here is called diamond inheritance 0.49397599697113037</a:t>
            </a:r>
          </a:p>
          <a:p>
            <a:r>
              <a:rPr lang="en-US" altLang="zh-CN" sz="1400" dirty="0"/>
              <a:t>well for one thing it completely avoids the diamond problem that plagues multiple inheritance in many other languages 0.4974898099899292</a:t>
            </a:r>
          </a:p>
          <a:p>
            <a:r>
              <a:rPr lang="en-US" altLang="zh-CN" sz="1400" dirty="0"/>
              <a:t>inside a black diamond 0.5006113946437836</a:t>
            </a:r>
          </a:p>
          <a:p>
            <a:r>
              <a:rPr lang="en-US" altLang="zh-CN" sz="1400" dirty="0"/>
              <a:t>diamond inheritance patterns are often prone to errors 0.5129933953285217</a:t>
            </a:r>
          </a:p>
          <a:p>
            <a:r>
              <a:rPr lang="en-US" altLang="zh-CN" sz="1400" dirty="0"/>
              <a:t>this would get more complicated if you had a diamond inheritance 0.5212942659854889</a:t>
            </a:r>
          </a:p>
          <a:p>
            <a:r>
              <a:rPr lang="en-US" altLang="zh-CN" sz="1400" dirty="0"/>
              <a:t>python s method resolution order is actually more complex than just understanding the diamond pattern 0.5221885442733765</a:t>
            </a:r>
          </a:p>
          <a:p>
            <a:r>
              <a:rPr lang="en-US" altLang="zh-CN" sz="1400" dirty="0"/>
              <a:t>because of the way diamond inheritance works in python classes whose base class is object should not call super .__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 0.5312849879264832</a:t>
            </a:r>
          </a:p>
          <a:p>
            <a:r>
              <a:rPr lang="en-US" altLang="zh-CN" sz="1400" dirty="0"/>
              <a:t>he uses a diamond pattern with 0.5318995714187622</a:t>
            </a:r>
          </a:p>
          <a:p>
            <a:r>
              <a:rPr lang="en-US" altLang="zh-CN" sz="1400" dirty="0"/>
              <a:t>consider this inheritance diamond 0.5446124076843262</a:t>
            </a:r>
          </a:p>
          <a:p>
            <a:r>
              <a:rPr lang="en-US" altLang="zh-CN" sz="1400" dirty="0"/>
              <a:t>when you test it you will obtain a diamond like 0.5459611117839813</a:t>
            </a:r>
          </a:p>
          <a:p>
            <a:r>
              <a:rPr lang="en-US" altLang="zh-CN" sz="1400" dirty="0"/>
              <a:t>you will have an inheritance diamond if you use a and b as bases of c 0.5487708151340485</a:t>
            </a:r>
          </a:p>
          <a:p>
            <a:r>
              <a:rPr lang="en-US" altLang="zh-CN" sz="1400" dirty="0"/>
              <a:t>next determine the range - how big your diamond is going to be 0.5495701432228088</a:t>
            </a:r>
          </a:p>
          <a:p>
            <a:r>
              <a:rPr lang="en-US" altLang="zh-CN" sz="1400" dirty="0"/>
              <a:t>the diamond shows the mean and +- 1 standard deviation away from it 0.5583951473236084</a:t>
            </a:r>
          </a:p>
        </p:txBody>
      </p:sp>
    </p:spTree>
    <p:extLst>
      <p:ext uri="{BB962C8B-B14F-4D97-AF65-F5344CB8AC3E}">
        <p14:creationId xmlns:p14="http://schemas.microsoft.com/office/powerpoint/2010/main" val="2236476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27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point worth noting about the diamond is that it cannot be used with anonymous classes.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354249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this is also what is called an inheritance diamond 0.5584850907325745</a:t>
            </a:r>
          </a:p>
          <a:p>
            <a:r>
              <a:rPr lang="en-US" altLang="zh-CN" sz="1400" dirty="0"/>
              <a:t>in the function diamond it retrieves the requested data with the call to 0.5654114186763763</a:t>
            </a:r>
          </a:p>
          <a:p>
            <a:r>
              <a:rPr lang="en-US" altLang="zh-CN" sz="1400" dirty="0"/>
              <a:t>though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think you 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 be fine with the first diamond inheritance and singletons sound as though they </a:t>
            </a:r>
            <a:r>
              <a:rPr lang="en-US" altLang="zh-CN" sz="1400" dirty="0" err="1"/>
              <a:t>shouldn</a:t>
            </a:r>
            <a:r>
              <a:rPr lang="en-US" altLang="zh-CN" sz="1400" dirty="0"/>
              <a:t> t be mixed 0.5661604702472687</a:t>
            </a:r>
          </a:p>
          <a:p>
            <a:r>
              <a:rPr lang="en-US" altLang="zh-CN" sz="1400" dirty="0"/>
              <a:t>the first line of code will build the first half of the diamond line 0.5663447082042694</a:t>
            </a:r>
          </a:p>
          <a:p>
            <a:r>
              <a:rPr lang="en-US" altLang="zh-CN" sz="1400" dirty="0"/>
              <a:t>the diamond inheritance pattern is a non-issue 0.5689777135848999</a:t>
            </a:r>
          </a:p>
          <a:p>
            <a:r>
              <a:rPr lang="en-US" altLang="zh-CN" sz="1400" dirty="0"/>
              <a:t>this makes it possible to implement diamond diagrams where multiple base classes implement the same method 0.5698494017124176</a:t>
            </a:r>
          </a:p>
          <a:p>
            <a:r>
              <a:rPr lang="en-US" altLang="zh-CN" sz="1400" dirty="0"/>
              <a:t>see the following code this is diamond hierarchy 0.5711176097393036</a:t>
            </a:r>
          </a:p>
          <a:p>
            <a:r>
              <a:rPr lang="en-US" altLang="zh-CN" sz="1400" dirty="0"/>
              <a:t>note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don t know what you mean by avoiding any potential issues resulting from the diamond problem 0.5727849900722504</a:t>
            </a:r>
          </a:p>
          <a:p>
            <a:r>
              <a:rPr lang="en-US" altLang="zh-CN" sz="1400" dirty="0"/>
              <a:t>the above continues to work even when you subclass or mix in additional classes with derive even when you produce a diamond inheritance pattern</a:t>
            </a:r>
          </a:p>
          <a:p>
            <a:r>
              <a:rPr lang="en-US" altLang="zh-CN" sz="1400" dirty="0"/>
              <a:t> 0.5739416480064392</a:t>
            </a:r>
          </a:p>
          <a:p>
            <a:r>
              <a:rPr lang="en-US" altLang="zh-CN" sz="1400" dirty="0"/>
              <a:t>this essentially allows types to have a diamond property you have a single base type a and two types b and c which both derive from a 0.5812439918518066</a:t>
            </a:r>
          </a:p>
          <a:p>
            <a:r>
              <a:rPr lang="en-US" altLang="zh-CN" sz="1400" dirty="0"/>
              <a:t>and finally it looks like you re throwing in code from one of the example plots of the diamond data 0.587512731552124</a:t>
            </a:r>
          </a:p>
          <a:p>
            <a:r>
              <a:rPr lang="en-US" altLang="zh-CN" sz="1400" dirty="0"/>
              <a:t>the </a:t>
            </a:r>
            <a:r>
              <a:rPr lang="en-US" altLang="zh-CN" sz="1400" dirty="0" err="1"/>
              <a:t>u+fffd</a:t>
            </a:r>
            <a:r>
              <a:rPr lang="en-US" altLang="zh-CN" sz="1400" dirty="0"/>
              <a:t> character should show up as a white question mark inside a black diamond 0.5885766446590424</a:t>
            </a:r>
          </a:p>
          <a:p>
            <a:r>
              <a:rPr lang="en-US" altLang="zh-CN" sz="1400" dirty="0"/>
              <a:t>this is known as the diamond problem the page has an entry on python but in short python will call the superclass s methods from left to right 0.5947217345237732</a:t>
            </a:r>
          </a:p>
          <a:p>
            <a:r>
              <a:rPr lang="en-US" altLang="zh-CN" sz="1400" dirty="0" err="1"/>
              <a:t>seth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difley</a:t>
            </a:r>
            <a:r>
              <a:rPr lang="en-US" altLang="zh-CN" sz="1400" dirty="0"/>
              <a:t> s answer explores an alternative approach which involves building the first half of the diamond and reversing it to obtain the second half 0.6198725402355194</a:t>
            </a:r>
          </a:p>
          <a:p>
            <a:r>
              <a:rPr lang="en-US" altLang="zh-CN" sz="1400" dirty="0"/>
              <a:t>- all these functions give a diamond of nl-1 lines when </a:t>
            </a:r>
            <a:r>
              <a:rPr lang="en-US" altLang="zh-CN" sz="1400" dirty="0" err="1"/>
              <a:t>nl</a:t>
            </a:r>
            <a:r>
              <a:rPr lang="en-US" altLang="zh-CN" sz="1400" dirty="0"/>
              <a:t> is even 0.6308797895908356</a:t>
            </a:r>
          </a:p>
          <a:p>
            <a:r>
              <a:rPr lang="en-US" altLang="zh-CN" sz="1400" dirty="0"/>
              <a:t>what is frowned upon is implementation inheritance also known as code reuse because it leads to the unsolvable diamond problem 0.6309948563575745</a:t>
            </a:r>
          </a:p>
          <a:p>
            <a:r>
              <a:rPr lang="en-US" altLang="zh-CN" sz="1400" dirty="0"/>
              <a:t>so hollow diamond as a 1-liner 0.6477526128292084</a:t>
            </a:r>
          </a:p>
          <a:p>
            <a:r>
              <a:rPr lang="en-US" altLang="zh-CN" sz="1400" dirty="0"/>
              <a:t>just be sure to read </a:t>
            </a:r>
            <a:r>
              <a:rPr lang="en-US" altLang="zh-CN" sz="1400" dirty="0" err="1"/>
              <a:t>michele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simionato</a:t>
            </a:r>
            <a:r>
              <a:rPr lang="en-US" altLang="zh-CN" sz="1400" dirty="0"/>
              <a:t> s article on super and diamond </a:t>
            </a:r>
            <a:r>
              <a:rPr lang="en-US" altLang="zh-CN" sz="1400" dirty="0" err="1"/>
              <a:t>inheritence</a:t>
            </a:r>
            <a:r>
              <a:rPr lang="en-US" altLang="zh-CN" sz="1400" dirty="0"/>
              <a:t> before you get too deep into it. 0.6587908267974854</a:t>
            </a:r>
          </a:p>
          <a:p>
            <a:r>
              <a:rPr lang="en-US" altLang="zh-CN" sz="1400" dirty="0"/>
              <a:t>however it is worth noting that an instance method which </a:t>
            </a:r>
            <a:r>
              <a:rPr lang="en-US" altLang="zh-CN" sz="1400" dirty="0" err="1"/>
              <a:t>doesn</a:t>
            </a:r>
            <a:r>
              <a:rPr lang="en-US" altLang="zh-CN" sz="1400" dirty="0"/>
              <a:t> t use self maybe </a:t>
            </a:r>
            <a:r>
              <a:rPr lang="en-US" altLang="zh-CN" sz="1400" dirty="0" err="1"/>
              <a:t>shouldn</a:t>
            </a:r>
            <a:r>
              <a:rPr lang="en-US" altLang="zh-CN" sz="1400" dirty="0"/>
              <a:t> t be an instance method at all . 0.6711882650852203</a:t>
            </a:r>
          </a:p>
          <a:p>
            <a:r>
              <a:rPr lang="en-US" altLang="zh-CN" sz="1400" dirty="0"/>
              <a:t>google diamond death problem and you will know why 0.6973378956317902</a:t>
            </a:r>
          </a:p>
          <a:p>
            <a:r>
              <a:rPr lang="en-US" altLang="zh-CN" sz="1400" dirty="0"/>
              <a:t>there s little difference in your example but suppose you created a subclass of foo and called the </a:t>
            </a:r>
            <a:r>
              <a:rPr lang="en-US" altLang="zh-CN" sz="1400" dirty="0" err="1"/>
              <a:t>create_new</a:t>
            </a:r>
            <a:r>
              <a:rPr lang="en-US" altLang="zh-CN" sz="1400" dirty="0"/>
              <a:t> method on the subclass. 0.7327158153057098</a:t>
            </a:r>
          </a:p>
          <a:p>
            <a:r>
              <a:rPr lang="en-US" altLang="zh-CN" sz="1400" dirty="0"/>
              <a:t>a subclass provides the method. 0.7338295578956604</a:t>
            </a:r>
          </a:p>
          <a:p>
            <a:r>
              <a:rPr lang="en-US" altLang="zh-CN" sz="1400" dirty="0"/>
              <a:t>note that </a:t>
            </a:r>
            <a:r>
              <a:rPr lang="en-US" altLang="zh-CN" sz="1400" dirty="0" err="1"/>
              <a:t>float.hex</a:t>
            </a:r>
            <a:r>
              <a:rPr lang="en-US" altLang="zh-CN" sz="1400" dirty="0"/>
              <a:t> is an instance method while </a:t>
            </a:r>
            <a:r>
              <a:rPr lang="en-US" altLang="zh-CN" sz="1400" dirty="0" err="1"/>
              <a:t>float.fromhex</a:t>
            </a:r>
            <a:r>
              <a:rPr lang="en-US" altLang="zh-CN" sz="1400" dirty="0"/>
              <a:t> is a class method. 0.7340672612190247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9169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37221" y="2618245"/>
            <a:ext cx="4069557" cy="1621509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3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is a widely used high-level programming language for general-purpose programming, created by Guido van Rossum and first released in 1991.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78B53B-FBD2-46F6-9ECD-48AF84A52E7C}"/>
              </a:ext>
            </a:extLst>
          </p:cNvPr>
          <p:cNvSpPr txBox="1"/>
          <p:nvPr/>
        </p:nvSpPr>
        <p:spPr>
          <a:xfrm>
            <a:off x="0" y="1028703"/>
            <a:ext cx="14103476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the c programming language is a highly-efficient low-level language that is popular for operating system and networking software 0.6672844886779785</a:t>
            </a:r>
          </a:p>
          <a:p>
            <a:r>
              <a:rPr lang="en-US" altLang="zh-CN" sz="1400" dirty="0"/>
              <a:t>sandman is a widely used tool to automatically generate a restful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service from a legacy database without writing a line of code 0.6678275763988495</a:t>
            </a:r>
          </a:p>
          <a:p>
            <a:r>
              <a:rPr lang="en-US" altLang="zh-CN" sz="1400" dirty="0"/>
              <a:t>there are libraries for everything you can think of game programming and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gui</a:t>
            </a:r>
            <a:r>
              <a:rPr lang="en-US" altLang="zh-CN" sz="1400" dirty="0"/>
              <a:t> interfaces web frameworks semantic web scientific computing. 0.6685455441474915</a:t>
            </a:r>
          </a:p>
          <a:p>
            <a:r>
              <a:rPr lang="en-US" altLang="zh-CN" sz="1400" dirty="0" err="1"/>
              <a:t>tf</a:t>
            </a:r>
            <a:r>
              <a:rPr lang="en-US" altLang="zh-CN" sz="1400" dirty="0"/>
              <a:t>-slim is a new lightweight high-level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of </a:t>
            </a:r>
            <a:r>
              <a:rPr lang="en-US" altLang="zh-CN" sz="1400" dirty="0" err="1"/>
              <a:t>tensorflow</a:t>
            </a:r>
            <a:r>
              <a:rPr lang="en-US" altLang="zh-CN" sz="1400" dirty="0"/>
              <a:t> 0.66950723528862</a:t>
            </a:r>
          </a:p>
          <a:p>
            <a:r>
              <a:rPr lang="en-US" altLang="zh-CN" sz="1400" dirty="0"/>
              <a:t>the very high-level c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has a number of tools for executing pure python code from c 0.6696764826774597</a:t>
            </a:r>
          </a:p>
          <a:p>
            <a:r>
              <a:rPr lang="en-US" altLang="zh-CN" sz="1400" dirty="0"/>
              <a:t>widely in quality here 0.670046865940094</a:t>
            </a:r>
          </a:p>
          <a:p>
            <a:r>
              <a:rPr lang="en-US" altLang="zh-CN" sz="1400" dirty="0"/>
              <a:t>the high-level interface looks immutable and copies-on-write while the low-level interface exposes the actual sharing. 0.6728189289569855</a:t>
            </a:r>
          </a:p>
          <a:p>
            <a:r>
              <a:rPr lang="en-US" altLang="zh-CN" sz="1400" dirty="0"/>
              <a:t>it is a very good high-level introduction to the language by immersing you into coding bits right away 0.6728744208812714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use </a:t>
            </a:r>
            <a:r>
              <a:rPr lang="en-US" altLang="zh-CN" sz="1400" dirty="0" err="1"/>
              <a:t>lua</a:t>
            </a:r>
            <a:r>
              <a:rPr lang="en-US" altLang="zh-CN" sz="1400" dirty="0"/>
              <a:t> for general-purpose scripting almost exclusively 0.6734492778778076</a:t>
            </a:r>
          </a:p>
          <a:p>
            <a:r>
              <a:rPr lang="en-US" altLang="zh-CN" sz="1400" dirty="0"/>
              <a:t>it s stable widely used well documented and highly portable 0.6737394332885742</a:t>
            </a:r>
          </a:p>
          <a:p>
            <a:r>
              <a:rPr lang="en-US" altLang="zh-CN" sz="1400" dirty="0"/>
              <a:t>they are quite widely used so they are likely to be quite robust and pretty well tested 0.6750616729259491</a:t>
            </a:r>
          </a:p>
          <a:p>
            <a:r>
              <a:rPr lang="en-US" altLang="zh-CN" sz="1400" dirty="0"/>
              <a:t>it s widely used cross-platform and feature-full 0.6754108667373657</a:t>
            </a:r>
          </a:p>
          <a:p>
            <a:r>
              <a:rPr lang="en-US" altLang="zh-CN" sz="1400" dirty="0" err="1"/>
              <a:t>kmc</a:t>
            </a:r>
            <a:r>
              <a:rPr lang="en-US" altLang="zh-CN" sz="1400" dirty="0"/>
              <a:t> is a simple and powerful clustering algorithm. 0.6759020388126373</a:t>
            </a:r>
          </a:p>
          <a:p>
            <a:r>
              <a:rPr lang="en-US" altLang="zh-CN" sz="1400" dirty="0"/>
              <a:t>even though python is a high-level programming language you still need to be in control of what you re doing 0.6787849366664886</a:t>
            </a:r>
          </a:p>
          <a:p>
            <a:r>
              <a:rPr lang="en-US" altLang="zh-CN" sz="1400" dirty="0"/>
              <a:t>in short pip is a general-purpose manager for python packages 0.6807276010513306</a:t>
            </a:r>
          </a:p>
          <a:p>
            <a:r>
              <a:rPr lang="en-US" altLang="zh-CN" sz="1400" dirty="0"/>
              <a:t>note you may be expecting a nice high-level library for this parsing. 0.6824968457221985</a:t>
            </a:r>
          </a:p>
          <a:p>
            <a:r>
              <a:rPr lang="en-US" altLang="zh-CN" sz="1400" dirty="0" err="1"/>
              <a:t>tf.layers.batch_normalization</a:t>
            </a:r>
            <a:r>
              <a:rPr lang="en-US" altLang="zh-CN" sz="1400" dirty="0"/>
              <a:t> is a high-level wrapper over the previous ops 0.6835659444332123</a:t>
            </a:r>
          </a:p>
          <a:p>
            <a:r>
              <a:rPr lang="en-US" altLang="zh-CN" sz="1400" dirty="0"/>
              <a:t>it s widely used and has a python binding 0.6847774088382721</a:t>
            </a:r>
          </a:p>
          <a:p>
            <a:r>
              <a:rPr lang="en-US" altLang="zh-CN" sz="1400" dirty="0"/>
              <a:t>python was built more as a general-purpose scripting language so you need a bit of extra infrastructure to handle requests and produce web pages 0.6848268508911133</a:t>
            </a:r>
          </a:p>
          <a:p>
            <a:r>
              <a:rPr lang="en-US" altLang="zh-CN" sz="1400" dirty="0"/>
              <a:t>cmd.cmd creates a simple framework for writing line-oriented command interpreters that use verb object. 0.6851513385772705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am a computer vision </a:t>
            </a:r>
            <a:r>
              <a:rPr lang="en-US" altLang="zh-CN" sz="1400" dirty="0" err="1"/>
              <a:t>phd</a:t>
            </a:r>
            <a:r>
              <a:rPr lang="en-US" altLang="zh-CN" sz="1400" dirty="0"/>
              <a:t> student and have been using </a:t>
            </a:r>
            <a:r>
              <a:rPr lang="en-US" altLang="zh-CN" sz="1400" dirty="0" err="1"/>
              <a:t>matlab</a:t>
            </a:r>
            <a:r>
              <a:rPr lang="en-US" altLang="zh-CN" sz="1400" dirty="0"/>
              <a:t> for 4 years before my </a:t>
            </a:r>
            <a:r>
              <a:rPr lang="en-US" altLang="zh-CN" sz="1400" dirty="0" err="1"/>
              <a:t>phd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was using different languages including </a:t>
            </a:r>
            <a:r>
              <a:rPr lang="en-US" altLang="zh-CN" sz="1400" dirty="0" err="1"/>
              <a:t>c++</a:t>
            </a:r>
            <a:r>
              <a:rPr lang="en-US" altLang="zh-CN" sz="1400" dirty="0"/>
              <a:t> java php python. 0.6858167350292206</a:t>
            </a:r>
          </a:p>
          <a:p>
            <a:r>
              <a:rPr lang="en-US" altLang="zh-CN" sz="1400" dirty="0"/>
              <a:t>this is python -- a high-level language 0.686042457818985</a:t>
            </a:r>
          </a:p>
          <a:p>
            <a:r>
              <a:rPr lang="en-US" altLang="zh-CN" sz="1400" dirty="0"/>
              <a:t>of course python is much slower than </a:t>
            </a:r>
            <a:r>
              <a:rPr lang="en-US" altLang="zh-CN" sz="1400" dirty="0" err="1"/>
              <a:t>c++</a:t>
            </a:r>
            <a:r>
              <a:rPr lang="en-US" altLang="zh-CN" sz="1400" dirty="0"/>
              <a:t> so python is not suitable for some applications. 0.6864448487758636</a:t>
            </a:r>
          </a:p>
          <a:p>
            <a:r>
              <a:rPr lang="en-US" altLang="zh-CN" sz="1400" dirty="0"/>
              <a:t>on the other hand c </a:t>
            </a:r>
            <a:r>
              <a:rPr lang="en-US" altLang="zh-CN" sz="1400" dirty="0" err="1"/>
              <a:t>c++</a:t>
            </a:r>
            <a:r>
              <a:rPr lang="en-US" altLang="zh-CN" sz="1400" dirty="0"/>
              <a:t> are not really often used for web programming but it can be used for web programming </a:t>
            </a:r>
            <a:r>
              <a:rPr lang="en-US" altLang="zh-CN" sz="1400" dirty="0" err="1"/>
              <a:t>cgit</a:t>
            </a:r>
            <a:r>
              <a:rPr lang="en-US" altLang="zh-CN" sz="1400" dirty="0"/>
              <a:t> 0.6889966428279877</a:t>
            </a:r>
          </a:p>
          <a:p>
            <a:r>
              <a:rPr lang="en-US" altLang="zh-CN" sz="1400" dirty="0"/>
              <a:t>there are a large variety of libraries for python one of the major advantages of the language the majority developed for </a:t>
            </a:r>
            <a:r>
              <a:rPr lang="en-US" altLang="zh-CN" sz="1400" dirty="0" err="1"/>
              <a:t>cpython</a:t>
            </a:r>
            <a:r>
              <a:rPr lang="en-US" altLang="zh-CN" sz="1400" dirty="0"/>
              <a:t> 0.6906814575195312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93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4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pyglet</a:t>
            </a:r>
            <a:r>
              <a:rPr lang="en-US" altLang="zh-CN" dirty="0"/>
              <a:t> is a python module used for visuals and sound.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78B53B-FBD2-46F6-9ECD-48AF84A52E7C}"/>
              </a:ext>
            </a:extLst>
          </p:cNvPr>
          <p:cNvSpPr txBox="1"/>
          <p:nvPr/>
        </p:nvSpPr>
        <p:spPr>
          <a:xfrm>
            <a:off x="0" y="1028703"/>
            <a:ext cx="141596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another one 0.3177430033683777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a new lib 0.3357194662094116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a </a:t>
            </a:r>
            <a:r>
              <a:rPr lang="en-US" altLang="zh-CN" sz="1400" dirty="0" err="1"/>
              <a:t>ctypes</a:t>
            </a:r>
            <a:r>
              <a:rPr lang="en-US" altLang="zh-CN" sz="1400" dirty="0"/>
              <a:t> wrapper around native system calls on each platform it supports 0.34654921293258667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the ability to play back audio through an external library called </a:t>
            </a:r>
            <a:r>
              <a:rPr lang="en-US" altLang="zh-CN" sz="1400" dirty="0" err="1"/>
              <a:t>avbin</a:t>
            </a:r>
            <a:r>
              <a:rPr lang="en-US" altLang="zh-CN" sz="1400" dirty="0"/>
              <a:t> 0.3605819344520569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as well 0.3703176975250244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a lot of nice extras included with it like image loading and sound 0.3749029040336609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</a:t>
            </a:r>
            <a:r>
              <a:rPr lang="en-US" altLang="zh-CN" sz="1400" dirty="0" err="1"/>
              <a:t>crossplatform</a:t>
            </a:r>
            <a:r>
              <a:rPr lang="en-US" altLang="zh-CN" sz="1400" dirty="0"/>
              <a:t> window creation +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as well 0.38088685274124146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provides an object-oriented programming interface for developing games and other visually-rich applications for windows mac </a:t>
            </a:r>
            <a:r>
              <a:rPr lang="en-US" altLang="zh-CN" sz="1400" dirty="0" err="1"/>
              <a:t>os</a:t>
            </a:r>
            <a:r>
              <a:rPr lang="en-US" altLang="zh-CN" sz="1400" dirty="0"/>
              <a:t> x and </a:t>
            </a:r>
            <a:r>
              <a:rPr lang="en-US" altLang="zh-CN" sz="1400" dirty="0" err="1"/>
              <a:t>linux</a:t>
            </a:r>
            <a:r>
              <a:rPr lang="en-US" altLang="zh-CN" sz="1400" dirty="0"/>
              <a:t> 0.3891010284423828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provides an interface to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glu</a:t>
            </a:r>
            <a:r>
              <a:rPr lang="en-US" altLang="zh-CN" sz="1400" dirty="0"/>
              <a:t> you can access this interface directly 0.39297425746917725</a:t>
            </a:r>
          </a:p>
          <a:p>
            <a:r>
              <a:rPr lang="en-US" altLang="zh-CN" sz="1400" dirty="0"/>
              <a:t>use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which is similar to </a:t>
            </a:r>
            <a:r>
              <a:rPr lang="en-US" altLang="zh-CN" sz="1400" dirty="0" err="1"/>
              <a:t>pygame</a:t>
            </a:r>
            <a:r>
              <a:rPr lang="en-US" altLang="zh-CN" sz="1400" dirty="0"/>
              <a:t> and supports full screen windows 0.39810049533843994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some problems correctly reading riff headers 0.4038360118865967</a:t>
            </a:r>
          </a:p>
          <a:p>
            <a:r>
              <a:rPr lang="en-US" altLang="zh-CN" sz="1400" dirty="0"/>
              <a:t>what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do you use 0.40693140029907227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a pure python library with fewer dependencies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think it requires better understanding of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0.4090368151664734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more general purpose though it has a sprite class 0.4092804193496704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wrapper to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in python but it will let you control pixels 0.4106721878051758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should automatically create the highest version context it can 0.43137043714523315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mostly for the window creation and event handling however you can you a </a:t>
            </a:r>
            <a:r>
              <a:rPr lang="en-US" altLang="zh-CN" sz="1400" dirty="0" err="1"/>
              <a:t>pyopengl</a:t>
            </a:r>
            <a:r>
              <a:rPr lang="en-US" altLang="zh-CN" sz="1400" dirty="0"/>
              <a:t> like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for example </a:t>
            </a:r>
            <a:r>
              <a:rPr lang="en-US" altLang="zh-CN" sz="1400" dirty="0" err="1"/>
              <a:t>pyglet.gl.glclearcolor</a:t>
            </a:r>
            <a:r>
              <a:rPr lang="en-US" altLang="zh-CN" sz="1400" dirty="0"/>
              <a:t> 0.43299371004104614</a:t>
            </a:r>
          </a:p>
          <a:p>
            <a:r>
              <a:rPr lang="en-US" altLang="zh-CN" sz="1400" dirty="0"/>
              <a:t>you can use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module 0.43605440855026245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also offers a fairly complete set of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python bindings 0.4362308979034424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a windowing framework for python and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though it also provides animation event loops media playback and more 0.45287787914276123</a:t>
            </a:r>
          </a:p>
          <a:p>
            <a:r>
              <a:rPr lang="en-US" altLang="zh-CN" sz="1400" dirty="0"/>
              <a:t>in the past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ve</a:t>
            </a:r>
            <a:r>
              <a:rPr lang="en-US" altLang="zh-CN" sz="1400" dirty="0"/>
              <a:t> used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for window creation input handling sound 0.45585787296295166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a wrapper around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while </a:t>
            </a:r>
            <a:r>
              <a:rPr lang="en-US" altLang="zh-CN" sz="1400" dirty="0" err="1"/>
              <a:t>pygame</a:t>
            </a:r>
            <a:r>
              <a:rPr lang="en-US" altLang="zh-CN" sz="1400" dirty="0"/>
              <a:t> is wrapper around </a:t>
            </a:r>
            <a:r>
              <a:rPr lang="en-US" altLang="zh-CN" sz="1400" dirty="0" err="1"/>
              <a:t>sdl</a:t>
            </a:r>
            <a:r>
              <a:rPr lang="en-US" altLang="zh-CN" sz="1400" dirty="0"/>
              <a:t> 0.4573017954826355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can optionally use </a:t>
            </a:r>
            <a:r>
              <a:rPr lang="en-US" altLang="zh-CN" sz="1400" dirty="0" err="1"/>
              <a:t>avbin</a:t>
            </a:r>
            <a:r>
              <a:rPr lang="en-US" altLang="zh-CN" sz="1400" dirty="0"/>
              <a:t> to play back audio formats such as mp3 </a:t>
            </a:r>
            <a:r>
              <a:rPr lang="en-US" altLang="zh-CN" sz="1400" dirty="0" err="1"/>
              <a:t>ogg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vorbis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wma</a:t>
            </a:r>
            <a:r>
              <a:rPr lang="en-US" altLang="zh-CN" sz="1400" dirty="0"/>
              <a:t> and video formats such as </a:t>
            </a:r>
            <a:r>
              <a:rPr lang="en-US" altLang="zh-CN" sz="1400" dirty="0" err="1"/>
              <a:t>divx</a:t>
            </a:r>
            <a:r>
              <a:rPr lang="en-US" altLang="zh-CN" sz="1400" dirty="0"/>
              <a:t> mpeg-2 h.264 </a:t>
            </a:r>
            <a:r>
              <a:rPr lang="en-US" altLang="zh-CN" sz="1400" dirty="0" err="1"/>
              <a:t>wmv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xvid</a:t>
            </a:r>
            <a:r>
              <a:rPr lang="en-US" altLang="zh-CN" sz="1400" dirty="0"/>
              <a:t> 0.45948582887649536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well-maintained cross-platform and very small for a multimedia library 0.46554213762283325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good for 2d games if you never intend to draw any vector graphics or primitives within the game itself and just stick to loading images from disk 0.46752893924713135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makes dealing with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very easy 0.4718514680862427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for example manages somehow but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m not sure what specific problem you ran into 0.47401362657546997</a:t>
            </a:r>
          </a:p>
        </p:txBody>
      </p:sp>
    </p:spTree>
    <p:extLst>
      <p:ext uri="{BB962C8B-B14F-4D97-AF65-F5344CB8AC3E}">
        <p14:creationId xmlns:p14="http://schemas.microsoft.com/office/powerpoint/2010/main" val="361361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5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pyglet</a:t>
            </a:r>
            <a:r>
              <a:rPr lang="en-US" altLang="zh-CN" dirty="0"/>
              <a:t> is a python module used for visuals and sound.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78B53B-FBD2-46F6-9ECD-48AF84A52E7C}"/>
              </a:ext>
            </a:extLst>
          </p:cNvPr>
          <p:cNvSpPr txBox="1"/>
          <p:nvPr/>
        </p:nvSpPr>
        <p:spPr>
          <a:xfrm>
            <a:off x="0" y="1192930"/>
            <a:ext cx="1238672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here s a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gui</a:t>
            </a:r>
            <a:r>
              <a:rPr lang="en-US" altLang="zh-CN" sz="1400" dirty="0"/>
              <a:t> example 0.47814810276031494</a:t>
            </a:r>
          </a:p>
          <a:p>
            <a:r>
              <a:rPr lang="en-US" altLang="zh-CN" sz="1400" dirty="0"/>
              <a:t>there is a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issue you might want to follow 0.47953224182128906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also has a great library for rendering 2d with hardware acceleration through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and it s really well made 0.4812266230583191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believe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is the only exception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ve</a:t>
            </a:r>
            <a:r>
              <a:rPr lang="en-US" altLang="zh-CN" sz="1400" dirty="0"/>
              <a:t> heard of in years of using python 0.48588448762893677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is fully capable of playing video however as you said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do not think it is capable of streaming video 0.48818492889404297</a:t>
            </a:r>
          </a:p>
          <a:p>
            <a:r>
              <a:rPr lang="en-US" altLang="zh-CN" sz="1400" dirty="0"/>
              <a:t>definitely use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for this 0.48893654346466064</a:t>
            </a:r>
          </a:p>
          <a:p>
            <a:r>
              <a:rPr lang="en-US" altLang="zh-CN" sz="1400" dirty="0"/>
              <a:t>go with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when you need more than one window 0.49054932594299316</a:t>
            </a:r>
          </a:p>
          <a:p>
            <a:r>
              <a:rPr lang="en-US" altLang="zh-CN" sz="1400" dirty="0"/>
              <a:t>since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is also using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it should work but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haven t tried that yet 0.4943513870239258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has a neat newer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and is convenient pure python </a:t>
            </a:r>
            <a:r>
              <a:rPr lang="en-US" altLang="zh-CN" sz="1400" dirty="0" err="1"/>
              <a:t>bsd</a:t>
            </a:r>
            <a:r>
              <a:rPr lang="en-US" altLang="zh-CN" sz="1400" dirty="0"/>
              <a:t> license instead of </a:t>
            </a:r>
            <a:r>
              <a:rPr lang="en-US" altLang="zh-CN" sz="1400" dirty="0" err="1"/>
              <a:t>lgpl</a:t>
            </a:r>
            <a:r>
              <a:rPr lang="en-US" altLang="zh-CN" sz="1400" dirty="0"/>
              <a:t> 0.49605345726013184</a:t>
            </a:r>
          </a:p>
          <a:p>
            <a:r>
              <a:rPr lang="en-US" altLang="zh-CN" sz="1400" dirty="0"/>
              <a:t>use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pyopengl</a:t>
            </a:r>
            <a:r>
              <a:rPr lang="en-US" altLang="zh-CN" sz="1400" dirty="0"/>
              <a:t> with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panda3d although you are writing in 2d you can still use a 3d engine or perhaps some other library 0.49662691354751587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allows you to use as many windows as you need and is fully aware of multi-monitor setups for use with </a:t>
            </a:r>
            <a:r>
              <a:rPr lang="en-US" altLang="zh-CN" sz="1400" dirty="0" err="1"/>
              <a:t>fullscreen</a:t>
            </a:r>
            <a:r>
              <a:rPr lang="en-US" altLang="zh-CN" sz="1400" dirty="0"/>
              <a:t> games 0.4994699954986572</a:t>
            </a:r>
          </a:p>
          <a:p>
            <a:r>
              <a:rPr lang="en-US" altLang="zh-CN" sz="1400" dirty="0"/>
              <a:t>you can use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library to play mp3 files but you should also have installed </a:t>
            </a:r>
            <a:r>
              <a:rPr lang="en-US" altLang="zh-CN" sz="1400" dirty="0" err="1"/>
              <a:t>avbin</a:t>
            </a:r>
            <a:r>
              <a:rPr lang="en-US" altLang="zh-CN" sz="1400" dirty="0"/>
              <a:t> library 0.5015763938426971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easily my favorite a cross-platform graphic </a:t>
            </a:r>
            <a:r>
              <a:rPr lang="en-US" altLang="zh-CN" sz="1400" dirty="0" err="1"/>
              <a:t>opengl</a:t>
            </a:r>
            <a:r>
              <a:rPr lang="en-US" altLang="zh-CN" sz="1400" dirty="0"/>
              <a:t> library with access to music as well 0.5057607293128967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you 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 find a lot of personal preferences 0.507265567779541</a:t>
            </a:r>
          </a:p>
          <a:p>
            <a:r>
              <a:rPr lang="en-US" altLang="zh-CN" sz="1400" dirty="0"/>
              <a:t>you will need to install the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library from here as python unfortunately has no built-in animated-gif support 0.5084444582462311</a:t>
            </a:r>
          </a:p>
          <a:p>
            <a:r>
              <a:rPr lang="en-US" altLang="zh-CN" sz="1400" dirty="0"/>
              <a:t>import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or from </a:t>
            </a:r>
            <a:r>
              <a:rPr lang="en-US" altLang="zh-CN" sz="1400" dirty="0" err="1"/>
              <a:t>msa</a:t>
            </a:r>
            <a:r>
              <a:rPr lang="en-US" altLang="zh-CN" sz="1400" dirty="0"/>
              <a:t> import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0.508895993232727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ll</a:t>
            </a:r>
            <a:r>
              <a:rPr lang="en-US" altLang="zh-CN" sz="1400" dirty="0"/>
              <a:t> stick to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because it s by far the fastest library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ve</a:t>
            </a:r>
            <a:r>
              <a:rPr lang="en-US" altLang="zh-CN" sz="1400" dirty="0"/>
              <a:t> tried over the </a:t>
            </a:r>
            <a:r>
              <a:rPr lang="en-US" altLang="zh-CN" sz="1400" dirty="0" err="1"/>
              <a:t>yers</a:t>
            </a:r>
            <a:r>
              <a:rPr lang="en-US" altLang="zh-CN" sz="1400" dirty="0"/>
              <a:t> and it s my religion 0.5151365697383881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didn</a:t>
            </a:r>
            <a:r>
              <a:rPr lang="en-US" altLang="zh-CN" sz="1400" dirty="0"/>
              <a:t> t use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yet but is not a </a:t>
            </a:r>
            <a:r>
              <a:rPr lang="en-US" altLang="zh-CN" sz="1400" dirty="0" err="1"/>
              <a:t>gui</a:t>
            </a:r>
            <a:r>
              <a:rPr lang="en-US" altLang="zh-CN" sz="1400" dirty="0"/>
              <a:t> library it </a:t>
            </a:r>
            <a:r>
              <a:rPr lang="en-US" altLang="zh-CN" sz="1400" dirty="0" err="1"/>
              <a:t>doesn</a:t>
            </a:r>
            <a:r>
              <a:rPr lang="en-US" altLang="zh-CN" sz="1400" dirty="0"/>
              <a:t> t have to have widgets like buttons or containers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 0.5171639323234558</a:t>
            </a:r>
          </a:p>
          <a:p>
            <a:r>
              <a:rPr lang="en-US" altLang="zh-CN" sz="1400" dirty="0"/>
              <a:t>thus import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will find </a:t>
            </a:r>
            <a:r>
              <a:rPr lang="en-US" altLang="zh-CN" sz="1400" dirty="0" err="1"/>
              <a:t>msa.pyglet</a:t>
            </a:r>
            <a:r>
              <a:rPr lang="en-US" altLang="zh-CN" sz="1400" dirty="0"/>
              <a:t> before the top-level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is considered 0.5178195536136627</a:t>
            </a:r>
          </a:p>
          <a:p>
            <a:r>
              <a:rPr lang="en-US" altLang="zh-CN" sz="1400" dirty="0"/>
              <a:t>some of the features of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are 0.5181445181369781</a:t>
            </a:r>
          </a:p>
          <a:p>
            <a:r>
              <a:rPr lang="en-US" altLang="zh-CN" sz="1400" dirty="0" err="1"/>
              <a:t>pyglet</a:t>
            </a:r>
            <a:r>
              <a:rPr lang="en-US" altLang="zh-CN" sz="1400" dirty="0"/>
              <a:t> cross platform multimedia library 0.5189152359962463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actually never used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before but in this tutorial it basically uses 0.5190176963806152</a:t>
            </a:r>
          </a:p>
          <a:p>
            <a:r>
              <a:rPr lang="en-US" altLang="zh-CN" sz="1400" dirty="0" err="1"/>
              <a:t>i</a:t>
            </a:r>
            <a:r>
              <a:rPr lang="en-US" altLang="zh-CN" sz="1400" dirty="0"/>
              <a:t> have also seen </a:t>
            </a:r>
            <a:r>
              <a:rPr lang="en-US" altLang="zh-CN" sz="1400" dirty="0" err="1"/>
              <a:t>pyglet</a:t>
            </a:r>
            <a:r>
              <a:rPr lang="en-US" altLang="zh-CN" sz="1400" dirty="0"/>
              <a:t> mentioned 0.5404048562049866</a:t>
            </a:r>
          </a:p>
        </p:txBody>
      </p:sp>
    </p:spTree>
    <p:extLst>
      <p:ext uri="{BB962C8B-B14F-4D97-AF65-F5344CB8AC3E}">
        <p14:creationId xmlns:p14="http://schemas.microsoft.com/office/powerpoint/2010/main" val="100494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6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tuple is a immutable list of values.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F92314-0229-428E-8FED-AD0ADBE733BB}"/>
              </a:ext>
            </a:extLst>
          </p:cNvPr>
          <p:cNvSpPr txBox="1"/>
          <p:nvPr/>
        </p:nvSpPr>
        <p:spPr>
          <a:xfrm>
            <a:off x="0" y="1028703"/>
            <a:ext cx="1102898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 tuple is an immutable data type 0.2611141800880432</a:t>
            </a:r>
          </a:p>
          <a:p>
            <a:r>
              <a:rPr lang="en-US" altLang="zh-CN" sz="1400" dirty="0"/>
              <a:t>a tuple is the immutable cognate 0.2629021406173706</a:t>
            </a:r>
          </a:p>
          <a:p>
            <a:r>
              <a:rPr lang="en-US" altLang="zh-CN" sz="1400" dirty="0"/>
              <a:t>tuple is a immutable un-</a:t>
            </a:r>
            <a:r>
              <a:rPr lang="en-US" altLang="zh-CN" sz="1400" dirty="0" err="1"/>
              <a:t>changable</a:t>
            </a:r>
            <a:r>
              <a:rPr lang="en-US" altLang="zh-CN" sz="1400" dirty="0"/>
              <a:t> list 0.27138352394104004</a:t>
            </a:r>
          </a:p>
          <a:p>
            <a:r>
              <a:rPr lang="en-US" altLang="zh-CN" sz="1400" dirty="0"/>
              <a:t>a tuple is a sequence of immutable python objects 0.2985212802886963</a:t>
            </a:r>
          </a:p>
          <a:p>
            <a:r>
              <a:rPr lang="en-US" altLang="zh-CN" sz="1400" dirty="0"/>
              <a:t>tuple is an immutable type 0.31056374311447144</a:t>
            </a:r>
          </a:p>
          <a:p>
            <a:r>
              <a:rPr lang="en-US" altLang="zh-CN" sz="1400" dirty="0"/>
              <a:t>a tuple is different from a string in that a tuple is an immutable list 0.3114789128303528</a:t>
            </a:r>
          </a:p>
          <a:p>
            <a:r>
              <a:rPr lang="en-US" altLang="zh-CN" sz="1400" dirty="0"/>
              <a:t>a tuple is immutable 0.3122595548629761</a:t>
            </a:r>
          </a:p>
          <a:p>
            <a:r>
              <a:rPr lang="en-US" altLang="zh-CN" sz="1400" dirty="0"/>
              <a:t>tuple is an immutable sequence type 0.3229095935821533</a:t>
            </a:r>
          </a:p>
          <a:p>
            <a:r>
              <a:rPr lang="en-US" altLang="zh-CN" sz="1400" dirty="0"/>
              <a:t>a tuple is similar to a list except it is immutable 0.33450937271118164</a:t>
            </a:r>
          </a:p>
          <a:p>
            <a:r>
              <a:rPr lang="en-US" altLang="zh-CN" sz="1400" dirty="0"/>
              <a:t>tuple is the immutable version 0.3615988492965698</a:t>
            </a:r>
          </a:p>
          <a:p>
            <a:r>
              <a:rPr lang="en-US" altLang="zh-CN" sz="1400" dirty="0"/>
              <a:t>a tuple is a sequence of items that can t be changed immutable 0.39460450410842896</a:t>
            </a:r>
          </a:p>
          <a:p>
            <a:r>
              <a:rPr lang="en-US" altLang="zh-CN" sz="1400" dirty="0"/>
              <a:t>and tuple is immutable 0.3952885866165161</a:t>
            </a:r>
          </a:p>
          <a:p>
            <a:r>
              <a:rPr lang="en-US" altLang="zh-CN" sz="1400" dirty="0"/>
              <a:t>tuple objects are immutable 0.3986896872520447</a:t>
            </a:r>
          </a:p>
          <a:p>
            <a:r>
              <a:rPr lang="en-US" altLang="zh-CN" sz="1400" dirty="0"/>
              <a:t>note that a tuple is not exactly an immutable list 0.4071000814437866</a:t>
            </a:r>
          </a:p>
          <a:p>
            <a:r>
              <a:rPr lang="en-US" altLang="zh-CN" sz="1400" dirty="0"/>
              <a:t>as a tuple is immutable it can be used as a key in a dictionary 0.40806126594543457</a:t>
            </a:r>
          </a:p>
          <a:p>
            <a:r>
              <a:rPr lang="en-US" altLang="zh-CN" sz="1400" dirty="0"/>
              <a:t>a tuple is simply an immutable sequence so you can t assign to the individual items of a tuple 0.40863847732543945</a:t>
            </a:r>
          </a:p>
          <a:p>
            <a:r>
              <a:rPr lang="en-US" altLang="zh-CN" sz="1400" dirty="0"/>
              <a:t>a tuple simply an immutable list so it behaves exactly like a list does except you cannot change it once it is created 0.4090001583099365</a:t>
            </a:r>
          </a:p>
          <a:p>
            <a:r>
              <a:rPr lang="en-US" altLang="zh-CN" sz="1400" dirty="0"/>
              <a:t>a tuple is immutable so it can be added to the set 0.410966157913208</a:t>
            </a:r>
          </a:p>
          <a:p>
            <a:r>
              <a:rPr lang="en-US" altLang="zh-CN" sz="1400" dirty="0"/>
              <a:t>a tuple is an immutable object and you are hashing the tuple as a whole 0.4115018844604492</a:t>
            </a:r>
          </a:p>
          <a:p>
            <a:r>
              <a:rPr lang="en-US" altLang="zh-CN" sz="1400" dirty="0"/>
              <a:t>also tuple is immutable 0.4122655987739563</a:t>
            </a:r>
          </a:p>
          <a:p>
            <a:r>
              <a:rPr lang="en-US" altLang="zh-CN" sz="1400" dirty="0"/>
              <a:t>tuple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1 2 3 is a tuple generator creating a tuple from the items in a list set tuple. 0.416728675365448</a:t>
            </a:r>
          </a:p>
          <a:p>
            <a:r>
              <a:rPr lang="en-US" altLang="zh-CN" sz="1400" dirty="0"/>
              <a:t>the tuple is immutable but the list inside the tuple is mutable 0.41914981603622437</a:t>
            </a:r>
          </a:p>
          <a:p>
            <a:r>
              <a:rPr lang="en-US" altLang="zh-CN" sz="1400" dirty="0"/>
              <a:t>a tuple is an ordered immutable sequence instead 0.4194890260696411</a:t>
            </a:r>
          </a:p>
          <a:p>
            <a:r>
              <a:rPr lang="en-US" altLang="zh-CN" sz="1400" dirty="0"/>
              <a:t>so now tuple is an object of type tuple now. 0.4201163053512573</a:t>
            </a:r>
          </a:p>
          <a:p>
            <a:r>
              <a:rPr lang="en-US" altLang="zh-CN" sz="1400" dirty="0"/>
              <a:t>a tuple or int on the other hand is immutable 0.4212501645088196</a:t>
            </a:r>
          </a:p>
          <a:p>
            <a:r>
              <a:rPr lang="en-US" altLang="zh-CN" sz="1400" dirty="0"/>
              <a:t>like a list a tuple is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over its elements which are again etc. 0.4235484004020691</a:t>
            </a:r>
          </a:p>
        </p:txBody>
      </p:sp>
    </p:spTree>
    <p:extLst>
      <p:ext uri="{BB962C8B-B14F-4D97-AF65-F5344CB8AC3E}">
        <p14:creationId xmlns:p14="http://schemas.microsoft.com/office/powerpoint/2010/main" val="11888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7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tuple is a immutable list of values.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F92314-0229-428E-8FED-AD0ADBE733BB}"/>
              </a:ext>
            </a:extLst>
          </p:cNvPr>
          <p:cNvSpPr txBox="1"/>
          <p:nvPr/>
        </p:nvSpPr>
        <p:spPr>
          <a:xfrm>
            <a:off x="0" y="1028703"/>
            <a:ext cx="1309685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since tuple is immutable 0.4240856170654297</a:t>
            </a:r>
          </a:p>
          <a:p>
            <a:r>
              <a:rPr lang="en-US" altLang="zh-CN" sz="1400" dirty="0"/>
              <a:t>a tuple is simply an immutable list in the form x y z or x y z 0.42435407638549805</a:t>
            </a:r>
          </a:p>
          <a:p>
            <a:r>
              <a:rPr lang="en-US" altLang="zh-CN" sz="1400" dirty="0"/>
              <a:t>it is not really a tuple of a list and a dict. 0.4268648028373718</a:t>
            </a:r>
          </a:p>
          <a:p>
            <a:r>
              <a:rPr lang="en-US" altLang="zh-CN" sz="1400" dirty="0"/>
              <a:t>a dictionary s keys can be any </a:t>
            </a:r>
            <a:r>
              <a:rPr lang="en-US" altLang="zh-CN" sz="1400" dirty="0" err="1"/>
              <a:t>hashable</a:t>
            </a:r>
            <a:r>
              <a:rPr lang="en-US" altLang="zh-CN" sz="1400" dirty="0"/>
              <a:t> object a string an integer a tuple etc. 0.4282922148704529</a:t>
            </a:r>
          </a:p>
          <a:p>
            <a:r>
              <a:rPr lang="en-US" altLang="zh-CN" sz="1400" dirty="0"/>
              <a:t>you have a tuple not a list and those are immutable 0.43199920654296875</a:t>
            </a:r>
          </a:p>
          <a:p>
            <a:r>
              <a:rPr lang="en-US" altLang="zh-CN" sz="1400" dirty="0"/>
              <a:t>is a tuple because it is immutable 0.4333133101463318</a:t>
            </a:r>
          </a:p>
          <a:p>
            <a:r>
              <a:rPr lang="en-US" altLang="zh-CN" sz="1400" dirty="0"/>
              <a:t>a tuple is essentially an immutable can t be changed in-place in memory list 0.4339284896850586</a:t>
            </a:r>
          </a:p>
          <a:p>
            <a:r>
              <a:rPr lang="en-US" altLang="zh-CN" sz="1400" dirty="0"/>
              <a:t>tuple is immutable - you can t modify them 0.4415696859359741</a:t>
            </a:r>
          </a:p>
          <a:p>
            <a:r>
              <a:rPr lang="en-US" altLang="zh-CN" sz="1400" dirty="0"/>
              <a:t>a tuple is an immutable sequence so when it is created and its memory allocated it does need to know how much elements it will contain first 0.4421844482421875</a:t>
            </a:r>
          </a:p>
          <a:p>
            <a:r>
              <a:rPr lang="en-US" altLang="zh-CN" sz="1400" dirty="0"/>
              <a:t>the tuple container is immutable but the elements inside it may or may not be immutable 0.4454752802848816</a:t>
            </a:r>
          </a:p>
          <a:p>
            <a:r>
              <a:rPr lang="en-US" altLang="zh-CN" sz="1400" dirty="0"/>
              <a:t>a string is just a list of characters. 0.4466514587402344</a:t>
            </a:r>
          </a:p>
          <a:p>
            <a:r>
              <a:rPr lang="en-US" altLang="zh-CN" sz="1400" dirty="0"/>
              <a:t>a tuple is also </a:t>
            </a:r>
            <a:r>
              <a:rPr lang="en-US" altLang="zh-CN" sz="1400" dirty="0" err="1"/>
              <a:t>iterable</a:t>
            </a:r>
            <a:r>
              <a:rPr lang="en-US" altLang="zh-CN" sz="1400" dirty="0"/>
              <a:t> 0.45047855377197266</a:t>
            </a:r>
          </a:p>
          <a:p>
            <a:r>
              <a:rPr lang="en-US" altLang="zh-CN" sz="1400" dirty="0"/>
              <a:t>tuple is of immutable type means that you cannot change the values stored in the variable a 0.45133280754089355</a:t>
            </a:r>
          </a:p>
          <a:p>
            <a:r>
              <a:rPr lang="en-US" altLang="zh-CN" sz="1400" dirty="0"/>
              <a:t>any member of a list tuple dictionary is a python object. 0.4515538215637207</a:t>
            </a:r>
          </a:p>
          <a:p>
            <a:r>
              <a:rPr lang="en-US" altLang="zh-CN" sz="1400" dirty="0"/>
              <a:t>is creating a new tuple . 0.45251184701919556</a:t>
            </a:r>
          </a:p>
          <a:p>
            <a:r>
              <a:rPr lang="en-US" altLang="zh-CN" sz="1400" dirty="0"/>
              <a:t>because tuple is immutable 0.45307815074920654</a:t>
            </a:r>
          </a:p>
          <a:p>
            <a:r>
              <a:rPr lang="en-US" altLang="zh-CN" sz="1400" dirty="0"/>
              <a:t>in python a list is mutable while a tuple is immutable 0.45527440309524536</a:t>
            </a:r>
          </a:p>
          <a:p>
            <a:r>
              <a:rPr lang="en-US" altLang="zh-CN" sz="1400" dirty="0"/>
              <a:t>the tuple is a single object 0.46414661407470703</a:t>
            </a:r>
          </a:p>
          <a:p>
            <a:r>
              <a:rPr lang="en-US" altLang="zh-CN" sz="1400" dirty="0"/>
              <a:t>names and immutable lists in python. 0.4664452075958252</a:t>
            </a:r>
          </a:p>
          <a:p>
            <a:r>
              <a:rPr lang="en-US" altLang="zh-CN" sz="1400" dirty="0"/>
              <a:t>a tuple is an immutable type which means you can t update its content 0.46742284297943115</a:t>
            </a:r>
          </a:p>
          <a:p>
            <a:r>
              <a:rPr lang="en-US" altLang="zh-CN" sz="1400" dirty="0"/>
              <a:t>tuple is an immutable type in python so gets no method append 0.46802759170532227</a:t>
            </a:r>
          </a:p>
          <a:p>
            <a:r>
              <a:rPr lang="en-US" altLang="zh-CN" sz="1400" dirty="0"/>
              <a:t>however tuple is an immutable sequence so you can t change it after you have created it 0.4692235589027405</a:t>
            </a:r>
          </a:p>
          <a:p>
            <a:r>
              <a:rPr lang="en-US" altLang="zh-CN" sz="1400" dirty="0"/>
              <a:t>a named tuple is a tuple 0.47381699085235596</a:t>
            </a:r>
          </a:p>
          <a:p>
            <a:r>
              <a:rPr lang="en-US" altLang="zh-CN" sz="1400" dirty="0"/>
              <a:t>tuple is a constructor for a tuple object that can convert a list or other sequence object to a tuple 0.4750864505767822</a:t>
            </a:r>
            <a:endParaRPr lang="zh-CN" altLang="en-US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6983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8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decorator functions are software design patterns.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456360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decorator in python is a design pattern 0.43449175357818604</a:t>
            </a:r>
          </a:p>
          <a:p>
            <a:r>
              <a:rPr lang="en-US" altLang="zh-CN" sz="1400" dirty="0"/>
              <a:t>decorator syntax like this. 0.4450201988220215</a:t>
            </a:r>
          </a:p>
          <a:p>
            <a:r>
              <a:rPr lang="en-US" altLang="zh-CN" sz="1400" dirty="0"/>
              <a:t>decorators are just a pythonic variant of the decorator design pattern 0.5356565713882446</a:t>
            </a:r>
          </a:p>
          <a:p>
            <a:r>
              <a:rPr lang="en-US" altLang="zh-CN" sz="1400" dirty="0"/>
              <a:t>a decorator based solution that you can apply to any function you want. 0.5481114387512207</a:t>
            </a:r>
          </a:p>
          <a:p>
            <a:r>
              <a:rPr lang="en-US" altLang="zh-CN" sz="1400" dirty="0"/>
              <a:t>decorator s behavior is actually the most correct 0.5503731369972229</a:t>
            </a:r>
          </a:p>
          <a:p>
            <a:r>
              <a:rPr lang="en-US" altLang="zh-CN" sz="1400" dirty="0"/>
              <a:t>decorator can t access internals of decorated functions 0.5508420467376709</a:t>
            </a:r>
          </a:p>
          <a:p>
            <a:r>
              <a:rPr lang="en-US" altLang="zh-CN" sz="1400" dirty="0"/>
              <a:t>as long as you use the decorator syntax . 0.5548020899295807</a:t>
            </a:r>
          </a:p>
          <a:p>
            <a:r>
              <a:rPr lang="en-US" altLang="zh-CN" sz="1400" dirty="0"/>
              <a:t>methods are functions . 0.5563229024410248</a:t>
            </a:r>
          </a:p>
          <a:p>
            <a:r>
              <a:rPr lang="en-US" altLang="zh-CN" sz="1400" dirty="0"/>
              <a:t>take a look at the decorator design pattern 0.5596878826618195</a:t>
            </a:r>
          </a:p>
          <a:p>
            <a:r>
              <a:rPr lang="en-US" altLang="zh-CN" sz="1400" dirty="0"/>
              <a:t>decorator method using decorator python library 0.5667092204093933</a:t>
            </a:r>
          </a:p>
          <a:p>
            <a:r>
              <a:rPr lang="en-US" altLang="zh-CN" sz="1400" dirty="0"/>
              <a:t>decorators are for </a:t>
            </a:r>
            <a:r>
              <a:rPr lang="en-US" altLang="zh-CN" sz="1400" dirty="0" err="1"/>
              <a:t>callables</a:t>
            </a:r>
            <a:r>
              <a:rPr lang="en-US" altLang="zh-CN" sz="1400" dirty="0"/>
              <a:t> functions classes etc. 0.5692996084690094</a:t>
            </a:r>
          </a:p>
          <a:p>
            <a:r>
              <a:rPr lang="en-US" altLang="zh-CN" sz="1400" dirty="0"/>
              <a:t>using decorator is not the only possible syntax 0.5732054114341736</a:t>
            </a:r>
          </a:p>
          <a:p>
            <a:r>
              <a:rPr lang="en-US" altLang="zh-CN" sz="1400" dirty="0"/>
              <a:t>a decorator is just a callable usually a function 0.5750345885753632</a:t>
            </a:r>
          </a:p>
          <a:p>
            <a:r>
              <a:rPr lang="en-US" altLang="zh-CN" sz="1400" dirty="0"/>
              <a:t>it is decorator syntax 0.5766324698925018</a:t>
            </a:r>
          </a:p>
          <a:p>
            <a:r>
              <a:rPr lang="en-US" altLang="zh-CN" sz="1400" dirty="0"/>
              <a:t>a decorator is just a simple expression 0.5768871307373047</a:t>
            </a:r>
          </a:p>
          <a:p>
            <a:r>
              <a:rPr lang="en-US" altLang="zh-CN" sz="1400" dirty="0"/>
              <a:t>decorator is equivalent to decorator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and decorator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 to decorator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0.5774471461772919</a:t>
            </a:r>
          </a:p>
          <a:p>
            <a:r>
              <a:rPr lang="en-US" altLang="zh-CN" sz="1400" dirty="0"/>
              <a:t>the decorator pattern is a design pattern used in statically typed object-oriented programming languages to allow functionality to be added to objects at run time 0.5784957408905029</a:t>
            </a:r>
          </a:p>
          <a:p>
            <a:r>
              <a:rPr lang="en-US" altLang="zh-CN" sz="1400" dirty="0"/>
              <a:t>don t worry about the decorator s performance. 0.5791357159614563</a:t>
            </a:r>
          </a:p>
          <a:p>
            <a:r>
              <a:rPr lang="en-US" altLang="zh-CN" sz="1400" dirty="0"/>
              <a:t>what decorator does is define what happens to functions that are decorated in a simple no arguments scenario </a:t>
            </a:r>
            <a:r>
              <a:rPr lang="en-US" altLang="zh-CN" sz="1400" dirty="0" err="1"/>
              <a:t>mdash</a:t>
            </a:r>
            <a:r>
              <a:rPr lang="en-US" altLang="zh-CN" sz="1400" dirty="0"/>
              <a:t> 0.5806433260440826</a:t>
            </a:r>
          </a:p>
          <a:p>
            <a:r>
              <a:rPr lang="en-US" altLang="zh-CN" sz="1400" dirty="0"/>
              <a:t>note the original decorator you post only has a single level of function and returns the decorator from that level not from inside as you are trying to do. 0.5810635089874268</a:t>
            </a:r>
          </a:p>
          <a:p>
            <a:r>
              <a:rPr lang="en-US" altLang="zh-CN" sz="1400" dirty="0"/>
              <a:t>note that the decorator called with . 0.5818430483341217</a:t>
            </a:r>
          </a:p>
          <a:p>
            <a:r>
              <a:rPr lang="en-US" altLang="zh-CN" sz="1400" dirty="0"/>
              <a:t>a decorator is just a function taking a parameter 0.5818917751312256</a:t>
            </a:r>
          </a:p>
          <a:p>
            <a:r>
              <a:rPr lang="en-US" altLang="zh-CN" sz="1400" dirty="0"/>
              <a:t>decorator pattern - in object-oriented programming the decorator pattern is a design pattern that allows </a:t>
            </a:r>
            <a:r>
              <a:rPr lang="en-US" altLang="zh-CN" sz="1400" dirty="0" err="1"/>
              <a:t>behaviour</a:t>
            </a:r>
            <a:r>
              <a:rPr lang="en-US" altLang="zh-CN" sz="1400" dirty="0"/>
              <a:t> to be added to an existing object dynamically 0.5834261775016785</a:t>
            </a:r>
          </a:p>
          <a:p>
            <a:r>
              <a:rPr lang="en-US" altLang="zh-CN" sz="1400" dirty="0"/>
              <a:t>this decorator a decorator factory in fact allow you to give a reason message 0.5838567018508911</a:t>
            </a:r>
          </a:p>
          <a:p>
            <a:r>
              <a:rPr lang="en-US" altLang="zh-CN" sz="1400" dirty="0"/>
              <a:t>decorator function is always called even if it is with no arguments 0.5871272683143616</a:t>
            </a:r>
          </a:p>
          <a:p>
            <a:r>
              <a:rPr lang="en-US" altLang="zh-CN" sz="1400" dirty="0"/>
              <a:t>a decorator factory can take any number of arguments 0.5890249609947205</a:t>
            </a:r>
          </a:p>
        </p:txBody>
      </p:sp>
    </p:spTree>
    <p:extLst>
      <p:ext uri="{BB962C8B-B14F-4D97-AF65-F5344CB8AC3E}">
        <p14:creationId xmlns:p14="http://schemas.microsoft.com/office/powerpoint/2010/main" val="409046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9</a:t>
            </a:fld>
            <a:endParaRPr lang="zh-CN" altLang="en-US" sz="240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1DA36D-173B-4D7B-90B9-A121972F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decorator functions are software design patterns.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3BA88-E697-4B93-AC93-FFCEAF7A2E24}"/>
              </a:ext>
            </a:extLst>
          </p:cNvPr>
          <p:cNvSpPr txBox="1"/>
          <p:nvPr/>
        </p:nvSpPr>
        <p:spPr>
          <a:xfrm>
            <a:off x="0" y="1028703"/>
            <a:ext cx="1551738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 decorator is simply a function that does something with another function 0.5897241532802582</a:t>
            </a:r>
          </a:p>
          <a:p>
            <a:r>
              <a:rPr lang="en-US" altLang="zh-CN" sz="1400" dirty="0"/>
              <a:t>decorator is merely a callable that transforms a function into something else 0.5897798240184784</a:t>
            </a:r>
          </a:p>
          <a:p>
            <a:r>
              <a:rPr lang="en-US" altLang="zh-CN" sz="1400" dirty="0"/>
              <a:t>a decorator can also be called as a function 0.590639740228653</a:t>
            </a:r>
          </a:p>
          <a:p>
            <a:r>
              <a:rPr lang="en-US" altLang="zh-CN" sz="1400" dirty="0"/>
              <a:t>a decorator is just a function which takes a function as an argument and returns another one 0.591400146484375</a:t>
            </a:r>
          </a:p>
          <a:p>
            <a:r>
              <a:rPr lang="en-US" altLang="zh-CN" sz="1400" dirty="0"/>
              <a:t>decorator provides a place where you can add functionality beyond making the function call 0.5923984944820404</a:t>
            </a:r>
          </a:p>
          <a:p>
            <a:r>
              <a:rPr lang="en-US" altLang="zh-CN" sz="1400" dirty="0"/>
              <a:t>a decorator is called only once every time you wrap a function with it 0.5931234955787659</a:t>
            </a:r>
          </a:p>
          <a:p>
            <a:r>
              <a:rPr lang="en-US" altLang="zh-CN" sz="1400" dirty="0"/>
              <a:t>decorator a function that takes a function as an argument and returns a function 0.5964028537273407</a:t>
            </a:r>
          </a:p>
          <a:p>
            <a:r>
              <a:rPr lang="en-US" altLang="zh-CN" sz="1400" dirty="0"/>
              <a:t>decorator should look like 0.596704363822937</a:t>
            </a:r>
          </a:p>
          <a:p>
            <a:r>
              <a:rPr lang="en-US" altLang="zh-CN" sz="1400" dirty="0"/>
              <a:t>this is called decorator syntax 0.5970273315906525</a:t>
            </a:r>
          </a:p>
          <a:p>
            <a:r>
              <a:rPr lang="en-US" altLang="zh-CN" sz="1400" dirty="0"/>
              <a:t>decorator returning a class 0.5970411002635956</a:t>
            </a:r>
          </a:p>
          <a:p>
            <a:r>
              <a:rPr lang="en-US" altLang="zh-CN" sz="1400" dirty="0"/>
              <a:t>decorators exist to do this in a very convenient way for function calls. 0.5974572896957397</a:t>
            </a:r>
          </a:p>
          <a:p>
            <a:r>
              <a:rPr lang="en-US" altLang="zh-CN" sz="1400" dirty="0"/>
              <a:t>when decorator takes arguments it s not really a decorator but a factory function which returns the real decorator 0.6008802652359009</a:t>
            </a:r>
          </a:p>
          <a:p>
            <a:r>
              <a:rPr lang="en-US" altLang="zh-CN" sz="1400" dirty="0"/>
              <a:t>the decorator syntax is provided by </a:t>
            </a:r>
            <a:r>
              <a:rPr lang="en-US" altLang="zh-CN" sz="1400" dirty="0" err="1"/>
              <a:t>pyprotocols</a:t>
            </a:r>
            <a:r>
              <a:rPr lang="en-US" altLang="zh-CN" sz="1400" dirty="0"/>
              <a:t> 0.6012500822544098</a:t>
            </a:r>
          </a:p>
          <a:p>
            <a:r>
              <a:rPr lang="en-US" altLang="zh-CN" sz="1400" dirty="0"/>
              <a:t>the decorator syntax is just syntactic sugar for you can always apply a decorator later on by using or in a class context as 0.6013472080230713</a:t>
            </a:r>
          </a:p>
          <a:p>
            <a:r>
              <a:rPr lang="en-US" altLang="zh-CN" sz="1400" dirty="0"/>
              <a:t>this decorator is actually pretty simple 0.6018975973129272</a:t>
            </a:r>
          </a:p>
          <a:p>
            <a:r>
              <a:rPr lang="en-US" altLang="zh-CN" sz="1400" dirty="0"/>
              <a:t>the decorator probably should just be declared above the class definition in the same module or in a separate decorate module depends on how many decorators you have 0.6029404401779175</a:t>
            </a:r>
          </a:p>
          <a:p>
            <a:r>
              <a:rPr lang="en-US" altLang="zh-CN" sz="1400" dirty="0"/>
              <a:t>a decorator factory is just a callable that produces the actual decorator 0.6033505797386169</a:t>
            </a:r>
          </a:p>
          <a:p>
            <a:r>
              <a:rPr lang="en-US" altLang="zh-CN" sz="1400" dirty="0"/>
              <a:t>a decorator is a function that takes a function as its only parameter and returns a function 0.6046299338340759</a:t>
            </a:r>
          </a:p>
          <a:p>
            <a:r>
              <a:rPr lang="en-US" altLang="zh-CN" sz="1400" dirty="0"/>
              <a:t>it s also worth reading up on the property decorator and decorators in general. 0.605961263179779</a:t>
            </a:r>
          </a:p>
          <a:p>
            <a:r>
              <a:rPr lang="en-US" altLang="zh-CN" sz="1400" dirty="0"/>
              <a:t>decorator to a view function 0.6064012050628662</a:t>
            </a:r>
          </a:p>
          <a:p>
            <a:r>
              <a:rPr lang="en-US" altLang="zh-CN" sz="1400" dirty="0"/>
              <a:t>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had time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d turn this into a decorator. 0.6070349812507629</a:t>
            </a:r>
          </a:p>
          <a:p>
            <a:r>
              <a:rPr lang="en-US" altLang="zh-CN" sz="1400" dirty="0"/>
              <a:t>decorator syntax is shorthand for 0.6072580814361572</a:t>
            </a:r>
          </a:p>
          <a:p>
            <a:r>
              <a:rPr lang="en-US" altLang="zh-CN" sz="1400" dirty="0"/>
              <a:t>decorator must accept function as the only argument 0.6077711582183838</a:t>
            </a:r>
          </a:p>
          <a:p>
            <a:r>
              <a:rPr lang="en-US" altLang="zh-CN" sz="1400" dirty="0"/>
              <a:t>function decorators are examples of functions that return functions 0.6079984307289124</a:t>
            </a:r>
          </a:p>
        </p:txBody>
      </p:sp>
    </p:spTree>
    <p:extLst>
      <p:ext uri="{BB962C8B-B14F-4D97-AF65-F5344CB8AC3E}">
        <p14:creationId xmlns:p14="http://schemas.microsoft.com/office/powerpoint/2010/main" val="1092177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BBE7"/>
      </a:accent1>
      <a:accent2>
        <a:srgbClr val="91D8F2"/>
      </a:accent2>
      <a:accent3>
        <a:srgbClr val="FF83A8"/>
      </a:accent3>
      <a:accent4>
        <a:srgbClr val="FFBFBE"/>
      </a:accent4>
      <a:accent5>
        <a:srgbClr val="707070"/>
      </a:accent5>
      <a:accent6>
        <a:srgbClr val="54545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1615</TotalTime>
  <Words>11055</Words>
  <Application>Microsoft Office PowerPoint</Application>
  <PresentationFormat>全屏显示(4:3)</PresentationFormat>
  <Paragraphs>737</Paragraphs>
  <Slides>28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主题5</vt:lpstr>
      <vt:lpstr>think-cell Slide</vt:lpstr>
      <vt:lpstr>工作汇报</vt:lpstr>
      <vt:lpstr>Python is a widely used high-level programming language for general-purpose programming, created by Guido van Rossum and first released in 1991.</vt:lpstr>
      <vt:lpstr>Python is a widely used high-level programming language for general-purpose programming, created by Guido van Rossum and first released in 1991.</vt:lpstr>
      <vt:lpstr>pyglet is a python module used for visuals and sound.</vt:lpstr>
      <vt:lpstr>pyglet is a python module used for visuals and sound.</vt:lpstr>
      <vt:lpstr>a tuple is a immutable list of values.</vt:lpstr>
      <vt:lpstr>a tuple is a immutable list of values.</vt:lpstr>
      <vt:lpstr>decorator functions are software design patterns.</vt:lpstr>
      <vt:lpstr>decorator functions are software design patterns.</vt:lpstr>
      <vt:lpstr>in python 3 range just returns a generator.</vt:lpstr>
      <vt:lpstr>in python 3 range just returns a generator.</vt:lpstr>
      <vt:lpstr>finding the minimum maximum of a sequence of sequences is possible but if you want to sort by a specific element in each sequence use the key -argument.</vt:lpstr>
      <vt:lpstr>finding the minimum maximum of a sequence of sequences is possible but if you want to sort by a specific element in each sequence use the key -argument.</vt:lpstr>
      <vt:lpstr>in command line run there are multiple ways to close the python shell or alternatively ctrl + d will close the shell and put you back on your terminal s command line.</vt:lpstr>
      <vt:lpstr>in command line run there are multiple ways to close the python shell or alternatively ctrl + d will close the shell and put you back on your terminal s command line.</vt:lpstr>
      <vt:lpstr>note some ides like pycharm will issue a warning when a mutable type is specified as a default attribute.</vt:lpstr>
      <vt:lpstr>note some ides like pycharm will issue a warning when a mutable type is specified as a default attribute.</vt:lpstr>
      <vt:lpstr>note using from __future__ import print_function in python 2 will allow users to use the print function the same as python 3 code.</vt:lpstr>
      <vt:lpstr>note using from __future__ import print_function in python 2 will allow users to use the print function the same as python 3 code.</vt:lpstr>
      <vt:lpstr>generator objects cannot be indexed and makes use of the next function to get items in order.</vt:lpstr>
      <vt:lpstr>generator objects cannot be indexed and makes use of the next function to get items in order.</vt:lpstr>
      <vt:lpstr>code in static context cannot reference code in instance context.</vt:lpstr>
      <vt:lpstr>code in static context cannot reference code in instance context.</vt:lpstr>
      <vt:lpstr>the size of the array cannot be specified as a long arrays use a zero-based index system which means indexing starts at 0 and ends at length 1</vt:lpstr>
      <vt:lpstr>the size of the array cannot be specified as a long arrays use a zero-based index system which means indexing starts at 0 and ends at length 1</vt:lpstr>
      <vt:lpstr>a point worth noting about the diamond is that it cannot be used with anonymous classes.</vt:lpstr>
      <vt:lpstr>a point worth noting about the diamond is that it cannot be used with anonymous classes.</vt:lpstr>
      <vt:lpstr>Q&amp;A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 Erde</cp:lastModifiedBy>
  <cp:revision>266</cp:revision>
  <cp:lastPrinted>2018-06-07T16:00:00Z</cp:lastPrinted>
  <dcterms:created xsi:type="dcterms:W3CDTF">2018-06-07T16:00:00Z</dcterms:created>
  <dcterms:modified xsi:type="dcterms:W3CDTF">2018-11-20T08:38:25Z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  <property fmtid="{D5CDD505-2E9C-101B-9397-08002B2CF9AE}" pid="4" name="KSORubyTemplateID">
    <vt:lpwstr>2</vt:lpwstr>
  </property>
</Properties>
</file>