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261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B66D74-2675-4E05-9F6E-50EF10699ACD}">
          <p14:sldIdLst>
            <p14:sldId id="256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A9"/>
    <a:srgbClr val="39BAE8"/>
    <a:srgbClr val="42BDE9"/>
    <a:srgbClr val="FFBFBE"/>
    <a:srgbClr val="92D9F2"/>
    <a:srgbClr val="E6E6E6"/>
    <a:srgbClr val="FCBA40"/>
    <a:srgbClr val="FFDA93"/>
    <a:srgbClr val="FFC0BE"/>
    <a:srgbClr val="76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6201" autoAdjust="0"/>
  </p:normalViewPr>
  <p:slideViewPr>
    <p:cSldViewPr snapToGrid="0">
      <p:cViewPr varScale="1">
        <p:scale>
          <a:sx n="90" d="100"/>
          <a:sy n="90" d="100"/>
        </p:scale>
        <p:origin x="102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92596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409359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23642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82276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08200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48625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76457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153836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42344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40936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539599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1639050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455586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595234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311780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95438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4140193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419197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33714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9299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1596926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24588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157877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8141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17172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33390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椭圆 41"/>
          <p:cNvSpPr/>
          <p:nvPr userDrawn="1"/>
        </p:nvSpPr>
        <p:spPr>
          <a:xfrm>
            <a:off x="5774005" y="715252"/>
            <a:ext cx="2647538" cy="353005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: 形状 50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40" name="Freeform 9"/>
          <p:cNvSpPr/>
          <p:nvPr userDrawn="1"/>
        </p:nvSpPr>
        <p:spPr bwMode="auto">
          <a:xfrm>
            <a:off x="4018731" y="2039471"/>
            <a:ext cx="4552678" cy="3380331"/>
          </a:xfrm>
          <a:custGeom>
            <a:avLst/>
            <a:gdLst>
              <a:gd name="T0" fmla="*/ 0 w 4357"/>
              <a:gd name="T1" fmla="*/ 592 h 2429"/>
              <a:gd name="T2" fmla="*/ 3232 w 4357"/>
              <a:gd name="T3" fmla="*/ 592 h 2429"/>
              <a:gd name="T4" fmla="*/ 2777 w 4357"/>
              <a:gd name="T5" fmla="*/ 1195 h 2429"/>
              <a:gd name="T6" fmla="*/ 2621 w 4357"/>
              <a:gd name="T7" fmla="*/ 1265 h 2429"/>
              <a:gd name="T8" fmla="*/ 2848 w 4357"/>
              <a:gd name="T9" fmla="*/ 1644 h 2429"/>
              <a:gd name="T10" fmla="*/ 3040 w 4357"/>
              <a:gd name="T11" fmla="*/ 2304 h 2429"/>
              <a:gd name="T12" fmla="*/ 0 w 4357"/>
              <a:gd name="T13" fmla="*/ 2208 h 2429"/>
              <a:gd name="T14" fmla="*/ 0 w 4357"/>
              <a:gd name="T15" fmla="*/ 592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7" h="2429">
                <a:moveTo>
                  <a:pt x="0" y="592"/>
                </a:moveTo>
                <a:cubicBezTo>
                  <a:pt x="0" y="592"/>
                  <a:pt x="1964" y="0"/>
                  <a:pt x="3232" y="592"/>
                </a:cubicBezTo>
                <a:cubicBezTo>
                  <a:pt x="4357" y="1117"/>
                  <a:pt x="3079" y="1186"/>
                  <a:pt x="2777" y="1195"/>
                </a:cubicBezTo>
                <a:cubicBezTo>
                  <a:pt x="2718" y="1196"/>
                  <a:pt x="2661" y="1221"/>
                  <a:pt x="2621" y="1265"/>
                </a:cubicBezTo>
                <a:cubicBezTo>
                  <a:pt x="2553" y="1339"/>
                  <a:pt x="2523" y="1471"/>
                  <a:pt x="2848" y="1644"/>
                </a:cubicBezTo>
                <a:cubicBezTo>
                  <a:pt x="3368" y="1920"/>
                  <a:pt x="3396" y="2196"/>
                  <a:pt x="3040" y="2304"/>
                </a:cubicBezTo>
                <a:cubicBezTo>
                  <a:pt x="2629" y="2429"/>
                  <a:pt x="0" y="2208"/>
                  <a:pt x="0" y="2208"/>
                </a:cubicBezTo>
                <a:lnTo>
                  <a:pt x="0" y="592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23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1" y="2"/>
            <a:ext cx="3271838" cy="3919337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椭圆 55"/>
          <p:cNvSpPr/>
          <p:nvPr userDrawn="1"/>
        </p:nvSpPr>
        <p:spPr>
          <a:xfrm>
            <a:off x="700986" y="3122083"/>
            <a:ext cx="1958309" cy="26110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Freeform 13"/>
          <p:cNvSpPr/>
          <p:nvPr userDrawn="1"/>
        </p:nvSpPr>
        <p:spPr bwMode="auto">
          <a:xfrm>
            <a:off x="1090474" y="1088584"/>
            <a:ext cx="2570780" cy="2895623"/>
          </a:xfrm>
          <a:custGeom>
            <a:avLst/>
            <a:gdLst>
              <a:gd name="T0" fmla="*/ 1149 w 1149"/>
              <a:gd name="T1" fmla="*/ 86 h 971"/>
              <a:gd name="T2" fmla="*/ 427 w 1149"/>
              <a:gd name="T3" fmla="*/ 86 h 971"/>
              <a:gd name="T4" fmla="*/ 539 w 1149"/>
              <a:gd name="T5" fmla="*/ 300 h 971"/>
              <a:gd name="T6" fmla="*/ 254 w 1149"/>
              <a:gd name="T7" fmla="*/ 554 h 971"/>
              <a:gd name="T8" fmla="*/ 336 w 1149"/>
              <a:gd name="T9" fmla="*/ 895 h 971"/>
              <a:gd name="T10" fmla="*/ 1149 w 1149"/>
              <a:gd name="T11" fmla="*/ 895 h 971"/>
              <a:gd name="T12" fmla="*/ 1149 w 1149"/>
              <a:gd name="T13" fmla="*/ 86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971">
                <a:moveTo>
                  <a:pt x="1149" y="86"/>
                </a:moveTo>
                <a:cubicBezTo>
                  <a:pt x="1149" y="86"/>
                  <a:pt x="508" y="0"/>
                  <a:pt x="427" y="86"/>
                </a:cubicBezTo>
                <a:cubicBezTo>
                  <a:pt x="343" y="175"/>
                  <a:pt x="444" y="199"/>
                  <a:pt x="539" y="300"/>
                </a:cubicBezTo>
                <a:cubicBezTo>
                  <a:pt x="615" y="381"/>
                  <a:pt x="508" y="473"/>
                  <a:pt x="254" y="554"/>
                </a:cubicBezTo>
                <a:cubicBezTo>
                  <a:pt x="0" y="635"/>
                  <a:pt x="20" y="818"/>
                  <a:pt x="336" y="895"/>
                </a:cubicBezTo>
                <a:cubicBezTo>
                  <a:pt x="651" y="971"/>
                  <a:pt x="1149" y="895"/>
                  <a:pt x="1149" y="895"/>
                </a:cubicBezTo>
                <a:lnTo>
                  <a:pt x="1149" y="86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" name="任意多边形: 形状 32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2451597" y="992947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446816" y="3120770"/>
            <a:ext cx="424080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446815" y="1862835"/>
            <a:ext cx="4240808" cy="125793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6816" y="453010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6815" y="484727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15995" y="2215242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16832" y="3110595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任意多边形: 形状 8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1" y="4"/>
            <a:ext cx="2409825" cy="2886731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2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4"/>
            <a:ext cx="9144000" cy="6857999"/>
            <a:chOff x="0" y="1"/>
            <a:chExt cx="12192000" cy="6857999"/>
          </a:xfrm>
        </p:grpSpPr>
        <p:sp>
          <p:nvSpPr>
            <p:cNvPr id="5" name="椭圆 4"/>
            <p:cNvSpPr/>
            <p:nvPr userDrawn="1"/>
          </p:nvSpPr>
          <p:spPr>
            <a:xfrm>
              <a:off x="7698671" y="715249"/>
              <a:ext cx="3530051" cy="353005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任意多边形: 形状 6"/>
            <p:cNvSpPr/>
            <p:nvPr userDrawn="1"/>
          </p:nvSpPr>
          <p:spPr bwMode="auto">
            <a:xfrm>
              <a:off x="0" y="1699690"/>
              <a:ext cx="12192000" cy="5158309"/>
            </a:xfrm>
            <a:custGeom>
              <a:avLst/>
              <a:gdLst>
                <a:gd name="connsiteX0" fmla="*/ 9136649 w 12192000"/>
                <a:gd name="connsiteY0" fmla="*/ 19 h 5158309"/>
                <a:gd name="connsiteX1" fmla="*/ 12127529 w 12192000"/>
                <a:gd name="connsiteY1" fmla="*/ 961461 h 5158309"/>
                <a:gd name="connsiteX2" fmla="*/ 12192000 w 12192000"/>
                <a:gd name="connsiteY2" fmla="*/ 999249 h 5158309"/>
                <a:gd name="connsiteX3" fmla="*/ 12192000 w 12192000"/>
                <a:gd name="connsiteY3" fmla="*/ 5158309 h 5158309"/>
                <a:gd name="connsiteX4" fmla="*/ 0 w 12192000"/>
                <a:gd name="connsiteY4" fmla="*/ 5158309 h 5158309"/>
                <a:gd name="connsiteX5" fmla="*/ 0 w 12192000"/>
                <a:gd name="connsiteY5" fmla="*/ 4381506 h 5158309"/>
                <a:gd name="connsiteX6" fmla="*/ 766800 w 12192000"/>
                <a:gd name="connsiteY6" fmla="*/ 4316986 h 5158309"/>
                <a:gd name="connsiteX7" fmla="*/ 8952198 w 12192000"/>
                <a:gd name="connsiteY7" fmla="*/ 2840206 h 5158309"/>
                <a:gd name="connsiteX8" fmla="*/ 8329819 w 12192000"/>
                <a:gd name="connsiteY8" fmla="*/ 1097121 h 5158309"/>
                <a:gd name="connsiteX9" fmla="*/ 8478005 w 12192000"/>
                <a:gd name="connsiteY9" fmla="*/ 73404 h 5158309"/>
                <a:gd name="connsiteX10" fmla="*/ 9136649 w 12192000"/>
                <a:gd name="connsiteY10" fmla="*/ 19 h 51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5158309">
                  <a:moveTo>
                    <a:pt x="9136649" y="19"/>
                  </a:moveTo>
                  <a:cubicBezTo>
                    <a:pt x="10314094" y="3991"/>
                    <a:pt x="11572111" y="642470"/>
                    <a:pt x="12127529" y="961461"/>
                  </a:cubicBezTo>
                  <a:lnTo>
                    <a:pt x="12192000" y="999249"/>
                  </a:lnTo>
                  <a:lnTo>
                    <a:pt x="12192000" y="5158309"/>
                  </a:lnTo>
                  <a:lnTo>
                    <a:pt x="0" y="5158309"/>
                  </a:lnTo>
                  <a:lnTo>
                    <a:pt x="0" y="4381506"/>
                  </a:lnTo>
                  <a:lnTo>
                    <a:pt x="766800" y="4316986"/>
                  </a:lnTo>
                  <a:cubicBezTo>
                    <a:pt x="4095417" y="4019555"/>
                    <a:pt x="7729668" y="3545741"/>
                    <a:pt x="8952198" y="2840206"/>
                  </a:cubicBezTo>
                  <a:cubicBezTo>
                    <a:pt x="11397259" y="1429137"/>
                    <a:pt x="8329819" y="1097121"/>
                    <a:pt x="8329819" y="1097121"/>
                  </a:cubicBezTo>
                  <a:cubicBezTo>
                    <a:pt x="8329819" y="1097121"/>
                    <a:pt x="6655323" y="516093"/>
                    <a:pt x="8478005" y="73404"/>
                  </a:cubicBezTo>
                  <a:cubicBezTo>
                    <a:pt x="8691022" y="21527"/>
                    <a:pt x="8912374" y="-737"/>
                    <a:pt x="9136649" y="1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8" name="Freeform 9"/>
            <p:cNvSpPr/>
            <p:nvPr userDrawn="1"/>
          </p:nvSpPr>
          <p:spPr bwMode="auto">
            <a:xfrm>
              <a:off x="5358307" y="2039469"/>
              <a:ext cx="6070237" cy="3380331"/>
            </a:xfrm>
            <a:custGeom>
              <a:avLst/>
              <a:gdLst>
                <a:gd name="T0" fmla="*/ 0 w 4357"/>
                <a:gd name="T1" fmla="*/ 592 h 2429"/>
                <a:gd name="T2" fmla="*/ 3232 w 4357"/>
                <a:gd name="T3" fmla="*/ 592 h 2429"/>
                <a:gd name="T4" fmla="*/ 2777 w 4357"/>
                <a:gd name="T5" fmla="*/ 1195 h 2429"/>
                <a:gd name="T6" fmla="*/ 2621 w 4357"/>
                <a:gd name="T7" fmla="*/ 1265 h 2429"/>
                <a:gd name="T8" fmla="*/ 2848 w 4357"/>
                <a:gd name="T9" fmla="*/ 1644 h 2429"/>
                <a:gd name="T10" fmla="*/ 3040 w 4357"/>
                <a:gd name="T11" fmla="*/ 2304 h 2429"/>
                <a:gd name="T12" fmla="*/ 0 w 4357"/>
                <a:gd name="T13" fmla="*/ 2208 h 2429"/>
                <a:gd name="T14" fmla="*/ 0 w 4357"/>
                <a:gd name="T15" fmla="*/ 592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7" h="2429">
                  <a:moveTo>
                    <a:pt x="0" y="592"/>
                  </a:moveTo>
                  <a:cubicBezTo>
                    <a:pt x="0" y="592"/>
                    <a:pt x="1964" y="0"/>
                    <a:pt x="3232" y="592"/>
                  </a:cubicBezTo>
                  <a:cubicBezTo>
                    <a:pt x="4357" y="1117"/>
                    <a:pt x="3079" y="1186"/>
                    <a:pt x="2777" y="1195"/>
                  </a:cubicBezTo>
                  <a:cubicBezTo>
                    <a:pt x="2718" y="1196"/>
                    <a:pt x="2661" y="1221"/>
                    <a:pt x="2621" y="1265"/>
                  </a:cubicBezTo>
                  <a:cubicBezTo>
                    <a:pt x="2553" y="1339"/>
                    <a:pt x="2523" y="1471"/>
                    <a:pt x="2848" y="1644"/>
                  </a:cubicBezTo>
                  <a:cubicBezTo>
                    <a:pt x="3368" y="1920"/>
                    <a:pt x="3396" y="2196"/>
                    <a:pt x="3040" y="2304"/>
                  </a:cubicBezTo>
                  <a:cubicBezTo>
                    <a:pt x="2629" y="2429"/>
                    <a:pt x="0" y="2208"/>
                    <a:pt x="0" y="2208"/>
                  </a:cubicBezTo>
                  <a:lnTo>
                    <a:pt x="0" y="592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23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2743200" y="3636650"/>
              <a:ext cx="9448800" cy="3221350"/>
            </a:xfrm>
            <a:custGeom>
              <a:avLst/>
              <a:gdLst>
                <a:gd name="T0" fmla="*/ 0 w 4860"/>
                <a:gd name="T1" fmla="*/ 1468 h 1672"/>
                <a:gd name="T2" fmla="*/ 3924 w 4860"/>
                <a:gd name="T3" fmla="*/ 920 h 1672"/>
                <a:gd name="T4" fmla="*/ 3756 w 4860"/>
                <a:gd name="T5" fmla="*/ 416 h 1672"/>
                <a:gd name="T6" fmla="*/ 3796 w 4860"/>
                <a:gd name="T7" fmla="*/ 120 h 1672"/>
                <a:gd name="T8" fmla="*/ 4860 w 4860"/>
                <a:gd name="T9" fmla="*/ 428 h 1672"/>
                <a:gd name="T10" fmla="*/ 4860 w 4860"/>
                <a:gd name="T11" fmla="*/ 1672 h 1672"/>
                <a:gd name="T12" fmla="*/ 0 w 4860"/>
                <a:gd name="T13" fmla="*/ 1672 h 1672"/>
                <a:gd name="T14" fmla="*/ 0 w 4860"/>
                <a:gd name="T15" fmla="*/ 1468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0" h="1672">
                  <a:moveTo>
                    <a:pt x="0" y="1468"/>
                  </a:moveTo>
                  <a:cubicBezTo>
                    <a:pt x="0" y="1468"/>
                    <a:pt x="3264" y="1328"/>
                    <a:pt x="3924" y="920"/>
                  </a:cubicBezTo>
                  <a:cubicBezTo>
                    <a:pt x="4584" y="512"/>
                    <a:pt x="3756" y="416"/>
                    <a:pt x="3756" y="416"/>
                  </a:cubicBezTo>
                  <a:cubicBezTo>
                    <a:pt x="3756" y="416"/>
                    <a:pt x="3304" y="248"/>
                    <a:pt x="3796" y="120"/>
                  </a:cubicBezTo>
                  <a:cubicBezTo>
                    <a:pt x="4256" y="0"/>
                    <a:pt x="4860" y="428"/>
                    <a:pt x="4860" y="428"/>
                  </a:cubicBezTo>
                  <a:cubicBezTo>
                    <a:pt x="4860" y="1672"/>
                    <a:pt x="4860" y="1672"/>
                    <a:pt x="4860" y="1672"/>
                  </a:cubicBezTo>
                  <a:cubicBezTo>
                    <a:pt x="0" y="1672"/>
                    <a:pt x="0" y="1672"/>
                    <a:pt x="0" y="1672"/>
                  </a:cubicBezTo>
                  <a:lnTo>
                    <a:pt x="0" y="1468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6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任意多边形: 形状 9"/>
            <p:cNvSpPr/>
            <p:nvPr userDrawn="1"/>
          </p:nvSpPr>
          <p:spPr>
            <a:xfrm>
              <a:off x="0" y="1"/>
              <a:ext cx="4362450" cy="3919337"/>
            </a:xfrm>
            <a:custGeom>
              <a:avLst/>
              <a:gdLst>
                <a:gd name="connsiteX0" fmla="*/ 0 w 5276850"/>
                <a:gd name="connsiteY0" fmla="*/ 0 h 4740857"/>
                <a:gd name="connsiteX1" fmla="*/ 4934008 w 5276850"/>
                <a:gd name="connsiteY1" fmla="*/ 0 h 4740857"/>
                <a:gd name="connsiteX2" fmla="*/ 5018610 w 5276850"/>
                <a:gd name="connsiteY2" fmla="*/ 175624 h 4740857"/>
                <a:gd name="connsiteX3" fmla="*/ 5276850 w 5276850"/>
                <a:gd name="connsiteY3" fmla="*/ 1454732 h 4740857"/>
                <a:gd name="connsiteX4" fmla="*/ 1990725 w 5276850"/>
                <a:gd name="connsiteY4" fmla="*/ 4740857 h 4740857"/>
                <a:gd name="connsiteX5" fmla="*/ 153421 w 5276850"/>
                <a:gd name="connsiteY5" fmla="*/ 4179639 h 4740857"/>
                <a:gd name="connsiteX6" fmla="*/ 0 w 5276850"/>
                <a:gd name="connsiteY6" fmla="*/ 4064913 h 47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850" h="4740857">
                  <a:moveTo>
                    <a:pt x="0" y="0"/>
                  </a:moveTo>
                  <a:lnTo>
                    <a:pt x="4934008" y="0"/>
                  </a:lnTo>
                  <a:lnTo>
                    <a:pt x="5018610" y="175624"/>
                  </a:lnTo>
                  <a:cubicBezTo>
                    <a:pt x="5184897" y="568770"/>
                    <a:pt x="5276850" y="1001013"/>
                    <a:pt x="5276850" y="1454732"/>
                  </a:cubicBezTo>
                  <a:cubicBezTo>
                    <a:pt x="5276850" y="3269609"/>
                    <a:pt x="3805602" y="4740857"/>
                    <a:pt x="1990725" y="4740857"/>
                  </a:cubicBezTo>
                  <a:cubicBezTo>
                    <a:pt x="1310146" y="4740857"/>
                    <a:pt x="677890" y="4533963"/>
                    <a:pt x="153421" y="4179639"/>
                  </a:cubicBezTo>
                  <a:lnTo>
                    <a:pt x="0" y="4064913"/>
                  </a:ln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934647" y="3122083"/>
              <a:ext cx="2611078" cy="261107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Freeform 13"/>
            <p:cNvSpPr/>
            <p:nvPr userDrawn="1"/>
          </p:nvSpPr>
          <p:spPr bwMode="auto">
            <a:xfrm>
              <a:off x="1453964" y="1088581"/>
              <a:ext cx="3427706" cy="2895623"/>
            </a:xfrm>
            <a:custGeom>
              <a:avLst/>
              <a:gdLst>
                <a:gd name="T0" fmla="*/ 1149 w 1149"/>
                <a:gd name="T1" fmla="*/ 86 h 971"/>
                <a:gd name="T2" fmla="*/ 427 w 1149"/>
                <a:gd name="T3" fmla="*/ 86 h 971"/>
                <a:gd name="T4" fmla="*/ 539 w 1149"/>
                <a:gd name="T5" fmla="*/ 300 h 971"/>
                <a:gd name="T6" fmla="*/ 254 w 1149"/>
                <a:gd name="T7" fmla="*/ 554 h 971"/>
                <a:gd name="T8" fmla="*/ 336 w 1149"/>
                <a:gd name="T9" fmla="*/ 895 h 971"/>
                <a:gd name="T10" fmla="*/ 1149 w 1149"/>
                <a:gd name="T11" fmla="*/ 895 h 971"/>
                <a:gd name="T12" fmla="*/ 1149 w 1149"/>
                <a:gd name="T13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971">
                  <a:moveTo>
                    <a:pt x="1149" y="86"/>
                  </a:moveTo>
                  <a:cubicBezTo>
                    <a:pt x="1149" y="86"/>
                    <a:pt x="508" y="0"/>
                    <a:pt x="427" y="86"/>
                  </a:cubicBezTo>
                  <a:cubicBezTo>
                    <a:pt x="343" y="175"/>
                    <a:pt x="444" y="199"/>
                    <a:pt x="539" y="300"/>
                  </a:cubicBezTo>
                  <a:cubicBezTo>
                    <a:pt x="615" y="381"/>
                    <a:pt x="508" y="473"/>
                    <a:pt x="254" y="554"/>
                  </a:cubicBezTo>
                  <a:cubicBezTo>
                    <a:pt x="0" y="635"/>
                    <a:pt x="20" y="818"/>
                    <a:pt x="336" y="895"/>
                  </a:cubicBezTo>
                  <a:cubicBezTo>
                    <a:pt x="651" y="971"/>
                    <a:pt x="1149" y="895"/>
                    <a:pt x="1149" y="895"/>
                  </a:cubicBezTo>
                  <a:lnTo>
                    <a:pt x="1149" y="86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 flipV="1">
              <a:off x="0" y="4353146"/>
              <a:ext cx="7610576" cy="2504854"/>
            </a:xfrm>
            <a:custGeom>
              <a:avLst/>
              <a:gdLst>
                <a:gd name="connsiteX0" fmla="*/ 3160308 w 7610576"/>
                <a:gd name="connsiteY0" fmla="*/ 2504854 h 2504854"/>
                <a:gd name="connsiteX1" fmla="*/ 7486141 w 7610576"/>
                <a:gd name="connsiteY1" fmla="*/ 204827 h 2504854"/>
                <a:gd name="connsiteX2" fmla="*/ 7610576 w 7610576"/>
                <a:gd name="connsiteY2" fmla="*/ 0 h 2504854"/>
                <a:gd name="connsiteX3" fmla="*/ 0 w 7610576"/>
                <a:gd name="connsiteY3" fmla="*/ 0 h 2504854"/>
                <a:gd name="connsiteX4" fmla="*/ 0 w 7610576"/>
                <a:gd name="connsiteY4" fmla="*/ 1431782 h 2504854"/>
                <a:gd name="connsiteX5" fmla="*/ 243558 w 7610576"/>
                <a:gd name="connsiteY5" fmla="*/ 1613912 h 2504854"/>
                <a:gd name="connsiteX6" fmla="*/ 3160308 w 7610576"/>
                <a:gd name="connsiteY6" fmla="*/ 2504854 h 25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0576" h="2504854">
                  <a:moveTo>
                    <a:pt x="3160308" y="2504854"/>
                  </a:moveTo>
                  <a:cubicBezTo>
                    <a:pt x="4961025" y="2504854"/>
                    <a:pt x="6548649" y="1592499"/>
                    <a:pt x="7486141" y="204827"/>
                  </a:cubicBezTo>
                  <a:lnTo>
                    <a:pt x="7610576" y="0"/>
                  </a:lnTo>
                  <a:lnTo>
                    <a:pt x="0" y="0"/>
                  </a:lnTo>
                  <a:lnTo>
                    <a:pt x="0" y="1431782"/>
                  </a:lnTo>
                  <a:lnTo>
                    <a:pt x="243558" y="1613912"/>
                  </a:lnTo>
                  <a:cubicBezTo>
                    <a:pt x="1076162" y="2176407"/>
                    <a:pt x="2079878" y="2504854"/>
                    <a:pt x="3160308" y="2504854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2451597" y="1030771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2034340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34057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37222" y="4044305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.xml"/><Relationship Id="rId7" Type="http://schemas.openxmlformats.org/officeDocument/2006/relationships/notesSlide" Target="../notesSlides/notesSlide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think-cell Slide" r:id="rId8" imgW="9525" imgH="9525" progId="TCLayout.ActiveDocument.1">
                  <p:embed/>
                </p:oleObj>
              </mc:Choice>
              <mc:Fallback>
                <p:oleObj name="think-cell Slide" r:id="rId8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5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工作汇报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10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39" y="4"/>
            <a:ext cx="8137922" cy="1028699"/>
          </a:xfrm>
        </p:spPr>
        <p:txBody>
          <a:bodyPr/>
          <a:lstStyle/>
          <a:p>
            <a:r>
              <a:rPr lang="en-US" altLang="zh-CN" dirty="0"/>
              <a:t>in python 3 range just returns a generator.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763221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 python 3 range returns a generator</a:t>
            </a:r>
          </a:p>
          <a:p>
            <a:r>
              <a:rPr lang="en-US" altLang="zh-CN" sz="1400" dirty="0"/>
              <a:t> 0.18407708406448364</a:t>
            </a:r>
          </a:p>
          <a:p>
            <a:r>
              <a:rPr lang="en-US" altLang="zh-CN" sz="1400" dirty="0"/>
              <a:t>in python 3 range returns a generator immutable sequence . </a:t>
            </a:r>
          </a:p>
          <a:p>
            <a:r>
              <a:rPr lang="en-US" altLang="zh-CN" sz="1400" dirty="0"/>
              <a:t>0.19870948791503906</a:t>
            </a:r>
          </a:p>
          <a:p>
            <a:r>
              <a:rPr lang="en-US" altLang="zh-CN" sz="1400" dirty="0"/>
              <a:t>in python 3 range is a generator </a:t>
            </a:r>
          </a:p>
          <a:p>
            <a:r>
              <a:rPr lang="en-US" altLang="zh-CN" sz="1400" dirty="0"/>
              <a:t>0.23416459560394287</a:t>
            </a:r>
          </a:p>
          <a:p>
            <a:r>
              <a:rPr lang="en-US" altLang="zh-CN" sz="1400" dirty="0"/>
              <a:t>in python 2.x map returns a list in python 3.x it returns a generator. </a:t>
            </a:r>
          </a:p>
          <a:p>
            <a:r>
              <a:rPr lang="en-US" altLang="zh-CN" sz="1400" dirty="0"/>
              <a:t>0.2977522015571594</a:t>
            </a:r>
          </a:p>
          <a:p>
            <a:r>
              <a:rPr lang="en-US" altLang="zh-CN" sz="1400" dirty="0"/>
              <a:t>in python 3 map returns a generator</a:t>
            </a:r>
          </a:p>
          <a:p>
            <a:r>
              <a:rPr lang="en-US" altLang="zh-CN" sz="1400" dirty="0"/>
              <a:t> 0.3272795081138611</a:t>
            </a:r>
          </a:p>
          <a:p>
            <a:r>
              <a:rPr lang="en-US" altLang="zh-CN" sz="1400" dirty="0"/>
              <a:t>in python 3 use range as above. </a:t>
            </a:r>
          </a:p>
          <a:p>
            <a:r>
              <a:rPr lang="en-US" altLang="zh-CN" sz="1400" dirty="0"/>
              <a:t>0.33477675914764404</a:t>
            </a:r>
          </a:p>
          <a:p>
            <a:r>
              <a:rPr lang="en-US" altLang="zh-CN" sz="1400" dirty="0"/>
              <a:t>on python 3 zip returns a generator </a:t>
            </a:r>
          </a:p>
          <a:p>
            <a:r>
              <a:rPr lang="en-US" altLang="zh-CN" sz="1400" dirty="0"/>
              <a:t>0.3394066095352173</a:t>
            </a:r>
          </a:p>
          <a:p>
            <a:r>
              <a:rPr lang="en-US" altLang="zh-CN" sz="1400" dirty="0"/>
              <a:t>on python 3 filter returns a generator</a:t>
            </a:r>
          </a:p>
          <a:p>
            <a:r>
              <a:rPr lang="en-US" altLang="zh-CN" sz="1400" dirty="0"/>
              <a:t> 0.3434601426124573</a:t>
            </a:r>
          </a:p>
          <a:p>
            <a:r>
              <a:rPr lang="en-US" altLang="zh-CN" sz="1400" dirty="0"/>
              <a:t>in python 3 zip is a generator</a:t>
            </a:r>
          </a:p>
          <a:p>
            <a:r>
              <a:rPr lang="en-US" altLang="zh-CN" sz="1400" dirty="0"/>
              <a:t> 0.3671610355377197</a:t>
            </a:r>
          </a:p>
          <a:p>
            <a:r>
              <a:rPr lang="en-US" altLang="zh-CN" sz="1400" dirty="0"/>
              <a:t>and in python 3 range also returns an iterator </a:t>
            </a:r>
          </a:p>
          <a:p>
            <a:r>
              <a:rPr lang="en-US" altLang="zh-CN" sz="1400" dirty="0"/>
              <a:t>0.3697603940963745</a:t>
            </a:r>
          </a:p>
          <a:p>
            <a:r>
              <a:rPr lang="en-US" altLang="zh-CN" sz="1400" dirty="0"/>
              <a:t>from what you say in python 3 range is the same as </a:t>
            </a:r>
            <a:r>
              <a:rPr lang="en-US" altLang="zh-CN" sz="1400" dirty="0" err="1"/>
              <a:t>xrange</a:t>
            </a:r>
            <a:r>
              <a:rPr lang="en-US" altLang="zh-CN" sz="1400" dirty="0"/>
              <a:t> returns a generator </a:t>
            </a:r>
          </a:p>
          <a:p>
            <a:r>
              <a:rPr lang="en-US" altLang="zh-CN" sz="1400" dirty="0"/>
              <a:t>0.37974750995635986</a:t>
            </a:r>
          </a:p>
          <a:p>
            <a:r>
              <a:rPr lang="en-US" altLang="zh-CN" sz="1400" dirty="0"/>
              <a:t>in python 3 range returns a generator that s why it shows you the object rather than the values</a:t>
            </a:r>
          </a:p>
          <a:p>
            <a:r>
              <a:rPr lang="en-US" altLang="zh-CN" sz="1400" dirty="0"/>
              <a:t> 0.38044077157974243</a:t>
            </a:r>
          </a:p>
          <a:p>
            <a:r>
              <a:rPr lang="en-US" altLang="zh-CN" sz="1400" dirty="0"/>
              <a:t>in python 3 map filter and zip return iterators.</a:t>
            </a:r>
          </a:p>
          <a:p>
            <a:r>
              <a:rPr lang="en-US" altLang="zh-CN" sz="1400" dirty="0"/>
              <a:t> 0.38349324464797974</a:t>
            </a:r>
          </a:p>
        </p:txBody>
      </p:sp>
    </p:spTree>
    <p:extLst>
      <p:ext uri="{BB962C8B-B14F-4D97-AF65-F5344CB8AC3E}">
        <p14:creationId xmlns:p14="http://schemas.microsoft.com/office/powerpoint/2010/main" val="420073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11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python 3 range just returns a generator.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856837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 python 3 range returns a generator</a:t>
            </a:r>
          </a:p>
          <a:p>
            <a:r>
              <a:rPr lang="en-US" altLang="zh-CN" sz="1400" dirty="0"/>
              <a:t>27.274374</a:t>
            </a:r>
          </a:p>
          <a:p>
            <a:r>
              <a:rPr lang="en-US" altLang="zh-CN" sz="1400" dirty="0"/>
              <a:t>in python 3 range returns a generator immutable sequence .</a:t>
            </a:r>
          </a:p>
          <a:p>
            <a:r>
              <a:rPr lang="en-US" altLang="zh-CN" sz="1400" dirty="0"/>
              <a:t>24.555466</a:t>
            </a:r>
          </a:p>
          <a:p>
            <a:r>
              <a:rPr lang="en-US" altLang="zh-CN" sz="1400" dirty="0"/>
              <a:t>in python 3 range is a generator</a:t>
            </a:r>
          </a:p>
          <a:p>
            <a:r>
              <a:rPr lang="en-US" altLang="zh-CN" sz="1400" dirty="0"/>
              <a:t>22.930876</a:t>
            </a:r>
          </a:p>
          <a:p>
            <a:r>
              <a:rPr lang="en-US" altLang="zh-CN" sz="1400" dirty="0"/>
              <a:t>anyway the range in python 3 is a generator</a:t>
            </a:r>
          </a:p>
          <a:p>
            <a:r>
              <a:rPr lang="en-US" altLang="zh-CN" sz="1400" dirty="0"/>
              <a:t>21.661362</a:t>
            </a:r>
          </a:p>
          <a:p>
            <a:r>
              <a:rPr lang="en-US" altLang="zh-CN" sz="1400" dirty="0"/>
              <a:t>map returns generator in python 3</a:t>
            </a:r>
          </a:p>
          <a:p>
            <a:r>
              <a:rPr lang="en-US" altLang="zh-CN" sz="1400" dirty="0"/>
              <a:t>20.54237</a:t>
            </a:r>
          </a:p>
          <a:p>
            <a:r>
              <a:rPr lang="en-US" altLang="zh-CN" sz="1400" dirty="0"/>
              <a:t>on python 3 zip returns a generator</a:t>
            </a:r>
          </a:p>
          <a:p>
            <a:r>
              <a:rPr lang="en-US" altLang="zh-CN" sz="1400" dirty="0"/>
              <a:t>20.54237</a:t>
            </a:r>
          </a:p>
          <a:p>
            <a:r>
              <a:rPr lang="en-US" altLang="zh-CN" sz="1400" dirty="0"/>
              <a:t>on python 3 filter returns a generator</a:t>
            </a:r>
          </a:p>
          <a:p>
            <a:r>
              <a:rPr lang="en-US" altLang="zh-CN" sz="1400" dirty="0"/>
              <a:t>20.54237</a:t>
            </a:r>
          </a:p>
          <a:p>
            <a:r>
              <a:rPr lang="en-US" altLang="zh-CN" sz="1400" dirty="0"/>
              <a:t>in python 3 map returns a generator</a:t>
            </a:r>
          </a:p>
          <a:p>
            <a:r>
              <a:rPr lang="en-US" altLang="zh-CN" sz="1400" dirty="0"/>
              <a:t>20.54237</a:t>
            </a:r>
          </a:p>
          <a:p>
            <a:r>
              <a:rPr lang="en-US" altLang="zh-CN" sz="1400" dirty="0"/>
              <a:t>from what you say in python 3 range is the same as </a:t>
            </a:r>
            <a:r>
              <a:rPr lang="en-US" altLang="zh-CN" sz="1400" dirty="0" err="1"/>
              <a:t>xrange</a:t>
            </a:r>
            <a:r>
              <a:rPr lang="en-US" altLang="zh-CN" sz="1400" dirty="0"/>
              <a:t> returns a generator</a:t>
            </a:r>
          </a:p>
          <a:p>
            <a:r>
              <a:rPr lang="en-US" altLang="zh-CN" sz="1400" dirty="0"/>
              <a:t>20.473555</a:t>
            </a:r>
          </a:p>
          <a:p>
            <a:r>
              <a:rPr lang="en-US" altLang="zh-CN" sz="1400" dirty="0"/>
              <a:t>in python 2 it simply returns a list in python 3 it returns a range which behave more or less like a generator</a:t>
            </a:r>
          </a:p>
          <a:p>
            <a:r>
              <a:rPr lang="en-US" altLang="zh-CN" sz="1400" dirty="0"/>
              <a:t>20.221148</a:t>
            </a:r>
          </a:p>
          <a:p>
            <a:r>
              <a:rPr lang="en-US" altLang="zh-CN" sz="1400" dirty="0" err="1"/>
              <a:t>thats</a:t>
            </a:r>
            <a:r>
              <a:rPr lang="en-US" altLang="zh-CN" sz="1400" dirty="0"/>
              <a:t> because range returns a range object in python 3</a:t>
            </a:r>
          </a:p>
          <a:p>
            <a:r>
              <a:rPr lang="en-US" altLang="zh-CN" sz="1400" dirty="0"/>
              <a:t>19.823112</a:t>
            </a:r>
          </a:p>
          <a:p>
            <a:r>
              <a:rPr lang="en-US" altLang="zh-CN" sz="1400" dirty="0"/>
              <a:t>so range 3 returns the list and range 1 3 returns</a:t>
            </a:r>
          </a:p>
          <a:p>
            <a:r>
              <a:rPr lang="en-US" altLang="zh-CN" sz="1400" dirty="0"/>
              <a:t>19.781178</a:t>
            </a:r>
          </a:p>
          <a:p>
            <a:r>
              <a:rPr lang="en-US" altLang="zh-CN" sz="1400" dirty="0"/>
              <a:t>in python 3 range returns an intelligent iterator but in python 2 range returns an actual list</a:t>
            </a:r>
          </a:p>
          <a:p>
            <a:r>
              <a:rPr lang="en-US" altLang="zh-CN" sz="1400" dirty="0"/>
              <a:t>19.716827</a:t>
            </a:r>
          </a:p>
        </p:txBody>
      </p:sp>
    </p:spTree>
    <p:extLst>
      <p:ext uri="{BB962C8B-B14F-4D97-AF65-F5344CB8AC3E}">
        <p14:creationId xmlns:p14="http://schemas.microsoft.com/office/powerpoint/2010/main" val="86647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12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the minimum maximum of a sequence of sequences is possible but if you want to sort by a specific element in each sequence use the key -argument.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087829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to find the maximum or minimum of a sequence you must look at each element once thus you can t get better than o n </a:t>
            </a:r>
          </a:p>
          <a:p>
            <a:r>
              <a:rPr lang="en-US" altLang="zh-CN" sz="1400" dirty="0"/>
              <a:t>0.5338139832019806</a:t>
            </a:r>
          </a:p>
          <a:p>
            <a:r>
              <a:rPr lang="en-US" altLang="zh-CN" sz="1400" dirty="0"/>
              <a:t>finding the minimum takes the same algorithm as finding the maximum but with the comparison reversed </a:t>
            </a:r>
          </a:p>
          <a:p>
            <a:r>
              <a:rPr lang="en-US" altLang="zh-CN" sz="1400" dirty="0"/>
              <a:t>0.5366710424423218</a:t>
            </a:r>
          </a:p>
          <a:p>
            <a:r>
              <a:rPr lang="en-US" altLang="zh-CN" sz="1400" dirty="0"/>
              <a:t>assuming you want every other element from some arbitrary sequence . </a:t>
            </a:r>
          </a:p>
          <a:p>
            <a:r>
              <a:rPr lang="en-US" altLang="zh-CN" sz="1400" dirty="0"/>
              <a:t>0.5439528226852417</a:t>
            </a:r>
          </a:p>
          <a:p>
            <a:r>
              <a:rPr lang="en-US" altLang="zh-CN" sz="1400" dirty="0"/>
              <a:t>finding the maximum element </a:t>
            </a:r>
          </a:p>
          <a:p>
            <a:r>
              <a:rPr lang="en-US" altLang="zh-CN" sz="1400" dirty="0"/>
              <a:t>0.5490555167198181</a:t>
            </a:r>
          </a:p>
          <a:p>
            <a:r>
              <a:rPr lang="en-US" altLang="zh-CN" sz="1400" dirty="0"/>
              <a:t>the items of the sequence or a list of tuples if more than one sequence </a:t>
            </a:r>
          </a:p>
          <a:p>
            <a:r>
              <a:rPr lang="en-US" altLang="zh-CN" sz="1400" dirty="0"/>
              <a:t>0.5532002151012421</a:t>
            </a:r>
          </a:p>
          <a:p>
            <a:r>
              <a:rPr lang="en-US" altLang="zh-CN" sz="1400" dirty="0"/>
              <a:t>finding the maximum of a group of items is the job of max </a:t>
            </a:r>
          </a:p>
          <a:p>
            <a:r>
              <a:rPr lang="en-US" altLang="zh-CN" sz="1400" dirty="0"/>
              <a:t>0.5535494983196259</a:t>
            </a:r>
          </a:p>
          <a:p>
            <a:r>
              <a:rPr lang="en-US" altLang="zh-CN" sz="1400" dirty="0"/>
              <a:t>for finding the minimum value simply iterate over the list</a:t>
            </a:r>
          </a:p>
          <a:p>
            <a:r>
              <a:rPr lang="en-US" altLang="zh-CN" sz="1400" dirty="0"/>
              <a:t> 0.5552871823310852</a:t>
            </a:r>
          </a:p>
          <a:p>
            <a:r>
              <a:rPr lang="en-US" altLang="zh-CN" sz="1400" dirty="0"/>
              <a:t>note when sorting sequences sorted sorts by the first item in the sequence</a:t>
            </a:r>
          </a:p>
          <a:p>
            <a:r>
              <a:rPr lang="en-US" altLang="zh-CN" sz="1400" dirty="0"/>
              <a:t> 0.5667460858821869</a:t>
            </a:r>
          </a:p>
          <a:p>
            <a:r>
              <a:rPr lang="en-US" altLang="zh-CN" sz="1400" dirty="0"/>
              <a:t>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m correct in thinking that you want to find the minimum value of a function for all possible pairs of 2 elements from a list. </a:t>
            </a:r>
          </a:p>
          <a:p>
            <a:r>
              <a:rPr lang="en-US" altLang="zh-CN" sz="1400" dirty="0"/>
              <a:t>0.5708688795566559</a:t>
            </a:r>
          </a:p>
          <a:p>
            <a:r>
              <a:rPr lang="en-US" altLang="zh-CN" sz="1400" dirty="0"/>
              <a:t>finding the next value in sorted order after every value is going to be equivalent to sorting the whole list even if we avoid an explicit sort </a:t>
            </a:r>
          </a:p>
          <a:p>
            <a:r>
              <a:rPr lang="en-US" altLang="zh-CN" sz="1400" dirty="0"/>
              <a:t>0.5716032981872559</a:t>
            </a:r>
          </a:p>
          <a:p>
            <a:r>
              <a:rPr lang="en-US" altLang="zh-CN" sz="1400" dirty="0"/>
              <a:t>if you want to sort a set. </a:t>
            </a:r>
          </a:p>
          <a:p>
            <a:r>
              <a:rPr lang="en-US" altLang="zh-CN" sz="1400" dirty="0"/>
              <a:t>0.5748131573200226</a:t>
            </a:r>
          </a:p>
          <a:p>
            <a:r>
              <a:rPr lang="en-US" altLang="zh-CN" sz="1400" dirty="0"/>
              <a:t>and finding the minimum </a:t>
            </a:r>
            <a:r>
              <a:rPr lang="en-US" altLang="zh-CN" sz="1400" dirty="0" err="1"/>
              <a:t>stime</a:t>
            </a:r>
            <a:r>
              <a:rPr lang="en-US" altLang="zh-CN" sz="1400" dirty="0"/>
              <a:t> and maximum </a:t>
            </a:r>
            <a:r>
              <a:rPr lang="en-US" altLang="zh-CN" sz="1400" dirty="0" err="1"/>
              <a:t>etime</a:t>
            </a:r>
            <a:r>
              <a:rPr lang="en-US" altLang="zh-CN" sz="1400" dirty="0"/>
              <a:t> for each group </a:t>
            </a:r>
          </a:p>
          <a:p>
            <a:r>
              <a:rPr lang="en-US" altLang="zh-CN" sz="1400" dirty="0"/>
              <a:t>0.5752383768558502</a:t>
            </a:r>
          </a:p>
          <a:p>
            <a:r>
              <a:rPr lang="en-US" altLang="zh-CN" sz="1400" dirty="0"/>
              <a:t>if you need an arbitrary sequence instead of sorted sequence you could do </a:t>
            </a:r>
          </a:p>
          <a:p>
            <a:r>
              <a:rPr lang="en-US" altLang="zh-CN" sz="1400" dirty="0"/>
              <a:t>0.5752865076065063</a:t>
            </a:r>
          </a:p>
        </p:txBody>
      </p:sp>
    </p:spTree>
    <p:extLst>
      <p:ext uri="{BB962C8B-B14F-4D97-AF65-F5344CB8AC3E}">
        <p14:creationId xmlns:p14="http://schemas.microsoft.com/office/powerpoint/2010/main" val="322177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13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the minimum maximum of a sequence of sequences is possible but if you want to sort by a specific element in each sequence use the key -argument.</a:t>
            </a:r>
            <a:r>
              <a:rPr lang="zh-CN" altLang="en-US" dirty="0"/>
              <a:t>（</a:t>
            </a:r>
            <a:r>
              <a:rPr lang="en-US" altLang="zh-CN" dirty="0" err="1"/>
              <a:t>luncene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66298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key function is called for each element in the input sequence and the minimum element is determined solely by the return value of that key</a:t>
            </a:r>
          </a:p>
          <a:p>
            <a:r>
              <a:rPr lang="en-US" altLang="zh-CN" dirty="0"/>
              <a:t>29.78768</a:t>
            </a:r>
          </a:p>
          <a:p>
            <a:r>
              <a:rPr lang="en-US" altLang="zh-CN" dirty="0"/>
              <a:t>generated for each element of the value sequence for the key</a:t>
            </a:r>
          </a:p>
          <a:p>
            <a:r>
              <a:rPr lang="en-US" altLang="zh-CN" dirty="0"/>
              <a:t>28.863873</a:t>
            </a:r>
          </a:p>
          <a:p>
            <a:r>
              <a:rPr lang="en-US" altLang="zh-CN" dirty="0"/>
              <a:t>and finding the minimum </a:t>
            </a:r>
            <a:r>
              <a:rPr lang="en-US" altLang="zh-CN" dirty="0" err="1"/>
              <a:t>stime</a:t>
            </a:r>
            <a:r>
              <a:rPr lang="en-US" altLang="zh-CN" dirty="0"/>
              <a:t> and maximum </a:t>
            </a:r>
            <a:r>
              <a:rPr lang="en-US" altLang="zh-CN" dirty="0" err="1"/>
              <a:t>etime</a:t>
            </a:r>
            <a:r>
              <a:rPr lang="en-US" altLang="zh-CN" dirty="0"/>
              <a:t> for each group</a:t>
            </a:r>
          </a:p>
          <a:p>
            <a:r>
              <a:rPr lang="en-US" altLang="zh-CN" dirty="0"/>
              <a:t>27.211266</a:t>
            </a:r>
          </a:p>
          <a:p>
            <a:r>
              <a:rPr lang="en-US" altLang="zh-CN" dirty="0"/>
              <a:t>then finding the minimum maximum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dirty="0"/>
              <a:t>26.945316</a:t>
            </a:r>
          </a:p>
          <a:p>
            <a:r>
              <a:rPr lang="en-US" altLang="zh-CN" dirty="0"/>
              <a:t>so the maximum possible sequence length is 20</a:t>
            </a:r>
          </a:p>
          <a:p>
            <a:r>
              <a:rPr lang="en-US" altLang="zh-CN" dirty="0"/>
              <a:t>26.64808</a:t>
            </a:r>
          </a:p>
          <a:p>
            <a:r>
              <a:rPr lang="en-US" altLang="zh-CN" dirty="0"/>
              <a:t>for loops through each element in a sequence but 10 is not a sequence</a:t>
            </a:r>
          </a:p>
          <a:p>
            <a:r>
              <a:rPr lang="en-US" altLang="zh-CN" dirty="0"/>
              <a:t>26.414093</a:t>
            </a:r>
          </a:p>
          <a:p>
            <a:r>
              <a:rPr lang="en-US" altLang="zh-CN" dirty="0"/>
              <a:t>enumerate takes a sequence and numbers each element in that sequence</a:t>
            </a:r>
          </a:p>
          <a:p>
            <a:r>
              <a:rPr lang="en-US" altLang="zh-CN" dirty="0"/>
              <a:t>26.414093</a:t>
            </a:r>
          </a:p>
          <a:p>
            <a:r>
              <a:rPr lang="en-US" altLang="zh-CN" dirty="0"/>
              <a:t>a 2d array is presumably a sequence of sequences with each inner sequence presenting a line</a:t>
            </a:r>
          </a:p>
          <a:p>
            <a:r>
              <a:rPr lang="en-US" altLang="zh-CN" dirty="0"/>
              <a:t>25.546953</a:t>
            </a:r>
          </a:p>
          <a:p>
            <a:r>
              <a:rPr lang="en-US" altLang="zh-CN" dirty="0"/>
              <a:t>aligning all possible label sequences with the input sequence</a:t>
            </a:r>
          </a:p>
          <a:p>
            <a:r>
              <a:rPr lang="en-US" altLang="zh-CN" dirty="0"/>
              <a:t>25.54414</a:t>
            </a:r>
          </a:p>
          <a:p>
            <a:r>
              <a:rPr lang="en-US" altLang="zh-CN" dirty="0" err="1"/>
              <a:t>writerows</a:t>
            </a:r>
            <a:r>
              <a:rPr lang="en-US" altLang="zh-CN" dirty="0"/>
              <a:t> expects a sequence of sequences and writes one row for each sequence a string in this case in the main sequence</a:t>
            </a:r>
          </a:p>
          <a:p>
            <a:r>
              <a:rPr lang="en-US" altLang="zh-CN" dirty="0"/>
              <a:t>25.51264</a:t>
            </a:r>
          </a:p>
        </p:txBody>
      </p:sp>
    </p:spTree>
    <p:extLst>
      <p:ext uri="{BB962C8B-B14F-4D97-AF65-F5344CB8AC3E}">
        <p14:creationId xmlns:p14="http://schemas.microsoft.com/office/powerpoint/2010/main" val="341881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14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command line run there are multiple ways to close the python shell or alternatively ctrl + d will close the shell and put you back on your terminal s command line.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54116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inside of the run shell script action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used the bin </a:t>
            </a:r>
            <a:r>
              <a:rPr lang="en-US" altLang="zh-CN" sz="1600" dirty="0" err="1"/>
              <a:t>sh</a:t>
            </a:r>
            <a:r>
              <a:rPr lang="en-US" altLang="zh-CN" sz="1600" dirty="0"/>
              <a:t> shell with . </a:t>
            </a:r>
          </a:p>
          <a:p>
            <a:r>
              <a:rPr lang="en-US" altLang="zh-CN" sz="1600" dirty="0"/>
              <a:t>0.5230810940265656</a:t>
            </a:r>
          </a:p>
          <a:p>
            <a:r>
              <a:rPr lang="en-US" altLang="zh-CN" sz="1600" dirty="0"/>
              <a:t>you are at the command line in both the windows command shell and also when you are inside the python shell </a:t>
            </a:r>
          </a:p>
          <a:p>
            <a:r>
              <a:rPr lang="en-US" altLang="zh-CN" sz="1600" dirty="0"/>
              <a:t>0.5303874015808105</a:t>
            </a:r>
          </a:p>
          <a:p>
            <a:r>
              <a:rPr lang="en-US" altLang="zh-CN" sz="1600" dirty="0"/>
              <a:t>if now the shell script runs the second python script it will again inherit the environment from the shell . </a:t>
            </a:r>
          </a:p>
          <a:p>
            <a:r>
              <a:rPr lang="en-US" altLang="zh-CN" sz="1600" dirty="0"/>
              <a:t>0.5316395163536072</a:t>
            </a:r>
          </a:p>
          <a:p>
            <a:r>
              <a:rPr lang="en-US" altLang="zh-CN" sz="1600" dirty="0"/>
              <a:t>this is a signal to execute the line as a shell command. </a:t>
            </a:r>
          </a:p>
          <a:p>
            <a:r>
              <a:rPr lang="en-US" altLang="zh-CN" sz="1600" dirty="0"/>
              <a:t>0.5366354882717133</a:t>
            </a:r>
          </a:p>
          <a:p>
            <a:r>
              <a:rPr lang="en-US" altLang="zh-CN" sz="1600" dirty="0"/>
              <a:t>you end up running from the command line like so. </a:t>
            </a:r>
          </a:p>
          <a:p>
            <a:r>
              <a:rPr lang="en-US" altLang="zh-CN" sz="1600" dirty="0"/>
              <a:t>0.5392817556858063</a:t>
            </a:r>
          </a:p>
          <a:p>
            <a:r>
              <a:rPr lang="en-US" altLang="zh-CN" sz="1600" dirty="0"/>
              <a:t>add it to your environment variables and you can run it from any directory or else open the directory mentioned above in command prompt and run pip install . </a:t>
            </a:r>
          </a:p>
          <a:p>
            <a:r>
              <a:rPr lang="en-US" altLang="zh-CN" sz="1600" dirty="0"/>
              <a:t>0.5443333089351654</a:t>
            </a:r>
          </a:p>
          <a:p>
            <a:r>
              <a:rPr lang="en-US" altLang="zh-CN" sz="1600" dirty="0"/>
              <a:t>if you run any command in shell and don t want to show its output on terminal </a:t>
            </a:r>
          </a:p>
          <a:p>
            <a:r>
              <a:rPr lang="en-US" altLang="zh-CN" sz="1600" dirty="0"/>
              <a:t>0.5456276834011078</a:t>
            </a:r>
          </a:p>
          <a:p>
            <a:r>
              <a:rPr lang="en-US" altLang="zh-CN" sz="1600" dirty="0"/>
              <a:t>in the shell that is running your process try pressing ctrl + c to ask your process to stop or ctrl + to just quit it </a:t>
            </a:r>
            <a:r>
              <a:rPr lang="en-US" altLang="zh-CN" sz="1600" dirty="0" err="1"/>
              <a:t>alltogether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0.5466779470443726</a:t>
            </a:r>
          </a:p>
          <a:p>
            <a:r>
              <a:rPr lang="en-US" altLang="zh-CN" sz="1600" dirty="0"/>
              <a:t>in the python shell this won t normally be a problem since the shell will stay open while waiting for your input. </a:t>
            </a:r>
          </a:p>
          <a:p>
            <a:r>
              <a:rPr lang="en-US" altLang="zh-CN" sz="1600" dirty="0"/>
              <a:t>0.5471236109733582</a:t>
            </a:r>
          </a:p>
          <a:p>
            <a:r>
              <a:rPr lang="en-US" altLang="zh-CN" sz="1600" dirty="0"/>
              <a:t>if you started the python prompt from a command line exit at this point and go back to the command line</a:t>
            </a:r>
          </a:p>
          <a:p>
            <a:r>
              <a:rPr lang="en-US" altLang="zh-CN" sz="1600" dirty="0"/>
              <a:t> 0.5474346876144409</a:t>
            </a:r>
          </a:p>
        </p:txBody>
      </p:sp>
    </p:spTree>
    <p:extLst>
      <p:ext uri="{BB962C8B-B14F-4D97-AF65-F5344CB8AC3E}">
        <p14:creationId xmlns:p14="http://schemas.microsoft.com/office/powerpoint/2010/main" val="305856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15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command line run there are multiple ways to close the python shell or alternatively ctrl + d will close the shell and put you back on your terminal s command line.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981550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alternatively you may run the command in a shell and let the shell parse and run the command</a:t>
            </a:r>
          </a:p>
          <a:p>
            <a:r>
              <a:rPr lang="en-US" altLang="zh-CN" dirty="0"/>
              <a:t>38.99852</a:t>
            </a:r>
          </a:p>
          <a:p>
            <a:r>
              <a:rPr lang="en-US" altLang="zh-CN" dirty="0"/>
              <a:t>should be run in the command line and not in the </a:t>
            </a:r>
            <a:r>
              <a:rPr lang="en-US" altLang="zh-CN" dirty="0" err="1"/>
              <a:t>django</a:t>
            </a:r>
            <a:r>
              <a:rPr lang="en-US" altLang="zh-CN" dirty="0"/>
              <a:t> shell</a:t>
            </a:r>
          </a:p>
          <a:p>
            <a:r>
              <a:rPr lang="en-US" altLang="zh-CN" dirty="0"/>
              <a:t>38.325127</a:t>
            </a:r>
          </a:p>
          <a:p>
            <a:r>
              <a:rPr lang="en-US" altLang="zh-CN" dirty="0"/>
              <a:t>then you can run it from your shell command line</a:t>
            </a:r>
          </a:p>
          <a:p>
            <a:r>
              <a:rPr lang="en-US" altLang="zh-CN" dirty="0"/>
              <a:t>38.133698</a:t>
            </a:r>
          </a:p>
          <a:p>
            <a:r>
              <a:rPr lang="en-US" altLang="zh-CN" dirty="0"/>
              <a:t>then the shell interprets your command line</a:t>
            </a:r>
          </a:p>
          <a:p>
            <a:r>
              <a:rPr lang="en-US" altLang="zh-CN" dirty="0"/>
              <a:t>37.96478</a:t>
            </a:r>
          </a:p>
          <a:p>
            <a:r>
              <a:rPr lang="en-US" altLang="zh-CN" dirty="0"/>
              <a:t>then close and open your command line and type python</a:t>
            </a:r>
          </a:p>
          <a:p>
            <a:r>
              <a:rPr lang="en-US" altLang="zh-CN" dirty="0"/>
              <a:t>37.553875</a:t>
            </a:r>
          </a:p>
          <a:p>
            <a:r>
              <a:rPr lang="en-US" altLang="zh-CN" dirty="0"/>
              <a:t>from the shell command line</a:t>
            </a:r>
          </a:p>
          <a:p>
            <a:r>
              <a:rPr lang="en-US" altLang="zh-CN" dirty="0"/>
              <a:t>37.34478</a:t>
            </a:r>
          </a:p>
          <a:p>
            <a:r>
              <a:rPr lang="en-US" altLang="zh-CN" dirty="0"/>
              <a:t>cmd.exe is a command line shell</a:t>
            </a:r>
          </a:p>
          <a:p>
            <a:r>
              <a:rPr lang="en-US" altLang="zh-CN" dirty="0"/>
              <a:t>37.34478</a:t>
            </a:r>
          </a:p>
          <a:p>
            <a:r>
              <a:rPr lang="en-US" altLang="zh-CN" dirty="0"/>
              <a:t>run it instead from the command line shell terminal and you should be good to go</a:t>
            </a:r>
          </a:p>
          <a:p>
            <a:r>
              <a:rPr lang="en-US" altLang="zh-CN" dirty="0"/>
              <a:t>37.12076</a:t>
            </a:r>
          </a:p>
          <a:p>
            <a:r>
              <a:rPr lang="en-US" altLang="zh-CN" dirty="0"/>
              <a:t>for example in your system s shell or command line</a:t>
            </a:r>
          </a:p>
          <a:p>
            <a:r>
              <a:rPr lang="en-US" altLang="zh-CN" dirty="0"/>
              <a:t>36.95691</a:t>
            </a:r>
          </a:p>
          <a:p>
            <a:r>
              <a:rPr lang="en-US" altLang="zh-CN" dirty="0"/>
              <a:t>run it in your terminal shell or windows command console with</a:t>
            </a:r>
          </a:p>
          <a:p>
            <a:r>
              <a:rPr lang="en-US" altLang="zh-CN" dirty="0"/>
              <a:t>36.85585</a:t>
            </a:r>
          </a:p>
          <a:p>
            <a:r>
              <a:rPr lang="en-US" altLang="zh-CN" dirty="0"/>
              <a:t>close your terminal and restart it to reload the shell</a:t>
            </a:r>
          </a:p>
          <a:p>
            <a:r>
              <a:rPr lang="en-US" altLang="zh-CN" dirty="0"/>
              <a:t>36.683815</a:t>
            </a:r>
          </a:p>
        </p:txBody>
      </p:sp>
    </p:spTree>
    <p:extLst>
      <p:ext uri="{BB962C8B-B14F-4D97-AF65-F5344CB8AC3E}">
        <p14:creationId xmlns:p14="http://schemas.microsoft.com/office/powerpoint/2010/main" val="114144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16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some ides like </a:t>
            </a:r>
            <a:r>
              <a:rPr lang="en-US" altLang="zh-CN" dirty="0" err="1"/>
              <a:t>pycharm</a:t>
            </a:r>
            <a:r>
              <a:rPr lang="en-US" altLang="zh-CN" dirty="0"/>
              <a:t> will issue a warning when a mutable type is specified as a default attribute.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392560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some ides will give warnings if you use a mutable object </a:t>
            </a:r>
          </a:p>
          <a:p>
            <a:r>
              <a:rPr lang="en-US" altLang="zh-CN" sz="1600" dirty="0"/>
              <a:t>0.44718825817108154</a:t>
            </a:r>
          </a:p>
          <a:p>
            <a:r>
              <a:rPr lang="en-US" altLang="zh-CN" sz="1600" dirty="0"/>
              <a:t>note some ides like </a:t>
            </a:r>
            <a:r>
              <a:rPr lang="en-US" altLang="zh-CN" sz="1600" dirty="0" err="1"/>
              <a:t>pycharm</a:t>
            </a:r>
            <a:r>
              <a:rPr lang="en-US" altLang="zh-CN" sz="1600" dirty="0"/>
              <a:t> automatically add parentheses to function names </a:t>
            </a:r>
          </a:p>
          <a:p>
            <a:r>
              <a:rPr lang="en-US" altLang="zh-CN" sz="1600" dirty="0"/>
              <a:t>0.4491161108016968</a:t>
            </a:r>
          </a:p>
          <a:p>
            <a:r>
              <a:rPr lang="en-US" altLang="zh-CN" sz="1600" dirty="0"/>
              <a:t>and similarly ides such as </a:t>
            </a:r>
            <a:r>
              <a:rPr lang="en-US" altLang="zh-CN" sz="1600" dirty="0" err="1"/>
              <a:t>pycharm</a:t>
            </a:r>
            <a:r>
              <a:rPr lang="en-US" altLang="zh-CN" sz="1600" dirty="0"/>
              <a:t> that understand pep 484 semantics will also understand type aliases and will correctly auto-complete flag mistakes. </a:t>
            </a:r>
          </a:p>
          <a:p>
            <a:r>
              <a:rPr lang="en-US" altLang="zh-CN" sz="1600" dirty="0"/>
              <a:t>0.5272910296916962</a:t>
            </a:r>
          </a:p>
          <a:p>
            <a:r>
              <a:rPr lang="en-US" altLang="zh-CN" sz="1600" dirty="0"/>
              <a:t>ides can be set to indent to 4 spaces for code so why not keep it the same for documentation </a:t>
            </a:r>
          </a:p>
          <a:p>
            <a:r>
              <a:rPr lang="en-US" altLang="zh-CN" sz="1600" dirty="0"/>
              <a:t>0.5378116071224213</a:t>
            </a:r>
          </a:p>
          <a:p>
            <a:r>
              <a:rPr lang="en-US" altLang="zh-CN" sz="1600" dirty="0"/>
              <a:t>ides will </a:t>
            </a:r>
            <a:r>
              <a:rPr lang="en-US" altLang="zh-CN" sz="1600" dirty="0" err="1"/>
              <a:t>honour</a:t>
            </a:r>
            <a:r>
              <a:rPr lang="en-US" altLang="zh-CN" sz="1600" dirty="0"/>
              <a:t> this variable as do tools like help </a:t>
            </a:r>
          </a:p>
          <a:p>
            <a:r>
              <a:rPr lang="en-US" altLang="zh-CN" sz="1600" dirty="0"/>
              <a:t>0.5391713678836823</a:t>
            </a:r>
          </a:p>
          <a:p>
            <a:r>
              <a:rPr lang="en-US" altLang="zh-CN" sz="1600" dirty="0"/>
              <a:t>ides often complain about incorrect indentation like for docstrings in python so using 4 spaces can avoid those warnings </a:t>
            </a:r>
          </a:p>
          <a:p>
            <a:r>
              <a:rPr lang="en-US" altLang="zh-CN" sz="1600" dirty="0"/>
              <a:t>0.5446315705776215</a:t>
            </a:r>
          </a:p>
          <a:p>
            <a:r>
              <a:rPr lang="en-US" altLang="zh-CN" sz="1600" dirty="0"/>
              <a:t>some ides come with python debugging support and present it with a nice </a:t>
            </a:r>
            <a:r>
              <a:rPr lang="en-US" altLang="zh-CN" sz="1600" dirty="0" err="1"/>
              <a:t>gui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0.5555942952632904</a:t>
            </a:r>
          </a:p>
          <a:p>
            <a:r>
              <a:rPr lang="en-US" altLang="zh-CN" sz="1600" dirty="0"/>
              <a:t>in ides with variable explorer panel usually appears to be the memory address </a:t>
            </a:r>
            <a:r>
              <a:rPr lang="en-US" altLang="zh-CN" sz="1600" dirty="0" err="1"/>
              <a:t>axbbbbbb</a:t>
            </a:r>
            <a:r>
              <a:rPr lang="en-US" altLang="zh-CN" sz="1600" dirty="0"/>
              <a:t>... in the definition of pointer-mechanism objects </a:t>
            </a:r>
          </a:p>
          <a:p>
            <a:r>
              <a:rPr lang="en-US" altLang="zh-CN" sz="1600" dirty="0"/>
              <a:t>0.5685153305530548</a:t>
            </a:r>
          </a:p>
          <a:p>
            <a:r>
              <a:rPr lang="en-US" altLang="zh-CN" sz="1600" dirty="0"/>
              <a:t>ides come with a pep8 style checker debugger profiler 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 and help you to learn python much more easily</a:t>
            </a:r>
          </a:p>
          <a:p>
            <a:r>
              <a:rPr lang="en-US" altLang="zh-CN" sz="1600" dirty="0"/>
              <a:t> 0.5693903565406799</a:t>
            </a:r>
          </a:p>
          <a:p>
            <a:r>
              <a:rPr lang="en-US" altLang="zh-CN" sz="1600" dirty="0"/>
              <a:t>some ides such as </a:t>
            </a:r>
            <a:r>
              <a:rPr lang="en-US" altLang="zh-CN" sz="1600" dirty="0" err="1"/>
              <a:t>pycharm</a:t>
            </a:r>
            <a:r>
              <a:rPr lang="en-US" altLang="zh-CN" sz="1600" dirty="0"/>
              <a:t> will understand type hints and can alert you to problems and type mismatches in your code while you re directly editing</a:t>
            </a:r>
          </a:p>
          <a:p>
            <a:r>
              <a:rPr lang="en-US" altLang="zh-CN" sz="1600" dirty="0"/>
              <a:t> 0.5704116225242615</a:t>
            </a:r>
          </a:p>
          <a:p>
            <a:r>
              <a:rPr lang="en-US" altLang="zh-CN" sz="1600" dirty="0"/>
              <a:t>ides like eclipse can generate this boilerplate code for you though</a:t>
            </a:r>
          </a:p>
          <a:p>
            <a:r>
              <a:rPr lang="en-US" altLang="zh-CN" sz="1600" dirty="0"/>
              <a:t> 0.5856874287128448</a:t>
            </a:r>
          </a:p>
          <a:p>
            <a:r>
              <a:rPr lang="en-US" altLang="zh-CN" sz="1600" dirty="0"/>
              <a:t>let ides show what types a function expects and returns </a:t>
            </a:r>
          </a:p>
          <a:p>
            <a:r>
              <a:rPr lang="en-US" altLang="zh-CN" sz="1600" dirty="0"/>
              <a:t>0.5860389173030853</a:t>
            </a:r>
          </a:p>
        </p:txBody>
      </p:sp>
    </p:spTree>
    <p:extLst>
      <p:ext uri="{BB962C8B-B14F-4D97-AF65-F5344CB8AC3E}">
        <p14:creationId xmlns:p14="http://schemas.microsoft.com/office/powerpoint/2010/main" val="364656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17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some ides like </a:t>
            </a:r>
            <a:r>
              <a:rPr lang="en-US" altLang="zh-CN" dirty="0" err="1"/>
              <a:t>pycharm</a:t>
            </a:r>
            <a:r>
              <a:rPr lang="en-US" altLang="zh-CN" dirty="0"/>
              <a:t> will issue a warning when a mutable type is specified as a default attribute.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18850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 some ides like </a:t>
            </a:r>
            <a:r>
              <a:rPr lang="en-US" altLang="zh-CN" dirty="0" err="1"/>
              <a:t>pycharm</a:t>
            </a:r>
            <a:r>
              <a:rPr lang="en-US" altLang="zh-CN" dirty="0"/>
              <a:t> automatically add parentheses to function names</a:t>
            </a:r>
          </a:p>
          <a:p>
            <a:r>
              <a:rPr lang="en-US" altLang="zh-CN" dirty="0"/>
              <a:t>26.145145</a:t>
            </a:r>
          </a:p>
          <a:p>
            <a:r>
              <a:rPr lang="en-US" altLang="zh-CN" dirty="0"/>
              <a:t>also note that the modern ides like </a:t>
            </a:r>
            <a:r>
              <a:rPr lang="en-US" altLang="zh-CN" dirty="0" err="1"/>
              <a:t>pycharm</a:t>
            </a:r>
            <a:r>
              <a:rPr lang="en-US" altLang="zh-CN" dirty="0"/>
              <a:t> are capable of catching these errors early</a:t>
            </a:r>
          </a:p>
          <a:p>
            <a:r>
              <a:rPr lang="en-US" altLang="zh-CN" dirty="0"/>
              <a:t>22.52305</a:t>
            </a:r>
          </a:p>
          <a:p>
            <a:r>
              <a:rPr lang="en-US" altLang="zh-CN" dirty="0"/>
              <a:t>there are ides like </a:t>
            </a:r>
            <a:r>
              <a:rPr lang="en-US" altLang="zh-CN" dirty="0" err="1"/>
              <a:t>pycharm</a:t>
            </a:r>
            <a:r>
              <a:rPr lang="en-US" altLang="zh-CN" dirty="0"/>
              <a:t> that have their own debuggers</a:t>
            </a:r>
          </a:p>
          <a:p>
            <a:r>
              <a:rPr lang="en-US" altLang="zh-CN" dirty="0"/>
              <a:t>22.434324</a:t>
            </a:r>
          </a:p>
          <a:p>
            <a:r>
              <a:rPr lang="en-US" altLang="zh-CN" dirty="0"/>
              <a:t>maybe you should look into some ides like </a:t>
            </a:r>
            <a:r>
              <a:rPr lang="en-US" altLang="zh-CN" dirty="0" err="1"/>
              <a:t>pycharm</a:t>
            </a:r>
            <a:r>
              <a:rPr lang="en-US" altLang="zh-CN" dirty="0"/>
              <a:t> community edition</a:t>
            </a:r>
          </a:p>
          <a:p>
            <a:r>
              <a:rPr lang="en-US" altLang="zh-CN" dirty="0"/>
              <a:t>22.165411</a:t>
            </a:r>
          </a:p>
          <a:p>
            <a:r>
              <a:rPr lang="en-US" altLang="zh-CN" dirty="0"/>
              <a:t>note that this issue will only occur with mutable default arguments - see least astonishment and the mutable default argument</a:t>
            </a:r>
          </a:p>
          <a:p>
            <a:r>
              <a:rPr lang="en-US" altLang="zh-CN" dirty="0"/>
              <a:t>21.676231</a:t>
            </a:r>
          </a:p>
          <a:p>
            <a:r>
              <a:rPr lang="en-US" altLang="zh-CN" dirty="0"/>
              <a:t>some ides will give warnings if you use a mutable object</a:t>
            </a:r>
          </a:p>
          <a:p>
            <a:r>
              <a:rPr lang="en-US" altLang="zh-CN" dirty="0"/>
              <a:t>20.78882</a:t>
            </a:r>
          </a:p>
          <a:p>
            <a:r>
              <a:rPr lang="en-US" altLang="zh-CN" dirty="0" err="1"/>
              <a:t>input_variable</a:t>
            </a:r>
            <a:r>
              <a:rPr lang="en-US" altLang="zh-CN" dirty="0"/>
              <a:t> is deprecated and some ides like </a:t>
            </a:r>
            <a:r>
              <a:rPr lang="en-US" altLang="zh-CN" dirty="0" err="1"/>
              <a:t>pycharm</a:t>
            </a:r>
            <a:r>
              <a:rPr lang="en-US" altLang="zh-CN" dirty="0"/>
              <a:t> will show this with a strikethrough please use </a:t>
            </a:r>
            <a:r>
              <a:rPr lang="en-US" altLang="zh-CN" dirty="0" err="1"/>
              <a:t>cntk.input</a:t>
            </a:r>
            <a:r>
              <a:rPr lang="en-US" altLang="zh-CN" dirty="0"/>
              <a:t> or </a:t>
            </a:r>
            <a:r>
              <a:rPr lang="en-US" altLang="zh-CN" dirty="0" err="1"/>
              <a:t>cntk.sequence.input</a:t>
            </a:r>
            <a:endParaRPr lang="en-US" altLang="zh-CN" dirty="0"/>
          </a:p>
          <a:p>
            <a:r>
              <a:rPr lang="en-US" altLang="zh-CN" dirty="0"/>
              <a:t>20.396614</a:t>
            </a:r>
          </a:p>
          <a:p>
            <a:r>
              <a:rPr lang="en-US" altLang="zh-CN" dirty="0"/>
              <a:t>issue a warning even when the</a:t>
            </a:r>
          </a:p>
          <a:p>
            <a:r>
              <a:rPr lang="en-US" altLang="zh-CN" dirty="0"/>
              <a:t>19.72325</a:t>
            </a:r>
          </a:p>
          <a:p>
            <a:r>
              <a:rPr lang="en-US" altLang="zh-CN" dirty="0"/>
              <a:t>issue a warning when violated</a:t>
            </a:r>
          </a:p>
          <a:p>
            <a:r>
              <a:rPr lang="en-US" altLang="zh-CN" dirty="0"/>
              <a:t>19.72325</a:t>
            </a:r>
          </a:p>
          <a:p>
            <a:r>
              <a:rPr lang="en-US" altLang="zh-CN" dirty="0"/>
              <a:t>static type checking is optional in python and generally done with a dedicated tool like </a:t>
            </a:r>
            <a:r>
              <a:rPr lang="en-US" altLang="zh-CN" dirty="0" err="1"/>
              <a:t>mypy</a:t>
            </a:r>
            <a:r>
              <a:rPr lang="en-US" altLang="zh-CN" dirty="0"/>
              <a:t> or with tools integrated into ides like 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en-US" altLang="zh-CN" dirty="0"/>
              <a:t>19.274529</a:t>
            </a:r>
          </a:p>
          <a:p>
            <a:r>
              <a:rPr lang="en-US" altLang="zh-CN" dirty="0"/>
              <a:t>some warning note first</a:t>
            </a:r>
          </a:p>
          <a:p>
            <a:r>
              <a:rPr lang="en-US" altLang="zh-CN" dirty="0"/>
              <a:t>19.092884</a:t>
            </a:r>
          </a:p>
        </p:txBody>
      </p:sp>
    </p:spTree>
    <p:extLst>
      <p:ext uri="{BB962C8B-B14F-4D97-AF65-F5344CB8AC3E}">
        <p14:creationId xmlns:p14="http://schemas.microsoft.com/office/powerpoint/2010/main" val="34328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18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using from __future__ import </a:t>
            </a:r>
            <a:r>
              <a:rPr lang="en-US" altLang="zh-CN" dirty="0" err="1"/>
              <a:t>print_function</a:t>
            </a:r>
            <a:r>
              <a:rPr lang="en-US" altLang="zh-CN" dirty="0"/>
              <a:t> in python 2 will allow users to use the print function the same as python 3 code.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82296" y="1028703"/>
            <a:ext cx="1307120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use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and use the print function in both python 2 and python 3 </a:t>
            </a:r>
          </a:p>
          <a:p>
            <a:r>
              <a:rPr lang="en-US" altLang="zh-CN" sz="1600" dirty="0"/>
              <a:t>0.26500582695007324</a:t>
            </a:r>
          </a:p>
          <a:p>
            <a:r>
              <a:rPr lang="en-US" altLang="zh-CN" sz="1600" dirty="0"/>
              <a:t>you can do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to change it into a function as it is in python 3</a:t>
            </a:r>
          </a:p>
          <a:p>
            <a:r>
              <a:rPr lang="en-US" altLang="zh-CN" sz="1600" dirty="0"/>
              <a:t> 0.2909824848175049</a:t>
            </a:r>
          </a:p>
          <a:p>
            <a:r>
              <a:rPr lang="en-US" altLang="zh-CN" sz="1600" dirty="0"/>
              <a:t>or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and use python3 s print </a:t>
            </a:r>
          </a:p>
          <a:p>
            <a:r>
              <a:rPr lang="en-US" altLang="zh-CN" sz="1600" dirty="0"/>
              <a:t>0.32272082567214966</a:t>
            </a:r>
          </a:p>
          <a:p>
            <a:r>
              <a:rPr lang="en-US" altLang="zh-CN" sz="1600" dirty="0"/>
              <a:t>if you add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to the top of your file then print will behave like it does in python 3</a:t>
            </a:r>
          </a:p>
          <a:p>
            <a:r>
              <a:rPr lang="en-US" altLang="zh-CN" sz="1600" dirty="0"/>
              <a:t> 0.32538509368896484</a:t>
            </a:r>
          </a:p>
          <a:p>
            <a:r>
              <a:rPr lang="en-US" altLang="zh-CN" sz="1600" dirty="0"/>
              <a:t>if you re not </a:t>
            </a:r>
            <a:r>
              <a:rPr lang="en-US" altLang="zh-CN" sz="1600" dirty="0" err="1"/>
              <a:t>aversed</a:t>
            </a:r>
            <a:r>
              <a:rPr lang="en-US" altLang="zh-CN" sz="1600" dirty="0"/>
              <a:t> to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or are using python 3 or later </a:t>
            </a:r>
          </a:p>
          <a:p>
            <a:r>
              <a:rPr lang="en-US" altLang="zh-CN" sz="1600" dirty="0"/>
              <a:t>0.3473447561264038</a:t>
            </a:r>
          </a:p>
          <a:p>
            <a:r>
              <a:rPr lang="en-US" altLang="zh-CN" sz="1600" dirty="0"/>
              <a:t>note that in python2.7 after you do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you won t be able to use print like a keyword any more</a:t>
            </a:r>
          </a:p>
          <a:p>
            <a:r>
              <a:rPr lang="en-US" altLang="zh-CN" sz="1600" dirty="0"/>
              <a:t> 0.3483198285102844</a:t>
            </a:r>
          </a:p>
          <a:p>
            <a:r>
              <a:rPr lang="en-US" altLang="zh-CN" sz="1600" dirty="0"/>
              <a:t>you can do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and print will now be a function </a:t>
            </a:r>
          </a:p>
          <a:p>
            <a:r>
              <a:rPr lang="en-US" altLang="zh-CN" sz="1600" dirty="0"/>
              <a:t>0.36084067821502686</a:t>
            </a:r>
          </a:p>
          <a:p>
            <a:r>
              <a:rPr lang="en-US" altLang="zh-CN" sz="1600" dirty="0"/>
              <a:t>if you are using python 3 or used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you could also use the print function and have it add the space for you </a:t>
            </a:r>
          </a:p>
          <a:p>
            <a:r>
              <a:rPr lang="en-US" altLang="zh-CN" sz="1600" dirty="0"/>
              <a:t>0.3650798797607422</a:t>
            </a:r>
          </a:p>
          <a:p>
            <a:r>
              <a:rPr lang="en-US" altLang="zh-CN" sz="1600" dirty="0"/>
              <a:t>add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to disable the print statement and use the print function instead </a:t>
            </a:r>
          </a:p>
          <a:p>
            <a:r>
              <a:rPr lang="en-US" altLang="zh-CN" sz="1600" dirty="0"/>
              <a:t>0.36895060539245605</a:t>
            </a:r>
          </a:p>
          <a:p>
            <a:r>
              <a:rPr lang="en-US" altLang="zh-CN" sz="1600" dirty="0"/>
              <a:t>you could put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at the beginning of the file or you could use </a:t>
            </a:r>
          </a:p>
          <a:p>
            <a:r>
              <a:rPr lang="en-US" altLang="zh-CN" sz="1600" dirty="0"/>
              <a:t>0.36958634853363037</a:t>
            </a:r>
          </a:p>
          <a:p>
            <a:r>
              <a:rPr lang="en-US" altLang="zh-CN" sz="1600" dirty="0"/>
              <a:t>if using python 3 </a:t>
            </a:r>
            <a:r>
              <a:rPr lang="en-US" altLang="zh-CN" sz="1600" dirty="0" err="1"/>
              <a:t>isn</a:t>
            </a:r>
            <a:r>
              <a:rPr lang="en-US" altLang="zh-CN" sz="1600" dirty="0"/>
              <a:t> t an option you may be able to use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in your python 2.x code </a:t>
            </a:r>
          </a:p>
          <a:p>
            <a:r>
              <a:rPr lang="en-US" altLang="zh-CN" sz="1600" dirty="0"/>
              <a:t>0.3721826672554016</a:t>
            </a:r>
          </a:p>
        </p:txBody>
      </p:sp>
    </p:spTree>
    <p:extLst>
      <p:ext uri="{BB962C8B-B14F-4D97-AF65-F5344CB8AC3E}">
        <p14:creationId xmlns:p14="http://schemas.microsoft.com/office/powerpoint/2010/main" val="6333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19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using from __future__ import </a:t>
            </a:r>
            <a:r>
              <a:rPr lang="en-US" altLang="zh-CN" dirty="0" err="1"/>
              <a:t>print_function</a:t>
            </a:r>
            <a:r>
              <a:rPr lang="en-US" altLang="zh-CN" dirty="0"/>
              <a:t> in python 2 will allow users to use the print function the same as python 3 code.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399671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use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and use the print function in both python 2 and python 3</a:t>
            </a:r>
          </a:p>
          <a:p>
            <a:r>
              <a:rPr lang="en-US" altLang="zh-CN" sz="1600" dirty="0"/>
              <a:t>44.695072</a:t>
            </a:r>
          </a:p>
          <a:p>
            <a:r>
              <a:rPr lang="en-US" altLang="zh-CN" sz="1600" dirty="0"/>
              <a:t>yes python 3 or python 2 using from __future__ import </a:t>
            </a:r>
            <a:r>
              <a:rPr lang="en-US" altLang="zh-CN" sz="1600" dirty="0" err="1"/>
              <a:t>print_function</a:t>
            </a:r>
            <a:endParaRPr lang="en-US" altLang="zh-CN" sz="1600" dirty="0"/>
          </a:p>
          <a:p>
            <a:r>
              <a:rPr lang="en-US" altLang="zh-CN" sz="1600" dirty="0"/>
              <a:t>42.162106</a:t>
            </a:r>
          </a:p>
          <a:p>
            <a:r>
              <a:rPr lang="en-US" altLang="zh-CN" sz="1600" dirty="0"/>
              <a:t>note that in python 3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is not necessary</a:t>
            </a:r>
          </a:p>
          <a:p>
            <a:r>
              <a:rPr lang="en-US" altLang="zh-CN" sz="1600" dirty="0"/>
              <a:t>41.005356</a:t>
            </a:r>
          </a:p>
          <a:p>
            <a:r>
              <a:rPr lang="en-US" altLang="zh-CN" sz="1600" dirty="0"/>
              <a:t>either use python 3 or from __future__ import </a:t>
            </a:r>
            <a:r>
              <a:rPr lang="en-US" altLang="zh-CN" sz="1600" dirty="0" err="1"/>
              <a:t>print_function</a:t>
            </a:r>
            <a:endParaRPr lang="en-US" altLang="zh-CN" sz="1600" dirty="0"/>
          </a:p>
          <a:p>
            <a:r>
              <a:rPr lang="en-US" altLang="zh-CN" sz="1600" dirty="0"/>
              <a:t>39.071693</a:t>
            </a:r>
          </a:p>
          <a:p>
            <a:r>
              <a:rPr lang="en-US" altLang="zh-CN" sz="1600" dirty="0"/>
              <a:t>for compatibility with python 3 use from __future__ import </a:t>
            </a:r>
            <a:r>
              <a:rPr lang="en-US" altLang="zh-CN" sz="1600" dirty="0" err="1"/>
              <a:t>print_function</a:t>
            </a:r>
            <a:endParaRPr lang="en-US" altLang="zh-CN" sz="1600" dirty="0"/>
          </a:p>
          <a:p>
            <a:r>
              <a:rPr lang="en-US" altLang="zh-CN" sz="1600" dirty="0"/>
              <a:t>39.071693</a:t>
            </a:r>
          </a:p>
          <a:p>
            <a:r>
              <a:rPr lang="en-US" altLang="zh-CN" sz="1600" dirty="0"/>
              <a:t>in python 3 or python2 with from __future__ import </a:t>
            </a:r>
            <a:r>
              <a:rPr lang="en-US" altLang="zh-CN" sz="1600" dirty="0" err="1"/>
              <a:t>print_function</a:t>
            </a:r>
            <a:endParaRPr lang="en-US" altLang="zh-CN" sz="1600" dirty="0"/>
          </a:p>
          <a:p>
            <a:r>
              <a:rPr lang="en-US" altLang="zh-CN" sz="1600" dirty="0"/>
              <a:t>38.47439</a:t>
            </a:r>
          </a:p>
          <a:p>
            <a:r>
              <a:rPr lang="en-US" altLang="zh-CN" sz="1600" dirty="0" err="1"/>
              <a:t>protip</a:t>
            </a:r>
            <a:r>
              <a:rPr lang="en-US" altLang="zh-CN" sz="1600" dirty="0"/>
              <a:t> if you want to enable the print function in python 2 use from __future__ import </a:t>
            </a:r>
            <a:r>
              <a:rPr lang="en-US" altLang="zh-CN" sz="1600" dirty="0" err="1"/>
              <a:t>print_function</a:t>
            </a:r>
            <a:endParaRPr lang="en-US" altLang="zh-CN" sz="1600" dirty="0"/>
          </a:p>
          <a:p>
            <a:r>
              <a:rPr lang="en-US" altLang="zh-CN" sz="1600" dirty="0"/>
              <a:t>38.260376</a:t>
            </a:r>
          </a:p>
          <a:p>
            <a:r>
              <a:rPr lang="en-US" altLang="zh-CN" sz="1600" dirty="0"/>
              <a:t>if you are on python 2 use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to get the same functionality</a:t>
            </a:r>
          </a:p>
          <a:p>
            <a:r>
              <a:rPr lang="en-US" altLang="zh-CN" sz="1600" dirty="0"/>
              <a:t>37.42405</a:t>
            </a:r>
          </a:p>
          <a:p>
            <a:r>
              <a:rPr lang="en-US" altLang="zh-CN" sz="1600" dirty="0"/>
              <a:t>in python 3.x or python 2.x with a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you can use</a:t>
            </a:r>
          </a:p>
          <a:p>
            <a:r>
              <a:rPr lang="en-US" altLang="zh-CN" sz="1600" dirty="0"/>
              <a:t>36.974</a:t>
            </a:r>
          </a:p>
          <a:p>
            <a:r>
              <a:rPr lang="en-US" altLang="zh-CN" sz="1600" dirty="0"/>
              <a:t>or if you are using the print function python 3 or after using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by passing them in as separate arguments to print</a:t>
            </a:r>
          </a:p>
          <a:p>
            <a:r>
              <a:rPr lang="en-US" altLang="zh-CN" sz="1600" dirty="0"/>
              <a:t>36.668495</a:t>
            </a:r>
          </a:p>
          <a:p>
            <a:r>
              <a:rPr lang="en-US" altLang="zh-CN" sz="1600" dirty="0"/>
              <a:t>in python 3 or python 2 with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however print is a normal function and you can read the __doc__ attribute</a:t>
            </a:r>
          </a:p>
          <a:p>
            <a:r>
              <a:rPr lang="en-US" altLang="zh-CN" sz="1600" dirty="0"/>
              <a:t>36.506733</a:t>
            </a:r>
          </a:p>
          <a:p>
            <a:r>
              <a:rPr lang="en-US" altLang="zh-CN" sz="1600" dirty="0"/>
              <a:t>the print function in python 2 is certainly different from the one in python 3 where the from __future__ import </a:t>
            </a:r>
            <a:r>
              <a:rPr lang="en-US" altLang="zh-CN" sz="1600" dirty="0" err="1"/>
              <a:t>print_function</a:t>
            </a:r>
            <a:r>
              <a:rPr lang="en-US" altLang="zh-CN" sz="1600" dirty="0"/>
              <a:t> line is effectively meaningless</a:t>
            </a:r>
          </a:p>
          <a:p>
            <a:r>
              <a:rPr lang="en-US" altLang="zh-CN" sz="1600" dirty="0"/>
              <a:t>36.442722</a:t>
            </a:r>
          </a:p>
        </p:txBody>
      </p:sp>
    </p:spTree>
    <p:extLst>
      <p:ext uri="{BB962C8B-B14F-4D97-AF65-F5344CB8AC3E}">
        <p14:creationId xmlns:p14="http://schemas.microsoft.com/office/powerpoint/2010/main" val="14830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is a widely used high-level programming language for general-purpose programming, created by Guido van Rossum and first released in 1991.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263B2B-DC92-4378-90CA-B0DB49FB7337}"/>
              </a:ext>
            </a:extLst>
          </p:cNvPr>
          <p:cNvSpPr txBox="1"/>
          <p:nvPr/>
        </p:nvSpPr>
        <p:spPr>
          <a:xfrm>
            <a:off x="103447" y="1028703"/>
            <a:ext cx="1221199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it is widely used on a number of platforms and has bindings in many different languages </a:t>
            </a:r>
          </a:p>
          <a:p>
            <a:r>
              <a:rPr lang="en-US" altLang="zh-CN" sz="1400" dirty="0"/>
              <a:t>0.6147003471851349</a:t>
            </a:r>
          </a:p>
          <a:p>
            <a:endParaRPr lang="en-US" altLang="zh-CN" sz="1400" dirty="0"/>
          </a:p>
          <a:p>
            <a:r>
              <a:rPr lang="en-US" altLang="zh-CN" sz="1400" dirty="0"/>
              <a:t>python is a widely used general-purpose high-level programming language. its design philosophy emphasizes code </a:t>
            </a:r>
          </a:p>
          <a:p>
            <a:r>
              <a:rPr lang="en-US" altLang="zh-CN" sz="1400" dirty="0"/>
              <a:t>0.6227668225765228</a:t>
            </a:r>
          </a:p>
          <a:p>
            <a:endParaRPr lang="en-US" altLang="zh-CN" sz="1400" dirty="0"/>
          </a:p>
          <a:p>
            <a:r>
              <a:rPr lang="en-US" altLang="zh-CN" sz="1400" dirty="0"/>
              <a:t>python is an interpreted object-oriented high-level programming language. 0.6254650056362152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haxe</a:t>
            </a:r>
            <a:r>
              <a:rPr lang="en-US" altLang="zh-CN" sz="1400" dirty="0"/>
              <a:t> is a platform </a:t>
            </a:r>
            <a:r>
              <a:rPr lang="en-US" altLang="zh-CN" sz="1400" dirty="0" err="1"/>
              <a:t>indepented</a:t>
            </a:r>
            <a:r>
              <a:rPr lang="en-US" altLang="zh-CN" sz="1400" dirty="0"/>
              <a:t> language .</a:t>
            </a:r>
          </a:p>
          <a:p>
            <a:r>
              <a:rPr lang="en-US" altLang="zh-CN" sz="1400" dirty="0"/>
              <a:t> 0.6322444081306458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this is pretty widely available and easily googleable . </a:t>
            </a:r>
          </a:p>
          <a:p>
            <a:r>
              <a:rPr lang="en-US" altLang="zh-CN" sz="1400" dirty="0"/>
              <a:t>0.6363282799720764</a:t>
            </a:r>
          </a:p>
          <a:p>
            <a:endParaRPr lang="en-US" altLang="zh-CN" sz="1400" dirty="0"/>
          </a:p>
          <a:p>
            <a:r>
              <a:rPr lang="en-US" altLang="zh-CN" sz="1400" dirty="0"/>
              <a:t>ampoule is not as widely used as multiprocessing though </a:t>
            </a:r>
          </a:p>
          <a:p>
            <a:r>
              <a:rPr lang="en-US" altLang="zh-CN" sz="1400" dirty="0"/>
              <a:t>0.6414011120796204</a:t>
            </a:r>
          </a:p>
          <a:p>
            <a:endParaRPr lang="en-US" altLang="zh-CN" sz="1400" dirty="0"/>
          </a:p>
          <a:p>
            <a:r>
              <a:rPr lang="en-US" altLang="zh-CN" sz="1400" dirty="0"/>
              <a:t>however many widely used libraries including some of the standard library are written in c and compiled as python extensions </a:t>
            </a:r>
          </a:p>
          <a:p>
            <a:r>
              <a:rPr lang="en-US" altLang="zh-CN" sz="1400" dirty="0"/>
              <a:t>0.6435914933681488</a:t>
            </a:r>
          </a:p>
          <a:p>
            <a:endParaRPr lang="en-US" altLang="zh-CN" sz="1400" dirty="0"/>
          </a:p>
          <a:p>
            <a:r>
              <a:rPr lang="en-US" altLang="zh-CN" sz="1400" dirty="0"/>
              <a:t>python is widely used in a lot of areas apart from web development - scientific computing </a:t>
            </a:r>
            <a:r>
              <a:rPr lang="en-US" altLang="zh-CN" sz="1400" dirty="0" err="1"/>
              <a:t>cgi</a:t>
            </a:r>
            <a:r>
              <a:rPr lang="en-US" altLang="zh-CN" sz="1400" dirty="0"/>
              <a:t> rendering pipelines distributed computing </a:t>
            </a:r>
            <a:r>
              <a:rPr lang="en-US" altLang="zh-CN" sz="1400" dirty="0" err="1"/>
              <a:t>linux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gui</a:t>
            </a:r>
            <a:r>
              <a:rPr lang="en-US" altLang="zh-CN" sz="1400" dirty="0"/>
              <a:t> tools </a:t>
            </a:r>
            <a:r>
              <a:rPr lang="en-US" altLang="zh-CN" sz="1400" dirty="0" err="1"/>
              <a:t>etc</a:t>
            </a:r>
            <a:endParaRPr lang="en-US" altLang="zh-CN" sz="1400" dirty="0"/>
          </a:p>
          <a:p>
            <a:r>
              <a:rPr lang="en-US" altLang="zh-CN" sz="1400" dirty="0"/>
              <a:t> 0.6442981362342834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tftpy</a:t>
            </a:r>
            <a:r>
              <a:rPr lang="en-US" altLang="zh-CN" sz="1400" dirty="0"/>
              <a:t> is a </a:t>
            </a:r>
            <a:r>
              <a:rPr lang="en-US" altLang="zh-CN" sz="1400" dirty="0" err="1"/>
              <a:t>tftp</a:t>
            </a:r>
            <a:r>
              <a:rPr lang="en-US" altLang="zh-CN" sz="1400" dirty="0"/>
              <a:t> library for the python programming language 0.6473623514175415</a:t>
            </a:r>
          </a:p>
          <a:p>
            <a:endParaRPr lang="en-US" altLang="zh-CN" sz="1400" dirty="0"/>
          </a:p>
          <a:p>
            <a:r>
              <a:rPr lang="en-US" altLang="zh-CN" sz="1400" dirty="0"/>
              <a:t>keep in mind that python is a very high-level programming language pandas being also a high-level framework </a:t>
            </a:r>
          </a:p>
          <a:p>
            <a:r>
              <a:rPr lang="en-US" altLang="zh-CN" sz="1400" dirty="0"/>
              <a:t>0.6486632525920868</a:t>
            </a:r>
          </a:p>
        </p:txBody>
      </p:sp>
    </p:spTree>
    <p:extLst>
      <p:ext uri="{BB962C8B-B14F-4D97-AF65-F5344CB8AC3E}">
        <p14:creationId xmlns:p14="http://schemas.microsoft.com/office/powerpoint/2010/main" val="290296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20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 objects cannot be indexed and makes use of the next function to get items in order.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99801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generator expressions and list comprehensions have the same syntax. </a:t>
            </a:r>
          </a:p>
          <a:p>
            <a:r>
              <a:rPr lang="en-US" altLang="zh-CN" sz="1600" dirty="0"/>
              <a:t>0.4528011679649353</a:t>
            </a:r>
          </a:p>
          <a:p>
            <a:r>
              <a:rPr lang="en-US" altLang="zh-CN" sz="1600" dirty="0"/>
              <a:t>we are using a generator function to iterate over a list and just get the items out one at a time but. </a:t>
            </a:r>
          </a:p>
          <a:p>
            <a:r>
              <a:rPr lang="en-US" altLang="zh-CN" sz="1600" dirty="0"/>
              <a:t>0.49189937114715576</a:t>
            </a:r>
          </a:p>
          <a:p>
            <a:r>
              <a:rPr lang="en-US" altLang="zh-CN" sz="1600" dirty="0"/>
              <a:t>generator objects can be iterated over only once </a:t>
            </a:r>
          </a:p>
          <a:p>
            <a:r>
              <a:rPr lang="en-US" altLang="zh-CN" sz="1600" dirty="0"/>
              <a:t>0.49653273820877075</a:t>
            </a:r>
          </a:p>
          <a:p>
            <a:r>
              <a:rPr lang="en-US" altLang="zh-CN" sz="1600" dirty="0"/>
              <a:t>you must iterate a generator in order to get its values list does that .</a:t>
            </a:r>
          </a:p>
          <a:p>
            <a:r>
              <a:rPr lang="en-US" altLang="zh-CN" sz="1600" dirty="0"/>
              <a:t> 0.4976937770843506</a:t>
            </a:r>
          </a:p>
          <a:p>
            <a:r>
              <a:rPr lang="en-US" altLang="zh-CN" sz="1600" dirty="0"/>
              <a:t>generator objects can be iterated over they produce values one by one </a:t>
            </a:r>
          </a:p>
          <a:p>
            <a:r>
              <a:rPr lang="en-US" altLang="zh-CN" sz="1600" dirty="0"/>
              <a:t>0.49811458587646484</a:t>
            </a:r>
          </a:p>
          <a:p>
            <a:r>
              <a:rPr lang="en-US" altLang="zh-CN" sz="1600" dirty="0"/>
              <a:t>generator functions return generator objects </a:t>
            </a:r>
          </a:p>
          <a:p>
            <a:r>
              <a:rPr lang="en-US" altLang="zh-CN" sz="1600" dirty="0"/>
              <a:t>0.4999963045120239</a:t>
            </a:r>
          </a:p>
          <a:p>
            <a:r>
              <a:rPr lang="en-US" altLang="zh-CN" sz="1600" dirty="0"/>
              <a:t>an </a:t>
            </a:r>
            <a:r>
              <a:rPr lang="en-US" altLang="zh-CN" sz="1600" dirty="0" err="1"/>
              <a:t>iterable</a:t>
            </a:r>
            <a:r>
              <a:rPr lang="en-US" altLang="zh-CN" sz="1600" dirty="0"/>
              <a:t> such as a generator may not support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 but any can still be used on these </a:t>
            </a:r>
            <a:r>
              <a:rPr lang="en-US" altLang="zh-CN" sz="1600" dirty="0" err="1"/>
              <a:t>iterables</a:t>
            </a:r>
            <a:r>
              <a:rPr lang="en-US" altLang="zh-CN" sz="1600" dirty="0"/>
              <a:t>. </a:t>
            </a:r>
          </a:p>
          <a:p>
            <a:r>
              <a:rPr lang="en-US" altLang="zh-CN" sz="1600" dirty="0"/>
              <a:t>0.5042737722396851</a:t>
            </a:r>
          </a:p>
          <a:p>
            <a:r>
              <a:rPr lang="en-US" altLang="zh-CN" sz="1600" dirty="0"/>
              <a:t>generator is an </a:t>
            </a:r>
            <a:r>
              <a:rPr lang="en-US" altLang="zh-CN" sz="1600" dirty="0" err="1"/>
              <a:t>iterable</a:t>
            </a:r>
            <a:r>
              <a:rPr lang="en-US" altLang="zh-CN" sz="1600" dirty="0"/>
              <a:t> object that yields items one by one</a:t>
            </a:r>
          </a:p>
          <a:p>
            <a:r>
              <a:rPr lang="en-US" altLang="zh-CN" sz="1600" dirty="0"/>
              <a:t> 0.516404777765274</a:t>
            </a:r>
          </a:p>
          <a:p>
            <a:r>
              <a:rPr lang="en-US" altLang="zh-CN" sz="1600" dirty="0"/>
              <a:t>the range object is a generator which fortunately has the __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__ function defined so it can give you the item count without the need to enumerate and count them. </a:t>
            </a:r>
          </a:p>
          <a:p>
            <a:r>
              <a:rPr lang="en-US" altLang="zh-CN" sz="1600" dirty="0"/>
              <a:t>0.517405778169632</a:t>
            </a:r>
          </a:p>
          <a:p>
            <a:r>
              <a:rPr lang="en-US" altLang="zh-CN" sz="1600" dirty="0"/>
              <a:t>any with a generator is also very readable especially if you define an even predicate. </a:t>
            </a:r>
          </a:p>
          <a:p>
            <a:r>
              <a:rPr lang="en-US" altLang="zh-CN" sz="1600" dirty="0"/>
              <a:t>0.5256770551204681</a:t>
            </a:r>
          </a:p>
        </p:txBody>
      </p:sp>
    </p:spTree>
    <p:extLst>
      <p:ext uri="{BB962C8B-B14F-4D97-AF65-F5344CB8AC3E}">
        <p14:creationId xmlns:p14="http://schemas.microsoft.com/office/powerpoint/2010/main" val="380073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21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 objects cannot be indexed and makes use of the next function to get items in order.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106424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you can use the next function to get the next value of the generator</a:t>
            </a:r>
          </a:p>
          <a:p>
            <a:r>
              <a:rPr lang="en-US" altLang="zh-CN" sz="1600" dirty="0"/>
              <a:t>21.521305</a:t>
            </a:r>
          </a:p>
          <a:p>
            <a:r>
              <a:rPr lang="en-US" altLang="zh-CN" sz="1600" dirty="0"/>
              <a:t>the order of items makes no difference</a:t>
            </a:r>
          </a:p>
          <a:p>
            <a:r>
              <a:rPr lang="en-US" altLang="zh-CN" sz="1600" dirty="0"/>
              <a:t>20.006481</a:t>
            </a:r>
          </a:p>
          <a:p>
            <a:r>
              <a:rPr lang="en-US" altLang="zh-CN" sz="1600" dirty="0"/>
              <a:t>in order to get the values as a list use the list function with </a:t>
            </a:r>
            <a:r>
              <a:rPr lang="en-US" altLang="zh-CN" sz="1600" dirty="0" err="1"/>
              <a:t>link.mlsd</a:t>
            </a:r>
            <a:r>
              <a:rPr lang="en-US" altLang="zh-CN" sz="1600" dirty="0"/>
              <a:t> which will internally call next on the generator object</a:t>
            </a:r>
          </a:p>
          <a:p>
            <a:r>
              <a:rPr lang="en-US" altLang="zh-CN" sz="1600" dirty="0"/>
              <a:t>19.817251</a:t>
            </a:r>
          </a:p>
          <a:p>
            <a:r>
              <a:rPr lang="en-US" altLang="zh-CN" sz="1600" dirty="0"/>
              <a:t>use the next function with a generator expression</a:t>
            </a:r>
          </a:p>
          <a:p>
            <a:r>
              <a:rPr lang="en-US" altLang="zh-CN" sz="1600" dirty="0"/>
              <a:t>19.678247</a:t>
            </a:r>
          </a:p>
          <a:p>
            <a:r>
              <a:rPr lang="en-US" altLang="zh-CN" sz="1600" dirty="0"/>
              <a:t>to get a item from a generator you need to use next function</a:t>
            </a:r>
          </a:p>
          <a:p>
            <a:r>
              <a:rPr lang="en-US" altLang="zh-CN" sz="1600" dirty="0"/>
              <a:t>19.568644</a:t>
            </a:r>
          </a:p>
          <a:p>
            <a:r>
              <a:rPr lang="en-US" altLang="zh-CN" sz="1600" dirty="0"/>
              <a:t>this makes it generator function</a:t>
            </a:r>
          </a:p>
          <a:p>
            <a:r>
              <a:rPr lang="en-US" altLang="zh-CN" sz="1600" dirty="0"/>
              <a:t>19.031599</a:t>
            </a:r>
          </a:p>
          <a:p>
            <a:r>
              <a:rPr lang="en-US" altLang="zh-CN" sz="1600" dirty="0"/>
              <a:t>any use of yield makes the function a generator</a:t>
            </a:r>
          </a:p>
          <a:p>
            <a:r>
              <a:rPr lang="en-US" altLang="zh-CN" sz="1600" dirty="0"/>
              <a:t>18.714779</a:t>
            </a:r>
          </a:p>
          <a:p>
            <a:r>
              <a:rPr lang="en-US" altLang="zh-CN" sz="1600" dirty="0"/>
              <a:t>inclusion of yield in a function makes it into an generator function when you execute the function you get a generator</a:t>
            </a:r>
          </a:p>
          <a:p>
            <a:r>
              <a:rPr lang="en-US" altLang="zh-CN" sz="1600" dirty="0"/>
              <a:t>18.559744</a:t>
            </a:r>
          </a:p>
          <a:p>
            <a:r>
              <a:rPr lang="en-US" altLang="zh-CN" sz="1600" dirty="0"/>
              <a:t>you could use next along with a generator filtering and converting the items</a:t>
            </a:r>
          </a:p>
          <a:p>
            <a:r>
              <a:rPr lang="en-US" altLang="zh-CN" sz="1600" dirty="0"/>
              <a:t>18.343542</a:t>
            </a:r>
          </a:p>
          <a:p>
            <a:r>
              <a:rPr lang="en-US" altLang="zh-CN" sz="1600" dirty="0"/>
              <a:t>it cannot be indexed by n</a:t>
            </a:r>
          </a:p>
          <a:p>
            <a:r>
              <a:rPr lang="en-US" altLang="zh-CN" sz="1600" dirty="0"/>
              <a:t>18.03615</a:t>
            </a:r>
          </a:p>
          <a:p>
            <a:r>
              <a:rPr lang="en-US" altLang="zh-CN" sz="1600" dirty="0"/>
              <a:t>or to get the first index use next and a generator expression</a:t>
            </a:r>
          </a:p>
          <a:p>
            <a:r>
              <a:rPr lang="en-US" altLang="zh-CN" sz="1600" dirty="0"/>
              <a:t>17.9768</a:t>
            </a:r>
          </a:p>
          <a:p>
            <a:r>
              <a:rPr lang="en-US" altLang="zh-CN" sz="1600" dirty="0"/>
              <a:t>if you want to get the numeric data you can use the next function of the generator</a:t>
            </a:r>
          </a:p>
          <a:p>
            <a:r>
              <a:rPr lang="en-US" altLang="zh-CN" sz="1600" dirty="0"/>
              <a:t>17.942173</a:t>
            </a:r>
          </a:p>
        </p:txBody>
      </p:sp>
    </p:spTree>
    <p:extLst>
      <p:ext uri="{BB962C8B-B14F-4D97-AF65-F5344CB8AC3E}">
        <p14:creationId xmlns:p14="http://schemas.microsoft.com/office/powerpoint/2010/main" val="428837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22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in static context cannot reference code in instance context.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199879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 static method is a method with absolutely no context </a:t>
            </a:r>
          </a:p>
          <a:p>
            <a:r>
              <a:rPr lang="en-US" altLang="zh-CN" sz="1600" dirty="0"/>
              <a:t>0.4751681685447693</a:t>
            </a:r>
          </a:p>
          <a:p>
            <a:r>
              <a:rPr lang="en-US" altLang="zh-CN" sz="1600" dirty="0"/>
              <a:t>outside methods you are in a static context </a:t>
            </a:r>
          </a:p>
          <a:p>
            <a:r>
              <a:rPr lang="en-US" altLang="zh-CN" sz="1600" dirty="0"/>
              <a:t>0.5129022300243378</a:t>
            </a:r>
          </a:p>
          <a:p>
            <a:r>
              <a:rPr lang="en-US" altLang="zh-CN" sz="1600" dirty="0"/>
              <a:t>static methods are defined on the class but they are called without an instance </a:t>
            </a:r>
          </a:p>
          <a:p>
            <a:r>
              <a:rPr lang="en-US" altLang="zh-CN" sz="1600" dirty="0"/>
              <a:t>0.5454899966716766</a:t>
            </a:r>
          </a:p>
          <a:p>
            <a:r>
              <a:rPr lang="en-US" altLang="zh-CN" sz="1600" dirty="0"/>
              <a:t>make it a static function. </a:t>
            </a:r>
          </a:p>
          <a:p>
            <a:r>
              <a:rPr lang="en-US" altLang="zh-CN" sz="1600" dirty="0"/>
              <a:t>0.5492534637451172</a:t>
            </a:r>
          </a:p>
          <a:p>
            <a:r>
              <a:rPr lang="en-US" altLang="zh-CN" sz="1600" dirty="0"/>
              <a:t>static methods don t have a self argument </a:t>
            </a:r>
          </a:p>
          <a:p>
            <a:r>
              <a:rPr lang="en-US" altLang="zh-CN" sz="1600" dirty="0"/>
              <a:t>0.5576272308826447</a:t>
            </a:r>
          </a:p>
          <a:p>
            <a:r>
              <a:rPr lang="en-US" altLang="zh-CN" sz="1600" dirty="0"/>
              <a:t>example of static method </a:t>
            </a:r>
          </a:p>
          <a:p>
            <a:r>
              <a:rPr lang="en-US" altLang="zh-CN" sz="1600" dirty="0"/>
              <a:t>0.5609811842441559</a:t>
            </a:r>
          </a:p>
          <a:p>
            <a:r>
              <a:rPr lang="en-US" altLang="zh-CN" sz="1600" dirty="0"/>
              <a:t>static method in the class </a:t>
            </a:r>
          </a:p>
          <a:p>
            <a:r>
              <a:rPr lang="en-US" altLang="zh-CN" sz="1600" dirty="0"/>
              <a:t>0.5634524822235107</a:t>
            </a:r>
          </a:p>
          <a:p>
            <a:r>
              <a:rPr lang="en-US" altLang="zh-CN" sz="1600" dirty="0"/>
              <a:t>you cannot use self for a class variable </a:t>
            </a:r>
            <a:r>
              <a:rPr lang="en-US" altLang="zh-CN" sz="1600" dirty="0" err="1"/>
              <a:t>function..you</a:t>
            </a:r>
            <a:r>
              <a:rPr lang="en-US" altLang="zh-CN" sz="1600" dirty="0"/>
              <a:t> can use self for an instance of class.</a:t>
            </a:r>
          </a:p>
          <a:p>
            <a:r>
              <a:rPr lang="en-US" altLang="zh-CN" sz="1600" dirty="0"/>
              <a:t> 0.5651025176048279</a:t>
            </a:r>
          </a:p>
          <a:p>
            <a:r>
              <a:rPr lang="en-US" altLang="zh-CN" sz="1600" dirty="0"/>
              <a:t>these are static class variables . </a:t>
            </a:r>
          </a:p>
          <a:p>
            <a:r>
              <a:rPr lang="en-US" altLang="zh-CN" sz="1600" dirty="0"/>
              <a:t>0.5677162706851959</a:t>
            </a:r>
          </a:p>
          <a:p>
            <a:r>
              <a:rPr lang="en-US" altLang="zh-CN" sz="1600" dirty="0"/>
              <a:t>methods of a class such as </a:t>
            </a:r>
            <a:r>
              <a:rPr lang="en-US" altLang="zh-CN" sz="1600" dirty="0" err="1"/>
              <a:t>unittest.testcase.assertequal</a:t>
            </a:r>
            <a:r>
              <a:rPr lang="en-US" altLang="zh-CN" sz="1600" dirty="0"/>
              <a:t> don t execute outside of the context provided by an instance of that class</a:t>
            </a:r>
          </a:p>
          <a:p>
            <a:r>
              <a:rPr lang="en-US" altLang="zh-CN" sz="1600" dirty="0"/>
              <a:t> 0.567985862493515</a:t>
            </a:r>
          </a:p>
          <a:p>
            <a:r>
              <a:rPr lang="en-US" altLang="zh-CN" sz="1600" dirty="0"/>
              <a:t>the static method does not take the instance as an argument </a:t>
            </a:r>
          </a:p>
          <a:p>
            <a:r>
              <a:rPr lang="en-US" altLang="zh-CN" sz="1600" dirty="0"/>
              <a:t>0.5692385733127594</a:t>
            </a:r>
          </a:p>
        </p:txBody>
      </p:sp>
    </p:spTree>
    <p:extLst>
      <p:ext uri="{BB962C8B-B14F-4D97-AF65-F5344CB8AC3E}">
        <p14:creationId xmlns:p14="http://schemas.microsoft.com/office/powerpoint/2010/main" val="420314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23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in static context cannot reference code in instance context.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255664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code is viewable in context on google code</a:t>
            </a:r>
          </a:p>
          <a:p>
            <a:r>
              <a:rPr lang="en-US" altLang="zh-CN" sz="1600" dirty="0"/>
              <a:t>23.871498</a:t>
            </a:r>
          </a:p>
          <a:p>
            <a:r>
              <a:rPr lang="en-US" altLang="zh-CN" sz="1600" dirty="0"/>
              <a:t>in this context your code is equivalent to</a:t>
            </a:r>
          </a:p>
          <a:p>
            <a:r>
              <a:rPr lang="en-US" altLang="zh-CN" sz="1600" dirty="0"/>
              <a:t>22.978428</a:t>
            </a:r>
          </a:p>
          <a:p>
            <a:r>
              <a:rPr lang="en-US" altLang="zh-CN" sz="1600" dirty="0"/>
              <a:t>so in the context of your code</a:t>
            </a:r>
          </a:p>
          <a:p>
            <a:r>
              <a:rPr lang="en-US" altLang="zh-CN" sz="1600" dirty="0"/>
              <a:t>22.978428</a:t>
            </a:r>
          </a:p>
          <a:p>
            <a:r>
              <a:rPr lang="en-US" altLang="zh-CN" sz="1600" dirty="0"/>
              <a:t>this allows context management code such as</a:t>
            </a:r>
          </a:p>
          <a:p>
            <a:r>
              <a:rPr lang="en-US" altLang="zh-CN" sz="1600" dirty="0"/>
              <a:t>22.978428</a:t>
            </a:r>
          </a:p>
          <a:p>
            <a:r>
              <a:rPr lang="en-US" altLang="zh-CN" sz="1600" dirty="0"/>
              <a:t>see the </a:t>
            </a:r>
            <a:r>
              <a:rPr lang="en-US" altLang="zh-CN" sz="1600" dirty="0" err="1"/>
              <a:t>django</a:t>
            </a:r>
            <a:r>
              <a:rPr lang="en-US" altLang="zh-CN" sz="1600" dirty="0"/>
              <a:t> code in context</a:t>
            </a:r>
          </a:p>
          <a:p>
            <a:r>
              <a:rPr lang="en-US" altLang="zh-CN" sz="1600" dirty="0"/>
              <a:t>22.978428</a:t>
            </a:r>
          </a:p>
          <a:p>
            <a:r>
              <a:rPr lang="en-US" altLang="zh-CN" sz="1600" dirty="0"/>
              <a:t>you can evaluate code in the current context or in a custom context</a:t>
            </a:r>
          </a:p>
          <a:p>
            <a:r>
              <a:rPr lang="en-US" altLang="zh-CN" sz="1600" dirty="0"/>
              <a:t>22.899113</a:t>
            </a:r>
          </a:p>
          <a:p>
            <a:r>
              <a:rPr lang="en-US" altLang="zh-CN" sz="1600" dirty="0"/>
              <a:t>every reference to them is going to be in the context of some particular instance</a:t>
            </a:r>
          </a:p>
          <a:p>
            <a:r>
              <a:rPr lang="en-US" altLang="zh-CN" sz="1600" dirty="0"/>
              <a:t>22.510693</a:t>
            </a:r>
          </a:p>
          <a:p>
            <a:r>
              <a:rPr lang="en-US" altLang="zh-CN" sz="1600" dirty="0"/>
              <a:t>the rest of the code then adjusts the code path to omit the context if the view </a:t>
            </a:r>
            <a:r>
              <a:rPr lang="en-US" altLang="zh-CN" sz="1600" dirty="0" err="1"/>
              <a:t>doesn</a:t>
            </a:r>
            <a:r>
              <a:rPr lang="en-US" altLang="zh-CN" sz="1600" dirty="0"/>
              <a:t> t accept a context</a:t>
            </a:r>
          </a:p>
          <a:p>
            <a:r>
              <a:rPr lang="en-US" altLang="zh-CN" sz="1600" dirty="0"/>
              <a:t>22.33345</a:t>
            </a:r>
          </a:p>
          <a:p>
            <a:r>
              <a:rPr lang="en-US" altLang="zh-CN" sz="1600" dirty="0"/>
              <a:t>context is an instance or </a:t>
            </a:r>
            <a:r>
              <a:rPr lang="en-US" altLang="zh-CN" sz="1600" dirty="0" err="1"/>
              <a:t>requestcontext</a:t>
            </a:r>
            <a:endParaRPr lang="en-US" altLang="zh-CN" sz="1600" dirty="0"/>
          </a:p>
          <a:p>
            <a:r>
              <a:rPr lang="en-US" altLang="zh-CN" sz="1600" dirty="0"/>
              <a:t>22.297142</a:t>
            </a:r>
          </a:p>
          <a:p>
            <a:r>
              <a:rPr lang="en-US" altLang="zh-CN" sz="1600" dirty="0"/>
              <a:t>you cannot use a context manager to skip code blocks that is what conditional are for</a:t>
            </a:r>
          </a:p>
          <a:p>
            <a:r>
              <a:rPr lang="en-US" altLang="zh-CN" sz="1600" dirty="0"/>
              <a:t>22.186123</a:t>
            </a:r>
          </a:p>
          <a:p>
            <a:r>
              <a:rPr lang="en-US" altLang="zh-CN" sz="1600" dirty="0"/>
              <a:t>the above code is clearly not example code of how to use this context manager it s code that tests that the context manager works</a:t>
            </a:r>
          </a:p>
          <a:p>
            <a:r>
              <a:rPr lang="en-US" altLang="zh-CN" sz="1600" dirty="0"/>
              <a:t>21.92183</a:t>
            </a:r>
          </a:p>
          <a:p>
            <a:r>
              <a:rPr lang="en-US" altLang="zh-CN" sz="1600" dirty="0"/>
              <a:t>with </a:t>
            </a:r>
            <a:r>
              <a:rPr lang="en-US" altLang="zh-CN" sz="1600" dirty="0" err="1"/>
              <a:t>mock.patch</a:t>
            </a:r>
            <a:r>
              <a:rPr lang="en-US" altLang="zh-CN" sz="1600" dirty="0"/>
              <a:t> is a context manager the patch is unapplied when the context ends and the context ends at the end of the block of code</a:t>
            </a:r>
          </a:p>
          <a:p>
            <a:r>
              <a:rPr lang="en-US" altLang="zh-CN" sz="1600" dirty="0"/>
              <a:t>21.829727</a:t>
            </a:r>
          </a:p>
        </p:txBody>
      </p:sp>
    </p:spTree>
    <p:extLst>
      <p:ext uri="{BB962C8B-B14F-4D97-AF65-F5344CB8AC3E}">
        <p14:creationId xmlns:p14="http://schemas.microsoft.com/office/powerpoint/2010/main" val="2136113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24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size of the array cannot be specified as a long arrays use a zero-based index system which means indexing starts at 0 and ends at length 1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220077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python list indices are zero-based so for the first item is 0 the second 1 etc. </a:t>
            </a:r>
          </a:p>
          <a:p>
            <a:r>
              <a:rPr lang="en-US" altLang="zh-CN" sz="1600" dirty="0"/>
              <a:t>0.4724680185317993</a:t>
            </a:r>
          </a:p>
          <a:p>
            <a:r>
              <a:rPr lang="en-US" altLang="zh-CN" sz="1600" dirty="0"/>
              <a:t>arrays are zero-based in python so when you confused with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you were accessing while n only goes from 0 to 2 </a:t>
            </a:r>
          </a:p>
          <a:p>
            <a:r>
              <a:rPr lang="en-US" altLang="zh-CN" sz="1600" dirty="0"/>
              <a:t>0.5138625800609589</a:t>
            </a:r>
          </a:p>
          <a:p>
            <a:r>
              <a:rPr lang="en-US" altLang="zh-CN" sz="1600" dirty="0"/>
              <a:t>if a string is of length 5 like hello then the max index is 4 since indexing is zero-based starts from 0 not 1 </a:t>
            </a:r>
          </a:p>
          <a:p>
            <a:r>
              <a:rPr lang="en-US" altLang="zh-CN" sz="1600" dirty="0"/>
              <a:t>0.5196730494499207</a:t>
            </a:r>
          </a:p>
          <a:p>
            <a:r>
              <a:rPr lang="en-US" altLang="zh-CN" sz="1600" dirty="0"/>
              <a:t>in the array case all arrays generated by basic slicing are always views of the original array. </a:t>
            </a:r>
          </a:p>
          <a:p>
            <a:r>
              <a:rPr lang="en-US" altLang="zh-CN" sz="1600" dirty="0"/>
              <a:t>0.5236891806125641</a:t>
            </a:r>
          </a:p>
          <a:p>
            <a:r>
              <a:rPr lang="en-US" altLang="zh-CN" sz="1600" dirty="0"/>
              <a:t>just note that it uses a zero-based index the first element is the second is etc. </a:t>
            </a:r>
          </a:p>
          <a:p>
            <a:r>
              <a:rPr lang="en-US" altLang="zh-CN" sz="1600" dirty="0"/>
              <a:t>0.5313850939273834</a:t>
            </a:r>
          </a:p>
          <a:p>
            <a:r>
              <a:rPr lang="en-US" altLang="zh-CN" sz="1600" dirty="0"/>
              <a:t>python indices are zero-based so 0 is the first element in a sequence </a:t>
            </a:r>
          </a:p>
          <a:p>
            <a:r>
              <a:rPr lang="en-US" altLang="zh-CN" sz="1600" dirty="0"/>
              <a:t>0.5386300981044769</a:t>
            </a:r>
          </a:p>
          <a:p>
            <a:r>
              <a:rPr lang="en-US" altLang="zh-CN" sz="1600" dirty="0"/>
              <a:t>items in a tuple are referenced by index using zero-based numbering the first item in a tuple has the index 0 the second 1 and so on </a:t>
            </a:r>
          </a:p>
          <a:p>
            <a:r>
              <a:rPr lang="en-US" altLang="zh-CN" sz="1600" dirty="0"/>
              <a:t>0.5400981605052948</a:t>
            </a:r>
          </a:p>
          <a:p>
            <a:r>
              <a:rPr lang="en-US" altLang="zh-CN" sz="1600" dirty="0"/>
              <a:t>note that list slicing is zero-based and 2 4 means element 2 up to but not including element 4 </a:t>
            </a:r>
          </a:p>
          <a:p>
            <a:r>
              <a:rPr lang="en-US" altLang="zh-CN" sz="1600" dirty="0"/>
              <a:t>0.5439102649688721</a:t>
            </a:r>
          </a:p>
          <a:p>
            <a:r>
              <a:rPr lang="en-US" altLang="zh-CN" sz="1600" dirty="0"/>
              <a:t>array 0. 0. 0. 0. </a:t>
            </a:r>
          </a:p>
          <a:p>
            <a:r>
              <a:rPr lang="en-US" altLang="zh-CN" sz="1600" dirty="0"/>
              <a:t>0.5451477468013763</a:t>
            </a:r>
          </a:p>
          <a:p>
            <a:r>
              <a:rPr lang="en-US" altLang="zh-CN" sz="1600" dirty="0"/>
              <a:t>the length array is an array where each element is a number and there are length elements in the array</a:t>
            </a:r>
          </a:p>
          <a:p>
            <a:r>
              <a:rPr lang="en-US" altLang="zh-CN" sz="1600" dirty="0"/>
              <a:t> 0.5467009544372559</a:t>
            </a:r>
          </a:p>
          <a:p>
            <a:r>
              <a:rPr lang="en-US" altLang="zh-CN" sz="1600" dirty="0"/>
              <a:t>the buffer for an array is the element size times the length </a:t>
            </a:r>
          </a:p>
          <a:p>
            <a:r>
              <a:rPr lang="en-US" altLang="zh-CN" sz="1600" dirty="0"/>
              <a:t>0.5473860502243042</a:t>
            </a:r>
          </a:p>
        </p:txBody>
      </p:sp>
    </p:spTree>
    <p:extLst>
      <p:ext uri="{BB962C8B-B14F-4D97-AF65-F5344CB8AC3E}">
        <p14:creationId xmlns:p14="http://schemas.microsoft.com/office/powerpoint/2010/main" val="3268125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25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size of the array cannot be specified as a long arrays use a zero-based index system which means indexing starts at 0 and ends at length 1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978505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if a string is of length 5 like hello then the max index is 4 since indexing is zero-based starts from 0 not 1</a:t>
            </a:r>
          </a:p>
          <a:p>
            <a:r>
              <a:rPr lang="en-US" altLang="zh-CN" sz="1600" dirty="0"/>
              <a:t>32.491776</a:t>
            </a:r>
          </a:p>
          <a:p>
            <a:r>
              <a:rPr lang="en-US" altLang="zh-CN" sz="1600" dirty="0"/>
              <a:t>so the number at array index 1 is 1 0 based indexing</a:t>
            </a:r>
          </a:p>
          <a:p>
            <a:r>
              <a:rPr lang="en-US" altLang="zh-CN" sz="1600" dirty="0"/>
              <a:t>30.834606</a:t>
            </a:r>
          </a:p>
          <a:p>
            <a:r>
              <a:rPr lang="en-US" altLang="zh-CN" sz="1600" dirty="0"/>
              <a:t>starts from index 0 and ends before index 1</a:t>
            </a:r>
          </a:p>
          <a:p>
            <a:r>
              <a:rPr lang="en-US" altLang="zh-CN" sz="1600" dirty="0"/>
              <a:t>30.09489</a:t>
            </a:r>
          </a:p>
          <a:p>
            <a:r>
              <a:rPr lang="en-US" altLang="zh-CN" sz="1600" dirty="0"/>
              <a:t>when then which is an </a:t>
            </a:r>
            <a:r>
              <a:rPr lang="en-US" altLang="zh-CN" sz="1600" dirty="0" err="1"/>
              <a:t>error.python</a:t>
            </a:r>
            <a:r>
              <a:rPr lang="en-US" altLang="zh-CN" sz="1600" dirty="0"/>
              <a:t> array indexing starts from 0 hence max address is length-1</a:t>
            </a:r>
          </a:p>
          <a:p>
            <a:r>
              <a:rPr lang="en-US" altLang="zh-CN" sz="1600" dirty="0"/>
              <a:t>29.268576</a:t>
            </a:r>
          </a:p>
          <a:p>
            <a:r>
              <a:rPr lang="en-US" altLang="zh-CN" sz="1600" dirty="0"/>
              <a:t>since indexing starts at 0 the largest index into a list of length n is n - 1</a:t>
            </a:r>
          </a:p>
          <a:p>
            <a:r>
              <a:rPr lang="en-US" altLang="zh-CN" sz="1600" dirty="0"/>
              <a:t>29.160124</a:t>
            </a:r>
          </a:p>
          <a:p>
            <a:r>
              <a:rPr lang="en-US" altLang="zh-CN" sz="1600" dirty="0"/>
              <a:t>that means is an array with 1 element which is on index 0</a:t>
            </a:r>
          </a:p>
          <a:p>
            <a:r>
              <a:rPr lang="en-US" altLang="zh-CN" sz="1600" dirty="0"/>
              <a:t>28.615572</a:t>
            </a:r>
          </a:p>
          <a:p>
            <a:r>
              <a:rPr lang="en-US" altLang="zh-CN" sz="1600" dirty="0"/>
              <a:t>array indexing starts at 0</a:t>
            </a:r>
          </a:p>
          <a:p>
            <a:r>
              <a:rPr lang="en-US" altLang="zh-CN" sz="1600" dirty="0"/>
              <a:t>28.41005</a:t>
            </a:r>
          </a:p>
          <a:p>
            <a:r>
              <a:rPr lang="en-US" altLang="zh-CN" sz="1600" dirty="0"/>
              <a:t>note that indexing in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arrays starts at zero</a:t>
            </a:r>
          </a:p>
          <a:p>
            <a:r>
              <a:rPr lang="en-US" altLang="zh-CN" sz="1600" dirty="0"/>
              <a:t>28.093182</a:t>
            </a:r>
          </a:p>
          <a:p>
            <a:r>
              <a:rPr lang="en-US" altLang="zh-CN" sz="1600" dirty="0" err="1"/>
              <a:t>matlab</a:t>
            </a:r>
            <a:r>
              <a:rPr lang="en-US" altLang="zh-CN" sz="1600" dirty="0"/>
              <a:t> starts indexing with 1 not zero</a:t>
            </a:r>
          </a:p>
          <a:p>
            <a:r>
              <a:rPr lang="en-US" altLang="zh-CN" sz="1600" dirty="0"/>
              <a:t>27.750042</a:t>
            </a:r>
          </a:p>
          <a:p>
            <a:r>
              <a:rPr lang="en-US" altLang="zh-CN" sz="1600" dirty="0" err="1"/>
              <a:t>colin</a:t>
            </a:r>
            <a:r>
              <a:rPr lang="en-US" altLang="zh-CN" sz="1600" dirty="0"/>
              <a:t> is at index 937 on 0 based indexing but the assignment uses 1 based indexing</a:t>
            </a:r>
          </a:p>
          <a:p>
            <a:r>
              <a:rPr lang="en-US" altLang="zh-CN" sz="1600" dirty="0"/>
              <a:t>27.00012</a:t>
            </a:r>
          </a:p>
          <a:p>
            <a:r>
              <a:rPr lang="en-US" altLang="zh-CN" sz="1600" dirty="0"/>
              <a:t>now make a list of random integers between the range index starts at 0 and ends to a-1 that is m in length</a:t>
            </a:r>
          </a:p>
          <a:p>
            <a:r>
              <a:rPr lang="en-US" altLang="zh-CN" sz="1600" dirty="0"/>
              <a:t>26.50773</a:t>
            </a:r>
          </a:p>
        </p:txBody>
      </p:sp>
    </p:spTree>
    <p:extLst>
      <p:ext uri="{BB962C8B-B14F-4D97-AF65-F5344CB8AC3E}">
        <p14:creationId xmlns:p14="http://schemas.microsoft.com/office/powerpoint/2010/main" val="49925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26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point worth noting about the diamond is that it cannot be used with anonymous classes.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62144" y="1028703"/>
            <a:ext cx="102819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the diamond inheritance problem as you refer to is the question of which class to call in a diamond inheritance situation like this </a:t>
            </a:r>
          </a:p>
          <a:p>
            <a:r>
              <a:rPr lang="en-US" altLang="zh-CN" sz="1400" dirty="0"/>
              <a:t>0.4283134937286377</a:t>
            </a:r>
          </a:p>
          <a:p>
            <a:r>
              <a:rPr lang="en-US" altLang="zh-CN" sz="1400" dirty="0"/>
              <a:t>now if you unbreak the diamond like in your example having separate base classes the result is different </a:t>
            </a:r>
          </a:p>
          <a:p>
            <a:r>
              <a:rPr lang="en-US" altLang="zh-CN" sz="1400" dirty="0"/>
              <a:t>0.430791437625885</a:t>
            </a:r>
          </a:p>
          <a:p>
            <a:r>
              <a:rPr lang="en-US" altLang="zh-CN" sz="1400" dirty="0"/>
              <a:t>that is a diamond inheritance must take place </a:t>
            </a:r>
          </a:p>
          <a:p>
            <a:r>
              <a:rPr lang="en-US" altLang="zh-CN" sz="1400" dirty="0"/>
              <a:t>0.4541357755661011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agree with </a:t>
            </a:r>
            <a:r>
              <a:rPr lang="en-US" altLang="zh-CN" sz="1400" dirty="0" err="1"/>
              <a:t>cole</a:t>
            </a:r>
            <a:r>
              <a:rPr lang="en-US" altLang="zh-CN" sz="1400" dirty="0"/>
              <a:t> diamond </a:t>
            </a:r>
          </a:p>
          <a:p>
            <a:r>
              <a:rPr lang="en-US" altLang="zh-CN" sz="1400" dirty="0"/>
              <a:t>0.467526912689209</a:t>
            </a:r>
          </a:p>
          <a:p>
            <a:r>
              <a:rPr lang="en-US" altLang="zh-CN" sz="1400" dirty="0"/>
              <a:t>however this can do the wrong thing when diamond inheritance is involved </a:t>
            </a:r>
          </a:p>
          <a:p>
            <a:r>
              <a:rPr lang="en-US" altLang="zh-CN" sz="1400" dirty="0"/>
              <a:t>0.46783536672592163</a:t>
            </a:r>
          </a:p>
          <a:p>
            <a:r>
              <a:rPr lang="en-US" altLang="zh-CN" sz="1400" dirty="0"/>
              <a:t>note that is called the diamond operator </a:t>
            </a:r>
          </a:p>
          <a:p>
            <a:r>
              <a:rPr lang="en-US" altLang="zh-CN" sz="1400" dirty="0"/>
              <a:t>0.4688389301300049</a:t>
            </a:r>
          </a:p>
          <a:p>
            <a:r>
              <a:rPr lang="en-US" altLang="zh-CN" sz="1400" dirty="0"/>
              <a:t>or like a diamond with a question mark</a:t>
            </a:r>
          </a:p>
          <a:p>
            <a:r>
              <a:rPr lang="en-US" altLang="zh-CN" sz="1400" dirty="0"/>
              <a:t> 0.4720786213874817</a:t>
            </a:r>
          </a:p>
          <a:p>
            <a:r>
              <a:rPr lang="en-US" altLang="zh-CN" sz="1400" dirty="0"/>
              <a:t>this is to deal with what is termed to be the diamond problem </a:t>
            </a:r>
          </a:p>
          <a:p>
            <a:r>
              <a:rPr lang="en-US" altLang="zh-CN" sz="1400" dirty="0"/>
              <a:t>0.4745507836341858</a:t>
            </a:r>
          </a:p>
          <a:p>
            <a:r>
              <a:rPr lang="en-US" altLang="zh-CN" sz="1400" dirty="0"/>
              <a:t>also added some diamond inheritance to show this would look</a:t>
            </a:r>
          </a:p>
          <a:p>
            <a:r>
              <a:rPr lang="en-US" altLang="zh-CN" sz="1400" dirty="0"/>
              <a:t> 0.48308563232421875</a:t>
            </a:r>
          </a:p>
          <a:p>
            <a:r>
              <a:rPr lang="en-US" altLang="zh-CN" sz="1400" dirty="0"/>
              <a:t>there s another manner to print a diamond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will write it now </a:t>
            </a:r>
          </a:p>
          <a:p>
            <a:r>
              <a:rPr lang="en-US" altLang="zh-CN" sz="1400" dirty="0"/>
              <a:t>0.4834328293800354</a:t>
            </a:r>
          </a:p>
          <a:p>
            <a:r>
              <a:rPr lang="en-US" altLang="zh-CN" sz="1400" dirty="0"/>
              <a:t>notice that this </a:t>
            </a:r>
            <a:r>
              <a:rPr lang="en-US" altLang="zh-CN" sz="1400" dirty="0" err="1"/>
              <a:t>isn</a:t>
            </a:r>
            <a:r>
              <a:rPr lang="en-US" altLang="zh-CN" sz="1400" dirty="0"/>
              <a:t> t actually diamond inheritance </a:t>
            </a:r>
          </a:p>
          <a:p>
            <a:r>
              <a:rPr lang="en-US" altLang="zh-CN" sz="1400" dirty="0"/>
              <a:t>0.4854126572608948</a:t>
            </a:r>
          </a:p>
          <a:p>
            <a:r>
              <a:rPr lang="en-US" altLang="zh-CN" sz="1400" dirty="0"/>
              <a:t>a hollow diamond is the solution to the equation</a:t>
            </a:r>
          </a:p>
          <a:p>
            <a:r>
              <a:rPr lang="en-US" altLang="zh-CN" sz="1400" dirty="0"/>
              <a:t> 0.48592960834503174</a:t>
            </a:r>
          </a:p>
        </p:txBody>
      </p:sp>
    </p:spTree>
    <p:extLst>
      <p:ext uri="{BB962C8B-B14F-4D97-AF65-F5344CB8AC3E}">
        <p14:creationId xmlns:p14="http://schemas.microsoft.com/office/powerpoint/2010/main" val="2236476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27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point worth noting about the diamond is that it cannot be used with anonymous classes.(Lucene)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668804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it is worth noting that range and </a:t>
            </a:r>
            <a:r>
              <a:rPr lang="en-US" altLang="zh-CN" sz="1600" dirty="0" err="1"/>
              <a:t>xrange</a:t>
            </a:r>
            <a:r>
              <a:rPr lang="en-US" altLang="zh-CN" sz="1600" dirty="0"/>
              <a:t> classes support the in operation</a:t>
            </a:r>
          </a:p>
          <a:p>
            <a:r>
              <a:rPr lang="en-US" altLang="zh-CN" sz="1600" dirty="0"/>
              <a:t>22.430986</a:t>
            </a:r>
          </a:p>
          <a:p>
            <a:r>
              <a:rPr lang="en-US" altLang="zh-CN" sz="1600" dirty="0" err="1"/>
              <a:t>i</a:t>
            </a:r>
            <a:r>
              <a:rPr lang="en-US" altLang="zh-CN" sz="1600" dirty="0"/>
              <a:t> m thinking about an example but it is worth noting that</a:t>
            </a:r>
          </a:p>
          <a:p>
            <a:r>
              <a:rPr lang="en-US" altLang="zh-CN" sz="1600" dirty="0"/>
              <a:t>21.049824</a:t>
            </a:r>
          </a:p>
          <a:p>
            <a:r>
              <a:rPr lang="en-US" altLang="zh-CN" sz="1600" dirty="0"/>
              <a:t>it s worth noting that</a:t>
            </a:r>
          </a:p>
          <a:p>
            <a:r>
              <a:rPr lang="en-US" altLang="zh-CN" sz="1600" dirty="0"/>
              <a:t>20.515114</a:t>
            </a:r>
          </a:p>
          <a:p>
            <a:r>
              <a:rPr lang="en-US" altLang="zh-CN" sz="1600" dirty="0"/>
              <a:t>it is worth noting that in this case</a:t>
            </a:r>
          </a:p>
          <a:p>
            <a:r>
              <a:rPr lang="en-US" altLang="zh-CN" sz="1600" dirty="0"/>
              <a:t>20.515114</a:t>
            </a:r>
          </a:p>
          <a:p>
            <a:r>
              <a:rPr lang="en-US" altLang="zh-CN" sz="1600" dirty="0"/>
              <a:t>worth noting this caveat in the docs</a:t>
            </a:r>
          </a:p>
          <a:p>
            <a:r>
              <a:rPr lang="en-US" altLang="zh-CN" sz="1600" dirty="0"/>
              <a:t>19.312778</a:t>
            </a:r>
          </a:p>
          <a:p>
            <a:r>
              <a:rPr lang="en-US" altLang="zh-CN" sz="1600" dirty="0"/>
              <a:t>however it is worth noting what is</a:t>
            </a:r>
          </a:p>
          <a:p>
            <a:r>
              <a:rPr lang="en-US" altLang="zh-CN" sz="1600" dirty="0"/>
              <a:t>19.312778</a:t>
            </a:r>
          </a:p>
          <a:p>
            <a:r>
              <a:rPr lang="en-US" altLang="zh-CN" sz="1600" dirty="0"/>
              <a:t>it is worth noting that if you re</a:t>
            </a:r>
          </a:p>
          <a:p>
            <a:r>
              <a:rPr lang="en-US" altLang="zh-CN" sz="1600" dirty="0"/>
              <a:t>19.312778</a:t>
            </a:r>
          </a:p>
          <a:p>
            <a:r>
              <a:rPr lang="en-US" altLang="zh-CN" sz="1600" dirty="0" err="1"/>
              <a:t>i</a:t>
            </a:r>
            <a:r>
              <a:rPr lang="en-US" altLang="zh-CN" sz="1600" dirty="0"/>
              <a:t> think it worth noting that</a:t>
            </a:r>
          </a:p>
          <a:p>
            <a:r>
              <a:rPr lang="en-US" altLang="zh-CN" sz="1600" dirty="0"/>
              <a:t>19.312778</a:t>
            </a:r>
          </a:p>
          <a:p>
            <a:r>
              <a:rPr lang="en-US" altLang="zh-CN" sz="1600" dirty="0"/>
              <a:t>it is also worth noting that the statement</a:t>
            </a:r>
          </a:p>
          <a:p>
            <a:r>
              <a:rPr lang="en-US" altLang="zh-CN" sz="1600" dirty="0"/>
              <a:t>19.312778</a:t>
            </a:r>
          </a:p>
          <a:p>
            <a:r>
              <a:rPr lang="en-US" altLang="zh-CN" sz="1600" dirty="0"/>
              <a:t>worth noting that there is a built-in for this </a:t>
            </a:r>
            <a:r>
              <a:rPr lang="en-US" altLang="zh-CN" sz="1600" dirty="0" err="1"/>
              <a:t>bisect.bisect_left</a:t>
            </a:r>
            <a:endParaRPr lang="en-US" altLang="zh-CN" sz="1600" dirty="0"/>
          </a:p>
          <a:p>
            <a:r>
              <a:rPr lang="en-US" altLang="zh-CN" sz="1600" dirty="0"/>
              <a:t>19.312778</a:t>
            </a:r>
          </a:p>
          <a:p>
            <a:r>
              <a:rPr lang="en-US" altLang="zh-CN" sz="1600" dirty="0"/>
              <a:t>worth noting here is </a:t>
            </a:r>
            <a:r>
              <a:rPr lang="en-US" altLang="zh-CN" sz="1600" dirty="0" err="1"/>
              <a:t>appengine</a:t>
            </a:r>
            <a:endParaRPr lang="en-US" altLang="zh-CN" sz="1600" dirty="0"/>
          </a:p>
          <a:p>
            <a:r>
              <a:rPr lang="en-US" altLang="zh-CN" sz="1600" dirty="0"/>
              <a:t>19.312778</a:t>
            </a:r>
          </a:p>
        </p:txBody>
      </p:sp>
    </p:spTree>
    <p:extLst>
      <p:ext uri="{BB962C8B-B14F-4D97-AF65-F5344CB8AC3E}">
        <p14:creationId xmlns:p14="http://schemas.microsoft.com/office/powerpoint/2010/main" val="69169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is a widely used high-level programming language for general-purpose programming, created by Guido van Rossum and first released in 1991(Bert)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1028703"/>
            <a:ext cx="1137523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havent</a:t>
            </a:r>
            <a:r>
              <a:rPr lang="en-US" altLang="zh-CN" sz="1600" dirty="0"/>
              <a:t> seen anything built-in but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have seen a solution here which can be exposed via http console</a:t>
            </a:r>
          </a:p>
          <a:p>
            <a:r>
              <a:rPr lang="en-US" altLang="zh-CN" sz="1600" dirty="0"/>
              <a:t> 0.03263247013092041</a:t>
            </a:r>
          </a:p>
          <a:p>
            <a:r>
              <a:rPr lang="en-US" altLang="zh-CN" sz="1600" dirty="0"/>
              <a:t>if you have modified your </a:t>
            </a:r>
            <a:r>
              <a:rPr lang="en-US" altLang="zh-CN" sz="1600" dirty="0" err="1"/>
              <a:t>virtualenvwrapper</a:t>
            </a:r>
            <a:r>
              <a:rPr lang="en-US" altLang="zh-CN" sz="1600" dirty="0"/>
              <a:t> to point to python3 like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do</a:t>
            </a:r>
          </a:p>
          <a:p>
            <a:r>
              <a:rPr lang="en-US" altLang="zh-CN" sz="1600" dirty="0"/>
              <a:t> 0.038902878761291504</a:t>
            </a:r>
          </a:p>
          <a:p>
            <a:r>
              <a:rPr lang="en-US" altLang="zh-CN" sz="1600" dirty="0"/>
              <a:t>- zero or more non- #</a:t>
            </a:r>
          </a:p>
          <a:p>
            <a:r>
              <a:rPr lang="en-US" altLang="zh-CN" sz="1600" dirty="0"/>
              <a:t> 0.041642963886260986</a:t>
            </a:r>
          </a:p>
          <a:p>
            <a:r>
              <a:rPr lang="en-US" altLang="zh-CN" sz="1600" dirty="0"/>
              <a:t>if you want to embed a plot in a your own html with more control</a:t>
            </a:r>
          </a:p>
          <a:p>
            <a:r>
              <a:rPr lang="en-US" altLang="zh-CN" sz="1600" dirty="0"/>
              <a:t> 0.044412195682525635</a:t>
            </a:r>
          </a:p>
          <a:p>
            <a:r>
              <a:rPr lang="en-US" altLang="zh-CN" sz="1600" dirty="0"/>
              <a:t>in a custom get handler you can access any model of your bokeh document on bokeh server by using </a:t>
            </a:r>
            <a:r>
              <a:rPr lang="en-US" altLang="zh-CN" sz="1600" dirty="0" err="1"/>
              <a:t>get_model_by_name</a:t>
            </a:r>
            <a:endParaRPr lang="en-US" altLang="zh-CN" sz="1600" dirty="0"/>
          </a:p>
          <a:p>
            <a:r>
              <a:rPr lang="en-US" altLang="zh-CN" sz="1600" dirty="0"/>
              <a:t> 0.04790526628494263</a:t>
            </a:r>
          </a:p>
          <a:p>
            <a:r>
              <a:rPr lang="en-US" altLang="zh-CN" sz="1600" dirty="0"/>
              <a:t>depending on your job design either of these can be good or bad</a:t>
            </a:r>
          </a:p>
          <a:p>
            <a:r>
              <a:rPr lang="en-US" altLang="zh-CN" sz="1600" dirty="0"/>
              <a:t> 0.04799377918243408</a:t>
            </a:r>
          </a:p>
          <a:p>
            <a:r>
              <a:rPr lang="en-US" altLang="zh-CN" sz="1600" dirty="0"/>
              <a:t>but the data read from f3 </a:t>
            </a:r>
            <a:r>
              <a:rPr lang="en-US" altLang="zh-CN" sz="1600" dirty="0" err="1"/>
              <a:t>isn</a:t>
            </a:r>
            <a:r>
              <a:rPr lang="en-US" altLang="zh-CN" sz="1600" dirty="0"/>
              <a:t> t put back in the f3 stream</a:t>
            </a:r>
          </a:p>
          <a:p>
            <a:r>
              <a:rPr lang="en-US" altLang="zh-CN" sz="1600" dirty="0"/>
              <a:t> 0.04864037036895752</a:t>
            </a:r>
          </a:p>
          <a:p>
            <a:r>
              <a:rPr lang="en-US" altLang="zh-CN" sz="1600" dirty="0" err="1"/>
              <a:t>i</a:t>
            </a:r>
            <a:r>
              <a:rPr lang="en-US" altLang="zh-CN" sz="1600" dirty="0"/>
              <a:t> finally put it all together with a new shiny </a:t>
            </a:r>
            <a:r>
              <a:rPr lang="en-US" altLang="zh-CN" sz="1600" dirty="0" err="1"/>
              <a:t>dataframe</a:t>
            </a:r>
            <a:endParaRPr lang="en-US" altLang="zh-CN" sz="1600" dirty="0"/>
          </a:p>
          <a:p>
            <a:r>
              <a:rPr lang="en-US" altLang="zh-CN" sz="1600" dirty="0"/>
              <a:t> 0.049292027950286865</a:t>
            </a:r>
          </a:p>
          <a:p>
            <a:r>
              <a:rPr lang="en-US" altLang="zh-CN" sz="1600" dirty="0" err="1"/>
              <a:t>ps</a:t>
            </a:r>
            <a:r>
              <a:rPr lang="en-US" altLang="zh-CN" sz="1600" dirty="0"/>
              <a:t> as noted by blender having many nested function calls can make the code hard to read</a:t>
            </a:r>
          </a:p>
          <a:p>
            <a:r>
              <a:rPr lang="en-US" altLang="zh-CN" sz="1600" dirty="0"/>
              <a:t> 0.04967951774597168</a:t>
            </a:r>
          </a:p>
          <a:p>
            <a:r>
              <a:rPr lang="en-US" altLang="zh-CN" sz="1600" dirty="0"/>
              <a:t>now to the actual problem that you re experiencing</a:t>
            </a:r>
          </a:p>
          <a:p>
            <a:r>
              <a:rPr lang="en-US" altLang="zh-CN" sz="1600" dirty="0"/>
              <a:t> 0.05008900165557861</a:t>
            </a:r>
          </a:p>
          <a:p>
            <a:r>
              <a:rPr lang="en-US" altLang="zh-CN" sz="1600" dirty="0"/>
              <a:t>delete the index key with</a:t>
            </a:r>
          </a:p>
          <a:p>
            <a:r>
              <a:rPr lang="en-US" altLang="zh-CN" sz="1600" dirty="0"/>
              <a:t> 0.050543367862701416</a:t>
            </a:r>
          </a:p>
          <a:p>
            <a:r>
              <a:rPr lang="en-US" altLang="zh-CN" sz="1600" dirty="0"/>
              <a:t>a better way to determine how well your data is gaussian or any distribution is the </a:t>
            </a:r>
            <a:r>
              <a:rPr lang="en-US" altLang="zh-CN" sz="1600" dirty="0" err="1"/>
              <a:t>pearson</a:t>
            </a:r>
            <a:r>
              <a:rPr lang="en-US" altLang="zh-CN" sz="1600" dirty="0"/>
              <a:t> chi-squared test</a:t>
            </a:r>
          </a:p>
          <a:p>
            <a:r>
              <a:rPr lang="en-US" altLang="zh-CN" sz="1600" dirty="0"/>
              <a:t> 0.05081146955490112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0931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generator expressions are very similar to list comprehensions.(QT)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1028703"/>
            <a:ext cx="134254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generator expressions and list comprehensions have the same syntax.</a:t>
            </a:r>
          </a:p>
          <a:p>
            <a:r>
              <a:rPr lang="en-US" altLang="zh-CN" sz="1600" dirty="0"/>
              <a:t> 0.8026508092880249</a:t>
            </a:r>
          </a:p>
          <a:p>
            <a:r>
              <a:rPr lang="en-US" altLang="zh-CN" sz="1600" dirty="0"/>
              <a:t>note that generator expressions are much like list comprehensions</a:t>
            </a:r>
          </a:p>
          <a:p>
            <a:r>
              <a:rPr lang="en-US" altLang="zh-CN" sz="1600" dirty="0"/>
              <a:t> 0.6872972249984741</a:t>
            </a:r>
          </a:p>
          <a:p>
            <a:r>
              <a:rPr lang="en-US" altLang="zh-CN" sz="1600" dirty="0"/>
              <a:t>generator expressions are to </a:t>
            </a:r>
            <a:r>
              <a:rPr lang="en-US" altLang="zh-CN" sz="1600" dirty="0" err="1"/>
              <a:t>xrange</a:t>
            </a:r>
            <a:r>
              <a:rPr lang="en-US" altLang="zh-CN" sz="1600" dirty="0"/>
              <a:t> as list comprehensions are to range</a:t>
            </a:r>
          </a:p>
          <a:p>
            <a:r>
              <a:rPr lang="en-US" altLang="zh-CN" sz="1600" dirty="0"/>
              <a:t> 0.6624829173088074</a:t>
            </a:r>
          </a:p>
          <a:p>
            <a:r>
              <a:rPr lang="en-US" altLang="zh-CN" sz="1600" dirty="0"/>
              <a:t>a generator expressions is like a shortcut to build generators out of expressions similar to that of list comprehensions</a:t>
            </a:r>
          </a:p>
          <a:p>
            <a:r>
              <a:rPr lang="en-US" altLang="zh-CN" sz="1600" dirty="0"/>
              <a:t> 0.6507087349891663</a:t>
            </a:r>
          </a:p>
          <a:p>
            <a:r>
              <a:rPr lang="en-US" altLang="zh-CN" sz="1600" dirty="0"/>
              <a:t>generator expressions are like list comprehensions except they return a generator object instead of a list</a:t>
            </a:r>
          </a:p>
          <a:p>
            <a:r>
              <a:rPr lang="en-US" altLang="zh-CN" sz="1600" dirty="0"/>
              <a:t> 0.6430993676185608</a:t>
            </a:r>
          </a:p>
          <a:p>
            <a:r>
              <a:rPr lang="en-US" altLang="zh-CN" sz="1600" dirty="0"/>
              <a:t>those are generator expressions and they are related to list comprehensions</a:t>
            </a:r>
          </a:p>
          <a:p>
            <a:r>
              <a:rPr lang="en-US" altLang="zh-CN" sz="1600" dirty="0"/>
              <a:t> 0.6363468170166016</a:t>
            </a:r>
          </a:p>
          <a:p>
            <a:r>
              <a:rPr lang="en-US" altLang="zh-CN" sz="1600" dirty="0"/>
              <a:t>generator expressions are often better than list comprehensions if you don t need to keep the list</a:t>
            </a:r>
          </a:p>
          <a:p>
            <a:r>
              <a:rPr lang="en-US" altLang="zh-CN" sz="1600" dirty="0"/>
              <a:t> 0.6226242184638977</a:t>
            </a:r>
          </a:p>
          <a:p>
            <a:r>
              <a:rPr lang="en-US" altLang="zh-CN" sz="1600" dirty="0"/>
              <a:t>you can use list comprehensions .</a:t>
            </a:r>
          </a:p>
          <a:p>
            <a:r>
              <a:rPr lang="en-US" altLang="zh-CN" sz="1600" dirty="0"/>
              <a:t> 0.6145954132080078</a:t>
            </a:r>
          </a:p>
          <a:p>
            <a:r>
              <a:rPr lang="en-US" altLang="zh-CN" sz="1600" dirty="0"/>
              <a:t>generator expressions are otherwise equivalent to list comprehensions except they produce items in the sequence lazily as just as much as asked</a:t>
            </a:r>
          </a:p>
          <a:p>
            <a:r>
              <a:rPr lang="en-US" altLang="zh-CN" sz="1600" dirty="0"/>
              <a:t> 0.6108007431030273</a:t>
            </a:r>
          </a:p>
          <a:p>
            <a:r>
              <a:rPr lang="en-US" altLang="zh-CN" sz="1600" dirty="0"/>
              <a:t>generator expressions and in python 3 also list comprehensions have their own scope</a:t>
            </a:r>
          </a:p>
          <a:p>
            <a:r>
              <a:rPr lang="en-US" altLang="zh-CN" sz="1600" dirty="0"/>
              <a:t> 0.608048677444458</a:t>
            </a:r>
          </a:p>
          <a:p>
            <a:r>
              <a:rPr lang="en-US" altLang="zh-CN" sz="1600" dirty="0"/>
              <a:t>generator expressions are as the name implies just another kind of expression</a:t>
            </a:r>
          </a:p>
          <a:p>
            <a:r>
              <a:rPr lang="en-US" altLang="zh-CN" sz="1600" dirty="0"/>
              <a:t> 0.5936548709869385</a:t>
            </a:r>
          </a:p>
          <a:p>
            <a:r>
              <a:rPr lang="en-US" altLang="zh-CN" sz="1600" dirty="0"/>
              <a:t>generator expressions yield one item at a time so are memory efficient</a:t>
            </a:r>
          </a:p>
          <a:p>
            <a:r>
              <a:rPr lang="en-US" altLang="zh-CN" sz="1600" dirty="0"/>
              <a:t> 0.5934627652168274</a:t>
            </a:r>
          </a:p>
        </p:txBody>
      </p:sp>
    </p:spTree>
    <p:extLst>
      <p:ext uri="{BB962C8B-B14F-4D97-AF65-F5344CB8AC3E}">
        <p14:creationId xmlns:p14="http://schemas.microsoft.com/office/powerpoint/2010/main" val="373202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3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is a widely used high-level programming language for general-purpose programming, created by Guido van Rossum and first released in 1991.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353083-4DE8-4311-855E-BD94934FF83F}"/>
              </a:ext>
            </a:extLst>
          </p:cNvPr>
          <p:cNvSpPr txBox="1"/>
          <p:nvPr/>
        </p:nvSpPr>
        <p:spPr>
          <a:xfrm>
            <a:off x="0" y="1028703"/>
            <a:ext cx="929613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python is a widely used general-purpose high-level programming language. its design philosophy emphasizes code</a:t>
            </a:r>
          </a:p>
          <a:p>
            <a:r>
              <a:rPr lang="en-US" altLang="zh-CN" sz="1400" dirty="0"/>
              <a:t>42.50587</a:t>
            </a:r>
          </a:p>
          <a:p>
            <a:r>
              <a:rPr lang="en-US" altLang="zh-CN" sz="1400" dirty="0"/>
              <a:t>here is a mail from </a:t>
            </a:r>
            <a:r>
              <a:rPr lang="en-US" altLang="zh-CN" sz="1400" dirty="0" err="1"/>
              <a:t>guido</a:t>
            </a:r>
            <a:r>
              <a:rPr lang="en-US" altLang="zh-CN" sz="1400" dirty="0"/>
              <a:t> van </a:t>
            </a:r>
            <a:r>
              <a:rPr lang="en-US" altLang="zh-CN" sz="1400" dirty="0" err="1"/>
              <a:t>rossum</a:t>
            </a:r>
            <a:r>
              <a:rPr lang="en-US" altLang="zh-CN" sz="1400" dirty="0"/>
              <a:t> the author of the python programming language about this topic</a:t>
            </a:r>
          </a:p>
          <a:p>
            <a:r>
              <a:rPr lang="en-US" altLang="zh-CN" sz="1400" dirty="0"/>
              <a:t>42.01244</a:t>
            </a:r>
          </a:p>
          <a:p>
            <a:r>
              <a:rPr lang="en-US" altLang="zh-CN" sz="1400" dirty="0"/>
              <a:t>python is a high level programming language</a:t>
            </a:r>
          </a:p>
          <a:p>
            <a:r>
              <a:rPr lang="en-US" altLang="zh-CN" sz="1400" dirty="0"/>
              <a:t>40.199272</a:t>
            </a:r>
          </a:p>
          <a:p>
            <a:r>
              <a:rPr lang="en-US" altLang="zh-CN" sz="1400" dirty="0"/>
              <a:t>here is what </a:t>
            </a:r>
            <a:r>
              <a:rPr lang="en-US" altLang="zh-CN" sz="1400" dirty="0" err="1"/>
              <a:t>guido</a:t>
            </a:r>
            <a:r>
              <a:rPr lang="en-US" altLang="zh-CN" sz="1400" dirty="0"/>
              <a:t> van </a:t>
            </a:r>
            <a:r>
              <a:rPr lang="en-US" altLang="zh-CN" sz="1400" dirty="0" err="1"/>
              <a:t>rossum</a:t>
            </a:r>
            <a:r>
              <a:rPr lang="en-US" altLang="zh-CN" sz="1400" dirty="0"/>
              <a:t> says about that in masterminds of programming</a:t>
            </a:r>
          </a:p>
          <a:p>
            <a:r>
              <a:rPr lang="en-US" altLang="zh-CN" sz="1400" dirty="0"/>
              <a:t>39.61947</a:t>
            </a:r>
          </a:p>
          <a:p>
            <a:r>
              <a:rPr lang="en-US" altLang="zh-CN" sz="1400" dirty="0"/>
              <a:t>not as a general purpose programming language</a:t>
            </a:r>
          </a:p>
          <a:p>
            <a:r>
              <a:rPr lang="en-US" altLang="zh-CN" sz="1400" dirty="0"/>
              <a:t>39.22074</a:t>
            </a:r>
          </a:p>
          <a:p>
            <a:r>
              <a:rPr lang="en-US" altLang="zh-CN" sz="1400" dirty="0"/>
              <a:t>-- </a:t>
            </a:r>
            <a:r>
              <a:rPr lang="en-US" altLang="zh-CN" sz="1400" dirty="0" err="1"/>
              <a:t>guido</a:t>
            </a:r>
            <a:r>
              <a:rPr lang="en-US" altLang="zh-CN" sz="1400" dirty="0"/>
              <a:t> van </a:t>
            </a:r>
            <a:r>
              <a:rPr lang="en-US" altLang="zh-CN" sz="1400" dirty="0" err="1"/>
              <a:t>rossum</a:t>
            </a:r>
            <a:endParaRPr lang="en-US" altLang="zh-CN" sz="1400" dirty="0"/>
          </a:p>
          <a:p>
            <a:r>
              <a:rPr lang="en-US" altLang="zh-CN" sz="1400" dirty="0"/>
              <a:t>37.05196</a:t>
            </a:r>
          </a:p>
          <a:p>
            <a:r>
              <a:rPr lang="en-US" altLang="zh-CN" sz="1400" dirty="0"/>
              <a:t>as a general purpose programming language python can be used for multiple things</a:t>
            </a:r>
          </a:p>
          <a:p>
            <a:r>
              <a:rPr lang="en-US" altLang="zh-CN" sz="1400" dirty="0"/>
              <a:t>37.044567</a:t>
            </a:r>
          </a:p>
          <a:p>
            <a:r>
              <a:rPr lang="en-US" altLang="zh-CN" sz="1400" dirty="0"/>
              <a:t>python was created in the early 1990s by </a:t>
            </a:r>
            <a:r>
              <a:rPr lang="en-US" altLang="zh-CN" sz="1400" dirty="0" err="1"/>
              <a:t>guido</a:t>
            </a:r>
            <a:r>
              <a:rPr lang="en-US" altLang="zh-CN" sz="1400" dirty="0"/>
              <a:t> van </a:t>
            </a:r>
            <a:r>
              <a:rPr lang="en-US" altLang="zh-CN" sz="1400" dirty="0" err="1"/>
              <a:t>rossum</a:t>
            </a:r>
            <a:r>
              <a:rPr lang="en-US" altLang="zh-CN" sz="1400" dirty="0"/>
              <a:t> at </a:t>
            </a:r>
            <a:r>
              <a:rPr lang="en-US" altLang="zh-CN" sz="1400" dirty="0" err="1"/>
              <a:t>stichting</a:t>
            </a:r>
            <a:endParaRPr lang="en-US" altLang="zh-CN" sz="1400" dirty="0"/>
          </a:p>
          <a:p>
            <a:r>
              <a:rPr lang="en-US" altLang="zh-CN" sz="1400" dirty="0"/>
              <a:t>36.5238</a:t>
            </a:r>
          </a:p>
          <a:p>
            <a:r>
              <a:rPr lang="en-US" altLang="zh-CN" sz="1400" dirty="0"/>
              <a:t>python is a very good general purpose programming language</a:t>
            </a:r>
          </a:p>
          <a:p>
            <a:r>
              <a:rPr lang="en-US" altLang="zh-CN" sz="1400" dirty="0"/>
              <a:t>36.19123</a:t>
            </a:r>
          </a:p>
          <a:p>
            <a:r>
              <a:rPr lang="en-US" altLang="zh-CN" sz="1400" dirty="0"/>
              <a:t>-- </a:t>
            </a:r>
            <a:r>
              <a:rPr lang="en-US" altLang="zh-CN" sz="1400" dirty="0" err="1"/>
              <a:t>guido</a:t>
            </a:r>
            <a:r>
              <a:rPr lang="en-US" altLang="zh-CN" sz="1400" dirty="0"/>
              <a:t> van </a:t>
            </a:r>
            <a:r>
              <a:rPr lang="en-US" altLang="zh-CN" sz="1400" dirty="0" err="1"/>
              <a:t>rossum</a:t>
            </a:r>
            <a:r>
              <a:rPr lang="en-US" altLang="zh-CN" sz="1400" dirty="0"/>
              <a:t> creator of python</a:t>
            </a:r>
          </a:p>
          <a:p>
            <a:r>
              <a:rPr lang="en-US" altLang="zh-CN" sz="1400" dirty="0"/>
              <a:t>36.098507</a:t>
            </a:r>
          </a:p>
          <a:p>
            <a:r>
              <a:rPr lang="pt-BR" altLang="zh-CN" sz="1400" dirty="0"/>
              <a:t>--guido van rossum python.org guido</a:t>
            </a:r>
          </a:p>
          <a:p>
            <a:r>
              <a:rPr lang="en-US" altLang="zh-CN" sz="1400" dirty="0"/>
              <a:t>35.860794</a:t>
            </a:r>
          </a:p>
          <a:p>
            <a:r>
              <a:rPr lang="en-US" altLang="zh-CN" sz="1400" dirty="0" err="1"/>
              <a:t>guido</a:t>
            </a:r>
            <a:r>
              <a:rPr lang="en-US" altLang="zh-CN" sz="1400" dirty="0"/>
              <a:t> van </a:t>
            </a:r>
            <a:r>
              <a:rPr lang="en-US" altLang="zh-CN" sz="1400" dirty="0" err="1"/>
              <a:t>rossum</a:t>
            </a:r>
            <a:r>
              <a:rPr lang="en-US" altLang="zh-CN" sz="1400" dirty="0"/>
              <a:t> this will not be fixed</a:t>
            </a:r>
          </a:p>
          <a:p>
            <a:r>
              <a:rPr lang="en-US" altLang="zh-CN" sz="1400" dirty="0"/>
              <a:t>34.880447</a:t>
            </a:r>
          </a:p>
          <a:p>
            <a:r>
              <a:rPr lang="en-US" altLang="zh-CN" sz="1400" dirty="0"/>
              <a:t>or as </a:t>
            </a:r>
            <a:r>
              <a:rPr lang="en-US" altLang="zh-CN" sz="1400" dirty="0" err="1"/>
              <a:t>guido</a:t>
            </a:r>
            <a:r>
              <a:rPr lang="en-US" altLang="zh-CN" sz="1400" dirty="0"/>
              <a:t> van </a:t>
            </a:r>
            <a:r>
              <a:rPr lang="en-US" altLang="zh-CN" sz="1400" dirty="0" err="1"/>
              <a:t>rossum</a:t>
            </a:r>
            <a:r>
              <a:rPr lang="en-US" altLang="zh-CN" sz="1400" dirty="0"/>
              <a:t> put it</a:t>
            </a:r>
          </a:p>
          <a:p>
            <a:r>
              <a:rPr lang="en-US" altLang="zh-CN" sz="1400" dirty="0"/>
              <a:t>34.880447</a:t>
            </a:r>
          </a:p>
        </p:txBody>
      </p:sp>
    </p:spTree>
    <p:extLst>
      <p:ext uri="{BB962C8B-B14F-4D97-AF65-F5344CB8AC3E}">
        <p14:creationId xmlns:p14="http://schemas.microsoft.com/office/powerpoint/2010/main" val="2189355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generator expressions are very similar to list comprehensions.(Lucene)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1028703"/>
            <a:ext cx="1077250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generator expressions are very similar to list comprehensions but defer calculation until iterated over</a:t>
            </a:r>
          </a:p>
          <a:p>
            <a:r>
              <a:rPr lang="en-US" altLang="zh-CN" sz="1600" dirty="0"/>
              <a:t>28.64606</a:t>
            </a:r>
          </a:p>
          <a:p>
            <a:r>
              <a:rPr lang="en-US" altLang="zh-CN" sz="1600" dirty="0"/>
              <a:t>a generator expressions is like a shortcut to build generators out of expressions similar to that of list comprehensions</a:t>
            </a:r>
          </a:p>
          <a:p>
            <a:r>
              <a:rPr lang="en-US" altLang="zh-CN" sz="1600" dirty="0"/>
              <a:t>26.768908</a:t>
            </a:r>
          </a:p>
          <a:p>
            <a:r>
              <a:rPr lang="en-US" altLang="zh-CN" sz="1600" dirty="0"/>
              <a:t>a list comprehension is not a generator </a:t>
            </a:r>
            <a:r>
              <a:rPr lang="en-US" altLang="zh-CN" sz="1600" dirty="0" err="1"/>
              <a:t>generator</a:t>
            </a:r>
            <a:r>
              <a:rPr lang="en-US" altLang="zh-CN" sz="1600" dirty="0"/>
              <a:t> expressions and list comprehensions</a:t>
            </a:r>
          </a:p>
          <a:p>
            <a:r>
              <a:rPr lang="en-US" altLang="zh-CN" sz="1600" dirty="0"/>
              <a:t>26.753323</a:t>
            </a:r>
          </a:p>
          <a:p>
            <a:r>
              <a:rPr lang="en-US" altLang="zh-CN" sz="1600" dirty="0"/>
              <a:t>from list comprehensions to generator expressions</a:t>
            </a:r>
          </a:p>
          <a:p>
            <a:r>
              <a:rPr lang="en-US" altLang="zh-CN" sz="1600" dirty="0"/>
              <a:t>26.23663</a:t>
            </a:r>
          </a:p>
          <a:p>
            <a:r>
              <a:rPr lang="en-US" altLang="zh-CN" sz="1600" dirty="0"/>
              <a:t>nested list comprehensions and generator expressions</a:t>
            </a:r>
          </a:p>
          <a:p>
            <a:r>
              <a:rPr lang="en-US" altLang="zh-CN" sz="1600" dirty="0"/>
              <a:t>26.23663</a:t>
            </a:r>
          </a:p>
          <a:p>
            <a:r>
              <a:rPr lang="en-US" altLang="zh-CN" sz="1600" dirty="0"/>
              <a:t>between list comprehensions and generator expressions</a:t>
            </a:r>
          </a:p>
          <a:p>
            <a:r>
              <a:rPr lang="en-US" altLang="zh-CN" sz="1600" dirty="0"/>
              <a:t>26.23663</a:t>
            </a:r>
          </a:p>
          <a:p>
            <a:r>
              <a:rPr lang="en-US" altLang="zh-CN" sz="1600" dirty="0"/>
              <a:t>list comprehensions and generator expressions of course</a:t>
            </a:r>
          </a:p>
          <a:p>
            <a:r>
              <a:rPr lang="en-US" altLang="zh-CN" sz="1600" dirty="0"/>
              <a:t>26.23663</a:t>
            </a:r>
          </a:p>
          <a:p>
            <a:r>
              <a:rPr lang="en-US" altLang="zh-CN" sz="1600" dirty="0"/>
              <a:t>generator expressions are to </a:t>
            </a:r>
            <a:r>
              <a:rPr lang="en-US" altLang="zh-CN" sz="1600" dirty="0" err="1"/>
              <a:t>xrange</a:t>
            </a:r>
            <a:r>
              <a:rPr lang="en-US" altLang="zh-CN" sz="1600" dirty="0"/>
              <a:t> as list comprehensions are to range</a:t>
            </a:r>
          </a:p>
          <a:p>
            <a:r>
              <a:rPr lang="en-US" altLang="zh-CN" sz="1600" dirty="0"/>
              <a:t>24.860298</a:t>
            </a:r>
          </a:p>
          <a:p>
            <a:r>
              <a:rPr lang="en-US" altLang="zh-CN" sz="1600" dirty="0"/>
              <a:t>list comprehensions and generator expressions are the proper way</a:t>
            </a:r>
          </a:p>
          <a:p>
            <a:r>
              <a:rPr lang="en-US" altLang="zh-CN" sz="1600" dirty="0"/>
              <a:t>24.860298</a:t>
            </a:r>
          </a:p>
          <a:p>
            <a:r>
              <a:rPr lang="en-US" altLang="zh-CN" sz="1600" dirty="0"/>
              <a:t>also for fun list comprehensions and generator expressions</a:t>
            </a:r>
          </a:p>
          <a:p>
            <a:r>
              <a:rPr lang="en-US" altLang="zh-CN" sz="1600" dirty="0"/>
              <a:t>24.860298</a:t>
            </a:r>
          </a:p>
          <a:p>
            <a:r>
              <a:rPr lang="en-US" altLang="zh-CN" sz="1600" dirty="0"/>
              <a:t>those are generator expressions and they are related to list comprehensions</a:t>
            </a:r>
          </a:p>
          <a:p>
            <a:r>
              <a:rPr lang="en-US" altLang="zh-CN" sz="1600" dirty="0"/>
              <a:t>24.860298</a:t>
            </a:r>
          </a:p>
        </p:txBody>
      </p:sp>
    </p:spTree>
    <p:extLst>
      <p:ext uri="{BB962C8B-B14F-4D97-AF65-F5344CB8AC3E}">
        <p14:creationId xmlns:p14="http://schemas.microsoft.com/office/powerpoint/2010/main" val="1663933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getting the minimum of a sequence </a:t>
            </a:r>
            <a:r>
              <a:rPr lang="en-US" altLang="zh-CN" dirty="0" err="1"/>
              <a:t>iterable</a:t>
            </a:r>
            <a:r>
              <a:rPr lang="en-US" altLang="zh-CN" dirty="0"/>
              <a:t> is equivalent of accessing the first element of a sorted sequence the maximum is a bit more complicated because sorted keeps order and max returns the first encountered value.(QT)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1028703"/>
            <a:ext cx="1311609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if you want to sort them the </a:t>
            </a:r>
            <a:r>
              <a:rPr lang="en-US" altLang="zh-CN" sz="1600" dirty="0" err="1"/>
              <a:t>iterable</a:t>
            </a:r>
            <a:r>
              <a:rPr lang="en-US" altLang="zh-CN" sz="1600" dirty="0"/>
              <a:t> needs to be turned into a list which sorted will handle for you .</a:t>
            </a:r>
          </a:p>
          <a:p>
            <a:r>
              <a:rPr lang="en-US" altLang="zh-CN" sz="1600" dirty="0"/>
              <a:t> 0.46552571654319763</a:t>
            </a:r>
          </a:p>
          <a:p>
            <a:r>
              <a:rPr lang="en-US" altLang="zh-CN" sz="1600" dirty="0"/>
              <a:t>items will give you a list of tuples and sorted will sort by default by the first item of each tuple the word in this case .</a:t>
            </a:r>
          </a:p>
          <a:p>
            <a:r>
              <a:rPr lang="en-US" altLang="zh-CN" sz="1600" dirty="0"/>
              <a:t> 0.4563439190387726</a:t>
            </a:r>
          </a:p>
          <a:p>
            <a:r>
              <a:rPr lang="en-US" altLang="zh-CN" sz="1600" dirty="0"/>
              <a:t>tuples are sorted by sorting on the first value then the second etc.</a:t>
            </a:r>
          </a:p>
          <a:p>
            <a:r>
              <a:rPr lang="en-US" altLang="zh-CN" sz="1600" dirty="0"/>
              <a:t> 0.4498036205768585</a:t>
            </a:r>
          </a:p>
          <a:p>
            <a:r>
              <a:rPr lang="en-US" altLang="zh-CN" sz="1600" dirty="0"/>
              <a:t>so if the input </a:t>
            </a:r>
            <a:r>
              <a:rPr lang="en-US" altLang="zh-CN" sz="1600" dirty="0" err="1"/>
              <a:t>iterable</a:t>
            </a:r>
            <a:r>
              <a:rPr lang="en-US" altLang="zh-CN" sz="1600" dirty="0"/>
              <a:t> is sorted the combination tuples will be produced in sorted order</a:t>
            </a:r>
          </a:p>
          <a:p>
            <a:r>
              <a:rPr lang="en-US" altLang="zh-CN" sz="1600" dirty="0"/>
              <a:t> 0.4489748179912567</a:t>
            </a:r>
          </a:p>
          <a:p>
            <a:r>
              <a:rPr lang="en-US" altLang="zh-CN" sz="1600" dirty="0"/>
              <a:t>an </a:t>
            </a:r>
            <a:r>
              <a:rPr lang="en-US" altLang="zh-CN" sz="1600" dirty="0" err="1"/>
              <a:t>iterable</a:t>
            </a:r>
            <a:r>
              <a:rPr lang="en-US" altLang="zh-CN" sz="1600" dirty="0"/>
              <a:t> is anything which implements the iterator protocol an list an iterator an </a:t>
            </a:r>
            <a:r>
              <a:rPr lang="en-US" altLang="zh-CN" sz="1600" dirty="0" err="1"/>
              <a:t>iterable</a:t>
            </a:r>
            <a:r>
              <a:rPr lang="en-US" altLang="zh-CN" sz="1600" dirty="0"/>
              <a:t> object like what is returned by range .</a:t>
            </a:r>
          </a:p>
          <a:p>
            <a:r>
              <a:rPr lang="en-US" altLang="zh-CN" sz="1600" dirty="0"/>
              <a:t> 0.44608622789382935</a:t>
            </a:r>
          </a:p>
          <a:p>
            <a:r>
              <a:rPr lang="en-US" altLang="zh-CN" sz="1600" dirty="0"/>
              <a:t>there s no way to sort a sequence without knowing all the elements of the sequence so any generator passed to sorted is exhausted</a:t>
            </a:r>
          </a:p>
          <a:p>
            <a:r>
              <a:rPr lang="en-US" altLang="zh-CN" sz="1600" dirty="0"/>
              <a:t> 0.4453412890434265</a:t>
            </a:r>
          </a:p>
          <a:p>
            <a:r>
              <a:rPr lang="en-US" altLang="zh-CN" sz="1600" dirty="0"/>
              <a:t>in the recursive case the list l is considered sorted if the first item is in the sorted order and the rest of the list is also sorted</a:t>
            </a:r>
          </a:p>
          <a:p>
            <a:r>
              <a:rPr lang="en-US" altLang="zh-CN" sz="1600" dirty="0"/>
              <a:t> 0.4426092803478241</a:t>
            </a:r>
          </a:p>
          <a:p>
            <a:r>
              <a:rPr lang="en-US" altLang="zh-CN" sz="1600" dirty="0"/>
              <a:t>an </a:t>
            </a:r>
            <a:r>
              <a:rPr lang="en-US" altLang="zh-CN" sz="1600" dirty="0" err="1"/>
              <a:t>iterable</a:t>
            </a:r>
            <a:r>
              <a:rPr lang="en-US" altLang="zh-CN" sz="1600" dirty="0"/>
              <a:t> such as a generator may not support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 but any can still be used on these </a:t>
            </a:r>
            <a:r>
              <a:rPr lang="en-US" altLang="zh-CN" sz="1600" dirty="0" err="1"/>
              <a:t>iterables</a:t>
            </a:r>
            <a:r>
              <a:rPr lang="en-US" altLang="zh-CN" sz="1600" dirty="0"/>
              <a:t>.</a:t>
            </a:r>
          </a:p>
          <a:p>
            <a:r>
              <a:rPr lang="en-US" altLang="zh-CN" sz="1600" dirty="0"/>
              <a:t> 0.4388934075832367</a:t>
            </a:r>
          </a:p>
          <a:p>
            <a:r>
              <a:rPr lang="en-US" altLang="zh-CN" sz="1600" dirty="0"/>
              <a:t>the sorted function sorts by each element starting from index 0 so the list is sorted by the second item</a:t>
            </a:r>
          </a:p>
          <a:p>
            <a:r>
              <a:rPr lang="en-US" altLang="zh-CN" sz="1600" dirty="0"/>
              <a:t> 0.4368036389350891</a:t>
            </a:r>
          </a:p>
          <a:p>
            <a:r>
              <a:rPr lang="en-US" altLang="zh-CN" sz="1600" dirty="0"/>
              <a:t>for any set s or anything else </a:t>
            </a:r>
            <a:r>
              <a:rPr lang="en-US" altLang="zh-CN" sz="1600" dirty="0" err="1"/>
              <a:t>iterable</a:t>
            </a:r>
            <a:r>
              <a:rPr lang="en-US" altLang="zh-CN" sz="1600" dirty="0"/>
              <a:t> sorted s returns a list of the elements of s in sorted order</a:t>
            </a:r>
          </a:p>
          <a:p>
            <a:r>
              <a:rPr lang="en-US" altLang="zh-CN" sz="1600" dirty="0"/>
              <a:t> 0.43293869495391846</a:t>
            </a:r>
          </a:p>
          <a:p>
            <a:r>
              <a:rPr lang="en-US" altLang="zh-CN" sz="1600" dirty="0"/>
              <a:t>tuples are by default sorted by their first element and if those are the same then by the second and so on so no special key function is required</a:t>
            </a:r>
          </a:p>
          <a:p>
            <a:r>
              <a:rPr lang="en-US" altLang="zh-CN" sz="1600" dirty="0"/>
              <a:t> 0.43277812004089355</a:t>
            </a:r>
          </a:p>
          <a:p>
            <a:r>
              <a:rPr lang="en-US" altLang="zh-CN" sz="1600" dirty="0"/>
              <a:t>sorted will call the function we pass as the value for key parameter for each of the elements in the sequence to be sorted</a:t>
            </a:r>
          </a:p>
          <a:p>
            <a:r>
              <a:rPr lang="en-US" altLang="zh-CN" sz="1600" dirty="0"/>
              <a:t> 0.43131083250045776</a:t>
            </a:r>
          </a:p>
        </p:txBody>
      </p:sp>
    </p:spTree>
    <p:extLst>
      <p:ext uri="{BB962C8B-B14F-4D97-AF65-F5344CB8AC3E}">
        <p14:creationId xmlns:p14="http://schemas.microsoft.com/office/powerpoint/2010/main" val="1651884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getting the minimum of a sequence </a:t>
            </a:r>
            <a:r>
              <a:rPr lang="en-US" altLang="zh-CN" dirty="0" err="1"/>
              <a:t>iterable</a:t>
            </a:r>
            <a:r>
              <a:rPr lang="en-US" altLang="zh-CN" dirty="0"/>
              <a:t> is equivalent of accessing the first element of a sorted sequence the maximum is a bit more complicated because sorted keeps order and max returns the first encountered value.(Lucene)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216497" y="1113763"/>
            <a:ext cx="1069074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sorted returns the sorted sequence</a:t>
            </a:r>
          </a:p>
          <a:p>
            <a:r>
              <a:rPr lang="en-US" altLang="zh-CN" sz="1600" dirty="0"/>
              <a:t>40.303288</a:t>
            </a:r>
          </a:p>
          <a:p>
            <a:r>
              <a:rPr lang="en-US" altLang="zh-CN" sz="1600" dirty="0"/>
              <a:t>since data is a simple sequence it can be sorted by the first element in each tuple</a:t>
            </a:r>
          </a:p>
          <a:p>
            <a:r>
              <a:rPr lang="en-US" altLang="zh-CN" sz="1600" dirty="0"/>
              <a:t>33.960716</a:t>
            </a:r>
          </a:p>
          <a:p>
            <a:r>
              <a:rPr lang="en-US" altLang="zh-CN" sz="1600" dirty="0"/>
              <a:t>that the first field is the same width number of characters for every sequence and that the first field is in sorted order</a:t>
            </a:r>
          </a:p>
          <a:p>
            <a:r>
              <a:rPr lang="en-US" altLang="zh-CN" sz="1600" dirty="0"/>
              <a:t>33.79148</a:t>
            </a:r>
          </a:p>
          <a:p>
            <a:r>
              <a:rPr lang="en-US" altLang="zh-CN" sz="1600" dirty="0"/>
              <a:t>sorted on the first element first then if they are equal sorted on the second element </a:t>
            </a:r>
            <a:r>
              <a:rPr lang="en-US" altLang="zh-CN" sz="1600" dirty="0" err="1"/>
              <a:t>etc</a:t>
            </a:r>
            <a:endParaRPr lang="en-US" altLang="zh-CN" sz="1600" dirty="0"/>
          </a:p>
          <a:p>
            <a:r>
              <a:rPr lang="en-US" altLang="zh-CN" sz="1600" dirty="0"/>
              <a:t>33.099537</a:t>
            </a:r>
          </a:p>
          <a:p>
            <a:r>
              <a:rPr lang="en-US" altLang="zh-CN" sz="1600" dirty="0"/>
              <a:t>that min </a:t>
            </a:r>
            <a:r>
              <a:rPr lang="en-US" altLang="zh-CN" sz="1600" dirty="0" err="1"/>
              <a:t>dct</a:t>
            </a:r>
            <a:r>
              <a:rPr lang="en-US" altLang="zh-CN" sz="1600" dirty="0"/>
              <a:t> picks the first element in sorted order</a:t>
            </a:r>
          </a:p>
          <a:p>
            <a:r>
              <a:rPr lang="en-US" altLang="zh-CN" sz="1600" dirty="0"/>
              <a:t>31.7006</a:t>
            </a:r>
          </a:p>
          <a:p>
            <a:r>
              <a:rPr lang="en-US" altLang="zh-CN" sz="1600" dirty="0"/>
              <a:t>value point should be the first element of this sequence</a:t>
            </a:r>
          </a:p>
          <a:p>
            <a:r>
              <a:rPr lang="en-US" altLang="zh-CN" sz="1600" dirty="0"/>
              <a:t>31.546804</a:t>
            </a:r>
          </a:p>
          <a:p>
            <a:r>
              <a:rPr lang="en-US" altLang="zh-CN" sz="1600" dirty="0"/>
              <a:t>it </a:t>
            </a:r>
            <a:r>
              <a:rPr lang="en-US" altLang="zh-CN" sz="1600" dirty="0" err="1"/>
              <a:t>ll</a:t>
            </a:r>
            <a:r>
              <a:rPr lang="en-US" altLang="zh-CN" sz="1600" dirty="0"/>
              <a:t> be called for each element in the sequence being sorted</a:t>
            </a:r>
          </a:p>
          <a:p>
            <a:r>
              <a:rPr lang="en-US" altLang="zh-CN" sz="1600" dirty="0"/>
              <a:t>31.190523</a:t>
            </a:r>
          </a:p>
          <a:p>
            <a:r>
              <a:rPr lang="en-US" altLang="zh-CN" sz="1600" dirty="0"/>
              <a:t>that is the first few elements are sorted but the last element is not sorted</a:t>
            </a:r>
          </a:p>
          <a:p>
            <a:r>
              <a:rPr lang="en-US" altLang="zh-CN" sz="1600" dirty="0"/>
              <a:t>30.8937</a:t>
            </a:r>
          </a:p>
          <a:p>
            <a:r>
              <a:rPr lang="en-US" altLang="zh-CN" sz="1600" dirty="0"/>
              <a:t>a tuple is sorted first by first element then by second element</a:t>
            </a:r>
          </a:p>
          <a:p>
            <a:r>
              <a:rPr lang="en-US" altLang="zh-CN" sz="1600" dirty="0"/>
              <a:t>30.892729</a:t>
            </a:r>
          </a:p>
          <a:p>
            <a:r>
              <a:rPr lang="en-US" altLang="zh-CN" sz="1600" dirty="0"/>
              <a:t>note when sorting sequences sorted sorts by the first item in the sequence</a:t>
            </a:r>
          </a:p>
          <a:p>
            <a:r>
              <a:rPr lang="en-US" altLang="zh-CN" sz="1600" dirty="0"/>
              <a:t>30.594635</a:t>
            </a:r>
          </a:p>
          <a:p>
            <a:r>
              <a:rPr lang="en-US" altLang="zh-CN" sz="1600" dirty="0"/>
              <a:t>if the keys are not essentially in sequence but sorted -</a:t>
            </a:r>
          </a:p>
          <a:p>
            <a:r>
              <a:rPr lang="en-US" altLang="zh-CN" sz="1600" dirty="0"/>
              <a:t>30.331688</a:t>
            </a:r>
          </a:p>
        </p:txBody>
      </p:sp>
    </p:spTree>
    <p:extLst>
      <p:ext uri="{BB962C8B-B14F-4D97-AF65-F5344CB8AC3E}">
        <p14:creationId xmlns:p14="http://schemas.microsoft.com/office/powerpoint/2010/main" val="1868777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 comprehension is similar to list and dictionary comprehension but it produces a set which is an unordered collection of unique elements.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216497" y="1113763"/>
            <a:ext cx="90460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use a set comprehension on a generator expression.</a:t>
            </a:r>
          </a:p>
          <a:p>
            <a:r>
              <a:rPr lang="en-US" altLang="zh-CN" sz="1400" dirty="0"/>
              <a:t> 0.5598920583724976</a:t>
            </a:r>
          </a:p>
          <a:p>
            <a:r>
              <a:rPr lang="en-US" altLang="zh-CN" sz="1400" dirty="0"/>
              <a:t>a set is just an unordered collection of unique elements</a:t>
            </a:r>
          </a:p>
          <a:p>
            <a:r>
              <a:rPr lang="en-US" altLang="zh-CN" sz="1400" dirty="0"/>
              <a:t> 0.5503785014152527</a:t>
            </a:r>
          </a:p>
          <a:p>
            <a:r>
              <a:rPr lang="en-US" altLang="zh-CN" sz="1400" dirty="0"/>
              <a:t>set is an unordered list of unique elements</a:t>
            </a:r>
          </a:p>
          <a:p>
            <a:r>
              <a:rPr lang="en-US" altLang="zh-CN" sz="1400" dirty="0"/>
              <a:t> 0.5458462238311768</a:t>
            </a:r>
          </a:p>
          <a:p>
            <a:r>
              <a:rPr lang="en-US" altLang="zh-CN" sz="1400" dirty="0"/>
              <a:t>the set comprehension produces a set with the results of the </a:t>
            </a:r>
            <a:r>
              <a:rPr lang="en-US" altLang="zh-CN" sz="1400" dirty="0" err="1"/>
              <a:t>setdefault</a:t>
            </a:r>
            <a:r>
              <a:rPr lang="en-US" altLang="zh-CN" sz="1400" dirty="0"/>
              <a:t> method after iterating over the words list</a:t>
            </a:r>
          </a:p>
          <a:p>
            <a:r>
              <a:rPr lang="en-US" altLang="zh-CN" sz="1400" dirty="0"/>
              <a:t> 0.535365879535675</a:t>
            </a:r>
          </a:p>
          <a:p>
            <a:r>
              <a:rPr lang="en-US" altLang="zh-CN" sz="1400" dirty="0"/>
              <a:t>use a set which is an unordered collection of unique items</a:t>
            </a:r>
          </a:p>
          <a:p>
            <a:r>
              <a:rPr lang="en-US" altLang="zh-CN" sz="1400" dirty="0"/>
              <a:t> 0.5106730461120605</a:t>
            </a:r>
          </a:p>
          <a:p>
            <a:r>
              <a:rPr lang="en-US" altLang="zh-CN" sz="1400" dirty="0"/>
              <a:t>set s are just like lists .</a:t>
            </a:r>
          </a:p>
          <a:p>
            <a:r>
              <a:rPr lang="en-US" altLang="zh-CN" sz="1400" dirty="0"/>
              <a:t> 0.5023553967475891</a:t>
            </a:r>
          </a:p>
          <a:p>
            <a:r>
              <a:rPr lang="en-US" altLang="zh-CN" sz="1400" dirty="0"/>
              <a:t>a set is an unordered collection with no duplicate elements</a:t>
            </a:r>
          </a:p>
          <a:p>
            <a:r>
              <a:rPr lang="en-US" altLang="zh-CN" sz="1400" dirty="0"/>
              <a:t> 0.501137375831604</a:t>
            </a:r>
          </a:p>
          <a:p>
            <a:r>
              <a:rPr lang="en-US" altLang="zh-CN" sz="1400" dirty="0"/>
              <a:t>a </a:t>
            </a:r>
            <a:r>
              <a:rPr lang="en-US" altLang="zh-CN" sz="1400" dirty="0" err="1"/>
              <a:t>dict</a:t>
            </a:r>
            <a:r>
              <a:rPr lang="en-US" altLang="zh-CN" sz="1400" dirty="0"/>
              <a:t> comprehension looks like a set comprehension but it uses or instead of</a:t>
            </a:r>
          </a:p>
          <a:p>
            <a:r>
              <a:rPr lang="en-US" altLang="zh-CN" sz="1400" dirty="0"/>
              <a:t> 0.4974342882633209</a:t>
            </a:r>
          </a:p>
          <a:p>
            <a:r>
              <a:rPr lang="en-US" altLang="zh-CN" sz="1400" dirty="0"/>
              <a:t>here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use the set comprehension notation.</a:t>
            </a:r>
          </a:p>
          <a:p>
            <a:r>
              <a:rPr lang="en-US" altLang="zh-CN" sz="1400" dirty="0"/>
              <a:t> 0.4922558665275574</a:t>
            </a:r>
          </a:p>
          <a:p>
            <a:r>
              <a:rPr lang="en-US" altLang="zh-CN" sz="1400" dirty="0"/>
              <a:t>set comprehensions and list comprehensions are basically the same but the former returns a set instead of a list</a:t>
            </a:r>
          </a:p>
          <a:p>
            <a:r>
              <a:rPr lang="en-US" altLang="zh-CN" sz="1400" dirty="0"/>
              <a:t> 0.49008989334106445</a:t>
            </a:r>
          </a:p>
          <a:p>
            <a:r>
              <a:rPr lang="en-US" altLang="zh-CN" sz="1400" dirty="0"/>
              <a:t>set - unordered collection of unique elements</a:t>
            </a:r>
          </a:p>
          <a:p>
            <a:r>
              <a:rPr lang="en-US" altLang="zh-CN" sz="1400" dirty="0"/>
              <a:t> 0.4885460138320923</a:t>
            </a:r>
          </a:p>
          <a:p>
            <a:r>
              <a:rPr lang="en-US" altLang="zh-CN" sz="1400" dirty="0"/>
              <a:t>list comprehension is usually faster.</a:t>
            </a:r>
          </a:p>
          <a:p>
            <a:r>
              <a:rPr lang="en-US" altLang="zh-CN" sz="1400" dirty="0"/>
              <a:t> 0.4873450696468353</a:t>
            </a:r>
          </a:p>
          <a:p>
            <a:r>
              <a:rPr lang="en-US" altLang="zh-CN" sz="1400" dirty="0"/>
              <a:t>set is an unordered mutable collection of unrepeated elements</a:t>
            </a:r>
          </a:p>
          <a:p>
            <a:r>
              <a:rPr lang="en-US" altLang="zh-CN" sz="1400" dirty="0"/>
              <a:t> 0.48636478185653687</a:t>
            </a:r>
          </a:p>
        </p:txBody>
      </p:sp>
    </p:spTree>
    <p:extLst>
      <p:ext uri="{BB962C8B-B14F-4D97-AF65-F5344CB8AC3E}">
        <p14:creationId xmlns:p14="http://schemas.microsoft.com/office/powerpoint/2010/main" val="3314178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 comprehension is similar to list and dictionary comprehension but it produces a set which is an unordered collection of unique elements.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216497" y="1113763"/>
            <a:ext cx="5625258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set - unordered collection of unique elements</a:t>
            </a:r>
          </a:p>
          <a:p>
            <a:r>
              <a:rPr lang="en-US" altLang="zh-CN" sz="1400" dirty="0"/>
              <a:t>41.790154</a:t>
            </a:r>
          </a:p>
          <a:p>
            <a:r>
              <a:rPr lang="en-US" altLang="zh-CN" sz="1400" dirty="0"/>
              <a:t>a set is just an unordered collection of unique elements</a:t>
            </a:r>
          </a:p>
          <a:p>
            <a:r>
              <a:rPr lang="en-US" altLang="zh-CN" sz="1400" dirty="0"/>
              <a:t>39.597908</a:t>
            </a:r>
          </a:p>
          <a:p>
            <a:r>
              <a:rPr lang="en-US" altLang="zh-CN" sz="1400" dirty="0"/>
              <a:t>set is an unordered list of unique elements</a:t>
            </a:r>
          </a:p>
          <a:p>
            <a:r>
              <a:rPr lang="en-US" altLang="zh-CN" sz="1400" dirty="0"/>
              <a:t>37.37942</a:t>
            </a:r>
          </a:p>
          <a:p>
            <a:r>
              <a:rPr lang="en-US" altLang="zh-CN" sz="1400" dirty="0"/>
              <a:t>use a set which is an unordered collection of unique items</a:t>
            </a:r>
          </a:p>
          <a:p>
            <a:r>
              <a:rPr lang="en-US" altLang="zh-CN" sz="1400" dirty="0"/>
              <a:t>35.495625</a:t>
            </a:r>
          </a:p>
          <a:p>
            <a:r>
              <a:rPr lang="en-US" altLang="zh-CN" sz="1400" dirty="0"/>
              <a:t>a set is an unordered collection with no duplicate elements</a:t>
            </a:r>
          </a:p>
          <a:p>
            <a:r>
              <a:rPr lang="en-US" altLang="zh-CN" sz="1400" dirty="0"/>
              <a:t>34.24159</a:t>
            </a:r>
          </a:p>
          <a:p>
            <a:r>
              <a:rPr lang="en-US" altLang="zh-CN" sz="1400" dirty="0"/>
              <a:t>when you want an unordered collection of unique elements use a set</a:t>
            </a:r>
          </a:p>
          <a:p>
            <a:r>
              <a:rPr lang="en-US" altLang="zh-CN" sz="1400" dirty="0"/>
              <a:t>34.213547</a:t>
            </a:r>
          </a:p>
          <a:p>
            <a:r>
              <a:rPr lang="en-US" altLang="zh-CN" sz="1400" dirty="0"/>
              <a:t>unordered collection of unique elements</a:t>
            </a:r>
          </a:p>
          <a:p>
            <a:r>
              <a:rPr lang="en-US" altLang="zh-CN" sz="1400" dirty="0"/>
              <a:t>33.9305</a:t>
            </a:r>
          </a:p>
          <a:p>
            <a:r>
              <a:rPr lang="en-US" altLang="zh-CN" sz="1400" dirty="0"/>
              <a:t>a set is a collection in which all elements are unique</a:t>
            </a:r>
          </a:p>
          <a:p>
            <a:r>
              <a:rPr lang="en-US" altLang="zh-CN" sz="1400" dirty="0"/>
              <a:t>33.660637</a:t>
            </a:r>
          </a:p>
          <a:p>
            <a:r>
              <a:rPr lang="en-US" altLang="zh-CN" sz="1400" dirty="0"/>
              <a:t>set - unordered collections of unique elements</a:t>
            </a:r>
          </a:p>
          <a:p>
            <a:r>
              <a:rPr lang="en-US" altLang="zh-CN" sz="1400" dirty="0"/>
              <a:t>33.461334</a:t>
            </a:r>
          </a:p>
          <a:p>
            <a:r>
              <a:rPr lang="en-US" altLang="zh-CN" sz="1400" dirty="0"/>
              <a:t>is a set comprehension not a dictionary comprehension</a:t>
            </a:r>
          </a:p>
          <a:p>
            <a:r>
              <a:rPr lang="en-US" altLang="zh-CN" sz="1400" dirty="0"/>
              <a:t>33.413986</a:t>
            </a:r>
          </a:p>
          <a:p>
            <a:r>
              <a:rPr lang="en-US" altLang="zh-CN" sz="1400" dirty="0"/>
              <a:t>set is an unordered mutable collection of unrepeated elements</a:t>
            </a:r>
          </a:p>
          <a:p>
            <a:r>
              <a:rPr lang="en-US" altLang="zh-CN" sz="1400" dirty="0"/>
              <a:t>32.445328</a:t>
            </a:r>
          </a:p>
          <a:p>
            <a:r>
              <a:rPr lang="en-US" altLang="zh-CN" sz="1400" dirty="0"/>
              <a:t>comprehension including list dictionary and set</a:t>
            </a:r>
          </a:p>
          <a:p>
            <a:r>
              <a:rPr lang="en-US" altLang="zh-CN" sz="1400" dirty="0"/>
              <a:t>32.158916</a:t>
            </a:r>
          </a:p>
          <a:p>
            <a:r>
              <a:rPr lang="en-US" altLang="zh-CN" sz="1400" dirty="0"/>
              <a:t>build an unordered collection of unique elements</a:t>
            </a:r>
          </a:p>
          <a:p>
            <a:r>
              <a:rPr lang="en-US" altLang="zh-CN" sz="1400" dirty="0"/>
              <a:t>32.05202</a:t>
            </a:r>
          </a:p>
          <a:p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943322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similarly a function with a return statement but no return value or variable returns none. Returning values from functions. 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216497" y="1113763"/>
            <a:ext cx="1080725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of course with functions that return a value you use the return to specify the value to return.</a:t>
            </a:r>
          </a:p>
          <a:p>
            <a:r>
              <a:rPr lang="en-US" altLang="zh-CN" sz="1400" dirty="0"/>
              <a:t> 0.5269272923469543</a:t>
            </a:r>
          </a:p>
          <a:p>
            <a:r>
              <a:rPr lang="en-US" altLang="zh-CN" sz="1400" dirty="0"/>
              <a:t>also when a function </a:t>
            </a:r>
            <a:r>
              <a:rPr lang="en-US" altLang="zh-CN" sz="1400" dirty="0" err="1"/>
              <a:t>doesn</a:t>
            </a:r>
            <a:r>
              <a:rPr lang="en-US" altLang="zh-CN" sz="1400" dirty="0"/>
              <a:t> t include a return statement the caller receives none instead.</a:t>
            </a:r>
          </a:p>
          <a:p>
            <a:r>
              <a:rPr lang="en-US" altLang="zh-CN" sz="1400" dirty="0"/>
              <a:t> 0.5229427814483643</a:t>
            </a:r>
          </a:p>
          <a:p>
            <a:r>
              <a:rPr lang="en-US" altLang="zh-CN" sz="1400" dirty="0"/>
              <a:t>the print function returns none .</a:t>
            </a:r>
          </a:p>
          <a:p>
            <a:r>
              <a:rPr lang="en-US" altLang="zh-CN" sz="1400" dirty="0"/>
              <a:t> 0.5224701762199402</a:t>
            </a:r>
          </a:p>
          <a:p>
            <a:r>
              <a:rPr lang="en-US" altLang="zh-CN" sz="1400" dirty="0"/>
              <a:t>similarly you can t return import assign etc.</a:t>
            </a:r>
          </a:p>
          <a:p>
            <a:r>
              <a:rPr lang="en-US" altLang="zh-CN" sz="1400" dirty="0"/>
              <a:t> 0.513413667678833</a:t>
            </a:r>
          </a:p>
          <a:p>
            <a:r>
              <a:rPr lang="en-US" altLang="zh-CN" sz="1400" dirty="0"/>
              <a:t>but since all functions return something in python the convention is to return none .</a:t>
            </a:r>
          </a:p>
          <a:p>
            <a:r>
              <a:rPr lang="en-US" altLang="zh-CN" sz="1400" dirty="0"/>
              <a:t> 0.49800989031791687</a:t>
            </a:r>
          </a:p>
          <a:p>
            <a:r>
              <a:rPr lang="en-US" altLang="zh-CN" sz="1400" dirty="0"/>
              <a:t>however this can t distinguish between a function without an explicit return value and one which does return none .</a:t>
            </a:r>
          </a:p>
          <a:p>
            <a:r>
              <a:rPr lang="en-US" altLang="zh-CN" sz="1400" dirty="0"/>
              <a:t> 0.49322521686553955</a:t>
            </a:r>
          </a:p>
          <a:p>
            <a:r>
              <a:rPr lang="en-US" altLang="zh-CN" sz="1400" dirty="0"/>
              <a:t>a function that </a:t>
            </a:r>
            <a:r>
              <a:rPr lang="en-US" altLang="zh-CN" sz="1400" dirty="0" err="1"/>
              <a:t>doesn</a:t>
            </a:r>
            <a:r>
              <a:rPr lang="en-US" altLang="zh-CN" sz="1400" dirty="0"/>
              <a:t> t have a return statement actually returns none</a:t>
            </a:r>
          </a:p>
          <a:p>
            <a:r>
              <a:rPr lang="en-US" altLang="zh-CN" sz="1400" dirty="0"/>
              <a:t> 0.4919869303703308</a:t>
            </a:r>
          </a:p>
          <a:p>
            <a:r>
              <a:rPr lang="en-US" altLang="zh-CN" sz="1400" dirty="0"/>
              <a:t>when a function </a:t>
            </a:r>
            <a:r>
              <a:rPr lang="en-US" altLang="zh-CN" sz="1400" dirty="0" err="1"/>
              <a:t>doesn</a:t>
            </a:r>
            <a:r>
              <a:rPr lang="en-US" altLang="zh-CN" sz="1400" dirty="0"/>
              <a:t> t have an explicit return statement it s return value is always none</a:t>
            </a:r>
          </a:p>
          <a:p>
            <a:r>
              <a:rPr lang="en-US" altLang="zh-CN" sz="1400" dirty="0"/>
              <a:t> 0.4885791540145874</a:t>
            </a:r>
          </a:p>
          <a:p>
            <a:r>
              <a:rPr lang="en-US" altLang="zh-CN" sz="1400" dirty="0"/>
              <a:t>the return value from a function with no return statement is none</a:t>
            </a:r>
          </a:p>
          <a:p>
            <a:r>
              <a:rPr lang="en-US" altLang="zh-CN" sz="1400" dirty="0"/>
              <a:t> 0.4873078763484955</a:t>
            </a:r>
          </a:p>
          <a:p>
            <a:r>
              <a:rPr lang="en-US" altLang="zh-CN" sz="1400" dirty="0"/>
              <a:t>in fact even functions without a return statement do return a value</a:t>
            </a:r>
          </a:p>
          <a:p>
            <a:r>
              <a:rPr lang="en-US" altLang="zh-CN" sz="1400" dirty="0"/>
              <a:t> 0.4837251305580139</a:t>
            </a:r>
          </a:p>
          <a:p>
            <a:r>
              <a:rPr lang="en-US" altLang="zh-CN" sz="1400" dirty="0"/>
              <a:t>if a function </a:t>
            </a:r>
            <a:r>
              <a:rPr lang="en-US" altLang="zh-CN" sz="1400" dirty="0" err="1"/>
              <a:t>doesn</a:t>
            </a:r>
            <a:r>
              <a:rPr lang="en-US" altLang="zh-CN" sz="1400" dirty="0"/>
              <a:t> t have a return statement the function returns a none</a:t>
            </a:r>
          </a:p>
          <a:p>
            <a:r>
              <a:rPr lang="en-US" altLang="zh-CN" sz="1400" dirty="0"/>
              <a:t> 0.48267024755477905</a:t>
            </a:r>
          </a:p>
          <a:p>
            <a:r>
              <a:rPr lang="en-US" altLang="zh-CN" sz="1400" dirty="0"/>
              <a:t>similarly on a function call means unpack this sequence of things and supply all the elements as arguments to the function individually.</a:t>
            </a:r>
          </a:p>
          <a:p>
            <a:r>
              <a:rPr lang="en-US" altLang="zh-CN" sz="1400" dirty="0"/>
              <a:t> 0.48258069157600403</a:t>
            </a:r>
          </a:p>
          <a:p>
            <a:r>
              <a:rPr lang="en-US" altLang="zh-CN" sz="1400" dirty="0"/>
              <a:t>a function with no return value returns none</a:t>
            </a:r>
          </a:p>
          <a:p>
            <a:r>
              <a:rPr lang="en-US" altLang="zh-CN" sz="1400" dirty="0"/>
              <a:t> 0.48150205612182617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64279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similarly a function with a return statement but no return value or variable returns none. Returning values from functions. 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990606"/>
            <a:ext cx="1245244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return value from a function with no return statement is none</a:t>
            </a:r>
          </a:p>
          <a:p>
            <a:r>
              <a:rPr lang="en-US" altLang="zh-CN" sz="1600" dirty="0"/>
              <a:t>34.867928</a:t>
            </a:r>
          </a:p>
          <a:p>
            <a:r>
              <a:rPr lang="en-US" altLang="zh-CN" sz="1600" dirty="0"/>
              <a:t>the return statement returns with a value from a function</a:t>
            </a:r>
          </a:p>
          <a:p>
            <a:r>
              <a:rPr lang="en-US" altLang="zh-CN" sz="1600" dirty="0"/>
              <a:t>32.789886</a:t>
            </a:r>
          </a:p>
          <a:p>
            <a:r>
              <a:rPr lang="en-US" altLang="zh-CN" sz="1600" dirty="0"/>
              <a:t>a function returns none if there is no return statement</a:t>
            </a:r>
          </a:p>
          <a:p>
            <a:r>
              <a:rPr lang="en-US" altLang="zh-CN" sz="1600" dirty="0"/>
              <a:t>32.60885</a:t>
            </a:r>
          </a:p>
          <a:p>
            <a:r>
              <a:rPr lang="en-US" altLang="zh-CN" sz="1600" dirty="0"/>
              <a:t>the return value of a function without a return statement is none</a:t>
            </a:r>
          </a:p>
          <a:p>
            <a:r>
              <a:rPr lang="en-US" altLang="zh-CN" sz="1600" dirty="0"/>
              <a:t>31.637218</a:t>
            </a:r>
          </a:p>
          <a:p>
            <a:r>
              <a:rPr lang="en-US" altLang="zh-CN" sz="1600" dirty="0"/>
              <a:t>functions always return something when there is no return statement it returns none</a:t>
            </a:r>
          </a:p>
          <a:p>
            <a:r>
              <a:rPr lang="en-US" altLang="zh-CN" sz="1600" dirty="0"/>
              <a:t>31.45097</a:t>
            </a:r>
          </a:p>
          <a:p>
            <a:r>
              <a:rPr lang="en-US" altLang="zh-CN" sz="1600" dirty="0"/>
              <a:t>without the return statement the function is implicitly returning none</a:t>
            </a:r>
          </a:p>
          <a:p>
            <a:r>
              <a:rPr lang="en-US" altLang="zh-CN" sz="1600" dirty="0"/>
              <a:t>31.255327</a:t>
            </a:r>
          </a:p>
          <a:p>
            <a:r>
              <a:rPr lang="en-US" altLang="zh-CN" sz="1600" dirty="0"/>
              <a:t>returning none is the default for a function without a return statement</a:t>
            </a:r>
          </a:p>
          <a:p>
            <a:r>
              <a:rPr lang="en-US" altLang="zh-CN" sz="1600" dirty="0"/>
              <a:t>31.255327</a:t>
            </a:r>
          </a:p>
          <a:p>
            <a:r>
              <a:rPr lang="en-US" altLang="zh-CN" sz="1600" dirty="0"/>
              <a:t>a function with no return value returns none</a:t>
            </a:r>
          </a:p>
          <a:p>
            <a:r>
              <a:rPr lang="en-US" altLang="zh-CN" sz="1600" dirty="0"/>
              <a:t>30.952663</a:t>
            </a:r>
          </a:p>
          <a:p>
            <a:r>
              <a:rPr lang="en-US" altLang="zh-CN" sz="1600" dirty="0"/>
              <a:t>if a return statement is not reached the function returns none</a:t>
            </a:r>
          </a:p>
          <a:p>
            <a:r>
              <a:rPr lang="en-US" altLang="zh-CN" sz="1600" dirty="0"/>
              <a:t>30.89824</a:t>
            </a:r>
          </a:p>
          <a:p>
            <a:r>
              <a:rPr lang="en-US" altLang="zh-CN" sz="1600" dirty="0"/>
              <a:t>foo returns none because a return statement is missing and none is the default return value if a function </a:t>
            </a:r>
            <a:r>
              <a:rPr lang="en-US" altLang="zh-CN" sz="1600" dirty="0" err="1"/>
              <a:t>doesn</a:t>
            </a:r>
            <a:r>
              <a:rPr lang="en-US" altLang="zh-CN" sz="1600" dirty="0"/>
              <a:t> t explicitly return a value</a:t>
            </a:r>
          </a:p>
          <a:p>
            <a:r>
              <a:rPr lang="en-US" altLang="zh-CN" sz="1600" dirty="0"/>
              <a:t>30.691202</a:t>
            </a:r>
          </a:p>
          <a:p>
            <a:r>
              <a:rPr lang="en-US" altLang="zh-CN" sz="1600" dirty="0"/>
              <a:t>none is the default return value for functions without an explicit return statement</a:t>
            </a:r>
          </a:p>
          <a:p>
            <a:r>
              <a:rPr lang="en-US" altLang="zh-CN" sz="1600" dirty="0"/>
              <a:t>30.657734</a:t>
            </a:r>
          </a:p>
          <a:p>
            <a:r>
              <a:rPr lang="en-US" altLang="zh-CN" sz="1600" dirty="0"/>
              <a:t>as far as your function returning all python functions return none unless told otherwise by a return statement</a:t>
            </a:r>
          </a:p>
          <a:p>
            <a:r>
              <a:rPr lang="en-US" altLang="zh-CN" sz="1600" dirty="0"/>
              <a:t>30.265242</a:t>
            </a:r>
          </a:p>
        </p:txBody>
      </p:sp>
    </p:spTree>
    <p:extLst>
      <p:ext uri="{BB962C8B-B14F-4D97-AF65-F5344CB8AC3E}">
        <p14:creationId xmlns:p14="http://schemas.microsoft.com/office/powerpoint/2010/main" val="66135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map function is the simplest one among python built-ins used for functional programming. 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990606"/>
            <a:ext cx="1140568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the functionality of map and filter is provided by list comprehensions in python which is why the map and filter functions </a:t>
            </a:r>
            <a:r>
              <a:rPr lang="en-US" altLang="zh-CN" sz="1400" dirty="0" err="1"/>
              <a:t>aren</a:t>
            </a:r>
            <a:r>
              <a:rPr lang="en-US" altLang="zh-CN" sz="1400" dirty="0"/>
              <a:t> t used very often.</a:t>
            </a:r>
          </a:p>
          <a:p>
            <a:r>
              <a:rPr lang="en-US" altLang="zh-CN" sz="1400" dirty="0"/>
              <a:t> 0.4691161513328552</a:t>
            </a:r>
          </a:p>
          <a:p>
            <a:r>
              <a:rPr lang="en-US" altLang="zh-CN" sz="1400" dirty="0"/>
              <a:t>the part of your reduce is more conceptually appropriate for a map if you really want to use the traditional functional programming functions</a:t>
            </a:r>
          </a:p>
          <a:p>
            <a:r>
              <a:rPr lang="en-US" altLang="zh-CN" sz="1400" dirty="0"/>
              <a:t> 0.4408232867717743</a:t>
            </a:r>
          </a:p>
          <a:p>
            <a:r>
              <a:rPr lang="en-US" altLang="zh-CN" sz="1400" dirty="0"/>
              <a:t>reduce together with map filter and yes </a:t>
            </a:r>
            <a:r>
              <a:rPr lang="en-US" altLang="zh-CN" sz="1400" dirty="0" err="1"/>
              <a:t>itertools</a:t>
            </a:r>
            <a:r>
              <a:rPr lang="en-US" altLang="zh-CN" sz="1400" dirty="0"/>
              <a:t> is an often used tool in functional programming</a:t>
            </a:r>
          </a:p>
          <a:p>
            <a:r>
              <a:rPr lang="en-US" altLang="zh-CN" sz="1400" dirty="0"/>
              <a:t> 0.4407638609409332</a:t>
            </a:r>
          </a:p>
          <a:p>
            <a:r>
              <a:rPr lang="en-US" altLang="zh-CN" sz="1400" dirty="0"/>
              <a:t>the map function is there to apply the same procedure to every item in an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data structure like lists generators strings and other stuff</a:t>
            </a:r>
          </a:p>
          <a:p>
            <a:r>
              <a:rPr lang="en-US" altLang="zh-CN" sz="1400" dirty="0"/>
              <a:t> 0.42826539278030396</a:t>
            </a:r>
          </a:p>
          <a:p>
            <a:r>
              <a:rPr lang="en-US" altLang="zh-CN" sz="1400" dirty="0"/>
              <a:t>map is such a useful built-in python function</a:t>
            </a:r>
          </a:p>
          <a:p>
            <a:r>
              <a:rPr lang="en-US" altLang="zh-CN" sz="1400" dirty="0"/>
              <a:t> 0.4282453954219818</a:t>
            </a:r>
          </a:p>
          <a:p>
            <a:r>
              <a:rPr lang="en-US" altLang="zh-CN" sz="1400" dirty="0"/>
              <a:t>map function in python is another way to go</a:t>
            </a:r>
          </a:p>
          <a:p>
            <a:r>
              <a:rPr lang="en-US" altLang="zh-CN" sz="1400" dirty="0"/>
              <a:t> 0.42756229639053345</a:t>
            </a:r>
          </a:p>
          <a:p>
            <a:r>
              <a:rPr lang="en-US" altLang="zh-CN" sz="1400" dirty="0"/>
              <a:t>the pure functional-programming style where you use map reduce and filter with functions often lambda functions is considered not as clear</a:t>
            </a:r>
          </a:p>
          <a:p>
            <a:r>
              <a:rPr lang="en-US" altLang="zh-CN" sz="1400" dirty="0"/>
              <a:t> 0.42548319697380066</a:t>
            </a:r>
          </a:p>
          <a:p>
            <a:r>
              <a:rPr lang="en-US" altLang="zh-CN" sz="1400" dirty="0"/>
              <a:t>map is a python built-in function</a:t>
            </a:r>
          </a:p>
          <a:p>
            <a:r>
              <a:rPr lang="en-US" altLang="zh-CN" sz="1400" dirty="0"/>
              <a:t> 0.4235398471355438</a:t>
            </a:r>
          </a:p>
          <a:p>
            <a:r>
              <a:rPr lang="en-US" altLang="zh-CN" sz="1400" dirty="0"/>
              <a:t>the map function takes care of doling out the arguments to solve</a:t>
            </a:r>
          </a:p>
          <a:p>
            <a:r>
              <a:rPr lang="en-US" altLang="zh-CN" sz="1400" dirty="0"/>
              <a:t> 0.42344796657562256</a:t>
            </a:r>
          </a:p>
          <a:p>
            <a:r>
              <a:rPr lang="en-US" altLang="zh-CN" sz="1400" dirty="0"/>
              <a:t>this is how standard functions in functional programming work and also map filter and reduce in python</a:t>
            </a:r>
          </a:p>
          <a:p>
            <a:r>
              <a:rPr lang="en-US" altLang="zh-CN" sz="1400" dirty="0"/>
              <a:t> 0.42319977283477783</a:t>
            </a:r>
          </a:p>
          <a:p>
            <a:r>
              <a:rPr lang="en-US" altLang="zh-CN" sz="1400" dirty="0"/>
              <a:t>the built-in map function makes short work of these kinds of problems</a:t>
            </a:r>
          </a:p>
          <a:p>
            <a:r>
              <a:rPr lang="en-US" altLang="zh-CN" sz="1400" dirty="0"/>
              <a:t> 0.4227389693260193</a:t>
            </a:r>
          </a:p>
          <a:p>
            <a:r>
              <a:rPr lang="en-US" altLang="zh-CN" sz="1400" dirty="0"/>
              <a:t>map function in python can be used</a:t>
            </a:r>
          </a:p>
          <a:p>
            <a:r>
              <a:rPr lang="en-US" altLang="zh-CN" sz="1400" dirty="0"/>
              <a:t> 0.42095744609832764</a:t>
            </a:r>
          </a:p>
          <a:p>
            <a:r>
              <a:rPr lang="en-US" altLang="zh-CN" sz="1400" dirty="0"/>
              <a:t>map return an iterator.</a:t>
            </a:r>
          </a:p>
          <a:p>
            <a:r>
              <a:rPr lang="en-US" altLang="zh-CN" sz="1400" dirty="0"/>
              <a:t> 0.41527360677719116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6894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map function is the simplest one among python built-ins used for functional programming. 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990606"/>
            <a:ext cx="1130469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ve</a:t>
            </a:r>
            <a:r>
              <a:rPr lang="en-US" altLang="zh-CN" sz="1600" dirty="0"/>
              <a:t> used the functional programming tool - map - which python offers</a:t>
            </a:r>
          </a:p>
          <a:p>
            <a:r>
              <a:rPr lang="en-US" altLang="zh-CN" sz="1600" dirty="0"/>
              <a:t>24.885273</a:t>
            </a:r>
          </a:p>
          <a:p>
            <a:r>
              <a:rPr lang="en-US" altLang="zh-CN" sz="1600" dirty="0"/>
              <a:t>if you need no built-ins to be used this is one way</a:t>
            </a:r>
          </a:p>
          <a:p>
            <a:r>
              <a:rPr lang="en-US" altLang="zh-CN" sz="1600" dirty="0"/>
              <a:t>23.588829</a:t>
            </a:r>
          </a:p>
          <a:p>
            <a:r>
              <a:rPr lang="en-US" altLang="zh-CN" sz="1600" dirty="0"/>
              <a:t>one way with functional programming and the </a:t>
            </a:r>
            <a:r>
              <a:rPr lang="en-US" altLang="zh-CN" sz="1600" dirty="0" err="1"/>
              <a:t>operator.itemgetter</a:t>
            </a:r>
            <a:r>
              <a:rPr lang="en-US" altLang="zh-CN" sz="1600" dirty="0"/>
              <a:t> function</a:t>
            </a:r>
          </a:p>
          <a:p>
            <a:r>
              <a:rPr lang="en-US" altLang="zh-CN" sz="1600" dirty="0"/>
              <a:t>23.30387</a:t>
            </a:r>
          </a:p>
          <a:p>
            <a:r>
              <a:rPr lang="en-US" altLang="zh-CN" sz="1600" dirty="0"/>
              <a:t>this is one of the advantages of functional programming</a:t>
            </a:r>
          </a:p>
          <a:p>
            <a:r>
              <a:rPr lang="en-US" altLang="zh-CN" sz="1600" dirty="0"/>
              <a:t>21.869968</a:t>
            </a:r>
          </a:p>
          <a:p>
            <a:r>
              <a:rPr lang="en-US" altLang="zh-CN" sz="1600" dirty="0"/>
              <a:t>map is a python built-in function</a:t>
            </a:r>
          </a:p>
          <a:p>
            <a:r>
              <a:rPr lang="en-US" altLang="zh-CN" sz="1600" dirty="0"/>
              <a:t>21.655127</a:t>
            </a:r>
          </a:p>
          <a:p>
            <a:r>
              <a:rPr lang="en-US" altLang="zh-CN" sz="1600" dirty="0"/>
              <a:t>in terms of functional programming this version of map is analogous to </a:t>
            </a:r>
            <a:r>
              <a:rPr lang="en-US" altLang="zh-CN" sz="1600" dirty="0" err="1"/>
              <a:t>haskell</a:t>
            </a:r>
            <a:r>
              <a:rPr lang="en-US" altLang="zh-CN" sz="1600" dirty="0"/>
              <a:t> s </a:t>
            </a:r>
            <a:r>
              <a:rPr lang="en-US" altLang="zh-CN" sz="1600" dirty="0" err="1"/>
              <a:t>zipwith</a:t>
            </a:r>
            <a:r>
              <a:rPr lang="en-US" altLang="zh-CN" sz="1600" dirty="0"/>
              <a:t> function</a:t>
            </a:r>
          </a:p>
          <a:p>
            <a:r>
              <a:rPr lang="en-US" altLang="zh-CN" sz="1600" dirty="0"/>
              <a:t>21.545801</a:t>
            </a:r>
          </a:p>
          <a:p>
            <a:r>
              <a:rPr lang="en-US" altLang="zh-CN" sz="1600" dirty="0"/>
              <a:t>reduce together with map filter and yes </a:t>
            </a:r>
            <a:r>
              <a:rPr lang="en-US" altLang="zh-CN" sz="1600" dirty="0" err="1"/>
              <a:t>itertools</a:t>
            </a:r>
            <a:r>
              <a:rPr lang="en-US" altLang="zh-CN" sz="1600" dirty="0"/>
              <a:t> is an often used tool in functional programming</a:t>
            </a:r>
          </a:p>
          <a:p>
            <a:r>
              <a:rPr lang="en-US" altLang="zh-CN" sz="1600" dirty="0"/>
              <a:t>21.487186</a:t>
            </a:r>
          </a:p>
          <a:p>
            <a:r>
              <a:rPr lang="en-US" altLang="zh-CN" sz="1600" dirty="0"/>
              <a:t>as filter beyond others map is a built-in function with focus on functional programing</a:t>
            </a:r>
          </a:p>
          <a:p>
            <a:r>
              <a:rPr lang="en-US" altLang="zh-CN" sz="1600" dirty="0"/>
              <a:t>21.476337</a:t>
            </a:r>
          </a:p>
          <a:p>
            <a:r>
              <a:rPr lang="en-US" altLang="zh-CN" sz="1600" dirty="0"/>
              <a:t>current functional programming style is described in python functional programming </a:t>
            </a:r>
            <a:r>
              <a:rPr lang="en-US" altLang="zh-CN" sz="1600" dirty="0" err="1"/>
              <a:t>howto</a:t>
            </a:r>
            <a:endParaRPr lang="en-US" altLang="zh-CN" sz="1600" dirty="0"/>
          </a:p>
          <a:p>
            <a:r>
              <a:rPr lang="en-US" altLang="zh-CN" sz="1600" dirty="0"/>
              <a:t>21.306482</a:t>
            </a:r>
          </a:p>
          <a:p>
            <a:r>
              <a:rPr lang="en-US" altLang="zh-CN" sz="1600" dirty="0"/>
              <a:t>there s also functional programming...see usage of map</a:t>
            </a:r>
          </a:p>
          <a:p>
            <a:r>
              <a:rPr lang="en-US" altLang="zh-CN" sz="1600" dirty="0"/>
              <a:t>21.224976</a:t>
            </a:r>
          </a:p>
          <a:p>
            <a:r>
              <a:rPr lang="en-US" altLang="zh-CN" sz="1600" dirty="0"/>
              <a:t>python functional programming </a:t>
            </a:r>
            <a:r>
              <a:rPr lang="en-US" altLang="zh-CN" sz="1600" dirty="0" err="1"/>
              <a:t>howto</a:t>
            </a:r>
            <a:endParaRPr lang="en-US" altLang="zh-CN" sz="1600" dirty="0"/>
          </a:p>
          <a:p>
            <a:r>
              <a:rPr lang="en-US" altLang="zh-CN" sz="1600" dirty="0"/>
              <a:t>20.956427</a:t>
            </a:r>
          </a:p>
          <a:p>
            <a:r>
              <a:rPr lang="en-US" altLang="zh-CN" sz="1600" dirty="0"/>
              <a:t>reduce was dropped from being a built-in function and moved to the module but filter and map are still available as built-ins</a:t>
            </a:r>
          </a:p>
          <a:p>
            <a:r>
              <a:rPr lang="en-US" altLang="zh-CN" sz="1600" dirty="0"/>
              <a:t>20.661526</a:t>
            </a:r>
          </a:p>
        </p:txBody>
      </p:sp>
    </p:spTree>
    <p:extLst>
      <p:ext uri="{BB962C8B-B14F-4D97-AF65-F5344CB8AC3E}">
        <p14:creationId xmlns:p14="http://schemas.microsoft.com/office/powerpoint/2010/main" val="139306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forkserver</a:t>
            </a:r>
            <a:r>
              <a:rPr lang="en-US" altLang="zh-CN" dirty="0"/>
              <a:t> and spawn methods are slower than forking but avoid some unexpected behaviors.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990606"/>
            <a:ext cx="12657632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note that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is only available in python 3.4 there s no way to get that behavior on 2.x regardless of the platform you re on</a:t>
            </a:r>
          </a:p>
          <a:p>
            <a:r>
              <a:rPr lang="en-US" altLang="zh-CN" sz="1400" dirty="0"/>
              <a:t> 0.576842188835144</a:t>
            </a:r>
          </a:p>
          <a:p>
            <a:r>
              <a:rPr lang="en-US" altLang="zh-CN" sz="1400" dirty="0"/>
              <a:t>the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method runs a single clean process no threads signal handlers </a:t>
            </a:r>
            <a:r>
              <a:rPr lang="en-US" altLang="zh-CN" sz="1400" dirty="0" err="1"/>
              <a:t>ssl</a:t>
            </a:r>
            <a:r>
              <a:rPr lang="en-US" altLang="zh-CN" sz="1400" dirty="0"/>
              <a:t> initialization etc. and forks off new children from that</a:t>
            </a:r>
          </a:p>
          <a:p>
            <a:r>
              <a:rPr lang="en-US" altLang="zh-CN" sz="1400" dirty="0"/>
              <a:t> 0.5661337375640869</a:t>
            </a:r>
          </a:p>
          <a:p>
            <a:r>
              <a:rPr lang="en-US" altLang="zh-CN" sz="1400" dirty="0"/>
              <a:t>use the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or spawn start method with multiprocessing</a:t>
            </a:r>
          </a:p>
          <a:p>
            <a:r>
              <a:rPr lang="en-US" altLang="zh-CN" sz="1400" dirty="0"/>
              <a:t> 0.5378661155700684</a:t>
            </a:r>
          </a:p>
          <a:p>
            <a:r>
              <a:rPr lang="en-US" altLang="zh-CN" sz="1400" dirty="0"/>
              <a:t>the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method is sort of a hybrid between the two and only available on some </a:t>
            </a:r>
            <a:r>
              <a:rPr lang="en-US" altLang="zh-CN" sz="1400" dirty="0" err="1"/>
              <a:t>unix</a:t>
            </a:r>
            <a:r>
              <a:rPr lang="en-US" altLang="zh-CN" sz="1400" dirty="0"/>
              <a:t>-like systems</a:t>
            </a:r>
          </a:p>
          <a:p>
            <a:r>
              <a:rPr lang="en-US" altLang="zh-CN" sz="1400" dirty="0"/>
              <a:t> 0.5035889148712158</a:t>
            </a:r>
          </a:p>
          <a:p>
            <a:r>
              <a:rPr lang="en-US" altLang="zh-CN" sz="1400" dirty="0"/>
              <a:t>if you use the spawn or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start methods then this should go away</a:t>
            </a:r>
          </a:p>
          <a:p>
            <a:r>
              <a:rPr lang="en-US" altLang="zh-CN" sz="1400" dirty="0"/>
              <a:t> 0.47796061635017395</a:t>
            </a:r>
          </a:p>
          <a:p>
            <a:r>
              <a:rPr lang="en-US" altLang="zh-CN" sz="1400" dirty="0"/>
              <a:t>if you are using python3.4+ you can do this using </a:t>
            </a:r>
            <a:r>
              <a:rPr lang="en-US" altLang="zh-CN" sz="1400" dirty="0" err="1"/>
              <a:t>multiprocessing.set_start_method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for instance</a:t>
            </a:r>
          </a:p>
          <a:p>
            <a:r>
              <a:rPr lang="en-US" altLang="zh-CN" sz="1400" dirty="0"/>
              <a:t> 0.4729465842247009</a:t>
            </a:r>
          </a:p>
          <a:p>
            <a:r>
              <a:rPr lang="en-US" altLang="zh-CN" sz="1400" dirty="0"/>
              <a:t>when the program starts and selects the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start method a server process is started</a:t>
            </a:r>
          </a:p>
          <a:p>
            <a:r>
              <a:rPr lang="en-US" altLang="zh-CN" sz="1400" dirty="0"/>
              <a:t> 0.4609909653663635</a:t>
            </a:r>
          </a:p>
          <a:p>
            <a:r>
              <a:rPr lang="en-US" altLang="zh-CN" sz="1400" dirty="0"/>
              <a:t>if your </a:t>
            </a:r>
            <a:r>
              <a:rPr lang="en-US" altLang="zh-CN" sz="1400" dirty="0" err="1"/>
              <a:t>startmethod</a:t>
            </a:r>
            <a:r>
              <a:rPr lang="en-US" altLang="zh-CN" sz="1400" dirty="0"/>
              <a:t> is spawn or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then a is not a shared object in the first place</a:t>
            </a:r>
          </a:p>
          <a:p>
            <a:r>
              <a:rPr lang="en-US" altLang="zh-CN" sz="1400" dirty="0"/>
              <a:t> 0.45121029019355774</a:t>
            </a:r>
          </a:p>
          <a:p>
            <a:r>
              <a:rPr lang="en-US" altLang="zh-CN" sz="1400" dirty="0"/>
              <a:t>when using the spawn or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start methods many types from multiprocessing need to be </a:t>
            </a:r>
            <a:r>
              <a:rPr lang="en-US" altLang="zh-CN" sz="1400" dirty="0" err="1"/>
              <a:t>picklable</a:t>
            </a:r>
            <a:r>
              <a:rPr lang="en-US" altLang="zh-CN" sz="1400" dirty="0"/>
              <a:t> so that child processes can use them</a:t>
            </a:r>
          </a:p>
          <a:p>
            <a:r>
              <a:rPr lang="en-US" altLang="zh-CN" sz="1400" dirty="0"/>
              <a:t> 0.4454934298992157</a:t>
            </a:r>
          </a:p>
          <a:p>
            <a:r>
              <a:rPr lang="en-US" altLang="zh-CN" sz="1400" dirty="0"/>
              <a:t>note that this only happens with the spawn and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start methods but windows defaults to spawn other platforms default to fork so it happens to you</a:t>
            </a:r>
          </a:p>
          <a:p>
            <a:r>
              <a:rPr lang="en-US" altLang="zh-CN" sz="1400" dirty="0"/>
              <a:t> 0.4320811629295349</a:t>
            </a:r>
          </a:p>
          <a:p>
            <a:r>
              <a:rPr lang="en-US" altLang="zh-CN" sz="1400" dirty="0"/>
              <a:t>you should try using a different start method such as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or spawn</a:t>
            </a:r>
          </a:p>
          <a:p>
            <a:r>
              <a:rPr lang="en-US" altLang="zh-CN" sz="1400" dirty="0"/>
              <a:t> 0.4208163321018219</a:t>
            </a:r>
          </a:p>
          <a:p>
            <a:r>
              <a:rPr lang="en-US" altLang="zh-CN" sz="1400" dirty="0"/>
              <a:t>when the program starts and selects the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start</a:t>
            </a:r>
          </a:p>
          <a:p>
            <a:r>
              <a:rPr lang="en-US" altLang="zh-CN" sz="1400" dirty="0"/>
              <a:t> 0.41754400730133057</a:t>
            </a:r>
          </a:p>
          <a:p>
            <a:r>
              <a:rPr lang="en-US" altLang="zh-CN" sz="1400" dirty="0"/>
              <a:t>if you re using the spawn or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start methods and spawn is the defaults on windows every child process does the equivalent of import </a:t>
            </a:r>
            <a:r>
              <a:rPr lang="en-US" altLang="zh-CN" sz="1400" dirty="0" err="1"/>
              <a:t>ing</a:t>
            </a:r>
            <a:r>
              <a:rPr lang="en-US" altLang="zh-CN" sz="1400" dirty="0"/>
              <a:t> your module</a:t>
            </a:r>
          </a:p>
          <a:p>
            <a:r>
              <a:rPr lang="en-US" altLang="zh-CN" sz="1400" dirty="0"/>
              <a:t> 0.413772314786911</a:t>
            </a:r>
          </a:p>
          <a:p>
            <a:r>
              <a:rPr lang="en-US" altLang="zh-CN" sz="1400" dirty="0"/>
              <a:t>the options are fork </a:t>
            </a:r>
            <a:r>
              <a:rPr lang="en-US" altLang="zh-CN" sz="1400" dirty="0" err="1"/>
              <a:t>forkserver</a:t>
            </a:r>
            <a:r>
              <a:rPr lang="en-US" altLang="zh-CN" sz="1400" dirty="0"/>
              <a:t> and spawn</a:t>
            </a:r>
          </a:p>
          <a:p>
            <a:r>
              <a:rPr lang="en-US" altLang="zh-CN" sz="1400" dirty="0"/>
              <a:t> 0.4097171425819397</a:t>
            </a:r>
          </a:p>
        </p:txBody>
      </p:sp>
    </p:spTree>
    <p:extLst>
      <p:ext uri="{BB962C8B-B14F-4D97-AF65-F5344CB8AC3E}">
        <p14:creationId xmlns:p14="http://schemas.microsoft.com/office/powerpoint/2010/main" val="268357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4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pyglet</a:t>
            </a:r>
            <a:r>
              <a:rPr lang="en-US" altLang="zh-CN" dirty="0"/>
              <a:t> is a python module used for visuals and sound.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78B53B-FBD2-46F6-9ECD-48AF84A52E7C}"/>
              </a:ext>
            </a:extLst>
          </p:cNvPr>
          <p:cNvSpPr txBox="1"/>
          <p:nvPr/>
        </p:nvSpPr>
        <p:spPr>
          <a:xfrm>
            <a:off x="0" y="1028703"/>
            <a:ext cx="118320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another one </a:t>
            </a:r>
          </a:p>
          <a:p>
            <a:r>
              <a:rPr lang="en-US" altLang="zh-CN" sz="1400" dirty="0"/>
              <a:t>0.3177430033683777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a new lib </a:t>
            </a:r>
          </a:p>
          <a:p>
            <a:r>
              <a:rPr lang="en-US" altLang="zh-CN" sz="1400" dirty="0"/>
              <a:t>0.3357194662094116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a </a:t>
            </a:r>
            <a:r>
              <a:rPr lang="en-US" altLang="zh-CN" sz="1400" dirty="0" err="1"/>
              <a:t>ctypes</a:t>
            </a:r>
            <a:r>
              <a:rPr lang="en-US" altLang="zh-CN" sz="1400" dirty="0"/>
              <a:t> wrapper around native system calls on each platform it supports </a:t>
            </a:r>
          </a:p>
          <a:p>
            <a:r>
              <a:rPr lang="en-US" altLang="zh-CN" sz="1400" dirty="0"/>
              <a:t>0.34654921293258667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the ability to play back audio through an external library called </a:t>
            </a:r>
            <a:r>
              <a:rPr lang="en-US" altLang="zh-CN" sz="1400" dirty="0" err="1"/>
              <a:t>avbin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0.3605819344520569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as well </a:t>
            </a:r>
          </a:p>
          <a:p>
            <a:r>
              <a:rPr lang="en-US" altLang="zh-CN" sz="1400" dirty="0"/>
              <a:t>0.3703176975250244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a lot of nice extras included with it like image loading and sound</a:t>
            </a:r>
          </a:p>
          <a:p>
            <a:r>
              <a:rPr lang="en-US" altLang="zh-CN" sz="1400" dirty="0"/>
              <a:t> 0.3749029040336609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</a:t>
            </a:r>
            <a:r>
              <a:rPr lang="en-US" altLang="zh-CN" sz="1400" dirty="0" err="1"/>
              <a:t>crossplatform</a:t>
            </a:r>
            <a:r>
              <a:rPr lang="en-US" altLang="zh-CN" sz="1400" dirty="0"/>
              <a:t> window creation +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as well </a:t>
            </a:r>
          </a:p>
          <a:p>
            <a:r>
              <a:rPr lang="en-US" altLang="zh-CN" sz="1400" dirty="0"/>
              <a:t>0.38088685274124146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provides an object-oriented programming interface for developing games and other visually-rich applications for windows mac </a:t>
            </a:r>
            <a:r>
              <a:rPr lang="en-US" altLang="zh-CN" sz="1400" dirty="0" err="1"/>
              <a:t>os</a:t>
            </a:r>
            <a:r>
              <a:rPr lang="en-US" altLang="zh-CN" sz="1400" dirty="0"/>
              <a:t> x and </a:t>
            </a:r>
            <a:r>
              <a:rPr lang="en-US" altLang="zh-CN" sz="1400" dirty="0" err="1"/>
              <a:t>linux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0.3891010284423828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provides an interface to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glu</a:t>
            </a:r>
            <a:r>
              <a:rPr lang="en-US" altLang="zh-CN" sz="1400" dirty="0"/>
              <a:t> you can access this interface directly</a:t>
            </a:r>
          </a:p>
          <a:p>
            <a:r>
              <a:rPr lang="en-US" altLang="zh-CN" sz="1400" dirty="0"/>
              <a:t> 0.39297425746917725</a:t>
            </a:r>
          </a:p>
          <a:p>
            <a:r>
              <a:rPr lang="en-US" altLang="zh-CN" sz="1400" dirty="0"/>
              <a:t>use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which is similar to </a:t>
            </a:r>
            <a:r>
              <a:rPr lang="en-US" altLang="zh-CN" sz="1400" dirty="0" err="1"/>
              <a:t>pygame</a:t>
            </a:r>
            <a:r>
              <a:rPr lang="en-US" altLang="zh-CN" sz="1400" dirty="0"/>
              <a:t> and supports full screen windows </a:t>
            </a:r>
          </a:p>
          <a:p>
            <a:r>
              <a:rPr lang="en-US" altLang="zh-CN" sz="1400" dirty="0"/>
              <a:t>0.39810049533843994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some problems correctly reading riff headers </a:t>
            </a:r>
          </a:p>
          <a:p>
            <a:r>
              <a:rPr lang="en-US" altLang="zh-CN" sz="1400" dirty="0"/>
              <a:t>0.4038360118865967</a:t>
            </a:r>
          </a:p>
          <a:p>
            <a:r>
              <a:rPr lang="en-US" altLang="zh-CN" sz="1400" dirty="0"/>
              <a:t>what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do you use</a:t>
            </a:r>
          </a:p>
          <a:p>
            <a:r>
              <a:rPr lang="en-US" altLang="zh-CN" sz="1400" dirty="0"/>
              <a:t>0.40693140029907227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1361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forkserver</a:t>
            </a:r>
            <a:r>
              <a:rPr lang="en-US" altLang="zh-CN" dirty="0"/>
              <a:t> and spawn methods are slower than forking but avoid some unexpected behaviors.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990606"/>
            <a:ext cx="1449146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options are fork </a:t>
            </a:r>
            <a:r>
              <a:rPr lang="en-US" altLang="zh-CN" sz="1600" dirty="0" err="1"/>
              <a:t>forkserver</a:t>
            </a:r>
            <a:r>
              <a:rPr lang="en-US" altLang="zh-CN" sz="1600" dirty="0"/>
              <a:t> and spawn</a:t>
            </a:r>
          </a:p>
          <a:p>
            <a:r>
              <a:rPr lang="en-US" altLang="zh-CN" sz="1600" dirty="0"/>
              <a:t>25.665482</a:t>
            </a:r>
          </a:p>
          <a:p>
            <a:r>
              <a:rPr lang="en-US" altLang="zh-CN" sz="1600" dirty="0"/>
              <a:t>if you use the spawn or </a:t>
            </a:r>
            <a:r>
              <a:rPr lang="en-US" altLang="zh-CN" sz="1600" dirty="0" err="1"/>
              <a:t>forkserver</a:t>
            </a:r>
            <a:r>
              <a:rPr lang="en-US" altLang="zh-CN" sz="1600" dirty="0"/>
              <a:t> start methods then this should go away</a:t>
            </a:r>
          </a:p>
          <a:p>
            <a:r>
              <a:rPr lang="en-US" altLang="zh-CN" sz="1600" dirty="0"/>
              <a:t>24.853554</a:t>
            </a:r>
          </a:p>
          <a:p>
            <a:r>
              <a:rPr lang="en-US" altLang="zh-CN" sz="1600" dirty="0"/>
              <a:t>use python 3.4 and its new multiprocessing spawn or </a:t>
            </a:r>
            <a:r>
              <a:rPr lang="en-US" altLang="zh-CN" sz="1600" dirty="0" err="1"/>
              <a:t>forkserver</a:t>
            </a:r>
            <a:r>
              <a:rPr lang="en-US" altLang="zh-CN" sz="1600" dirty="0"/>
              <a:t> start methods</a:t>
            </a:r>
          </a:p>
          <a:p>
            <a:r>
              <a:rPr lang="en-US" altLang="zh-CN" sz="1600" dirty="0"/>
              <a:t>23.775906</a:t>
            </a:r>
          </a:p>
          <a:p>
            <a:r>
              <a:rPr lang="en-US" altLang="zh-CN" sz="1600" dirty="0"/>
              <a:t>use the </a:t>
            </a:r>
            <a:r>
              <a:rPr lang="en-US" altLang="zh-CN" sz="1600" dirty="0" err="1"/>
              <a:t>forkserver</a:t>
            </a:r>
            <a:r>
              <a:rPr lang="en-US" altLang="zh-CN" sz="1600" dirty="0"/>
              <a:t> or spawn start method with multiprocessing</a:t>
            </a:r>
          </a:p>
          <a:p>
            <a:r>
              <a:rPr lang="en-US" altLang="zh-CN" sz="1600" dirty="0"/>
              <a:t>22.972742</a:t>
            </a:r>
          </a:p>
          <a:p>
            <a:r>
              <a:rPr lang="en-US" altLang="zh-CN" sz="1600" dirty="0"/>
              <a:t>note that this only happens with the spawn and </a:t>
            </a:r>
            <a:r>
              <a:rPr lang="en-US" altLang="zh-CN" sz="1600" dirty="0" err="1"/>
              <a:t>forkserver</a:t>
            </a:r>
            <a:r>
              <a:rPr lang="en-US" altLang="zh-CN" sz="1600" dirty="0"/>
              <a:t> start methods but windows defaults to spawn other platforms default to fork so it happens to you</a:t>
            </a:r>
          </a:p>
          <a:p>
            <a:r>
              <a:rPr lang="en-US" altLang="zh-CN" sz="1600" dirty="0"/>
              <a:t>21.260578</a:t>
            </a:r>
          </a:p>
          <a:p>
            <a:r>
              <a:rPr lang="en-US" altLang="zh-CN" sz="1600" dirty="0"/>
              <a:t>if your </a:t>
            </a:r>
            <a:r>
              <a:rPr lang="en-US" altLang="zh-CN" sz="1600" dirty="0" err="1"/>
              <a:t>startmethod</a:t>
            </a:r>
            <a:r>
              <a:rPr lang="en-US" altLang="zh-CN" sz="1600" dirty="0"/>
              <a:t> is spawn or </a:t>
            </a:r>
            <a:r>
              <a:rPr lang="en-US" altLang="zh-CN" sz="1600" dirty="0" err="1"/>
              <a:t>forkserver</a:t>
            </a:r>
            <a:r>
              <a:rPr lang="en-US" altLang="zh-CN" sz="1600" dirty="0"/>
              <a:t> then a is not a shared object in the first place</a:t>
            </a:r>
          </a:p>
          <a:p>
            <a:r>
              <a:rPr lang="en-US" altLang="zh-CN" sz="1600" dirty="0"/>
              <a:t>20.791378</a:t>
            </a:r>
          </a:p>
          <a:p>
            <a:r>
              <a:rPr lang="en-US" altLang="zh-CN" sz="1600" dirty="0"/>
              <a:t>this may introduce a few bugs and unexpected behaviors</a:t>
            </a:r>
          </a:p>
          <a:p>
            <a:r>
              <a:rPr lang="en-US" altLang="zh-CN" sz="1600" dirty="0"/>
              <a:t>20.54057</a:t>
            </a:r>
          </a:p>
          <a:p>
            <a:r>
              <a:rPr lang="en-US" altLang="zh-CN" sz="1600" dirty="0"/>
              <a:t>if you re using the spawn or </a:t>
            </a:r>
            <a:r>
              <a:rPr lang="en-US" altLang="zh-CN" sz="1600" dirty="0" err="1"/>
              <a:t>forkserver</a:t>
            </a:r>
            <a:r>
              <a:rPr lang="en-US" altLang="zh-CN" sz="1600" dirty="0"/>
              <a:t> start methods and spawn is the defaults on windows every child process does the equivalent of import </a:t>
            </a:r>
            <a:r>
              <a:rPr lang="en-US" altLang="zh-CN" sz="1600" dirty="0" err="1"/>
              <a:t>ing</a:t>
            </a:r>
            <a:r>
              <a:rPr lang="en-US" altLang="zh-CN" sz="1600" dirty="0"/>
              <a:t> your module</a:t>
            </a:r>
          </a:p>
          <a:p>
            <a:r>
              <a:rPr lang="en-US" altLang="zh-CN" sz="1600" dirty="0"/>
              <a:t>20.069462</a:t>
            </a:r>
          </a:p>
          <a:p>
            <a:r>
              <a:rPr lang="en-US" altLang="zh-CN" sz="1600" dirty="0"/>
              <a:t>you should try using a different start method such as </a:t>
            </a:r>
            <a:r>
              <a:rPr lang="en-US" altLang="zh-CN" sz="1600" dirty="0" err="1"/>
              <a:t>forkserver</a:t>
            </a:r>
            <a:r>
              <a:rPr lang="en-US" altLang="zh-CN" sz="1600" dirty="0"/>
              <a:t> or spawn</a:t>
            </a:r>
          </a:p>
          <a:p>
            <a:r>
              <a:rPr lang="en-US" altLang="zh-CN" sz="1600" dirty="0"/>
              <a:t>19.849003</a:t>
            </a:r>
          </a:p>
          <a:p>
            <a:r>
              <a:rPr lang="en-US" altLang="zh-CN" sz="1600" dirty="0"/>
              <a:t>forking and cloning applies different behaviors on the various memory segments</a:t>
            </a:r>
          </a:p>
          <a:p>
            <a:r>
              <a:rPr lang="en-US" altLang="zh-CN" sz="1600" dirty="0"/>
              <a:t>19.848152</a:t>
            </a:r>
          </a:p>
          <a:p>
            <a:r>
              <a:rPr lang="en-US" altLang="zh-CN" sz="1600" dirty="0"/>
              <a:t>but if that is not true you will get unexpected behaviors like this one</a:t>
            </a:r>
          </a:p>
          <a:p>
            <a:r>
              <a:rPr lang="en-US" altLang="zh-CN" sz="1600" dirty="0"/>
              <a:t>19.516754</a:t>
            </a:r>
          </a:p>
          <a:p>
            <a:r>
              <a:rPr lang="en-US" altLang="zh-CN" sz="1600" dirty="0"/>
              <a:t>if you are targeting platforms without cow forks you may want to use python 3.4 and its new forking contexts spawn and </a:t>
            </a:r>
            <a:r>
              <a:rPr lang="en-US" altLang="zh-CN" sz="1600" dirty="0" err="1"/>
              <a:t>forkserver</a:t>
            </a:r>
            <a:r>
              <a:rPr lang="en-US" altLang="zh-CN" sz="1600" dirty="0"/>
              <a:t> see the documentation</a:t>
            </a:r>
          </a:p>
          <a:p>
            <a:r>
              <a:rPr lang="en-US" altLang="zh-CN" sz="1600" dirty="0"/>
              <a:t>19.47507</a:t>
            </a:r>
          </a:p>
        </p:txBody>
      </p:sp>
    </p:spTree>
    <p:extLst>
      <p:ext uri="{BB962C8B-B14F-4D97-AF65-F5344CB8AC3E}">
        <p14:creationId xmlns:p14="http://schemas.microsoft.com/office/powerpoint/2010/main" val="4276826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major down-side of asymmetric encryption algorithms is that they are significantly slower than their symmetric cousins.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0" y="990606"/>
            <a:ext cx="1806834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crypto_secretbox</a:t>
            </a:r>
            <a:r>
              <a:rPr lang="en-US" altLang="zh-CN" sz="1600" dirty="0"/>
              <a:t> is not asymmetric encryption a single key is used both to encrypt and to decrypt</a:t>
            </a:r>
          </a:p>
          <a:p>
            <a:r>
              <a:rPr lang="en-US" altLang="zh-CN" sz="1600" dirty="0"/>
              <a:t> 0.45852750539779663</a:t>
            </a:r>
          </a:p>
          <a:p>
            <a:r>
              <a:rPr lang="en-US" altLang="zh-CN" sz="1600" dirty="0"/>
              <a:t>asymmetric but repeated blocks of size 3 2</a:t>
            </a:r>
          </a:p>
          <a:p>
            <a:r>
              <a:rPr lang="en-US" altLang="zh-CN" sz="1600" dirty="0"/>
              <a:t> 0.43330326676368713</a:t>
            </a:r>
          </a:p>
          <a:p>
            <a:r>
              <a:rPr lang="en-US" altLang="zh-CN" sz="1600" dirty="0"/>
              <a:t>asymmetric but repeated blocks of size 1 6</a:t>
            </a:r>
          </a:p>
          <a:p>
            <a:r>
              <a:rPr lang="en-US" altLang="zh-CN" sz="1600" dirty="0"/>
              <a:t> 0.42743006348609924</a:t>
            </a:r>
          </a:p>
          <a:p>
            <a:r>
              <a:rPr lang="en-US" altLang="zh-CN" sz="1600" dirty="0"/>
              <a:t>it also has to be asymmetric such as </a:t>
            </a:r>
            <a:r>
              <a:rPr lang="en-US" altLang="zh-CN" sz="1600" dirty="0" err="1"/>
              <a:t>rsa</a:t>
            </a:r>
            <a:r>
              <a:rPr lang="en-US" altLang="zh-CN" sz="1600" dirty="0"/>
              <a:t> signature or </a:t>
            </a:r>
            <a:r>
              <a:rPr lang="en-US" altLang="zh-CN" sz="1600" dirty="0" err="1"/>
              <a:t>ecdsa</a:t>
            </a:r>
            <a:r>
              <a:rPr lang="en-US" altLang="zh-CN" sz="1600" dirty="0"/>
              <a:t> so using an </a:t>
            </a:r>
            <a:r>
              <a:rPr lang="en-US" altLang="zh-CN" sz="1600" dirty="0" err="1"/>
              <a:t>hmac</a:t>
            </a:r>
            <a:r>
              <a:rPr lang="en-US" altLang="zh-CN" sz="1600" dirty="0"/>
              <a:t> over your static data would have the same issue as symmetric encryption</a:t>
            </a:r>
          </a:p>
          <a:p>
            <a:r>
              <a:rPr lang="en-US" altLang="zh-CN" sz="1600" dirty="0"/>
              <a:t> 0.41190165281295776</a:t>
            </a:r>
          </a:p>
          <a:p>
            <a:r>
              <a:rPr lang="en-US" altLang="zh-CN" sz="1600" dirty="0"/>
              <a:t>your splats are asymmetric</a:t>
            </a:r>
          </a:p>
          <a:p>
            <a:r>
              <a:rPr lang="en-US" altLang="zh-CN" sz="1600" dirty="0"/>
              <a:t> 0.3879501223564148</a:t>
            </a:r>
          </a:p>
          <a:p>
            <a:r>
              <a:rPr lang="en-US" altLang="zh-CN" sz="1600" dirty="0"/>
              <a:t>asymmetric and non-repeated blocks</a:t>
            </a:r>
          </a:p>
          <a:p>
            <a:r>
              <a:rPr lang="en-US" altLang="zh-CN" sz="1600" dirty="0"/>
              <a:t> 0.3864288330078125</a:t>
            </a:r>
          </a:p>
          <a:p>
            <a:r>
              <a:rPr lang="en-US" altLang="zh-CN" sz="1600" dirty="0"/>
              <a:t>to better explain this consider comparing the case with an asymmetric array to a symmetric array</a:t>
            </a:r>
          </a:p>
          <a:p>
            <a:r>
              <a:rPr lang="en-US" altLang="zh-CN" sz="1600" dirty="0"/>
              <a:t> 0.3810711205005646</a:t>
            </a:r>
          </a:p>
          <a:p>
            <a:r>
              <a:rPr lang="en-US" altLang="zh-CN" sz="1600" dirty="0"/>
              <a:t>asymmetric routes and network congestion can cause errors of 100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or more.</a:t>
            </a:r>
          </a:p>
          <a:p>
            <a:r>
              <a:rPr lang="en-US" altLang="zh-CN" sz="1600" dirty="0"/>
              <a:t> 0.3790234625339508</a:t>
            </a:r>
          </a:p>
          <a:p>
            <a:r>
              <a:rPr lang="en-US" altLang="zh-CN" sz="1600" dirty="0"/>
              <a:t>this is more space-effective because symmetric encryption does not enlarge blocks and </a:t>
            </a:r>
            <a:r>
              <a:rPr lang="en-US" altLang="zh-CN" sz="1600" dirty="0" err="1"/>
              <a:t>cpu</a:t>
            </a:r>
            <a:r>
              <a:rPr lang="en-US" altLang="zh-CN" sz="1600" dirty="0"/>
              <a:t>-efficient symmetric encryption is vastly faster than asymmetric encryption and in particular </a:t>
            </a:r>
            <a:r>
              <a:rPr lang="en-US" altLang="zh-CN" sz="1600" dirty="0" err="1"/>
              <a:t>rsa</a:t>
            </a:r>
            <a:r>
              <a:rPr lang="en-US" altLang="zh-CN" sz="1600" dirty="0"/>
              <a:t> decryption</a:t>
            </a:r>
          </a:p>
          <a:p>
            <a:r>
              <a:rPr lang="en-US" altLang="zh-CN" sz="1600" dirty="0"/>
              <a:t> 0.3774557113647461</a:t>
            </a:r>
          </a:p>
          <a:p>
            <a:r>
              <a:rPr lang="en-US" altLang="zh-CN" sz="1600" dirty="0"/>
              <a:t>there is an algorithm called asymmetric least squares smoothing by p</a:t>
            </a:r>
          </a:p>
          <a:p>
            <a:r>
              <a:rPr lang="en-US" altLang="zh-CN" sz="1600" dirty="0"/>
              <a:t> 0.37232422828674316</a:t>
            </a:r>
          </a:p>
          <a:p>
            <a:r>
              <a:rPr lang="en-US" altLang="zh-CN" sz="1600" dirty="0"/>
              <a:t>given how asymmetric cryptography usually works you should probably</a:t>
            </a:r>
          </a:p>
          <a:p>
            <a:r>
              <a:rPr lang="en-US" altLang="zh-CN" sz="1600" dirty="0"/>
              <a:t> 0.37059521675109863</a:t>
            </a:r>
          </a:p>
          <a:p>
            <a:r>
              <a:rPr lang="en-US" altLang="zh-CN" sz="1600" dirty="0"/>
              <a:t>are you trying to simulate an asymmetric signal filter resistor diode capacitor</a:t>
            </a:r>
          </a:p>
          <a:p>
            <a:r>
              <a:rPr lang="en-US" altLang="zh-CN" sz="1600" dirty="0"/>
              <a:t> 0.36797234416007996</a:t>
            </a:r>
          </a:p>
        </p:txBody>
      </p:sp>
    </p:spTree>
    <p:extLst>
      <p:ext uri="{BB962C8B-B14F-4D97-AF65-F5344CB8AC3E}">
        <p14:creationId xmlns:p14="http://schemas.microsoft.com/office/powerpoint/2010/main" val="2868505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179-6935-4E07-A5CF-D6FA4A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major down-side of asymmetric encryption algorithms is that they are significantly slower than their symmetric cousins.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8D5B3-9051-4EA7-8EF9-0959E18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7AAC8-74E2-4507-88AA-429037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14A78-DB7C-4800-8328-6246734B4FCD}"/>
              </a:ext>
            </a:extLst>
          </p:cNvPr>
          <p:cNvSpPr txBox="1"/>
          <p:nvPr/>
        </p:nvSpPr>
        <p:spPr>
          <a:xfrm>
            <a:off x="109828" y="1028703"/>
            <a:ext cx="1806834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keyczar</a:t>
            </a:r>
            <a:r>
              <a:rPr lang="en-US" altLang="zh-CN" sz="1600" dirty="0"/>
              <a:t> supports authentication and encryption with both symmetric and asymmetric keys</a:t>
            </a:r>
          </a:p>
          <a:p>
            <a:r>
              <a:rPr lang="en-US" altLang="zh-CN" sz="1600" dirty="0"/>
              <a:t>29.349312</a:t>
            </a:r>
          </a:p>
          <a:p>
            <a:r>
              <a:rPr lang="en-US" altLang="zh-CN" sz="1600" dirty="0"/>
              <a:t>this is more space-effective because symmetric encryption does not enlarge blocks and </a:t>
            </a:r>
            <a:r>
              <a:rPr lang="en-US" altLang="zh-CN" sz="1600" dirty="0" err="1"/>
              <a:t>cpu</a:t>
            </a:r>
            <a:r>
              <a:rPr lang="en-US" altLang="zh-CN" sz="1600" dirty="0"/>
              <a:t>-efficient symmetric encryption is vastly faster than asymmetric encryption and in particular </a:t>
            </a:r>
            <a:r>
              <a:rPr lang="en-US" altLang="zh-CN" sz="1600" dirty="0" err="1"/>
              <a:t>rsa</a:t>
            </a:r>
            <a:r>
              <a:rPr lang="en-US" altLang="zh-CN" sz="1600" dirty="0"/>
              <a:t> decryption</a:t>
            </a:r>
          </a:p>
          <a:p>
            <a:r>
              <a:rPr lang="en-US" altLang="zh-CN" sz="1600" dirty="0"/>
              <a:t>28.669353</a:t>
            </a:r>
          </a:p>
          <a:p>
            <a:r>
              <a:rPr lang="en-US" altLang="zh-CN" sz="1600" dirty="0"/>
              <a:t>intersection symmetric and asymmetric difference respectively</a:t>
            </a:r>
          </a:p>
          <a:p>
            <a:r>
              <a:rPr lang="en-US" altLang="zh-CN" sz="1600" dirty="0"/>
              <a:t>23.88079</a:t>
            </a:r>
          </a:p>
          <a:p>
            <a:r>
              <a:rPr lang="en-US" altLang="zh-CN" sz="1600" dirty="0"/>
              <a:t>md5 is an asymmetric hash -- not an encryption mechanism</a:t>
            </a:r>
          </a:p>
          <a:p>
            <a:r>
              <a:rPr lang="en-US" altLang="zh-CN" sz="1600" dirty="0"/>
              <a:t>23.597202</a:t>
            </a:r>
          </a:p>
          <a:p>
            <a:r>
              <a:rPr lang="en-US" altLang="zh-CN" sz="1600" dirty="0"/>
              <a:t>symmetric algorithms including </a:t>
            </a:r>
            <a:r>
              <a:rPr lang="en-US" altLang="zh-CN" sz="1600" dirty="0" err="1"/>
              <a:t>aes-gcm</a:t>
            </a:r>
            <a:r>
              <a:rPr lang="en-US" altLang="zh-CN" sz="1600" dirty="0"/>
              <a:t> is very well supported and asymmetric algorithms such as </a:t>
            </a:r>
            <a:r>
              <a:rPr lang="en-US" altLang="zh-CN" sz="1600" dirty="0" err="1"/>
              <a:t>rsa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dsa</a:t>
            </a:r>
            <a:r>
              <a:rPr lang="en-US" altLang="zh-CN" sz="1600" dirty="0"/>
              <a:t> should be coming in the next few releases</a:t>
            </a:r>
          </a:p>
          <a:p>
            <a:r>
              <a:rPr lang="en-US" altLang="zh-CN" sz="1600" dirty="0"/>
              <a:t>22.339178</a:t>
            </a:r>
          </a:p>
          <a:p>
            <a:r>
              <a:rPr lang="en-US" altLang="zh-CN" sz="1600" dirty="0"/>
              <a:t>the interpreter will always be significantly slower than c</a:t>
            </a:r>
          </a:p>
          <a:p>
            <a:r>
              <a:rPr lang="en-US" altLang="zh-CN" sz="1600" dirty="0"/>
              <a:t>21.406757</a:t>
            </a:r>
          </a:p>
          <a:p>
            <a:r>
              <a:rPr lang="en-US" altLang="zh-CN" sz="1600" dirty="0"/>
              <a:t>but this is significantly slower</a:t>
            </a:r>
          </a:p>
          <a:p>
            <a:r>
              <a:rPr lang="en-US" altLang="zh-CN" sz="1600" dirty="0"/>
              <a:t>21.235662</a:t>
            </a:r>
          </a:p>
          <a:p>
            <a:r>
              <a:rPr lang="en-US" altLang="zh-CN" sz="1600" dirty="0"/>
              <a:t>but this will be significantly slower</a:t>
            </a:r>
          </a:p>
          <a:p>
            <a:r>
              <a:rPr lang="en-US" altLang="zh-CN" sz="1600" dirty="0"/>
              <a:t>21.235662</a:t>
            </a:r>
          </a:p>
          <a:p>
            <a:r>
              <a:rPr lang="en-US" altLang="zh-CN" sz="1600" dirty="0"/>
              <a:t>this will be significantly slower though</a:t>
            </a:r>
          </a:p>
          <a:p>
            <a:r>
              <a:rPr lang="en-US" altLang="zh-CN" sz="1600" dirty="0"/>
              <a:t>19.913616</a:t>
            </a:r>
          </a:p>
          <a:p>
            <a:r>
              <a:rPr lang="en-US" altLang="zh-CN" sz="1600" dirty="0"/>
              <a:t>to better explain this consider comparing the case with an asymmetric array to a symmetric array</a:t>
            </a:r>
          </a:p>
          <a:p>
            <a:r>
              <a:rPr lang="en-US" altLang="zh-CN" sz="1600" dirty="0"/>
              <a:t>19.551172</a:t>
            </a:r>
          </a:p>
          <a:p>
            <a:r>
              <a:rPr lang="en-US" altLang="zh-CN" sz="1600" dirty="0"/>
              <a:t>as expected the pure python is significantly slower than the other approaches</a:t>
            </a:r>
          </a:p>
          <a:p>
            <a:r>
              <a:rPr lang="en-US" altLang="zh-CN" sz="1600" dirty="0"/>
              <a:t>19.37409</a:t>
            </a:r>
          </a:p>
          <a:p>
            <a:r>
              <a:rPr lang="en-US" altLang="zh-CN" sz="1600" dirty="0"/>
              <a:t>a query is significantly slower than a get and is subject to eventual consistency</a:t>
            </a:r>
          </a:p>
          <a:p>
            <a:r>
              <a:rPr lang="en-US" altLang="zh-CN" sz="1600" dirty="0"/>
              <a:t>19.37409</a:t>
            </a:r>
          </a:p>
        </p:txBody>
      </p:sp>
    </p:spTree>
    <p:extLst>
      <p:ext uri="{BB962C8B-B14F-4D97-AF65-F5344CB8AC3E}">
        <p14:creationId xmlns:p14="http://schemas.microsoft.com/office/powerpoint/2010/main" val="3098725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37221" y="2618245"/>
            <a:ext cx="4069557" cy="1621509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5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pyglet</a:t>
            </a:r>
            <a:r>
              <a:rPr lang="en-US" altLang="zh-CN" dirty="0"/>
              <a:t> is a python module used for visuals and sound.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49AB67-F29D-4C4B-8321-6443CD1F9693}"/>
              </a:ext>
            </a:extLst>
          </p:cNvPr>
          <p:cNvSpPr txBox="1"/>
          <p:nvPr/>
        </p:nvSpPr>
        <p:spPr>
          <a:xfrm>
            <a:off x="0" y="1028703"/>
            <a:ext cx="1233863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 the past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ve</a:t>
            </a:r>
            <a:r>
              <a:rPr lang="en-US" altLang="zh-CN" sz="1400" dirty="0"/>
              <a:t> used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for window creation input handling sound</a:t>
            </a:r>
          </a:p>
          <a:p>
            <a:r>
              <a:rPr lang="en-US" altLang="zh-CN" sz="1400" dirty="0"/>
              <a:t>20.534588</a:t>
            </a:r>
          </a:p>
          <a:p>
            <a:r>
              <a:rPr lang="en-US" altLang="zh-CN" sz="1400" dirty="0"/>
              <a:t>there are a number of python sound libraries snack sound </a:t>
            </a:r>
            <a:r>
              <a:rPr lang="en-US" altLang="zh-CN" sz="1400" dirty="0" err="1"/>
              <a:t>pymedia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winsound</a:t>
            </a:r>
            <a:r>
              <a:rPr lang="en-US" altLang="zh-CN" sz="1400" dirty="0"/>
              <a:t> build-in to the windows python </a:t>
            </a:r>
            <a:r>
              <a:rPr lang="en-US" altLang="zh-CN" sz="1400" dirty="0" err="1"/>
              <a:t>pygame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wxpython</a:t>
            </a:r>
            <a:r>
              <a:rPr lang="en-US" altLang="zh-CN" sz="1400" dirty="0"/>
              <a:t> probably a lot more</a:t>
            </a:r>
          </a:p>
          <a:p>
            <a:r>
              <a:rPr lang="en-US" altLang="zh-CN" sz="1400" dirty="0"/>
              <a:t>18.495003</a:t>
            </a:r>
          </a:p>
          <a:p>
            <a:r>
              <a:rPr lang="en-US" altLang="zh-CN" sz="1400" dirty="0"/>
              <a:t>what python module should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use for the visuals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know </a:t>
            </a:r>
            <a:r>
              <a:rPr lang="en-US" altLang="zh-CN" sz="1400" dirty="0" err="1"/>
              <a:t>pygame</a:t>
            </a:r>
            <a:r>
              <a:rPr lang="en-US" altLang="zh-CN" sz="1400" dirty="0"/>
              <a:t> is that suitable</a:t>
            </a:r>
          </a:p>
          <a:p>
            <a:r>
              <a:rPr lang="en-US" altLang="zh-CN" sz="1400" dirty="0"/>
              <a:t>17.725906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a lot of nice extras included with it like image loading and sound</a:t>
            </a:r>
          </a:p>
          <a:p>
            <a:r>
              <a:rPr lang="en-US" altLang="zh-CN" sz="1400" dirty="0"/>
              <a:t>16.579744</a:t>
            </a:r>
          </a:p>
          <a:p>
            <a:r>
              <a:rPr lang="en-US" altLang="zh-CN" sz="1400" dirty="0"/>
              <a:t>you can use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module</a:t>
            </a:r>
          </a:p>
          <a:p>
            <a:r>
              <a:rPr lang="en-US" altLang="zh-CN" sz="1400" dirty="0"/>
              <a:t>16.315994</a:t>
            </a:r>
          </a:p>
          <a:p>
            <a:r>
              <a:rPr lang="en-US" altLang="zh-CN" sz="1400" dirty="0"/>
              <a:t>if your looking for sound module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recommend </a:t>
            </a:r>
            <a:r>
              <a:rPr lang="en-US" altLang="zh-CN" sz="1400" dirty="0" err="1"/>
              <a:t>winnsound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pyaudio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pysndobj</a:t>
            </a:r>
            <a:r>
              <a:rPr lang="en-US" altLang="zh-CN" sz="1400" dirty="0"/>
              <a:t> but feel free to search here for most sound modules used in python</a:t>
            </a:r>
          </a:p>
          <a:p>
            <a:r>
              <a:rPr lang="en-US" altLang="zh-CN" sz="1400" dirty="0"/>
              <a:t>16.262842</a:t>
            </a:r>
          </a:p>
          <a:p>
            <a:r>
              <a:rPr lang="en-US" altLang="zh-CN" sz="1400" dirty="0"/>
              <a:t>this implies that there is an optimal middle ground use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for windowing mouse events sound </a:t>
            </a:r>
            <a:r>
              <a:rPr lang="en-US" altLang="zh-CN" sz="1400" dirty="0" err="1"/>
              <a:t>etc</a:t>
            </a:r>
            <a:endParaRPr lang="en-US" altLang="zh-CN" sz="1400" dirty="0"/>
          </a:p>
          <a:p>
            <a:r>
              <a:rPr lang="en-US" altLang="zh-CN" sz="1400" dirty="0"/>
              <a:t>15.890722</a:t>
            </a:r>
          </a:p>
          <a:p>
            <a:r>
              <a:rPr lang="en-US" altLang="zh-CN" sz="1400" dirty="0"/>
              <a:t>this sound a job to the csv module</a:t>
            </a:r>
          </a:p>
          <a:p>
            <a:r>
              <a:rPr lang="en-US" altLang="zh-CN" sz="1400" dirty="0"/>
              <a:t>15.621601</a:t>
            </a:r>
          </a:p>
          <a:p>
            <a:r>
              <a:rPr lang="en-US" altLang="zh-CN" sz="1400" dirty="0"/>
              <a:t>should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layer the visuals over the existing program or should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make a new program around the visuals</a:t>
            </a:r>
          </a:p>
          <a:p>
            <a:r>
              <a:rPr lang="en-US" altLang="zh-CN" sz="1400" dirty="0"/>
              <a:t>15.101169</a:t>
            </a:r>
          </a:p>
          <a:p>
            <a:r>
              <a:rPr lang="en-US" altLang="zh-CN" sz="1400" dirty="0"/>
              <a:t>also delete the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folder from the python lib python lib site-packages </a:t>
            </a:r>
            <a:r>
              <a:rPr lang="en-US" altLang="zh-CN" sz="1400" dirty="0" err="1"/>
              <a:t>pyglet</a:t>
            </a:r>
            <a:endParaRPr lang="en-US" altLang="zh-CN" sz="1400" dirty="0"/>
          </a:p>
          <a:p>
            <a:r>
              <a:rPr lang="en-US" altLang="zh-CN" sz="1400" dirty="0"/>
              <a:t>14.932711</a:t>
            </a:r>
          </a:p>
          <a:p>
            <a:r>
              <a:rPr lang="en-US" altLang="zh-CN" sz="1400" dirty="0"/>
              <a:t>vowel sound otherwise a may be used</a:t>
            </a:r>
          </a:p>
          <a:p>
            <a:r>
              <a:rPr lang="en-US" altLang="zh-CN" sz="1400" dirty="0"/>
              <a:t>14.85459</a:t>
            </a:r>
          </a:p>
          <a:p>
            <a:r>
              <a:rPr lang="en-US" altLang="zh-CN" sz="1400" dirty="0"/>
              <a:t>play a sound with python</a:t>
            </a:r>
          </a:p>
          <a:p>
            <a:r>
              <a:rPr lang="en-US" altLang="zh-CN" sz="1400" dirty="0"/>
              <a:t>14.567068</a:t>
            </a:r>
          </a:p>
          <a:p>
            <a:r>
              <a:rPr lang="en-US" altLang="zh-CN" sz="1400" dirty="0"/>
              <a:t>import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or from </a:t>
            </a:r>
            <a:r>
              <a:rPr lang="en-US" altLang="zh-CN" sz="1400" dirty="0" err="1"/>
              <a:t>msa</a:t>
            </a:r>
            <a:r>
              <a:rPr lang="en-US" altLang="zh-CN" sz="1400" dirty="0"/>
              <a:t> import </a:t>
            </a:r>
            <a:r>
              <a:rPr lang="en-US" altLang="zh-CN" sz="1400" dirty="0" err="1"/>
              <a:t>pyglet</a:t>
            </a:r>
            <a:endParaRPr lang="en-US" altLang="zh-CN" sz="1400" dirty="0"/>
          </a:p>
          <a:p>
            <a:r>
              <a:rPr lang="en-US" altLang="zh-CN" sz="1400" dirty="0"/>
              <a:t>14.102526</a:t>
            </a:r>
          </a:p>
        </p:txBody>
      </p:sp>
    </p:spTree>
    <p:extLst>
      <p:ext uri="{BB962C8B-B14F-4D97-AF65-F5344CB8AC3E}">
        <p14:creationId xmlns:p14="http://schemas.microsoft.com/office/powerpoint/2010/main" val="100494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6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tuple is a immutable list of values.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F92314-0229-428E-8FED-AD0ADBE733BB}"/>
              </a:ext>
            </a:extLst>
          </p:cNvPr>
          <p:cNvSpPr txBox="1"/>
          <p:nvPr/>
        </p:nvSpPr>
        <p:spPr>
          <a:xfrm>
            <a:off x="502444" y="1028703"/>
            <a:ext cx="710906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 tuple is an immutable data type 0.2611141800880432</a:t>
            </a:r>
          </a:p>
          <a:p>
            <a:endParaRPr lang="en-US" altLang="zh-CN" sz="1400" dirty="0"/>
          </a:p>
          <a:p>
            <a:r>
              <a:rPr lang="en-US" altLang="zh-CN" sz="1400" dirty="0"/>
              <a:t>a tuple is the immutable cognate 0.2629021406173706</a:t>
            </a:r>
          </a:p>
          <a:p>
            <a:endParaRPr lang="en-US" altLang="zh-CN" sz="1400" dirty="0"/>
          </a:p>
          <a:p>
            <a:r>
              <a:rPr lang="en-US" altLang="zh-CN" sz="1400" dirty="0"/>
              <a:t>tuple is a immutable un-</a:t>
            </a:r>
            <a:r>
              <a:rPr lang="en-US" altLang="zh-CN" sz="1400" dirty="0" err="1"/>
              <a:t>changable</a:t>
            </a:r>
            <a:r>
              <a:rPr lang="en-US" altLang="zh-CN" sz="1400" dirty="0"/>
              <a:t> list 0.27138352394104004</a:t>
            </a:r>
          </a:p>
          <a:p>
            <a:endParaRPr lang="en-US" altLang="zh-CN" sz="1400" dirty="0"/>
          </a:p>
          <a:p>
            <a:r>
              <a:rPr lang="en-US" altLang="zh-CN" sz="1400" dirty="0"/>
              <a:t>a tuple is a sequence of immutable python objects 0.2985212802886963</a:t>
            </a:r>
          </a:p>
          <a:p>
            <a:endParaRPr lang="en-US" altLang="zh-CN" sz="1400" dirty="0"/>
          </a:p>
          <a:p>
            <a:r>
              <a:rPr lang="en-US" altLang="zh-CN" sz="1400" dirty="0"/>
              <a:t>tuple is an immutable type 0.31056374311447144</a:t>
            </a:r>
          </a:p>
          <a:p>
            <a:endParaRPr lang="en-US" altLang="zh-CN" sz="1400" dirty="0"/>
          </a:p>
          <a:p>
            <a:r>
              <a:rPr lang="en-US" altLang="zh-CN" sz="1400" dirty="0"/>
              <a:t>a tuple is different from a string in that a tuple is an immutable list 0.3114789128303528</a:t>
            </a:r>
          </a:p>
          <a:p>
            <a:endParaRPr lang="en-US" altLang="zh-CN" sz="1400" dirty="0"/>
          </a:p>
          <a:p>
            <a:r>
              <a:rPr lang="en-US" altLang="zh-CN" sz="1400" dirty="0"/>
              <a:t>a tuple is immutable 0.3122595548629761</a:t>
            </a:r>
          </a:p>
          <a:p>
            <a:endParaRPr lang="en-US" altLang="zh-CN" sz="1400" dirty="0"/>
          </a:p>
          <a:p>
            <a:r>
              <a:rPr lang="en-US" altLang="zh-CN" sz="1400" dirty="0"/>
              <a:t>tuple is an immutable sequence type 0.3229095935821533</a:t>
            </a:r>
          </a:p>
          <a:p>
            <a:endParaRPr lang="en-US" altLang="zh-CN" sz="1400" dirty="0"/>
          </a:p>
          <a:p>
            <a:r>
              <a:rPr lang="en-US" altLang="zh-CN" sz="1400" dirty="0"/>
              <a:t>a tuple is similar to a list except it is immutable 0.33450937271118164</a:t>
            </a:r>
          </a:p>
          <a:p>
            <a:endParaRPr lang="en-US" altLang="zh-CN" sz="1400" dirty="0"/>
          </a:p>
          <a:p>
            <a:r>
              <a:rPr lang="en-US" altLang="zh-CN" sz="1400" dirty="0"/>
              <a:t>tuple is the immutable version 0.3615988492965698</a:t>
            </a:r>
          </a:p>
          <a:p>
            <a:endParaRPr lang="en-US" altLang="zh-CN" sz="1400" dirty="0"/>
          </a:p>
          <a:p>
            <a:r>
              <a:rPr lang="en-US" altLang="zh-CN" sz="1400" dirty="0"/>
              <a:t>a tuple is a sequence of items that can t be changed immutable 0.39460450410842896</a:t>
            </a:r>
          </a:p>
          <a:p>
            <a:endParaRPr lang="en-US" altLang="zh-CN" sz="1400" dirty="0"/>
          </a:p>
          <a:p>
            <a:r>
              <a:rPr lang="en-US" altLang="zh-CN" sz="1400" dirty="0"/>
              <a:t>and tuple is immutable 0.3952885866165161</a:t>
            </a:r>
          </a:p>
          <a:p>
            <a:endParaRPr lang="en-US" altLang="zh-CN" sz="1400" dirty="0"/>
          </a:p>
          <a:p>
            <a:r>
              <a:rPr lang="en-US" altLang="zh-CN" sz="1400" dirty="0"/>
              <a:t>tuple objects are immutable 0.3986896872520447</a:t>
            </a:r>
          </a:p>
        </p:txBody>
      </p:sp>
    </p:spTree>
    <p:extLst>
      <p:ext uri="{BB962C8B-B14F-4D97-AF65-F5344CB8AC3E}">
        <p14:creationId xmlns:p14="http://schemas.microsoft.com/office/powerpoint/2010/main" val="11888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7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tuple is a immutable list of values.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F92314-0229-428E-8FED-AD0ADBE733BB}"/>
              </a:ext>
            </a:extLst>
          </p:cNvPr>
          <p:cNvSpPr txBox="1"/>
          <p:nvPr/>
        </p:nvSpPr>
        <p:spPr>
          <a:xfrm>
            <a:off x="0" y="1028703"/>
            <a:ext cx="6823343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reference to the list is immutable in that tuple</a:t>
            </a:r>
          </a:p>
          <a:p>
            <a:r>
              <a:rPr lang="en-US" altLang="zh-CN" dirty="0"/>
              <a:t>19.485699</a:t>
            </a:r>
          </a:p>
          <a:p>
            <a:r>
              <a:rPr lang="en-US" altLang="zh-CN" dirty="0"/>
              <a:t>the tuple is immutable but the list inside the tuple is mutable</a:t>
            </a:r>
          </a:p>
          <a:p>
            <a:r>
              <a:rPr lang="en-US" altLang="zh-CN" dirty="0"/>
              <a:t>19.274693</a:t>
            </a:r>
          </a:p>
          <a:p>
            <a:r>
              <a:rPr lang="en-US" altLang="zh-CN" dirty="0"/>
              <a:t>a tuple is different from a string in that a tuple is an immutable list</a:t>
            </a:r>
          </a:p>
          <a:p>
            <a:r>
              <a:rPr lang="en-US" altLang="zh-CN" dirty="0"/>
              <a:t>18.442947</a:t>
            </a:r>
          </a:p>
          <a:p>
            <a:r>
              <a:rPr lang="en-US" altLang="zh-CN" dirty="0"/>
              <a:t>a tuple is similar to a list except it is immutable</a:t>
            </a:r>
          </a:p>
          <a:p>
            <a:r>
              <a:rPr lang="en-US" altLang="zh-CN" dirty="0"/>
              <a:t>18.40692</a:t>
            </a:r>
          </a:p>
          <a:p>
            <a:r>
              <a:rPr lang="en-US" altLang="zh-CN" dirty="0"/>
              <a:t>note that a tuple is not exactly an immutable list</a:t>
            </a:r>
          </a:p>
          <a:p>
            <a:r>
              <a:rPr lang="en-US" altLang="zh-CN" dirty="0"/>
              <a:t>18.40692</a:t>
            </a:r>
          </a:p>
          <a:p>
            <a:r>
              <a:rPr lang="fr-FR" altLang="zh-CN" dirty="0"/>
              <a:t>tuple is a immutable un-changable list</a:t>
            </a:r>
          </a:p>
          <a:p>
            <a:r>
              <a:rPr lang="en-US" altLang="zh-CN" dirty="0"/>
              <a:t>18.40692</a:t>
            </a:r>
          </a:p>
          <a:p>
            <a:r>
              <a:rPr lang="en-US" altLang="zh-CN" dirty="0"/>
              <a:t>you have a tuple not a list and those are immutable</a:t>
            </a:r>
          </a:p>
          <a:p>
            <a:r>
              <a:rPr lang="en-US" altLang="zh-CN" dirty="0"/>
              <a:t>17.441322</a:t>
            </a:r>
          </a:p>
          <a:p>
            <a:r>
              <a:rPr lang="en-US" altLang="zh-CN" dirty="0"/>
              <a:t>in python a list is mutable while a tuple is immutable</a:t>
            </a:r>
          </a:p>
          <a:p>
            <a:r>
              <a:rPr lang="en-US" altLang="zh-CN" dirty="0"/>
              <a:t>17.441322</a:t>
            </a:r>
          </a:p>
          <a:p>
            <a:r>
              <a:rPr lang="en-US" altLang="zh-CN" dirty="0"/>
              <a:t>in my opinion a tuple is not the same as an immutable list</a:t>
            </a:r>
          </a:p>
          <a:p>
            <a:r>
              <a:rPr lang="en-US" altLang="zh-CN" dirty="0"/>
              <a:t>17.441322</a:t>
            </a:r>
          </a:p>
          <a:p>
            <a:r>
              <a:rPr lang="en-US" altLang="zh-CN" dirty="0"/>
              <a:t>and tuple is immutable</a:t>
            </a:r>
          </a:p>
          <a:p>
            <a:r>
              <a:rPr lang="en-US" altLang="zh-CN" dirty="0"/>
              <a:t>17.374535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6983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8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decorator functions are software design patterns.</a:t>
            </a:r>
            <a:r>
              <a:rPr lang="zh-CN" altLang="en-US" dirty="0"/>
              <a:t>（</a:t>
            </a:r>
            <a:r>
              <a:rPr lang="en-US" altLang="zh-CN" dirty="0"/>
              <a:t>QT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758630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decorator in python is a design pattern 0.43449175357818604</a:t>
            </a:r>
          </a:p>
          <a:p>
            <a:endParaRPr lang="en-US" altLang="zh-CN" sz="1400" dirty="0"/>
          </a:p>
          <a:p>
            <a:r>
              <a:rPr lang="en-US" altLang="zh-CN" sz="1400" dirty="0"/>
              <a:t>decorator syntax like this. 0.4450201988220215</a:t>
            </a:r>
          </a:p>
          <a:p>
            <a:endParaRPr lang="en-US" altLang="zh-CN" sz="1400" dirty="0"/>
          </a:p>
          <a:p>
            <a:r>
              <a:rPr lang="en-US" altLang="zh-CN" sz="1400" dirty="0"/>
              <a:t>decorators are just a pythonic variant of the decorator design pattern 0.5356565713882446</a:t>
            </a:r>
          </a:p>
          <a:p>
            <a:endParaRPr lang="en-US" altLang="zh-CN" sz="1400" dirty="0"/>
          </a:p>
          <a:p>
            <a:r>
              <a:rPr lang="en-US" altLang="zh-CN" sz="1400" dirty="0"/>
              <a:t>a decorator based solution that you can apply to any function you want. 0.5481114387512207</a:t>
            </a:r>
          </a:p>
          <a:p>
            <a:endParaRPr lang="en-US" altLang="zh-CN" sz="1400" dirty="0"/>
          </a:p>
          <a:p>
            <a:r>
              <a:rPr lang="en-US" altLang="zh-CN" sz="1400" dirty="0"/>
              <a:t>decorator s behavior is actually the most correct 0.5503731369972229</a:t>
            </a:r>
          </a:p>
          <a:p>
            <a:endParaRPr lang="en-US" altLang="zh-CN" sz="1400" dirty="0"/>
          </a:p>
          <a:p>
            <a:r>
              <a:rPr lang="en-US" altLang="zh-CN" sz="1400" dirty="0"/>
              <a:t>decorator can t access internals of decorated functions 0.5508420467376709</a:t>
            </a:r>
          </a:p>
          <a:p>
            <a:endParaRPr lang="en-US" altLang="zh-CN" sz="1400" dirty="0"/>
          </a:p>
          <a:p>
            <a:r>
              <a:rPr lang="en-US" altLang="zh-CN" sz="1400" dirty="0"/>
              <a:t>as long as you use the decorator syntax . 0.5548020899295807</a:t>
            </a:r>
          </a:p>
          <a:p>
            <a:endParaRPr lang="en-US" altLang="zh-CN" sz="1400" dirty="0"/>
          </a:p>
          <a:p>
            <a:r>
              <a:rPr lang="en-US" altLang="zh-CN" sz="1400" dirty="0"/>
              <a:t>methods are functions . 0.5563229024410248</a:t>
            </a:r>
          </a:p>
          <a:p>
            <a:endParaRPr lang="en-US" altLang="zh-CN" sz="1400" dirty="0"/>
          </a:p>
          <a:p>
            <a:r>
              <a:rPr lang="en-US" altLang="zh-CN" sz="1400" dirty="0"/>
              <a:t>take a look at the decorator design pattern 0.5596878826618195</a:t>
            </a:r>
          </a:p>
          <a:p>
            <a:endParaRPr lang="en-US" altLang="zh-CN" sz="1400" dirty="0"/>
          </a:p>
          <a:p>
            <a:r>
              <a:rPr lang="en-US" altLang="zh-CN" sz="1400" dirty="0"/>
              <a:t>decorator method using decorator python library 0.5667092204093933</a:t>
            </a:r>
          </a:p>
          <a:p>
            <a:endParaRPr lang="en-US" altLang="zh-CN" sz="1400" dirty="0"/>
          </a:p>
          <a:p>
            <a:r>
              <a:rPr lang="en-US" altLang="zh-CN" sz="1400" dirty="0"/>
              <a:t>decorators are for </a:t>
            </a:r>
            <a:r>
              <a:rPr lang="en-US" altLang="zh-CN" sz="1400" dirty="0" err="1"/>
              <a:t>callables</a:t>
            </a:r>
            <a:r>
              <a:rPr lang="en-US" altLang="zh-CN" sz="1400" dirty="0"/>
              <a:t> functions classes etc. 0.5692996084690094</a:t>
            </a:r>
          </a:p>
          <a:p>
            <a:endParaRPr lang="en-US" altLang="zh-CN" sz="1400" dirty="0"/>
          </a:p>
          <a:p>
            <a:r>
              <a:rPr lang="en-US" altLang="zh-CN" sz="1400" dirty="0"/>
              <a:t>using decorator is not the only possible syntax 0.5732054114341736</a:t>
            </a:r>
          </a:p>
          <a:p>
            <a:endParaRPr lang="en-US" altLang="zh-CN" sz="1400" dirty="0"/>
          </a:p>
          <a:p>
            <a:r>
              <a:rPr lang="en-US" altLang="zh-CN" sz="1400" dirty="0"/>
              <a:t>a decorator is just a callable usually a function 0.5750345885753632</a:t>
            </a:r>
          </a:p>
        </p:txBody>
      </p:sp>
    </p:spTree>
    <p:extLst>
      <p:ext uri="{BB962C8B-B14F-4D97-AF65-F5344CB8AC3E}">
        <p14:creationId xmlns:p14="http://schemas.microsoft.com/office/powerpoint/2010/main" val="409046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9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decorator functions are software design patterns.</a:t>
            </a:r>
            <a:r>
              <a:rPr lang="zh-CN" altLang="en-US" dirty="0"/>
              <a:t>（</a:t>
            </a:r>
            <a:r>
              <a:rPr lang="en-US" altLang="zh-CN" dirty="0"/>
              <a:t>Lucene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28035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a look at design patterns - elements of reusable object-oriented software</a:t>
            </a:r>
          </a:p>
          <a:p>
            <a:r>
              <a:rPr lang="en-US" altLang="zh-CN" dirty="0"/>
              <a:t>21.07158</a:t>
            </a:r>
          </a:p>
          <a:p>
            <a:r>
              <a:rPr lang="en-US" altLang="zh-CN" dirty="0"/>
              <a:t>when it comes to software design component design these two languages have two different thinking patterns</a:t>
            </a:r>
          </a:p>
          <a:p>
            <a:r>
              <a:rPr lang="en-US" altLang="zh-CN" dirty="0"/>
              <a:t>20.32661</a:t>
            </a:r>
          </a:p>
          <a:p>
            <a:r>
              <a:rPr lang="en-US" altLang="zh-CN" dirty="0"/>
              <a:t>design patterns are a tool</a:t>
            </a:r>
          </a:p>
          <a:p>
            <a:r>
              <a:rPr lang="en-US" altLang="zh-CN" dirty="0"/>
              <a:t>19.148918</a:t>
            </a:r>
          </a:p>
          <a:p>
            <a:r>
              <a:rPr lang="en-US" altLang="zh-CN" dirty="0"/>
              <a:t>in their design patterns book</a:t>
            </a:r>
          </a:p>
          <a:p>
            <a:r>
              <a:rPr lang="en-US" altLang="zh-CN" dirty="0"/>
              <a:t>19.148918</a:t>
            </a:r>
          </a:p>
          <a:p>
            <a:r>
              <a:rPr lang="en-US" altLang="zh-CN" dirty="0"/>
              <a:t>design principles and patterns</a:t>
            </a:r>
          </a:p>
          <a:p>
            <a:r>
              <a:rPr lang="en-US" altLang="zh-CN" dirty="0"/>
              <a:t>19.148918</a:t>
            </a:r>
          </a:p>
          <a:p>
            <a:r>
              <a:rPr lang="en-US" altLang="zh-CN" dirty="0"/>
              <a:t>for a more in depth look at design </a:t>
            </a:r>
            <a:r>
              <a:rPr lang="en-US" altLang="zh-CN" dirty="0" err="1"/>
              <a:t>pattners</a:t>
            </a:r>
            <a:r>
              <a:rPr lang="en-US" altLang="zh-CN" dirty="0"/>
              <a:t> you should look at design patterns elements of reusable object-oriented software</a:t>
            </a:r>
          </a:p>
          <a:p>
            <a:r>
              <a:rPr lang="en-US" altLang="zh-CN" dirty="0"/>
              <a:t>19.030188</a:t>
            </a:r>
          </a:p>
          <a:p>
            <a:r>
              <a:rPr lang="en-US" altLang="zh-CN" dirty="0"/>
              <a:t>level a software design</a:t>
            </a:r>
          </a:p>
          <a:p>
            <a:r>
              <a:rPr lang="en-US" altLang="zh-CN" dirty="0"/>
              <a:t>18.90019</a:t>
            </a:r>
          </a:p>
          <a:p>
            <a:r>
              <a:rPr lang="en-US" altLang="zh-CN" dirty="0"/>
              <a:t>there are very few other design patterns that are truly cross-cutting and deserve an </a:t>
            </a:r>
            <a:r>
              <a:rPr lang="en-US" altLang="zh-CN" dirty="0" err="1"/>
              <a:t>aop</a:t>
            </a:r>
            <a:r>
              <a:rPr lang="en-US" altLang="zh-CN" dirty="0"/>
              <a:t> decorator</a:t>
            </a:r>
          </a:p>
          <a:p>
            <a:r>
              <a:rPr lang="en-US" altLang="zh-CN" dirty="0"/>
              <a:t>18.331743</a:t>
            </a:r>
          </a:p>
          <a:p>
            <a:r>
              <a:rPr lang="en-US" altLang="zh-CN" dirty="0"/>
              <a:t>head first design patterns might be a gentler intro to the </a:t>
            </a:r>
            <a:r>
              <a:rPr lang="en-US" altLang="zh-CN" dirty="0" err="1"/>
              <a:t>gof</a:t>
            </a:r>
            <a:r>
              <a:rPr lang="en-US" altLang="zh-CN" dirty="0"/>
              <a:t> design patterns book</a:t>
            </a:r>
          </a:p>
          <a:p>
            <a:r>
              <a:rPr lang="en-US" altLang="zh-CN" dirty="0"/>
              <a:t>18.034304</a:t>
            </a:r>
          </a:p>
          <a:p>
            <a:r>
              <a:rPr lang="en-US" altLang="zh-CN" dirty="0"/>
              <a:t>more about design patterns</a:t>
            </a:r>
          </a:p>
          <a:p>
            <a:r>
              <a:rPr lang="en-US" altLang="zh-CN" dirty="0"/>
              <a:t>18.026653</a:t>
            </a:r>
          </a:p>
        </p:txBody>
      </p:sp>
    </p:spTree>
    <p:extLst>
      <p:ext uri="{BB962C8B-B14F-4D97-AF65-F5344CB8AC3E}">
        <p14:creationId xmlns:p14="http://schemas.microsoft.com/office/powerpoint/2010/main" val="1092177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BBE7"/>
      </a:accent1>
      <a:accent2>
        <a:srgbClr val="91D8F2"/>
      </a:accent2>
      <a:accent3>
        <a:srgbClr val="FF83A8"/>
      </a:accent3>
      <a:accent4>
        <a:srgbClr val="FFBFBE"/>
      </a:accent4>
      <a:accent5>
        <a:srgbClr val="707070"/>
      </a:accent5>
      <a:accent6>
        <a:srgbClr val="54545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1973</TotalTime>
  <Words>8368</Words>
  <Application>Microsoft Office PowerPoint</Application>
  <PresentationFormat>全屏显示(4:3)</PresentationFormat>
  <Paragraphs>1099</Paragraphs>
  <Slides>43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宋体</vt:lpstr>
      <vt:lpstr>微软雅黑</vt:lpstr>
      <vt:lpstr>Arial</vt:lpstr>
      <vt:lpstr>Calibri</vt:lpstr>
      <vt:lpstr>主题5</vt:lpstr>
      <vt:lpstr>think-cell Slide</vt:lpstr>
      <vt:lpstr>工作汇报</vt:lpstr>
      <vt:lpstr>Python is a widely used high-level programming language for general-purpose programming, created by Guido van Rossum and first released in 1991.（QT）</vt:lpstr>
      <vt:lpstr>Python is a widely used high-level programming language for general-purpose programming, created by Guido van Rossum and first released in 1991.（Lucene）</vt:lpstr>
      <vt:lpstr>pyglet is a python module used for visuals and sound.（QT）</vt:lpstr>
      <vt:lpstr>pyglet is a python module used for visuals and sound.（Lucene）</vt:lpstr>
      <vt:lpstr>a tuple is a immutable list of values.（QT）</vt:lpstr>
      <vt:lpstr>a tuple is a immutable list of values.（Lucene）</vt:lpstr>
      <vt:lpstr>decorator functions are software design patterns.（QT）</vt:lpstr>
      <vt:lpstr>decorator functions are software design patterns.（Lucene）</vt:lpstr>
      <vt:lpstr>in python 3 range just returns a generator.（QT）</vt:lpstr>
      <vt:lpstr>in python 3 range just returns a generator.（Lucene）</vt:lpstr>
      <vt:lpstr>finding the minimum maximum of a sequence of sequences is possible but if you want to sort by a specific element in each sequence use the key -argument.（QT）</vt:lpstr>
      <vt:lpstr>finding the minimum maximum of a sequence of sequences is possible but if you want to sort by a specific element in each sequence use the key -argument.（luncene）</vt:lpstr>
      <vt:lpstr>in command line run there are multiple ways to close the python shell or alternatively ctrl + d will close the shell and put you back on your terminal s command line.（QT）</vt:lpstr>
      <vt:lpstr>in command line run there are multiple ways to close the python shell or alternatively ctrl + d will close the shell and put you back on your terminal s command line.（Lucene）</vt:lpstr>
      <vt:lpstr>note some ides like pycharm will issue a warning when a mutable type is specified as a default attribute.（QT）</vt:lpstr>
      <vt:lpstr>note some ides like pycharm will issue a warning when a mutable type is specified as a default attribute.（Lucene）</vt:lpstr>
      <vt:lpstr>note using from __future__ import print_function in python 2 will allow users to use the print function the same as python 3 code.（QT）</vt:lpstr>
      <vt:lpstr>note using from __future__ import print_function in python 2 will allow users to use the print function the same as python 3 code.（Lucene）</vt:lpstr>
      <vt:lpstr>generator objects cannot be indexed and makes use of the next function to get items in order.（QT）</vt:lpstr>
      <vt:lpstr>generator objects cannot be indexed and makes use of the next function to get items in order.（Lucene）</vt:lpstr>
      <vt:lpstr>code in static context cannot reference code in instance context.（QT）</vt:lpstr>
      <vt:lpstr>code in static context cannot reference code in instance context.（Lucene）</vt:lpstr>
      <vt:lpstr>the size of the array cannot be specified as a long arrays use a zero-based index system which means indexing starts at 0 and ends at length 1（QT）</vt:lpstr>
      <vt:lpstr>the size of the array cannot be specified as a long arrays use a zero-based index system which means indexing starts at 0 and ends at length 1（Lucene）</vt:lpstr>
      <vt:lpstr>a point worth noting about the diamond is that it cannot be used with anonymous classes.（QT）</vt:lpstr>
      <vt:lpstr>a point worth noting about the diamond is that it cannot be used with anonymous classes.(Lucene)</vt:lpstr>
      <vt:lpstr>Python is a widely used high-level programming language for general-purpose programming, created by Guido van Rossum and first released in 1991(Bert)</vt:lpstr>
      <vt:lpstr>generator expressions are very similar to list comprehensions.(QT)</vt:lpstr>
      <vt:lpstr>generator expressions are very similar to list comprehensions.(Lucene)</vt:lpstr>
      <vt:lpstr>getting the minimum of a sequence iterable is equivalent of accessing the first element of a sorted sequence the maximum is a bit more complicated because sorted keeps order and max returns the first encountered value.(QT)</vt:lpstr>
      <vt:lpstr>getting the minimum of a sequence iterable is equivalent of accessing the first element of a sorted sequence the maximum is a bit more complicated because sorted keeps order and max returns the first encountered value.(Lucene)</vt:lpstr>
      <vt:lpstr>set comprehension is similar to list and dictionary comprehension but it produces a set which is an unordered collection of unique elements.（QT）</vt:lpstr>
      <vt:lpstr>set comprehension is similar to list and dictionary comprehension but it produces a set which is an unordered collection of unique elements.（Lucene）</vt:lpstr>
      <vt:lpstr>similarly a function with a return statement but no return value or variable returns none. Returning values from functions. （QT）</vt:lpstr>
      <vt:lpstr>similarly a function with a return statement but no return value or variable returns none. Returning values from functions. （Lucene）</vt:lpstr>
      <vt:lpstr>the map function is the simplest one among python built-ins used for functional programming. （QT）</vt:lpstr>
      <vt:lpstr>the map function is the simplest one among python built-ins used for functional programming. （Lucene）</vt:lpstr>
      <vt:lpstr>forkserver and spawn methods are slower than forking but avoid some unexpected behaviors.（QT）</vt:lpstr>
      <vt:lpstr>forkserver and spawn methods are slower than forking but avoid some unexpected behaviors.（Lucene）</vt:lpstr>
      <vt:lpstr>the major down-side of asymmetric encryption algorithms is that they are significantly slower than their symmetric cousins.（QT）</vt:lpstr>
      <vt:lpstr>the major down-side of asymmetric encryption algorithms is that they are significantly slower than their symmetric cousins.（Lucene）</vt:lpstr>
      <vt:lpstr>Q&amp;A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 Erde</cp:lastModifiedBy>
  <cp:revision>280</cp:revision>
  <cp:lastPrinted>2018-06-07T16:00:00Z</cp:lastPrinted>
  <dcterms:created xsi:type="dcterms:W3CDTF">2018-06-07T16:00:00Z</dcterms:created>
  <dcterms:modified xsi:type="dcterms:W3CDTF">2018-11-28T10:15:20Z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  <property fmtid="{D5CDD505-2E9C-101B-9397-08002B2CF9AE}" pid="4" name="KSORubyTemplateID">
    <vt:lpwstr>2</vt:lpwstr>
  </property>
</Properties>
</file>