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72" r:id="rId5"/>
    <p:sldId id="267" r:id="rId6"/>
    <p:sldId id="268" r:id="rId7"/>
    <p:sldId id="261" r:id="rId8"/>
    <p:sldId id="262" r:id="rId9"/>
    <p:sldId id="264" r:id="rId10"/>
    <p:sldId id="273" r:id="rId11"/>
    <p:sldId id="274" r:id="rId12"/>
    <p:sldId id="275" r:id="rId13"/>
    <p:sldId id="277" r:id="rId14"/>
    <p:sldId id="278" r:id="rId15"/>
    <p:sldId id="279" r:id="rId16"/>
    <p:sldId id="280"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AED02A-6855-47C0-AB05-00D9E9BB2C6D}">
          <p14:sldIdLst>
            <p14:sldId id="256"/>
            <p14:sldId id="258"/>
            <p14:sldId id="271"/>
            <p14:sldId id="272"/>
            <p14:sldId id="267"/>
            <p14:sldId id="268"/>
            <p14:sldId id="261"/>
            <p14:sldId id="262"/>
            <p14:sldId id="264"/>
            <p14:sldId id="273"/>
            <p14:sldId id="274"/>
            <p14:sldId id="275"/>
            <p14:sldId id="277"/>
            <p14:sldId id="278"/>
            <p14:sldId id="279"/>
            <p14:sldId id="28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91D15-558D-4C3B-BF98-EB3C366CCB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7DD8B3-8717-4145-89CE-13EF9068B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06B5C7-997F-42F9-9D92-184CFF838EF8}"/>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id="{5737750A-BC6C-4BD7-8A3D-89DB0ECBD6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CAEA43-E898-416A-94F7-A610BD44DEA4}"/>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89322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266C3-E289-4B52-BF5D-50554394A8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E205ED-91DA-4464-B5A8-71E80F4D87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287814-1108-4BFF-9D3C-5AAA4BE028CE}"/>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id="{EFCAA02F-B1C2-465B-9E4C-979613A7E5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628606-70A1-4EF4-91D1-3DECB51D3563}"/>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255618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8DF399-1F35-45AB-9A2E-DEEA5E676C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96FDCC-CB8D-4697-A21C-2625EFDB158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752D02-E2CF-40D0-8184-3115C9493F89}"/>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id="{B0A7D243-3EC1-4D9E-8EA8-AF2A92A7C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AF0AC7-C85D-44CE-BF1D-902515BACA13}"/>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1488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FC03-BD17-4EAA-88CB-4DE2564127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0D9D4C-7EA7-4C1D-9D29-AA556C26DD4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FDA1D3-7F45-4CB5-85FD-FC32008A634E}"/>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id="{B9B84A76-34B4-4583-B7F8-FDDA480B4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8FABB8-7B05-4EB4-87C9-A29FA4891A0F}"/>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37598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E3A7C-F2DA-4D2A-A585-CEEF81B8E6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DA600C-DA0F-4F23-B863-3F1B4E8DE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A097260-D0C8-4F5D-A24C-7EEF335E68B1}"/>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id="{2448DC18-F420-4BC1-9CF3-C2CA25BB9B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C94084-BAFC-4B84-8E16-2EC8A96369BB}"/>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318674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B25E7-084C-4AD9-A4F4-C555BF7872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A178A1-FDC2-44F9-8F37-BB42D91E15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AC33ADE-A482-40CC-BBF8-C2FDF499AEB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86531EE-2D3F-49AA-9D2C-D015E138D384}"/>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6" name="页脚占位符 5">
            <a:extLst>
              <a:ext uri="{FF2B5EF4-FFF2-40B4-BE49-F238E27FC236}">
                <a16:creationId xmlns:a16="http://schemas.microsoft.com/office/drawing/2014/main" id="{D9D914DC-137D-44F5-A4CE-265E55D19E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F2B830-29C7-4FEB-9607-5CC7EB7951FC}"/>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121044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9616F-EE52-4A55-AA15-CBF436EDAC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CE177E-3DD6-4AAC-BC0F-C4BC52364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8B61F2-EDBF-40B8-9763-6849F1A86BC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A95C4D-CB22-4D63-9FCC-20B972D8C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44C4C3E-4D6A-416E-AD0E-BA2FBB487D1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613E263-67D8-43A5-A1B3-0D30CB2FF171}"/>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8" name="页脚占位符 7">
            <a:extLst>
              <a:ext uri="{FF2B5EF4-FFF2-40B4-BE49-F238E27FC236}">
                <a16:creationId xmlns:a16="http://schemas.microsoft.com/office/drawing/2014/main" id="{D904DA29-4A8C-4B44-ADF6-F2FBEAD2B3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BEC64D-E9C3-4737-99BB-EAD766994D07}"/>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398745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E9B7E-F480-478D-BE1F-984017366E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45BA3E3-58EF-41ED-A540-A1D6B91CED87}"/>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4" name="页脚占位符 3">
            <a:extLst>
              <a:ext uri="{FF2B5EF4-FFF2-40B4-BE49-F238E27FC236}">
                <a16:creationId xmlns:a16="http://schemas.microsoft.com/office/drawing/2014/main" id="{012E7FC4-BC83-434C-8C71-9B0AAE14F4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1CB26A-0FFC-450A-9825-32A908B3E463}"/>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323593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931CE8-6F2D-44BF-A8A7-5487013BA36E}"/>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3" name="页脚占位符 2">
            <a:extLst>
              <a:ext uri="{FF2B5EF4-FFF2-40B4-BE49-F238E27FC236}">
                <a16:creationId xmlns:a16="http://schemas.microsoft.com/office/drawing/2014/main" id="{34511612-7457-4B6D-9DA8-A31BA86AB6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A9591F-30C7-4969-BB9E-AFCB758C1E45}"/>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80716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DEE11-28C1-4056-B741-333F0CD694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122B95-CB9F-4FA5-ACC7-B5EC1E816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CA6A7D4-4547-460C-9D3D-5C83C8B2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F36270-0A96-4407-A972-CCDD4F98977B}"/>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6" name="页脚占位符 5">
            <a:extLst>
              <a:ext uri="{FF2B5EF4-FFF2-40B4-BE49-F238E27FC236}">
                <a16:creationId xmlns:a16="http://schemas.microsoft.com/office/drawing/2014/main" id="{0EAFDAA2-D1D4-4DF0-B92B-F80C174883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5826D2-7A79-455E-ABB0-B0B02F087634}"/>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422249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89D6B-1DDA-40CA-9D5F-36FF757425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F25AC8-4143-46F7-90B8-3D1E687A4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029D52-DC32-44A6-AB11-E5281C84F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BE097DB-ECB8-4F00-8ADB-0E004D0C706D}"/>
              </a:ext>
            </a:extLst>
          </p:cNvPr>
          <p:cNvSpPr>
            <a:spLocks noGrp="1"/>
          </p:cNvSpPr>
          <p:nvPr>
            <p:ph type="dt" sz="half" idx="10"/>
          </p:nvPr>
        </p:nvSpPr>
        <p:spPr/>
        <p:txBody>
          <a:bodyPr/>
          <a:lstStyle/>
          <a:p>
            <a:fld id="{66896C77-E9E4-43B6-9C42-91C26D3DA05F}" type="datetimeFigureOut">
              <a:rPr lang="zh-CN" altLang="en-US" smtClean="0"/>
              <a:t>2019/3/5</a:t>
            </a:fld>
            <a:endParaRPr lang="zh-CN" altLang="en-US"/>
          </a:p>
        </p:txBody>
      </p:sp>
      <p:sp>
        <p:nvSpPr>
          <p:cNvPr id="6" name="页脚占位符 5">
            <a:extLst>
              <a:ext uri="{FF2B5EF4-FFF2-40B4-BE49-F238E27FC236}">
                <a16:creationId xmlns:a16="http://schemas.microsoft.com/office/drawing/2014/main" id="{E6DB5212-7F7C-49BF-827C-CB47437A6C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E692B4-0329-4A1A-9D6B-1693B449E202}"/>
              </a:ext>
            </a:extLst>
          </p:cNvPr>
          <p:cNvSpPr>
            <a:spLocks noGrp="1"/>
          </p:cNvSpPr>
          <p:nvPr>
            <p:ph type="sldNum" sz="quarter" idx="12"/>
          </p:nvPr>
        </p:nvSpPr>
        <p:spPr/>
        <p:txBody>
          <a:body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184551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8D5053-E7D6-4DA4-ADB8-3C57305AD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659B8F-EE8C-4ADC-9E30-FEFE39B25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3438EE-142D-4467-B7C6-5CEA6487F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96C77-E9E4-43B6-9C42-91C26D3DA05F}"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id="{89E3989C-A750-4A92-B837-AE2A8F3AE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194BB1-4CA5-45B0-B3BF-446ACC2A3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EC5B7-AA4C-48BA-B6A2-134A4E3CEA79}" type="slidenum">
              <a:rPr lang="zh-CN" altLang="en-US" smtClean="0"/>
              <a:t>‹#›</a:t>
            </a:fld>
            <a:endParaRPr lang="zh-CN" altLang="en-US"/>
          </a:p>
        </p:txBody>
      </p:sp>
    </p:spTree>
    <p:extLst>
      <p:ext uri="{BB962C8B-B14F-4D97-AF65-F5344CB8AC3E}">
        <p14:creationId xmlns:p14="http://schemas.microsoft.com/office/powerpoint/2010/main" val="360002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DB1B8-8147-4691-955C-A542F7AA068F}"/>
              </a:ext>
            </a:extLst>
          </p:cNvPr>
          <p:cNvSpPr>
            <a:spLocks noGrp="1"/>
          </p:cNvSpPr>
          <p:nvPr>
            <p:ph type="ctrTitle"/>
          </p:nvPr>
        </p:nvSpPr>
        <p:spPr/>
        <p:txBody>
          <a:bodyPr/>
          <a:lstStyle/>
          <a:p>
            <a:r>
              <a:rPr lang="en-US" altLang="zh-CN" dirty="0"/>
              <a:t>Weekly work</a:t>
            </a:r>
            <a:endParaRPr lang="zh-CN" altLang="en-US" dirty="0"/>
          </a:p>
        </p:txBody>
      </p:sp>
      <p:sp>
        <p:nvSpPr>
          <p:cNvPr id="3" name="副标题 2">
            <a:extLst>
              <a:ext uri="{FF2B5EF4-FFF2-40B4-BE49-F238E27FC236}">
                <a16:creationId xmlns:a16="http://schemas.microsoft.com/office/drawing/2014/main" id="{96E60584-ED6E-4B38-AAA1-0728E6775EB9}"/>
              </a:ext>
            </a:extLst>
          </p:cNvPr>
          <p:cNvSpPr>
            <a:spLocks noGrp="1"/>
          </p:cNvSpPr>
          <p:nvPr>
            <p:ph type="subTitle" idx="1"/>
          </p:nvPr>
        </p:nvSpPr>
        <p:spPr/>
        <p:txBody>
          <a:bodyPr/>
          <a:lstStyle/>
          <a:p>
            <a:r>
              <a:rPr lang="en-US" altLang="zh-CN" dirty="0" err="1"/>
              <a:t>shencz</a:t>
            </a:r>
            <a:endParaRPr lang="zh-CN" altLang="en-US" dirty="0"/>
          </a:p>
        </p:txBody>
      </p:sp>
    </p:spTree>
    <p:extLst>
      <p:ext uri="{BB962C8B-B14F-4D97-AF65-F5344CB8AC3E}">
        <p14:creationId xmlns:p14="http://schemas.microsoft.com/office/powerpoint/2010/main" val="129272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normAutofit lnSpcReduction="10000"/>
          </a:bodyPr>
          <a:lstStyle/>
          <a:p>
            <a:r>
              <a:rPr lang="en-US" altLang="zh-CN" dirty="0"/>
              <a:t>Problems : the</a:t>
            </a:r>
            <a:r>
              <a:rPr lang="zh-CN" altLang="en-US" dirty="0"/>
              <a:t> </a:t>
            </a:r>
            <a:r>
              <a:rPr lang="en-US" altLang="zh-CN" dirty="0"/>
              <a:t>out</a:t>
            </a:r>
            <a:r>
              <a:rPr lang="zh-CN" altLang="en-US" dirty="0"/>
              <a:t> </a:t>
            </a:r>
            <a:r>
              <a:rPr lang="en-US" altLang="zh-CN" dirty="0"/>
              <a:t>of</a:t>
            </a:r>
            <a:r>
              <a:rPr lang="zh-CN" altLang="en-US" dirty="0"/>
              <a:t> </a:t>
            </a:r>
            <a:r>
              <a:rPr lang="en-US" altLang="zh-CN" dirty="0"/>
              <a:t>date</a:t>
            </a:r>
            <a:r>
              <a:rPr lang="zh-CN" altLang="en-US" dirty="0"/>
              <a:t> </a:t>
            </a:r>
            <a:r>
              <a:rPr lang="en-US" altLang="zh-CN" dirty="0"/>
              <a:t>posts has been edited</a:t>
            </a:r>
          </a:p>
          <a:p>
            <a:r>
              <a:rPr lang="en-US" altLang="zh-CN" dirty="0"/>
              <a:t>Next step:</a:t>
            </a:r>
          </a:p>
          <a:p>
            <a:r>
              <a:rPr lang="en-US" altLang="zh-CN" dirty="0"/>
              <a:t>Score &gt;= 100</a:t>
            </a:r>
          </a:p>
          <a:p>
            <a:r>
              <a:rPr lang="en-US" altLang="zh-CN" dirty="0" err="1"/>
              <a:t>Lastactivitydate</a:t>
            </a:r>
            <a:r>
              <a:rPr lang="en-US" altLang="zh-CN" dirty="0"/>
              <a:t> – </a:t>
            </a:r>
            <a:r>
              <a:rPr lang="en-US" altLang="zh-CN" dirty="0" err="1"/>
              <a:t>CreationDate</a:t>
            </a:r>
            <a:r>
              <a:rPr lang="en-US" altLang="zh-CN" dirty="0"/>
              <a:t> belong to 0-1848days</a:t>
            </a:r>
          </a:p>
          <a:p>
            <a:r>
              <a:rPr lang="en-US" altLang="zh-CN" dirty="0"/>
              <a:t>Too long comments</a:t>
            </a:r>
          </a:p>
          <a:p>
            <a:r>
              <a:rPr lang="en-US" altLang="zh-CN" dirty="0"/>
              <a:t>There are no keywords in posts but in comments</a:t>
            </a:r>
          </a:p>
          <a:p>
            <a:r>
              <a:rPr lang="en-US" altLang="zh-CN" dirty="0"/>
              <a:t>In recent years, Low score</a:t>
            </a:r>
          </a:p>
          <a:p>
            <a:r>
              <a:rPr lang="en-US" altLang="zh-CN" dirty="0"/>
              <a:t>Words means accept and right</a:t>
            </a:r>
            <a:br>
              <a:rPr lang="en-US" altLang="zh-CN" dirty="0"/>
            </a:br>
            <a:endParaRPr lang="en-US" altLang="zh-CN" dirty="0"/>
          </a:p>
          <a:p>
            <a:endParaRPr lang="zh-CN" altLang="en-US" dirty="0"/>
          </a:p>
        </p:txBody>
      </p:sp>
    </p:spTree>
    <p:extLst>
      <p:ext uri="{BB962C8B-B14F-4D97-AF65-F5344CB8AC3E}">
        <p14:creationId xmlns:p14="http://schemas.microsoft.com/office/powerpoint/2010/main" val="173467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Positive simples</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normAutofit/>
          </a:bodyPr>
          <a:lstStyle/>
          <a:p>
            <a:r>
              <a:rPr lang="en-US" altLang="zh-CN" dirty="0"/>
              <a:t>Problem’s </a:t>
            </a:r>
            <a:r>
              <a:rPr lang="en-US" altLang="zh-CN" dirty="0" err="1"/>
              <a:t>CreationDate</a:t>
            </a:r>
            <a:r>
              <a:rPr lang="en-US" altLang="zh-CN" dirty="0"/>
              <a:t> &gt;= "2013-01-01" </a:t>
            </a:r>
          </a:p>
          <a:p>
            <a:r>
              <a:rPr lang="en-US" altLang="zh-CN" dirty="0"/>
              <a:t>Problem’s </a:t>
            </a:r>
            <a:r>
              <a:rPr lang="en-US" altLang="zh-CN" dirty="0" err="1"/>
              <a:t>ViewCount</a:t>
            </a:r>
            <a:r>
              <a:rPr lang="en-US" altLang="zh-CN" dirty="0"/>
              <a:t> &gt; 50000</a:t>
            </a:r>
          </a:p>
          <a:p>
            <a:r>
              <a:rPr lang="en-US" altLang="zh-CN" dirty="0"/>
              <a:t>Answer’s Score &gt;= 20</a:t>
            </a:r>
          </a:p>
          <a:p>
            <a:r>
              <a:rPr lang="en-US" altLang="zh-CN" dirty="0"/>
              <a:t>Exclude keywords</a:t>
            </a:r>
          </a:p>
          <a:p>
            <a:r>
              <a:rPr lang="en-US" altLang="zh-CN" dirty="0"/>
              <a:t>Limit 20000</a:t>
            </a:r>
            <a:br>
              <a:rPr lang="en-US" altLang="zh-CN" dirty="0"/>
            </a:br>
            <a:endParaRPr lang="en-US" altLang="zh-CN" dirty="0"/>
          </a:p>
          <a:p>
            <a:endParaRPr lang="zh-CN" altLang="en-US" dirty="0"/>
          </a:p>
        </p:txBody>
      </p:sp>
    </p:spTree>
    <p:extLst>
      <p:ext uri="{BB962C8B-B14F-4D97-AF65-F5344CB8AC3E}">
        <p14:creationId xmlns:p14="http://schemas.microsoft.com/office/powerpoint/2010/main" val="255928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Positive simples</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lstStyle/>
          <a:p>
            <a:pPr marL="0" indent="0">
              <a:buNone/>
            </a:pPr>
            <a:br>
              <a:rPr lang="en-US" altLang="zh-CN" dirty="0"/>
            </a:br>
            <a:endParaRPr lang="en-US" altLang="zh-CN" dirty="0"/>
          </a:p>
          <a:p>
            <a:endParaRPr lang="zh-CN" altLang="en-US" dirty="0"/>
          </a:p>
        </p:txBody>
      </p:sp>
      <p:pic>
        <p:nvPicPr>
          <p:cNvPr id="5" name="图片 4">
            <a:extLst>
              <a:ext uri="{FF2B5EF4-FFF2-40B4-BE49-F238E27FC236}">
                <a16:creationId xmlns:a16="http://schemas.microsoft.com/office/drawing/2014/main" id="{2BD0432B-E24B-44F7-8193-EBD227FF9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581" y="2077077"/>
            <a:ext cx="6210838" cy="3848433"/>
          </a:xfrm>
          <a:prstGeom prst="rect">
            <a:avLst/>
          </a:prstGeom>
        </p:spPr>
      </p:pic>
    </p:spTree>
    <p:extLst>
      <p:ext uri="{BB962C8B-B14F-4D97-AF65-F5344CB8AC3E}">
        <p14:creationId xmlns:p14="http://schemas.microsoft.com/office/powerpoint/2010/main" val="152669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Positive simples</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lstStyle/>
          <a:p>
            <a:pPr marL="0" indent="0">
              <a:buNone/>
            </a:pPr>
            <a:br>
              <a:rPr lang="en-US" altLang="zh-CN" dirty="0"/>
            </a:br>
            <a:endParaRPr lang="en-US" altLang="zh-CN" dirty="0"/>
          </a:p>
          <a:p>
            <a:endParaRPr lang="zh-CN" altLang="en-US" dirty="0"/>
          </a:p>
        </p:txBody>
      </p:sp>
      <p:pic>
        <p:nvPicPr>
          <p:cNvPr id="6" name="图片 5">
            <a:extLst>
              <a:ext uri="{FF2B5EF4-FFF2-40B4-BE49-F238E27FC236}">
                <a16:creationId xmlns:a16="http://schemas.microsoft.com/office/drawing/2014/main" id="{13D1E8EF-44BE-45BD-BAED-FADA17270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20" y="1566493"/>
            <a:ext cx="6401355" cy="4869602"/>
          </a:xfrm>
          <a:prstGeom prst="rect">
            <a:avLst/>
          </a:prstGeom>
        </p:spPr>
      </p:pic>
      <p:pic>
        <p:nvPicPr>
          <p:cNvPr id="7" name="图片 6">
            <a:extLst>
              <a:ext uri="{FF2B5EF4-FFF2-40B4-BE49-F238E27FC236}">
                <a16:creationId xmlns:a16="http://schemas.microsoft.com/office/drawing/2014/main" id="{1C72CBD0-9650-49C2-9F66-A01695DF4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124" y="4277959"/>
            <a:ext cx="5601185" cy="2027096"/>
          </a:xfrm>
          <a:prstGeom prst="rect">
            <a:avLst/>
          </a:prstGeom>
        </p:spPr>
      </p:pic>
    </p:spTree>
    <p:extLst>
      <p:ext uri="{BB962C8B-B14F-4D97-AF65-F5344CB8AC3E}">
        <p14:creationId xmlns:p14="http://schemas.microsoft.com/office/powerpoint/2010/main" val="29957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Positive simples</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lstStyle/>
          <a:p>
            <a:pPr marL="0" indent="0">
              <a:buNone/>
            </a:pPr>
            <a:br>
              <a:rPr lang="en-US" altLang="zh-CN" dirty="0"/>
            </a:br>
            <a:endParaRPr lang="en-US" altLang="zh-CN" dirty="0"/>
          </a:p>
          <a:p>
            <a:endParaRPr lang="zh-CN" altLang="en-US" dirty="0"/>
          </a:p>
        </p:txBody>
      </p:sp>
      <p:pic>
        <p:nvPicPr>
          <p:cNvPr id="8" name="图片 7">
            <a:extLst>
              <a:ext uri="{FF2B5EF4-FFF2-40B4-BE49-F238E27FC236}">
                <a16:creationId xmlns:a16="http://schemas.microsoft.com/office/drawing/2014/main" id="{09A22E3A-7031-4B96-9466-609C2B6F5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684" y="2244877"/>
            <a:ext cx="6111770" cy="4016088"/>
          </a:xfrm>
          <a:prstGeom prst="rect">
            <a:avLst/>
          </a:prstGeom>
        </p:spPr>
      </p:pic>
    </p:spTree>
    <p:extLst>
      <p:ext uri="{BB962C8B-B14F-4D97-AF65-F5344CB8AC3E}">
        <p14:creationId xmlns:p14="http://schemas.microsoft.com/office/powerpoint/2010/main" val="240406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Positive simples</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lstStyle/>
          <a:p>
            <a:pPr marL="0" indent="0">
              <a:buNone/>
            </a:pPr>
            <a:br>
              <a:rPr lang="en-US" altLang="zh-CN" dirty="0"/>
            </a:br>
            <a:endParaRPr lang="en-US" altLang="zh-CN" dirty="0"/>
          </a:p>
          <a:p>
            <a:endParaRPr lang="zh-CN" altLang="en-US" dirty="0"/>
          </a:p>
        </p:txBody>
      </p:sp>
      <p:pic>
        <p:nvPicPr>
          <p:cNvPr id="5" name="图片 4">
            <a:extLst>
              <a:ext uri="{FF2B5EF4-FFF2-40B4-BE49-F238E27FC236}">
                <a16:creationId xmlns:a16="http://schemas.microsoft.com/office/drawing/2014/main" id="{A69B47CB-1909-4D38-914A-EC3C81232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37" y="281667"/>
            <a:ext cx="6607113" cy="6294665"/>
          </a:xfrm>
          <a:prstGeom prst="rect">
            <a:avLst/>
          </a:prstGeom>
        </p:spPr>
      </p:pic>
      <p:pic>
        <p:nvPicPr>
          <p:cNvPr id="7" name="图片 6">
            <a:extLst>
              <a:ext uri="{FF2B5EF4-FFF2-40B4-BE49-F238E27FC236}">
                <a16:creationId xmlns:a16="http://schemas.microsoft.com/office/drawing/2014/main" id="{FE5B394B-3F76-4DB5-B97C-CEA174D41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056" y="1774146"/>
            <a:ext cx="5585944" cy="1226926"/>
          </a:xfrm>
          <a:prstGeom prst="rect">
            <a:avLst/>
          </a:prstGeom>
        </p:spPr>
      </p:pic>
    </p:spTree>
    <p:extLst>
      <p:ext uri="{BB962C8B-B14F-4D97-AF65-F5344CB8AC3E}">
        <p14:creationId xmlns:p14="http://schemas.microsoft.com/office/powerpoint/2010/main" val="255977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Positive simples</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lstStyle/>
          <a:p>
            <a:pPr marL="0" indent="0">
              <a:buNone/>
            </a:pPr>
            <a:br>
              <a:rPr lang="en-US" altLang="zh-CN" dirty="0"/>
            </a:br>
            <a:endParaRPr lang="en-US" altLang="zh-CN" dirty="0"/>
          </a:p>
          <a:p>
            <a:endParaRPr lang="zh-CN" altLang="en-US" dirty="0"/>
          </a:p>
        </p:txBody>
      </p:sp>
      <p:pic>
        <p:nvPicPr>
          <p:cNvPr id="6" name="图片 5">
            <a:extLst>
              <a:ext uri="{FF2B5EF4-FFF2-40B4-BE49-F238E27FC236}">
                <a16:creationId xmlns:a16="http://schemas.microsoft.com/office/drawing/2014/main" id="{15A8C806-DC5B-4A0A-B89F-43B125320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859" y="442071"/>
            <a:ext cx="6469941" cy="6050804"/>
          </a:xfrm>
          <a:prstGeom prst="rect">
            <a:avLst/>
          </a:prstGeom>
        </p:spPr>
      </p:pic>
    </p:spTree>
    <p:extLst>
      <p:ext uri="{BB962C8B-B14F-4D97-AF65-F5344CB8AC3E}">
        <p14:creationId xmlns:p14="http://schemas.microsoft.com/office/powerpoint/2010/main" val="290153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AED2-521E-4837-8534-C4BE287E411E}"/>
              </a:ext>
            </a:extLst>
          </p:cNvPr>
          <p:cNvSpPr>
            <a:spLocks noGrp="1"/>
          </p:cNvSpPr>
          <p:nvPr>
            <p:ph type="title"/>
          </p:nvPr>
        </p:nvSpPr>
        <p:spPr/>
        <p:txBody>
          <a:bodyPr/>
          <a:lstStyle/>
          <a:p>
            <a:r>
              <a:rPr lang="en-US" altLang="zh-CN" dirty="0"/>
              <a:t>Model choice</a:t>
            </a:r>
            <a:endParaRPr lang="zh-CN" altLang="en-US" dirty="0"/>
          </a:p>
        </p:txBody>
      </p:sp>
      <p:sp>
        <p:nvSpPr>
          <p:cNvPr id="3" name="内容占位符 2">
            <a:extLst>
              <a:ext uri="{FF2B5EF4-FFF2-40B4-BE49-F238E27FC236}">
                <a16:creationId xmlns:a16="http://schemas.microsoft.com/office/drawing/2014/main" id="{74BAC39E-1C0B-4986-A270-CA4B34ED2A8A}"/>
              </a:ext>
            </a:extLst>
          </p:cNvPr>
          <p:cNvSpPr>
            <a:spLocks noGrp="1"/>
          </p:cNvSpPr>
          <p:nvPr>
            <p:ph idx="1"/>
          </p:nvPr>
        </p:nvSpPr>
        <p:spPr/>
        <p:txBody>
          <a:bodyPr>
            <a:normAutofit fontScale="85000" lnSpcReduction="20000"/>
          </a:bodyPr>
          <a:lstStyle/>
          <a:p>
            <a:r>
              <a:rPr lang="en-US" altLang="zh-CN" dirty="0" err="1"/>
              <a:t>FastText</a:t>
            </a:r>
            <a:endParaRPr lang="en-US" altLang="zh-CN" dirty="0"/>
          </a:p>
          <a:p>
            <a:r>
              <a:rPr lang="en-US" altLang="zh-CN" dirty="0"/>
              <a:t>Fast learning speed</a:t>
            </a:r>
          </a:p>
          <a:p>
            <a:r>
              <a:rPr lang="en-US" altLang="zh-CN" dirty="0" err="1"/>
              <a:t>FastText</a:t>
            </a:r>
            <a:r>
              <a:rPr lang="en-US" altLang="zh-CN" dirty="0"/>
              <a:t> is suitable for cases where the classification categories are very large and the data sets are large enough. It is easy to overfit when the classification categories are small or the data sets are small.</a:t>
            </a:r>
          </a:p>
          <a:p>
            <a:r>
              <a:rPr lang="en-US" altLang="zh-CN" dirty="0"/>
              <a:t>Text-CNN</a:t>
            </a:r>
          </a:p>
          <a:p>
            <a:r>
              <a:rPr lang="en-US" altLang="zh-CN" dirty="0"/>
              <a:t>The learning speed is faster than RNN</a:t>
            </a:r>
          </a:p>
          <a:p>
            <a:r>
              <a:rPr lang="en-US" altLang="zh-CN" dirty="0"/>
              <a:t>Language continuity is ignored</a:t>
            </a:r>
          </a:p>
          <a:p>
            <a:r>
              <a:rPr lang="en-US" altLang="zh-CN" dirty="0"/>
              <a:t>Text-RNN</a:t>
            </a:r>
          </a:p>
          <a:p>
            <a:r>
              <a:rPr lang="en-US" altLang="zh-CN" dirty="0"/>
              <a:t>Slow</a:t>
            </a:r>
          </a:p>
          <a:p>
            <a:r>
              <a:rPr lang="en-US" altLang="zh-CN"/>
              <a:t>The principle is easy to understand</a:t>
            </a:r>
            <a:br>
              <a:rPr lang="en-US" altLang="zh-CN" dirty="0"/>
            </a:br>
            <a:endParaRPr lang="en-US" altLang="zh-CN" dirty="0"/>
          </a:p>
          <a:p>
            <a:endParaRPr lang="zh-CN" altLang="en-US" dirty="0"/>
          </a:p>
        </p:txBody>
      </p:sp>
    </p:spTree>
    <p:extLst>
      <p:ext uri="{BB962C8B-B14F-4D97-AF65-F5344CB8AC3E}">
        <p14:creationId xmlns:p14="http://schemas.microsoft.com/office/powerpoint/2010/main" val="72391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D6A89-177F-40DF-856E-654E0471EC64}"/>
              </a:ext>
            </a:extLst>
          </p:cNvPr>
          <p:cNvSpPr>
            <a:spLocks noGrp="1"/>
          </p:cNvSpPr>
          <p:nvPr>
            <p:ph type="title"/>
          </p:nvPr>
        </p:nvSpPr>
        <p:spPr/>
        <p:txBody>
          <a:bodyPr/>
          <a:lstStyle/>
          <a:p>
            <a:r>
              <a:rPr lang="en-US" altLang="zh-CN" dirty="0"/>
              <a:t>Hand picking</a:t>
            </a:r>
            <a:endParaRPr lang="zh-CN" altLang="en-US" dirty="0"/>
          </a:p>
        </p:txBody>
      </p:sp>
      <p:sp>
        <p:nvSpPr>
          <p:cNvPr id="3" name="内容占位符 2">
            <a:extLst>
              <a:ext uri="{FF2B5EF4-FFF2-40B4-BE49-F238E27FC236}">
                <a16:creationId xmlns:a16="http://schemas.microsoft.com/office/drawing/2014/main" id="{5AFF4077-E4C8-405D-87AE-F9F294F0642E}"/>
              </a:ext>
            </a:extLst>
          </p:cNvPr>
          <p:cNvSpPr>
            <a:spLocks noGrp="1"/>
          </p:cNvSpPr>
          <p:nvPr>
            <p:ph idx="1"/>
          </p:nvPr>
        </p:nvSpPr>
        <p:spPr/>
        <p:txBody>
          <a:bodyPr>
            <a:normAutofit/>
          </a:bodyPr>
          <a:lstStyle/>
          <a:p>
            <a:r>
              <a:rPr lang="en-US" altLang="zh-CN" dirty="0"/>
              <a:t>‘% </a:t>
            </a:r>
            <a:r>
              <a:rPr lang="en-US" altLang="zh-CN" dirty="0" err="1"/>
              <a:t>obsolesc</a:t>
            </a:r>
            <a:r>
              <a:rPr lang="en-US" altLang="zh-CN" dirty="0"/>
              <a:t>%' ‘% out-of-style%' '% out of style%' ‘% out of fashion%’ </a:t>
            </a:r>
          </a:p>
          <a:p>
            <a:r>
              <a:rPr lang="en-US" altLang="zh-CN" dirty="0"/>
              <a:t>‘% out-of-fashion%'  ‘% out date%'</a:t>
            </a:r>
          </a:p>
          <a:p>
            <a:r>
              <a:rPr lang="en-US" altLang="zh-CN" dirty="0"/>
              <a:t>‘% dismoded%' ‘% antique%' ‘% demoded%’</a:t>
            </a:r>
          </a:p>
          <a:p>
            <a:endParaRPr lang="en-US" altLang="zh-CN" dirty="0"/>
          </a:p>
        </p:txBody>
      </p:sp>
    </p:spTree>
    <p:extLst>
      <p:ext uri="{BB962C8B-B14F-4D97-AF65-F5344CB8AC3E}">
        <p14:creationId xmlns:p14="http://schemas.microsoft.com/office/powerpoint/2010/main" val="385776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D6A89-177F-40DF-856E-654E0471EC6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AFF4077-E4C8-405D-87AE-F9F294F0642E}"/>
              </a:ext>
            </a:extLst>
          </p:cNvPr>
          <p:cNvSpPr>
            <a:spLocks noGrp="1"/>
          </p:cNvSpPr>
          <p:nvPr>
            <p:ph idx="1"/>
          </p:nvPr>
        </p:nvSpPr>
        <p:spPr/>
        <p:txBody>
          <a:bodyPr>
            <a:normAutofit/>
          </a:bodyPr>
          <a:lstStyle/>
          <a:p>
            <a:r>
              <a:rPr lang="en-US" altLang="zh-CN" dirty="0"/>
              <a:t>'% out-of-date%’ ‘% out of date%’ </a:t>
            </a:r>
          </a:p>
          <a:p>
            <a:r>
              <a:rPr lang="en-US" altLang="zh-CN" dirty="0"/>
              <a:t>‘% outdate%’ </a:t>
            </a:r>
          </a:p>
          <a:p>
            <a:r>
              <a:rPr lang="en-US" altLang="zh-CN" dirty="0"/>
              <a:t>‘% old-fashion%’ ‘% old fashion%’</a:t>
            </a:r>
          </a:p>
          <a:p>
            <a:r>
              <a:rPr lang="en-US" altLang="zh-CN" dirty="0"/>
              <a:t>‘%</a:t>
            </a:r>
            <a:r>
              <a:rPr lang="en-US" altLang="zh-CN" dirty="0" err="1"/>
              <a:t>obsolet</a:t>
            </a:r>
            <a:r>
              <a:rPr lang="en-US" altLang="zh-CN" dirty="0"/>
              <a:t>%’</a:t>
            </a:r>
          </a:p>
          <a:p>
            <a:r>
              <a:rPr lang="en-US" altLang="zh-CN" dirty="0"/>
              <a:t>Take out ‘%@%’ ‘%+1 %’ ‘%+1,%’</a:t>
            </a:r>
          </a:p>
          <a:p>
            <a:r>
              <a:rPr lang="en-US" altLang="zh-CN" dirty="0"/>
              <a:t>6061</a:t>
            </a:r>
          </a:p>
        </p:txBody>
      </p:sp>
    </p:spTree>
    <p:extLst>
      <p:ext uri="{BB962C8B-B14F-4D97-AF65-F5344CB8AC3E}">
        <p14:creationId xmlns:p14="http://schemas.microsoft.com/office/powerpoint/2010/main" val="37166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D6A89-177F-40DF-856E-654E0471EC64}"/>
              </a:ext>
            </a:extLst>
          </p:cNvPr>
          <p:cNvSpPr>
            <a:spLocks noGrp="1"/>
          </p:cNvSpPr>
          <p:nvPr>
            <p:ph type="title"/>
          </p:nvPr>
        </p:nvSpPr>
        <p:spPr/>
        <p:txBody>
          <a:bodyPr/>
          <a:lstStyle/>
          <a:p>
            <a:r>
              <a:rPr lang="en-US" altLang="zh-CN" dirty="0"/>
              <a:t>23971 in total</a:t>
            </a:r>
            <a:endParaRPr lang="zh-CN" altLang="en-US" dirty="0"/>
          </a:p>
        </p:txBody>
      </p:sp>
      <p:sp>
        <p:nvSpPr>
          <p:cNvPr id="3" name="内容占位符 2">
            <a:extLst>
              <a:ext uri="{FF2B5EF4-FFF2-40B4-BE49-F238E27FC236}">
                <a16:creationId xmlns:a16="http://schemas.microsoft.com/office/drawing/2014/main" id="{5AFF4077-E4C8-405D-87AE-F9F294F0642E}"/>
              </a:ext>
            </a:extLst>
          </p:cNvPr>
          <p:cNvSpPr>
            <a:spLocks noGrp="1"/>
          </p:cNvSpPr>
          <p:nvPr>
            <p:ph idx="1"/>
          </p:nvPr>
        </p:nvSpPr>
        <p:spPr/>
        <p:txBody>
          <a:bodyPr>
            <a:normAutofit fontScale="92500" lnSpcReduction="10000"/>
          </a:bodyPr>
          <a:lstStyle/>
          <a:p>
            <a:r>
              <a:rPr lang="en-US" altLang="zh-CN" dirty="0"/>
              <a:t>'%been abandoned%’</a:t>
            </a:r>
          </a:p>
          <a:p>
            <a:r>
              <a:rPr lang="en-US" altLang="zh-CN" dirty="0"/>
              <a:t>'%deprecated%’</a:t>
            </a:r>
          </a:p>
          <a:p>
            <a:r>
              <a:rPr lang="en-US" altLang="zh-CN" dirty="0"/>
              <a:t>'%no longer maintain%' '%no longer available%' '%no longer valid%' '%no longer exist%’ '%no longer work%' '%no longer true%' '%no longer support%' '%no longer use%' '%no longer </a:t>
            </a:r>
            <a:r>
              <a:rPr lang="en-US" altLang="zh-CN" dirty="0" err="1"/>
              <a:t>corrent</a:t>
            </a:r>
            <a:r>
              <a:rPr lang="en-US" altLang="zh-CN" dirty="0"/>
              <a:t>%' '%no longer allow%' '%no longer compatible%' '%no longer accurate%’</a:t>
            </a:r>
          </a:p>
          <a:p>
            <a:r>
              <a:rPr lang="en-US" altLang="zh-CN" dirty="0"/>
              <a:t>'%but nowadays%' '%Nowadays%’</a:t>
            </a:r>
          </a:p>
          <a:p>
            <a:r>
              <a:rPr lang="en-US" altLang="zh-CN" dirty="0"/>
              <a:t>'%no more maintain%' '%no more available%' '%no more valid%' '%no more exist%'</a:t>
            </a:r>
          </a:p>
          <a:p>
            <a:r>
              <a:rPr lang="en-US" altLang="zh-CN" dirty="0"/>
              <a:t>'%no more working%' '%no more true%' '%no more support%' '%no more useful%' '%no more allow%' '%no more accurate%'</a:t>
            </a:r>
          </a:p>
        </p:txBody>
      </p:sp>
    </p:spTree>
    <p:extLst>
      <p:ext uri="{BB962C8B-B14F-4D97-AF65-F5344CB8AC3E}">
        <p14:creationId xmlns:p14="http://schemas.microsoft.com/office/powerpoint/2010/main" val="333964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264FA5-68E1-48D8-B1E8-734A635B837F}"/>
              </a:ext>
            </a:extLst>
          </p:cNvPr>
          <p:cNvPicPr>
            <a:picLocks noChangeAspect="1"/>
          </p:cNvPicPr>
          <p:nvPr/>
        </p:nvPicPr>
        <p:blipFill>
          <a:blip r:embed="rId2"/>
          <a:stretch>
            <a:fillRect/>
          </a:stretch>
        </p:blipFill>
        <p:spPr>
          <a:xfrm>
            <a:off x="2481262" y="819150"/>
            <a:ext cx="7229475" cy="5219700"/>
          </a:xfrm>
          <a:prstGeom prst="rect">
            <a:avLst/>
          </a:prstGeom>
        </p:spPr>
      </p:pic>
    </p:spTree>
    <p:extLst>
      <p:ext uri="{BB962C8B-B14F-4D97-AF65-F5344CB8AC3E}">
        <p14:creationId xmlns:p14="http://schemas.microsoft.com/office/powerpoint/2010/main" val="26596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8C78068-0B8C-420C-BB33-C127FB9BE2AD}"/>
              </a:ext>
            </a:extLst>
          </p:cNvPr>
          <p:cNvPicPr>
            <a:picLocks noChangeAspect="1"/>
          </p:cNvPicPr>
          <p:nvPr/>
        </p:nvPicPr>
        <p:blipFill>
          <a:blip r:embed="rId2"/>
          <a:stretch>
            <a:fillRect/>
          </a:stretch>
        </p:blipFill>
        <p:spPr>
          <a:xfrm>
            <a:off x="2428875" y="1428750"/>
            <a:ext cx="7334250" cy="4000500"/>
          </a:xfrm>
          <a:prstGeom prst="rect">
            <a:avLst/>
          </a:prstGeom>
        </p:spPr>
      </p:pic>
    </p:spTree>
    <p:extLst>
      <p:ext uri="{BB962C8B-B14F-4D97-AF65-F5344CB8AC3E}">
        <p14:creationId xmlns:p14="http://schemas.microsoft.com/office/powerpoint/2010/main" val="156700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287B732-FAAA-4395-9534-C62B7268CD29}"/>
              </a:ext>
            </a:extLst>
          </p:cNvPr>
          <p:cNvPicPr>
            <a:picLocks noChangeAspect="1"/>
          </p:cNvPicPr>
          <p:nvPr/>
        </p:nvPicPr>
        <p:blipFill>
          <a:blip r:embed="rId2"/>
          <a:stretch>
            <a:fillRect/>
          </a:stretch>
        </p:blipFill>
        <p:spPr>
          <a:xfrm>
            <a:off x="2462212" y="1095375"/>
            <a:ext cx="7267575" cy="4667250"/>
          </a:xfrm>
          <a:prstGeom prst="rect">
            <a:avLst/>
          </a:prstGeom>
        </p:spPr>
      </p:pic>
    </p:spTree>
    <p:extLst>
      <p:ext uri="{BB962C8B-B14F-4D97-AF65-F5344CB8AC3E}">
        <p14:creationId xmlns:p14="http://schemas.microsoft.com/office/powerpoint/2010/main" val="61683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00B32B5-EF07-4CAC-B97E-50103E071C74}"/>
              </a:ext>
            </a:extLst>
          </p:cNvPr>
          <p:cNvPicPr>
            <a:picLocks noChangeAspect="1"/>
          </p:cNvPicPr>
          <p:nvPr/>
        </p:nvPicPr>
        <p:blipFill>
          <a:blip r:embed="rId2"/>
          <a:stretch>
            <a:fillRect/>
          </a:stretch>
        </p:blipFill>
        <p:spPr>
          <a:xfrm>
            <a:off x="2466975" y="1085850"/>
            <a:ext cx="7258050" cy="4686300"/>
          </a:xfrm>
          <a:prstGeom prst="rect">
            <a:avLst/>
          </a:prstGeom>
        </p:spPr>
      </p:pic>
    </p:spTree>
    <p:extLst>
      <p:ext uri="{BB962C8B-B14F-4D97-AF65-F5344CB8AC3E}">
        <p14:creationId xmlns:p14="http://schemas.microsoft.com/office/powerpoint/2010/main" val="56213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a:extLst>
              <a:ext uri="{FF2B5EF4-FFF2-40B4-BE49-F238E27FC236}">
                <a16:creationId xmlns:a16="http://schemas.microsoft.com/office/drawing/2014/main" id="{3C63EC17-11BB-4A39-A69F-75BF1D5F2893}"/>
              </a:ext>
            </a:extLst>
          </p:cNvPr>
          <p:cNvSpPr>
            <a:spLocks noGrp="1"/>
          </p:cNvSpPr>
          <p:nvPr>
            <p:ph idx="1"/>
          </p:nvPr>
        </p:nvSpPr>
        <p:spPr/>
        <p:txBody>
          <a:bodyPr/>
          <a:lstStyle/>
          <a:p>
            <a:endParaRPr lang="zh-CN" altLang="en-US" dirty="0"/>
          </a:p>
        </p:txBody>
      </p:sp>
      <p:pic>
        <p:nvPicPr>
          <p:cNvPr id="2" name="图片 1">
            <a:extLst>
              <a:ext uri="{FF2B5EF4-FFF2-40B4-BE49-F238E27FC236}">
                <a16:creationId xmlns:a16="http://schemas.microsoft.com/office/drawing/2014/main" id="{97265641-5E0C-4202-904F-DD1945B33512}"/>
              </a:ext>
            </a:extLst>
          </p:cNvPr>
          <p:cNvPicPr>
            <a:picLocks noChangeAspect="1"/>
          </p:cNvPicPr>
          <p:nvPr/>
        </p:nvPicPr>
        <p:blipFill>
          <a:blip r:embed="rId2"/>
          <a:stretch>
            <a:fillRect/>
          </a:stretch>
        </p:blipFill>
        <p:spPr>
          <a:xfrm>
            <a:off x="0" y="849771"/>
            <a:ext cx="12192000" cy="5158458"/>
          </a:xfrm>
          <a:prstGeom prst="rect">
            <a:avLst/>
          </a:prstGeom>
        </p:spPr>
      </p:pic>
    </p:spTree>
    <p:extLst>
      <p:ext uri="{BB962C8B-B14F-4D97-AF65-F5344CB8AC3E}">
        <p14:creationId xmlns:p14="http://schemas.microsoft.com/office/powerpoint/2010/main" val="20583073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TotalTime>
  <Words>334</Words>
  <Application>Microsoft Office PowerPoint</Application>
  <PresentationFormat>宽屏</PresentationFormat>
  <Paragraphs>53</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Weekly work</vt:lpstr>
      <vt:lpstr>Hand picking</vt:lpstr>
      <vt:lpstr>PowerPoint 演示文稿</vt:lpstr>
      <vt:lpstr>23971 in total</vt:lpstr>
      <vt:lpstr>PowerPoint 演示文稿</vt:lpstr>
      <vt:lpstr>PowerPoint 演示文稿</vt:lpstr>
      <vt:lpstr>PowerPoint 演示文稿</vt:lpstr>
      <vt:lpstr>PowerPoint 演示文稿</vt:lpstr>
      <vt:lpstr>PowerPoint 演示文稿</vt:lpstr>
      <vt:lpstr>PowerPoint 演示文稿</vt:lpstr>
      <vt:lpstr>Positive simples</vt:lpstr>
      <vt:lpstr>Positive simples</vt:lpstr>
      <vt:lpstr>Positive simples</vt:lpstr>
      <vt:lpstr>Positive simples</vt:lpstr>
      <vt:lpstr>Positive simples</vt:lpstr>
      <vt:lpstr>Positive simples</vt:lpstr>
      <vt:lpstr>Model choice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Erde Lee</dc:creator>
  <cp:lastModifiedBy>Erde Lee</cp:lastModifiedBy>
  <cp:revision>71</cp:revision>
  <dcterms:created xsi:type="dcterms:W3CDTF">2019-01-22T09:57:38Z</dcterms:created>
  <dcterms:modified xsi:type="dcterms:W3CDTF">2019-03-05T08:55:41Z</dcterms:modified>
</cp:coreProperties>
</file>