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0" r:id="rId5"/>
    <p:sldId id="262" r:id="rId6"/>
    <p:sldId id="261" r:id="rId7"/>
    <p:sldId id="264" r:id="rId8"/>
    <p:sldId id="265" r:id="rId9"/>
    <p:sldId id="266" r:id="rId10"/>
    <p:sldId id="267" r:id="rId11"/>
    <p:sldId id="259" r:id="rId12"/>
    <p:sldId id="269"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37D21-ADE3-4EA6-A566-EE6B81DE4EF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DD5E464-A396-48C2-A8AD-39077830A1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080B8AF-9A0D-475F-BA37-EE595681DCEA}"/>
              </a:ext>
            </a:extLst>
          </p:cNvPr>
          <p:cNvSpPr>
            <a:spLocks noGrp="1"/>
          </p:cNvSpPr>
          <p:nvPr>
            <p:ph type="dt" sz="half" idx="10"/>
          </p:nvPr>
        </p:nvSpPr>
        <p:spPr/>
        <p:txBody>
          <a:bodyPr/>
          <a:lstStyle/>
          <a:p>
            <a:fld id="{A7211BD3-5329-4287-AF0C-B91FFBD8F531}"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3C370B53-1105-45E5-9CAF-73AFA518C4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CFD107-6EA4-4CEA-ADEE-A2C5F45481DF}"/>
              </a:ext>
            </a:extLst>
          </p:cNvPr>
          <p:cNvSpPr>
            <a:spLocks noGrp="1"/>
          </p:cNvSpPr>
          <p:nvPr>
            <p:ph type="sldNum" sz="quarter" idx="12"/>
          </p:nvPr>
        </p:nvSpPr>
        <p:spPr/>
        <p:txBody>
          <a:body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3188526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21014-66C0-420E-AEE4-6B991F3BA13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E1F20A9-264C-4D66-863B-4326EE14A5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3112A6-E388-4F5B-96B3-D8D08B8A87F8}"/>
              </a:ext>
            </a:extLst>
          </p:cNvPr>
          <p:cNvSpPr>
            <a:spLocks noGrp="1"/>
          </p:cNvSpPr>
          <p:nvPr>
            <p:ph type="dt" sz="half" idx="10"/>
          </p:nvPr>
        </p:nvSpPr>
        <p:spPr/>
        <p:txBody>
          <a:bodyPr/>
          <a:lstStyle/>
          <a:p>
            <a:fld id="{A7211BD3-5329-4287-AF0C-B91FFBD8F531}"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CDE458D3-1D09-43AA-AA9A-015E4FC7D1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9DBD9F-2017-4D6A-821C-ED5D608D80DF}"/>
              </a:ext>
            </a:extLst>
          </p:cNvPr>
          <p:cNvSpPr>
            <a:spLocks noGrp="1"/>
          </p:cNvSpPr>
          <p:nvPr>
            <p:ph type="sldNum" sz="quarter" idx="12"/>
          </p:nvPr>
        </p:nvSpPr>
        <p:spPr/>
        <p:txBody>
          <a:body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9975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9FD3DC-8627-443C-B164-3E36F5498A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6FE8DC-100D-4B9D-98B7-80E64416C81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5AAD02-BF97-4889-92E1-1C3C943B2061}"/>
              </a:ext>
            </a:extLst>
          </p:cNvPr>
          <p:cNvSpPr>
            <a:spLocks noGrp="1"/>
          </p:cNvSpPr>
          <p:nvPr>
            <p:ph type="dt" sz="half" idx="10"/>
          </p:nvPr>
        </p:nvSpPr>
        <p:spPr/>
        <p:txBody>
          <a:bodyPr/>
          <a:lstStyle/>
          <a:p>
            <a:fld id="{A7211BD3-5329-4287-AF0C-B91FFBD8F531}"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37095679-07EF-4C9B-AB20-4DCA45F65C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61343A-0EBE-4CF4-B7BB-65B4211BD2B6}"/>
              </a:ext>
            </a:extLst>
          </p:cNvPr>
          <p:cNvSpPr>
            <a:spLocks noGrp="1"/>
          </p:cNvSpPr>
          <p:nvPr>
            <p:ph type="sldNum" sz="quarter" idx="12"/>
          </p:nvPr>
        </p:nvSpPr>
        <p:spPr/>
        <p:txBody>
          <a:body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254326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C94E6-0460-4919-9675-BBE122DA1B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51FB39-C338-46D1-83F6-82BE4E2C919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ADF53-82B5-48AA-9EBD-FCF39D6FC3CD}"/>
              </a:ext>
            </a:extLst>
          </p:cNvPr>
          <p:cNvSpPr>
            <a:spLocks noGrp="1"/>
          </p:cNvSpPr>
          <p:nvPr>
            <p:ph type="dt" sz="half" idx="10"/>
          </p:nvPr>
        </p:nvSpPr>
        <p:spPr/>
        <p:txBody>
          <a:bodyPr/>
          <a:lstStyle/>
          <a:p>
            <a:fld id="{A7211BD3-5329-4287-AF0C-B91FFBD8F531}"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CE835BF1-B803-4CC1-B9C2-5CCAB87F36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28CF65-C028-4F42-90FF-93095A106A06}"/>
              </a:ext>
            </a:extLst>
          </p:cNvPr>
          <p:cNvSpPr>
            <a:spLocks noGrp="1"/>
          </p:cNvSpPr>
          <p:nvPr>
            <p:ph type="sldNum" sz="quarter" idx="12"/>
          </p:nvPr>
        </p:nvSpPr>
        <p:spPr/>
        <p:txBody>
          <a:body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203254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FB876-D888-475C-9D1A-66F6E6969B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798BCDF-018C-42A0-A2F3-A3CF560FC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6032FA-7A00-4C1A-A62F-D44DC010B2BC}"/>
              </a:ext>
            </a:extLst>
          </p:cNvPr>
          <p:cNvSpPr>
            <a:spLocks noGrp="1"/>
          </p:cNvSpPr>
          <p:nvPr>
            <p:ph type="dt" sz="half" idx="10"/>
          </p:nvPr>
        </p:nvSpPr>
        <p:spPr/>
        <p:txBody>
          <a:bodyPr/>
          <a:lstStyle/>
          <a:p>
            <a:fld id="{A7211BD3-5329-4287-AF0C-B91FFBD8F531}"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45F82D53-06C5-480F-B6F2-6AE587EF73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531153-2B72-40B3-9E2C-172A22F34584}"/>
              </a:ext>
            </a:extLst>
          </p:cNvPr>
          <p:cNvSpPr>
            <a:spLocks noGrp="1"/>
          </p:cNvSpPr>
          <p:nvPr>
            <p:ph type="sldNum" sz="quarter" idx="12"/>
          </p:nvPr>
        </p:nvSpPr>
        <p:spPr/>
        <p:txBody>
          <a:body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348132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B2667-C44D-47D3-827A-3415D2665D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A4C89F-2815-42AF-BD7A-2681F9F725E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4AF44E-3C66-4BE8-B057-27ECCE021E6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4EF365-92E3-4FC9-B22D-0984B1592131}"/>
              </a:ext>
            </a:extLst>
          </p:cNvPr>
          <p:cNvSpPr>
            <a:spLocks noGrp="1"/>
          </p:cNvSpPr>
          <p:nvPr>
            <p:ph type="dt" sz="half" idx="10"/>
          </p:nvPr>
        </p:nvSpPr>
        <p:spPr/>
        <p:txBody>
          <a:bodyPr/>
          <a:lstStyle/>
          <a:p>
            <a:fld id="{A7211BD3-5329-4287-AF0C-B91FFBD8F531}"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9F07375F-2605-4AA4-922D-1DD372AA63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97A97F-4B0E-4F72-B46F-E01A035D36F7}"/>
              </a:ext>
            </a:extLst>
          </p:cNvPr>
          <p:cNvSpPr>
            <a:spLocks noGrp="1"/>
          </p:cNvSpPr>
          <p:nvPr>
            <p:ph type="sldNum" sz="quarter" idx="12"/>
          </p:nvPr>
        </p:nvSpPr>
        <p:spPr/>
        <p:txBody>
          <a:body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305931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96C02-9B5A-4E72-A82B-50FFA7C8E12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1CBC76-0D2B-453A-A20C-215C08BEE6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91FD4D-438B-4B16-BD78-C9CD5E2E2C0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18BD498-9C73-4CE1-B3B1-4177CB637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7DC4806-99E8-4C08-86CB-B4562E7E642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D8AE9EE-055A-4C26-8081-2CD8B5D2BA72}"/>
              </a:ext>
            </a:extLst>
          </p:cNvPr>
          <p:cNvSpPr>
            <a:spLocks noGrp="1"/>
          </p:cNvSpPr>
          <p:nvPr>
            <p:ph type="dt" sz="half" idx="10"/>
          </p:nvPr>
        </p:nvSpPr>
        <p:spPr/>
        <p:txBody>
          <a:bodyPr/>
          <a:lstStyle/>
          <a:p>
            <a:fld id="{A7211BD3-5329-4287-AF0C-B91FFBD8F531}" type="datetimeFigureOut">
              <a:rPr lang="zh-CN" altLang="en-US" smtClean="0"/>
              <a:t>2019/5/2</a:t>
            </a:fld>
            <a:endParaRPr lang="zh-CN" altLang="en-US"/>
          </a:p>
        </p:txBody>
      </p:sp>
      <p:sp>
        <p:nvSpPr>
          <p:cNvPr id="8" name="页脚占位符 7">
            <a:extLst>
              <a:ext uri="{FF2B5EF4-FFF2-40B4-BE49-F238E27FC236}">
                <a16:creationId xmlns:a16="http://schemas.microsoft.com/office/drawing/2014/main" id="{FA273E6E-121E-4083-A083-9A9555CDAA4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3BA99D7-92E9-4601-ABE2-1EC73538C487}"/>
              </a:ext>
            </a:extLst>
          </p:cNvPr>
          <p:cNvSpPr>
            <a:spLocks noGrp="1"/>
          </p:cNvSpPr>
          <p:nvPr>
            <p:ph type="sldNum" sz="quarter" idx="12"/>
          </p:nvPr>
        </p:nvSpPr>
        <p:spPr/>
        <p:txBody>
          <a:body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255937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3B425-67DE-4679-9A6A-BFB23A1F1D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2CF561-05F9-42D9-A807-130AD3AC588F}"/>
              </a:ext>
            </a:extLst>
          </p:cNvPr>
          <p:cNvSpPr>
            <a:spLocks noGrp="1"/>
          </p:cNvSpPr>
          <p:nvPr>
            <p:ph type="dt" sz="half" idx="10"/>
          </p:nvPr>
        </p:nvSpPr>
        <p:spPr/>
        <p:txBody>
          <a:bodyPr/>
          <a:lstStyle/>
          <a:p>
            <a:fld id="{A7211BD3-5329-4287-AF0C-B91FFBD8F531}" type="datetimeFigureOut">
              <a:rPr lang="zh-CN" altLang="en-US" smtClean="0"/>
              <a:t>2019/5/2</a:t>
            </a:fld>
            <a:endParaRPr lang="zh-CN" altLang="en-US"/>
          </a:p>
        </p:txBody>
      </p:sp>
      <p:sp>
        <p:nvSpPr>
          <p:cNvPr id="4" name="页脚占位符 3">
            <a:extLst>
              <a:ext uri="{FF2B5EF4-FFF2-40B4-BE49-F238E27FC236}">
                <a16:creationId xmlns:a16="http://schemas.microsoft.com/office/drawing/2014/main" id="{AD8B8669-BCE9-48B7-AD54-9AC1AFCB36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62F102-9A04-4012-B8BF-86C679C3F0E0}"/>
              </a:ext>
            </a:extLst>
          </p:cNvPr>
          <p:cNvSpPr>
            <a:spLocks noGrp="1"/>
          </p:cNvSpPr>
          <p:nvPr>
            <p:ph type="sldNum" sz="quarter" idx="12"/>
          </p:nvPr>
        </p:nvSpPr>
        <p:spPr/>
        <p:txBody>
          <a:body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77236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985CEA-73C2-4212-B9CC-51C32AB10573}"/>
              </a:ext>
            </a:extLst>
          </p:cNvPr>
          <p:cNvSpPr>
            <a:spLocks noGrp="1"/>
          </p:cNvSpPr>
          <p:nvPr>
            <p:ph type="dt" sz="half" idx="10"/>
          </p:nvPr>
        </p:nvSpPr>
        <p:spPr/>
        <p:txBody>
          <a:bodyPr/>
          <a:lstStyle/>
          <a:p>
            <a:fld id="{A7211BD3-5329-4287-AF0C-B91FFBD8F531}" type="datetimeFigureOut">
              <a:rPr lang="zh-CN" altLang="en-US" smtClean="0"/>
              <a:t>2019/5/2</a:t>
            </a:fld>
            <a:endParaRPr lang="zh-CN" altLang="en-US"/>
          </a:p>
        </p:txBody>
      </p:sp>
      <p:sp>
        <p:nvSpPr>
          <p:cNvPr id="3" name="页脚占位符 2">
            <a:extLst>
              <a:ext uri="{FF2B5EF4-FFF2-40B4-BE49-F238E27FC236}">
                <a16:creationId xmlns:a16="http://schemas.microsoft.com/office/drawing/2014/main" id="{DC91973F-591F-4B69-8E84-A6886B50FB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068C1F-7AC5-4D1C-8599-86A2E91DF4A5}"/>
              </a:ext>
            </a:extLst>
          </p:cNvPr>
          <p:cNvSpPr>
            <a:spLocks noGrp="1"/>
          </p:cNvSpPr>
          <p:nvPr>
            <p:ph type="sldNum" sz="quarter" idx="12"/>
          </p:nvPr>
        </p:nvSpPr>
        <p:spPr/>
        <p:txBody>
          <a:body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213794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6862F-32FA-4F6B-8345-ED89BB5615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BDB456-7F94-4A8A-A41C-B55E47232A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1E3BCC-49DB-4A53-9FAE-117F440B3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FB8FB9-3148-48F9-B90B-E7EA4E73DE4B}"/>
              </a:ext>
            </a:extLst>
          </p:cNvPr>
          <p:cNvSpPr>
            <a:spLocks noGrp="1"/>
          </p:cNvSpPr>
          <p:nvPr>
            <p:ph type="dt" sz="half" idx="10"/>
          </p:nvPr>
        </p:nvSpPr>
        <p:spPr/>
        <p:txBody>
          <a:bodyPr/>
          <a:lstStyle/>
          <a:p>
            <a:fld id="{A7211BD3-5329-4287-AF0C-B91FFBD8F531}"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861A7293-E8E2-4A89-8B65-B7572C7353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475EBC-730F-4050-A26D-6B26C8291455}"/>
              </a:ext>
            </a:extLst>
          </p:cNvPr>
          <p:cNvSpPr>
            <a:spLocks noGrp="1"/>
          </p:cNvSpPr>
          <p:nvPr>
            <p:ph type="sldNum" sz="quarter" idx="12"/>
          </p:nvPr>
        </p:nvSpPr>
        <p:spPr/>
        <p:txBody>
          <a:body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345932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16A52-4466-4109-9EE4-6445612CA6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D7BD7EA-4CE1-4270-880B-EADBE85FF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32CF36-7025-4D17-8F97-E1199EBC0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25C80C-159E-4FFF-BAC4-50F30A45B262}"/>
              </a:ext>
            </a:extLst>
          </p:cNvPr>
          <p:cNvSpPr>
            <a:spLocks noGrp="1"/>
          </p:cNvSpPr>
          <p:nvPr>
            <p:ph type="dt" sz="half" idx="10"/>
          </p:nvPr>
        </p:nvSpPr>
        <p:spPr/>
        <p:txBody>
          <a:bodyPr/>
          <a:lstStyle/>
          <a:p>
            <a:fld id="{A7211BD3-5329-4287-AF0C-B91FFBD8F531}"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AF3E5AE3-2129-4107-830C-F4428D7708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BF08A9-B29D-44F7-977A-41B4DD535529}"/>
              </a:ext>
            </a:extLst>
          </p:cNvPr>
          <p:cNvSpPr>
            <a:spLocks noGrp="1"/>
          </p:cNvSpPr>
          <p:nvPr>
            <p:ph type="sldNum" sz="quarter" idx="12"/>
          </p:nvPr>
        </p:nvSpPr>
        <p:spPr/>
        <p:txBody>
          <a:body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100599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B71C14-D0F3-4DE5-8303-27898E0B6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09D148-C7C6-48D2-A01B-16B0C1A87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E82B78-7EB1-4455-ACA0-6001E6C9F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11BD3-5329-4287-AF0C-B91FFBD8F531}"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B40CB283-B164-4E58-8E24-A5C18242C8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735AE8E-305A-4A59-AC2E-FEBAB7E20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E6833-B261-486B-9A09-AA10EDACFE30}" type="slidenum">
              <a:rPr lang="zh-CN" altLang="en-US" smtClean="0"/>
              <a:t>‹#›</a:t>
            </a:fld>
            <a:endParaRPr lang="zh-CN" altLang="en-US"/>
          </a:p>
        </p:txBody>
      </p:sp>
    </p:spTree>
    <p:extLst>
      <p:ext uri="{BB962C8B-B14F-4D97-AF65-F5344CB8AC3E}">
        <p14:creationId xmlns:p14="http://schemas.microsoft.com/office/powerpoint/2010/main" val="58013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583F5-2EE5-41BA-B5E2-924DAF3F5CCA}"/>
              </a:ext>
            </a:extLst>
          </p:cNvPr>
          <p:cNvSpPr>
            <a:spLocks noGrp="1"/>
          </p:cNvSpPr>
          <p:nvPr>
            <p:ph type="ctrTitle"/>
          </p:nvPr>
        </p:nvSpPr>
        <p:spPr/>
        <p:txBody>
          <a:bodyPr/>
          <a:lstStyle/>
          <a:p>
            <a:r>
              <a:rPr lang="en-US" altLang="zh-CN" dirty="0"/>
              <a:t>Weekly Work</a:t>
            </a:r>
            <a:endParaRPr lang="zh-CN" altLang="en-US" dirty="0"/>
          </a:p>
        </p:txBody>
      </p:sp>
      <p:sp>
        <p:nvSpPr>
          <p:cNvPr id="3" name="副标题 2">
            <a:extLst>
              <a:ext uri="{FF2B5EF4-FFF2-40B4-BE49-F238E27FC236}">
                <a16:creationId xmlns:a16="http://schemas.microsoft.com/office/drawing/2014/main" id="{DB343B76-0AEF-4E7E-9593-C9E5001198D7}"/>
              </a:ext>
            </a:extLst>
          </p:cNvPr>
          <p:cNvSpPr>
            <a:spLocks noGrp="1"/>
          </p:cNvSpPr>
          <p:nvPr>
            <p:ph type="subTitle" idx="1"/>
          </p:nvPr>
        </p:nvSpPr>
        <p:spPr/>
        <p:txBody>
          <a:bodyPr/>
          <a:lstStyle/>
          <a:p>
            <a:r>
              <a:rPr lang="en-US" altLang="zh-CN" dirty="0" err="1"/>
              <a:t>Shencz</a:t>
            </a:r>
            <a:r>
              <a:rPr lang="en-US" altLang="zh-CN" dirty="0"/>
              <a:t> Guosj-20190502</a:t>
            </a:r>
            <a:endParaRPr lang="zh-CN" altLang="en-US" dirty="0"/>
          </a:p>
        </p:txBody>
      </p:sp>
    </p:spTree>
    <p:extLst>
      <p:ext uri="{BB962C8B-B14F-4D97-AF65-F5344CB8AC3E}">
        <p14:creationId xmlns:p14="http://schemas.microsoft.com/office/powerpoint/2010/main" val="255674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raw.githubusercontent.com/liyibo/text-classification-demos/master/images/fasttext.jpg">
            <a:extLst>
              <a:ext uri="{FF2B5EF4-FFF2-40B4-BE49-F238E27FC236}">
                <a16:creationId xmlns:a16="http://schemas.microsoft.com/office/drawing/2014/main" id="{0F19F244-CFA6-4F8A-AEF1-3C5887712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55228"/>
            <a:ext cx="944880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50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497AF94-8F7A-4673-9372-F74C546A465B}"/>
              </a:ext>
            </a:extLst>
          </p:cNvPr>
          <p:cNvPicPr>
            <a:picLocks noGrp="1" noChangeAspect="1"/>
          </p:cNvPicPr>
          <p:nvPr>
            <p:ph idx="1"/>
          </p:nvPr>
        </p:nvPicPr>
        <p:blipFill>
          <a:blip r:embed="rId2"/>
          <a:stretch>
            <a:fillRect/>
          </a:stretch>
        </p:blipFill>
        <p:spPr>
          <a:xfrm>
            <a:off x="838200" y="1903270"/>
            <a:ext cx="10515600" cy="4196047"/>
          </a:xfrm>
          <a:prstGeom prst="rect">
            <a:avLst/>
          </a:prstGeom>
        </p:spPr>
      </p:pic>
      <p:pic>
        <p:nvPicPr>
          <p:cNvPr id="5" name="图片 4">
            <a:extLst>
              <a:ext uri="{FF2B5EF4-FFF2-40B4-BE49-F238E27FC236}">
                <a16:creationId xmlns:a16="http://schemas.microsoft.com/office/drawing/2014/main" id="{7966AA35-E434-479A-BFA9-61D124B68AD6}"/>
              </a:ext>
            </a:extLst>
          </p:cNvPr>
          <p:cNvPicPr>
            <a:picLocks noChangeAspect="1"/>
          </p:cNvPicPr>
          <p:nvPr/>
        </p:nvPicPr>
        <p:blipFill>
          <a:blip r:embed="rId3"/>
          <a:stretch>
            <a:fillRect/>
          </a:stretch>
        </p:blipFill>
        <p:spPr>
          <a:xfrm>
            <a:off x="838200" y="737473"/>
            <a:ext cx="4362450" cy="409575"/>
          </a:xfrm>
          <a:prstGeom prst="rect">
            <a:avLst/>
          </a:prstGeom>
        </p:spPr>
      </p:pic>
    </p:spTree>
    <p:extLst>
      <p:ext uri="{BB962C8B-B14F-4D97-AF65-F5344CB8AC3E}">
        <p14:creationId xmlns:p14="http://schemas.microsoft.com/office/powerpoint/2010/main" val="128979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7B5A2-949E-4B99-96E2-53D8B1473B56}"/>
              </a:ext>
            </a:extLst>
          </p:cNvPr>
          <p:cNvSpPr>
            <a:spLocks noGrp="1"/>
          </p:cNvSpPr>
          <p:nvPr>
            <p:ph type="title"/>
          </p:nvPr>
        </p:nvSpPr>
        <p:spPr/>
        <p:txBody>
          <a:bodyPr/>
          <a:lstStyle/>
          <a:p>
            <a:r>
              <a:rPr lang="en-US" altLang="zh-CN" dirty="0"/>
              <a:t>RNN-</a:t>
            </a:r>
            <a:r>
              <a:rPr lang="en-US" altLang="zh-CN" dirty="0" err="1"/>
              <a:t>gru</a:t>
            </a:r>
            <a:endParaRPr lang="zh-CN" altLang="en-US" dirty="0"/>
          </a:p>
        </p:txBody>
      </p:sp>
      <p:sp>
        <p:nvSpPr>
          <p:cNvPr id="3" name="内容占位符 2">
            <a:extLst>
              <a:ext uri="{FF2B5EF4-FFF2-40B4-BE49-F238E27FC236}">
                <a16:creationId xmlns:a16="http://schemas.microsoft.com/office/drawing/2014/main" id="{741CBF7B-C4F0-4F40-B543-91BB05D5A934}"/>
              </a:ext>
            </a:extLst>
          </p:cNvPr>
          <p:cNvSpPr>
            <a:spLocks noGrp="1"/>
          </p:cNvSpPr>
          <p:nvPr>
            <p:ph idx="1"/>
          </p:nvPr>
        </p:nvSpPr>
        <p:spPr/>
        <p:txBody>
          <a:bodyPr/>
          <a:lstStyle/>
          <a:p>
            <a:r>
              <a:rPr lang="en-US" altLang="zh-CN" dirty="0" err="1"/>
              <a:t>Embedding_dim</a:t>
            </a:r>
            <a:r>
              <a:rPr lang="en-US" altLang="zh-CN" dirty="0"/>
              <a:t>: 300</a:t>
            </a:r>
          </a:p>
          <a:p>
            <a:r>
              <a:rPr lang="en-US" altLang="zh-CN" dirty="0" err="1"/>
              <a:t>Hidden_size</a:t>
            </a:r>
            <a:r>
              <a:rPr lang="en-US" altLang="zh-CN" dirty="0"/>
              <a:t>: 128</a:t>
            </a:r>
          </a:p>
          <a:p>
            <a:r>
              <a:rPr lang="en-US" altLang="zh-CN" dirty="0" err="1"/>
              <a:t>Dropout_keep_prob</a:t>
            </a:r>
            <a:r>
              <a:rPr lang="en-US" altLang="zh-CN" dirty="0"/>
              <a:t>: 0.5</a:t>
            </a:r>
          </a:p>
          <a:p>
            <a:r>
              <a:rPr lang="en-US" altLang="zh-CN" dirty="0"/>
              <a:t>L2_reg_lambda: 3.0</a:t>
            </a:r>
          </a:p>
          <a:p>
            <a:r>
              <a:rPr lang="en-US" altLang="zh-CN" dirty="0" err="1"/>
              <a:t>Batch_size</a:t>
            </a:r>
            <a:r>
              <a:rPr lang="en-US" altLang="zh-CN" dirty="0"/>
              <a:t>: 64</a:t>
            </a:r>
          </a:p>
          <a:p>
            <a:r>
              <a:rPr lang="en-US" altLang="zh-CN" dirty="0" err="1"/>
              <a:t>Num_epochs</a:t>
            </a:r>
            <a:r>
              <a:rPr lang="en-US" altLang="zh-CN" dirty="0"/>
              <a:t>: 100</a:t>
            </a:r>
          </a:p>
          <a:p>
            <a:r>
              <a:rPr lang="en-US" altLang="zh-CN" dirty="0" err="1"/>
              <a:t>Learning_rate</a:t>
            </a:r>
            <a:r>
              <a:rPr lang="en-US" altLang="zh-CN" dirty="0"/>
              <a:t>: 1e-3</a:t>
            </a:r>
          </a:p>
          <a:p>
            <a:r>
              <a:rPr lang="en-US" altLang="zh-CN" b="1"/>
              <a:t>accuracy</a:t>
            </a:r>
            <a:r>
              <a:rPr lang="en-US" altLang="zh-CN"/>
              <a:t> </a:t>
            </a:r>
            <a:r>
              <a:rPr lang="en-US" altLang="zh-CN" b="1"/>
              <a:t>rate: 86.2%</a:t>
            </a:r>
            <a:endParaRPr lang="zh-CN" altLang="en-US" dirty="0"/>
          </a:p>
        </p:txBody>
      </p:sp>
    </p:spTree>
    <p:extLst>
      <p:ext uri="{BB962C8B-B14F-4D97-AF65-F5344CB8AC3E}">
        <p14:creationId xmlns:p14="http://schemas.microsoft.com/office/powerpoint/2010/main" val="3122065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2027C-8B1D-4677-870E-0CC54569A673}"/>
              </a:ext>
            </a:extLst>
          </p:cNvPr>
          <p:cNvSpPr>
            <a:spLocks noGrp="1"/>
          </p:cNvSpPr>
          <p:nvPr>
            <p:ph type="title"/>
          </p:nvPr>
        </p:nvSpPr>
        <p:spPr/>
        <p:txBody>
          <a:bodyPr/>
          <a:lstStyle/>
          <a:p>
            <a:r>
              <a:rPr lang="en-US" altLang="zh-CN" dirty="0"/>
              <a:t>Question</a:t>
            </a:r>
            <a:endParaRPr lang="zh-CN" altLang="en-US" dirty="0"/>
          </a:p>
        </p:txBody>
      </p:sp>
      <p:sp>
        <p:nvSpPr>
          <p:cNvPr id="3" name="内容占位符 2">
            <a:extLst>
              <a:ext uri="{FF2B5EF4-FFF2-40B4-BE49-F238E27FC236}">
                <a16:creationId xmlns:a16="http://schemas.microsoft.com/office/drawing/2014/main" id="{45A79649-E54D-4A04-9F08-DFA35FACC9D4}"/>
              </a:ext>
            </a:extLst>
          </p:cNvPr>
          <p:cNvSpPr>
            <a:spLocks noGrp="1"/>
          </p:cNvSpPr>
          <p:nvPr>
            <p:ph idx="1"/>
          </p:nvPr>
        </p:nvSpPr>
        <p:spPr/>
        <p:txBody>
          <a:bodyPr/>
          <a:lstStyle/>
          <a:p>
            <a:r>
              <a:rPr lang="en-US" altLang="zh-CN" dirty="0"/>
              <a:t>Feature visualize</a:t>
            </a:r>
          </a:p>
          <a:p>
            <a:endParaRPr lang="en-US" altLang="zh-CN" dirty="0"/>
          </a:p>
          <a:p>
            <a:r>
              <a:rPr lang="en-US" altLang="zh-CN" b="1" dirty="0"/>
              <a:t>hyperlink</a:t>
            </a:r>
            <a:endParaRPr lang="en-US" altLang="zh-CN" dirty="0"/>
          </a:p>
          <a:p>
            <a:endParaRPr lang="zh-CN" altLang="en-US" dirty="0"/>
          </a:p>
        </p:txBody>
      </p:sp>
    </p:spTree>
    <p:extLst>
      <p:ext uri="{BB962C8B-B14F-4D97-AF65-F5344CB8AC3E}">
        <p14:creationId xmlns:p14="http://schemas.microsoft.com/office/powerpoint/2010/main" val="314410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F47D3FE-32BF-443A-AF02-136CC666EF3C}"/>
              </a:ext>
            </a:extLst>
          </p:cNvPr>
          <p:cNvPicPr>
            <a:picLocks noChangeAspect="1"/>
          </p:cNvPicPr>
          <p:nvPr/>
        </p:nvPicPr>
        <p:blipFill>
          <a:blip r:embed="rId2"/>
          <a:stretch>
            <a:fillRect/>
          </a:stretch>
        </p:blipFill>
        <p:spPr>
          <a:xfrm>
            <a:off x="0" y="0"/>
            <a:ext cx="7193903" cy="3985605"/>
          </a:xfrm>
          <a:prstGeom prst="rect">
            <a:avLst/>
          </a:prstGeom>
        </p:spPr>
      </p:pic>
      <p:pic>
        <p:nvPicPr>
          <p:cNvPr id="5" name="图片 4">
            <a:extLst>
              <a:ext uri="{FF2B5EF4-FFF2-40B4-BE49-F238E27FC236}">
                <a16:creationId xmlns:a16="http://schemas.microsoft.com/office/drawing/2014/main" id="{53D9B84D-E8EB-4DAD-B97E-51E6F3936214}"/>
              </a:ext>
            </a:extLst>
          </p:cNvPr>
          <p:cNvPicPr>
            <a:picLocks noChangeAspect="1"/>
          </p:cNvPicPr>
          <p:nvPr/>
        </p:nvPicPr>
        <p:blipFill>
          <a:blip r:embed="rId3"/>
          <a:stretch>
            <a:fillRect/>
          </a:stretch>
        </p:blipFill>
        <p:spPr>
          <a:xfrm>
            <a:off x="4872131" y="1175027"/>
            <a:ext cx="2171888" cy="548688"/>
          </a:xfrm>
          <a:prstGeom prst="rect">
            <a:avLst/>
          </a:prstGeom>
        </p:spPr>
      </p:pic>
      <p:pic>
        <p:nvPicPr>
          <p:cNvPr id="2" name="图片 1">
            <a:extLst>
              <a:ext uri="{FF2B5EF4-FFF2-40B4-BE49-F238E27FC236}">
                <a16:creationId xmlns:a16="http://schemas.microsoft.com/office/drawing/2014/main" id="{9A442709-B5FA-4B66-A5EB-0D024184A81D}"/>
              </a:ext>
            </a:extLst>
          </p:cNvPr>
          <p:cNvPicPr>
            <a:picLocks noChangeAspect="1"/>
          </p:cNvPicPr>
          <p:nvPr/>
        </p:nvPicPr>
        <p:blipFill>
          <a:blip r:embed="rId4"/>
          <a:stretch>
            <a:fillRect/>
          </a:stretch>
        </p:blipFill>
        <p:spPr>
          <a:xfrm>
            <a:off x="6029621" y="3526651"/>
            <a:ext cx="6162379" cy="3348269"/>
          </a:xfrm>
          <a:prstGeom prst="rect">
            <a:avLst/>
          </a:prstGeom>
        </p:spPr>
      </p:pic>
      <p:pic>
        <p:nvPicPr>
          <p:cNvPr id="3" name="图片 2">
            <a:extLst>
              <a:ext uri="{FF2B5EF4-FFF2-40B4-BE49-F238E27FC236}">
                <a16:creationId xmlns:a16="http://schemas.microsoft.com/office/drawing/2014/main" id="{761F6653-AE1E-4C6E-8279-B048C91ECEE1}"/>
              </a:ext>
            </a:extLst>
          </p:cNvPr>
          <p:cNvPicPr>
            <a:picLocks noChangeAspect="1"/>
          </p:cNvPicPr>
          <p:nvPr/>
        </p:nvPicPr>
        <p:blipFill>
          <a:blip r:embed="rId5"/>
          <a:stretch>
            <a:fillRect/>
          </a:stretch>
        </p:blipFill>
        <p:spPr>
          <a:xfrm>
            <a:off x="8230014" y="6072758"/>
            <a:ext cx="2217612" cy="632515"/>
          </a:xfrm>
          <a:prstGeom prst="rect">
            <a:avLst/>
          </a:prstGeom>
        </p:spPr>
      </p:pic>
      <p:pic>
        <p:nvPicPr>
          <p:cNvPr id="6" name="图片 5">
            <a:extLst>
              <a:ext uri="{FF2B5EF4-FFF2-40B4-BE49-F238E27FC236}">
                <a16:creationId xmlns:a16="http://schemas.microsoft.com/office/drawing/2014/main" id="{05CA3CE3-5E83-4619-8255-DC42099F35B6}"/>
              </a:ext>
            </a:extLst>
          </p:cNvPr>
          <p:cNvPicPr>
            <a:picLocks noChangeAspect="1"/>
          </p:cNvPicPr>
          <p:nvPr/>
        </p:nvPicPr>
        <p:blipFill>
          <a:blip r:embed="rId6"/>
          <a:stretch>
            <a:fillRect/>
          </a:stretch>
        </p:blipFill>
        <p:spPr>
          <a:xfrm>
            <a:off x="35708" y="4232451"/>
            <a:ext cx="6060292" cy="2600956"/>
          </a:xfrm>
          <a:prstGeom prst="rect">
            <a:avLst/>
          </a:prstGeom>
        </p:spPr>
      </p:pic>
      <p:pic>
        <p:nvPicPr>
          <p:cNvPr id="7" name="图片 6">
            <a:extLst>
              <a:ext uri="{FF2B5EF4-FFF2-40B4-BE49-F238E27FC236}">
                <a16:creationId xmlns:a16="http://schemas.microsoft.com/office/drawing/2014/main" id="{4A515BC2-046A-43B0-9DBE-566E229881D7}"/>
              </a:ext>
            </a:extLst>
          </p:cNvPr>
          <p:cNvPicPr>
            <a:picLocks noChangeAspect="1"/>
          </p:cNvPicPr>
          <p:nvPr/>
        </p:nvPicPr>
        <p:blipFill>
          <a:blip r:embed="rId7"/>
          <a:stretch>
            <a:fillRect/>
          </a:stretch>
        </p:blipFill>
        <p:spPr>
          <a:xfrm>
            <a:off x="1914995" y="6159595"/>
            <a:ext cx="1980612" cy="545678"/>
          </a:xfrm>
          <a:prstGeom prst="rect">
            <a:avLst/>
          </a:prstGeom>
        </p:spPr>
      </p:pic>
    </p:spTree>
    <p:extLst>
      <p:ext uri="{BB962C8B-B14F-4D97-AF65-F5344CB8AC3E}">
        <p14:creationId xmlns:p14="http://schemas.microsoft.com/office/powerpoint/2010/main" val="253726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233D0AA-DC17-4C92-A1A5-C2DC27AB833F}"/>
              </a:ext>
            </a:extLst>
          </p:cNvPr>
          <p:cNvPicPr>
            <a:picLocks noChangeAspect="1"/>
          </p:cNvPicPr>
          <p:nvPr/>
        </p:nvPicPr>
        <p:blipFill>
          <a:blip r:embed="rId2"/>
          <a:stretch>
            <a:fillRect/>
          </a:stretch>
        </p:blipFill>
        <p:spPr>
          <a:xfrm>
            <a:off x="0" y="4402319"/>
            <a:ext cx="6642304" cy="2455682"/>
          </a:xfrm>
          <a:prstGeom prst="rect">
            <a:avLst/>
          </a:prstGeom>
        </p:spPr>
      </p:pic>
      <p:pic>
        <p:nvPicPr>
          <p:cNvPr id="3" name="图片 2">
            <a:extLst>
              <a:ext uri="{FF2B5EF4-FFF2-40B4-BE49-F238E27FC236}">
                <a16:creationId xmlns:a16="http://schemas.microsoft.com/office/drawing/2014/main" id="{05070D4F-65F1-4CC1-B9BB-4164708F77F7}"/>
              </a:ext>
            </a:extLst>
          </p:cNvPr>
          <p:cNvPicPr>
            <a:picLocks noChangeAspect="1"/>
          </p:cNvPicPr>
          <p:nvPr/>
        </p:nvPicPr>
        <p:blipFill>
          <a:blip r:embed="rId3"/>
          <a:stretch>
            <a:fillRect/>
          </a:stretch>
        </p:blipFill>
        <p:spPr>
          <a:xfrm>
            <a:off x="4184085" y="4907149"/>
            <a:ext cx="1844200" cy="624894"/>
          </a:xfrm>
          <a:prstGeom prst="rect">
            <a:avLst/>
          </a:prstGeom>
        </p:spPr>
      </p:pic>
      <p:pic>
        <p:nvPicPr>
          <p:cNvPr id="4" name="图片 3">
            <a:extLst>
              <a:ext uri="{FF2B5EF4-FFF2-40B4-BE49-F238E27FC236}">
                <a16:creationId xmlns:a16="http://schemas.microsoft.com/office/drawing/2014/main" id="{915C08D1-48DD-4BE3-9264-BA8469A15369}"/>
              </a:ext>
            </a:extLst>
          </p:cNvPr>
          <p:cNvPicPr>
            <a:picLocks noChangeAspect="1"/>
          </p:cNvPicPr>
          <p:nvPr/>
        </p:nvPicPr>
        <p:blipFill>
          <a:blip r:embed="rId4"/>
          <a:stretch>
            <a:fillRect/>
          </a:stretch>
        </p:blipFill>
        <p:spPr>
          <a:xfrm>
            <a:off x="6514689" y="4323921"/>
            <a:ext cx="5677311" cy="2534079"/>
          </a:xfrm>
          <a:prstGeom prst="rect">
            <a:avLst/>
          </a:prstGeom>
        </p:spPr>
      </p:pic>
      <p:pic>
        <p:nvPicPr>
          <p:cNvPr id="5" name="图片 4">
            <a:extLst>
              <a:ext uri="{FF2B5EF4-FFF2-40B4-BE49-F238E27FC236}">
                <a16:creationId xmlns:a16="http://schemas.microsoft.com/office/drawing/2014/main" id="{AFFF98E1-8D87-4318-BA0B-C450EE6180A1}"/>
              </a:ext>
            </a:extLst>
          </p:cNvPr>
          <p:cNvPicPr>
            <a:picLocks noChangeAspect="1"/>
          </p:cNvPicPr>
          <p:nvPr/>
        </p:nvPicPr>
        <p:blipFill>
          <a:blip r:embed="rId5"/>
          <a:stretch>
            <a:fillRect/>
          </a:stretch>
        </p:blipFill>
        <p:spPr>
          <a:xfrm>
            <a:off x="9886312" y="5188959"/>
            <a:ext cx="2034716" cy="647756"/>
          </a:xfrm>
          <a:prstGeom prst="rect">
            <a:avLst/>
          </a:prstGeom>
        </p:spPr>
      </p:pic>
      <p:pic>
        <p:nvPicPr>
          <p:cNvPr id="6" name="图片 5">
            <a:extLst>
              <a:ext uri="{FF2B5EF4-FFF2-40B4-BE49-F238E27FC236}">
                <a16:creationId xmlns:a16="http://schemas.microsoft.com/office/drawing/2014/main" id="{001C553B-89A5-4E2A-96D1-6C569B2FEDE3}"/>
              </a:ext>
            </a:extLst>
          </p:cNvPr>
          <p:cNvPicPr>
            <a:picLocks noChangeAspect="1"/>
          </p:cNvPicPr>
          <p:nvPr/>
        </p:nvPicPr>
        <p:blipFill>
          <a:blip r:embed="rId6"/>
          <a:stretch>
            <a:fillRect/>
          </a:stretch>
        </p:blipFill>
        <p:spPr>
          <a:xfrm>
            <a:off x="219686" y="78098"/>
            <a:ext cx="5436396" cy="3747017"/>
          </a:xfrm>
          <a:prstGeom prst="rect">
            <a:avLst/>
          </a:prstGeom>
        </p:spPr>
      </p:pic>
      <p:pic>
        <p:nvPicPr>
          <p:cNvPr id="7" name="图片 6">
            <a:extLst>
              <a:ext uri="{FF2B5EF4-FFF2-40B4-BE49-F238E27FC236}">
                <a16:creationId xmlns:a16="http://schemas.microsoft.com/office/drawing/2014/main" id="{A5BEC2B5-4BBB-4DA8-B7A4-BFA358C0A0E4}"/>
              </a:ext>
            </a:extLst>
          </p:cNvPr>
          <p:cNvPicPr>
            <a:picLocks noChangeAspect="1"/>
          </p:cNvPicPr>
          <p:nvPr/>
        </p:nvPicPr>
        <p:blipFill>
          <a:blip r:embed="rId7"/>
          <a:stretch>
            <a:fillRect/>
          </a:stretch>
        </p:blipFill>
        <p:spPr>
          <a:xfrm>
            <a:off x="6433861" y="2448596"/>
            <a:ext cx="5838966" cy="1708079"/>
          </a:xfrm>
          <a:prstGeom prst="rect">
            <a:avLst/>
          </a:prstGeom>
        </p:spPr>
      </p:pic>
    </p:spTree>
    <p:extLst>
      <p:ext uri="{BB962C8B-B14F-4D97-AF65-F5344CB8AC3E}">
        <p14:creationId xmlns:p14="http://schemas.microsoft.com/office/powerpoint/2010/main" val="23352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897317BE-91E5-4E60-BBB8-DD802D3860B9}"/>
              </a:ext>
            </a:extLst>
          </p:cNvPr>
          <p:cNvPicPr>
            <a:picLocks noGrp="1" noChangeAspect="1"/>
          </p:cNvPicPr>
          <p:nvPr>
            <p:ph idx="1"/>
          </p:nvPr>
        </p:nvPicPr>
        <p:blipFill>
          <a:blip r:embed="rId2"/>
          <a:stretch>
            <a:fillRect/>
          </a:stretch>
        </p:blipFill>
        <p:spPr>
          <a:xfrm>
            <a:off x="41000" y="0"/>
            <a:ext cx="5557478" cy="4351338"/>
          </a:xfrm>
          <a:prstGeom prst="rect">
            <a:avLst/>
          </a:prstGeom>
        </p:spPr>
      </p:pic>
      <p:pic>
        <p:nvPicPr>
          <p:cNvPr id="5" name="图片 4">
            <a:extLst>
              <a:ext uri="{FF2B5EF4-FFF2-40B4-BE49-F238E27FC236}">
                <a16:creationId xmlns:a16="http://schemas.microsoft.com/office/drawing/2014/main" id="{C0B7F3A9-CBFC-4362-A3DF-CA38ACF22E22}"/>
              </a:ext>
            </a:extLst>
          </p:cNvPr>
          <p:cNvPicPr>
            <a:picLocks noChangeAspect="1"/>
          </p:cNvPicPr>
          <p:nvPr/>
        </p:nvPicPr>
        <p:blipFill>
          <a:blip r:embed="rId3"/>
          <a:stretch>
            <a:fillRect/>
          </a:stretch>
        </p:blipFill>
        <p:spPr>
          <a:xfrm>
            <a:off x="5736957" y="885405"/>
            <a:ext cx="2697714" cy="662997"/>
          </a:xfrm>
          <a:prstGeom prst="rect">
            <a:avLst/>
          </a:prstGeom>
        </p:spPr>
      </p:pic>
      <p:pic>
        <p:nvPicPr>
          <p:cNvPr id="6" name="图片 5">
            <a:extLst>
              <a:ext uri="{FF2B5EF4-FFF2-40B4-BE49-F238E27FC236}">
                <a16:creationId xmlns:a16="http://schemas.microsoft.com/office/drawing/2014/main" id="{39872EAD-5D7C-4C94-921C-615A1C8C85E0}"/>
              </a:ext>
            </a:extLst>
          </p:cNvPr>
          <p:cNvPicPr>
            <a:picLocks noChangeAspect="1"/>
          </p:cNvPicPr>
          <p:nvPr/>
        </p:nvPicPr>
        <p:blipFill>
          <a:blip r:embed="rId4"/>
          <a:stretch>
            <a:fillRect/>
          </a:stretch>
        </p:blipFill>
        <p:spPr>
          <a:xfrm>
            <a:off x="41000" y="4358423"/>
            <a:ext cx="7277731" cy="2499577"/>
          </a:xfrm>
          <a:prstGeom prst="rect">
            <a:avLst/>
          </a:prstGeom>
        </p:spPr>
      </p:pic>
      <p:pic>
        <p:nvPicPr>
          <p:cNvPr id="7" name="图片 6">
            <a:extLst>
              <a:ext uri="{FF2B5EF4-FFF2-40B4-BE49-F238E27FC236}">
                <a16:creationId xmlns:a16="http://schemas.microsoft.com/office/drawing/2014/main" id="{32A1741F-F1B2-4BB2-B8DC-ADCA4F6DEEAA}"/>
              </a:ext>
            </a:extLst>
          </p:cNvPr>
          <p:cNvPicPr>
            <a:picLocks noChangeAspect="1"/>
          </p:cNvPicPr>
          <p:nvPr/>
        </p:nvPicPr>
        <p:blipFill>
          <a:blip r:embed="rId5"/>
          <a:stretch>
            <a:fillRect/>
          </a:stretch>
        </p:blipFill>
        <p:spPr>
          <a:xfrm>
            <a:off x="7423318" y="5339926"/>
            <a:ext cx="2171888" cy="602032"/>
          </a:xfrm>
          <a:prstGeom prst="rect">
            <a:avLst/>
          </a:prstGeom>
        </p:spPr>
      </p:pic>
    </p:spTree>
    <p:extLst>
      <p:ext uri="{BB962C8B-B14F-4D97-AF65-F5344CB8AC3E}">
        <p14:creationId xmlns:p14="http://schemas.microsoft.com/office/powerpoint/2010/main" val="336598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32BF13-2429-4FB7-AA1D-CA77DD5B5368}"/>
              </a:ext>
            </a:extLst>
          </p:cNvPr>
          <p:cNvPicPr>
            <a:picLocks noChangeAspect="1"/>
          </p:cNvPicPr>
          <p:nvPr/>
        </p:nvPicPr>
        <p:blipFill>
          <a:blip r:embed="rId2"/>
          <a:stretch>
            <a:fillRect/>
          </a:stretch>
        </p:blipFill>
        <p:spPr>
          <a:xfrm>
            <a:off x="6545344" y="3939024"/>
            <a:ext cx="5646656" cy="2859066"/>
          </a:xfrm>
          <a:prstGeom prst="rect">
            <a:avLst/>
          </a:prstGeom>
        </p:spPr>
      </p:pic>
      <p:pic>
        <p:nvPicPr>
          <p:cNvPr id="3" name="图片 2">
            <a:extLst>
              <a:ext uri="{FF2B5EF4-FFF2-40B4-BE49-F238E27FC236}">
                <a16:creationId xmlns:a16="http://schemas.microsoft.com/office/drawing/2014/main" id="{D76374C9-3D61-43D8-9CD2-F7AB2850E7E4}"/>
              </a:ext>
            </a:extLst>
          </p:cNvPr>
          <p:cNvPicPr>
            <a:picLocks noChangeAspect="1"/>
          </p:cNvPicPr>
          <p:nvPr/>
        </p:nvPicPr>
        <p:blipFill>
          <a:blip r:embed="rId3"/>
          <a:stretch>
            <a:fillRect/>
          </a:stretch>
        </p:blipFill>
        <p:spPr>
          <a:xfrm>
            <a:off x="10068564" y="3939024"/>
            <a:ext cx="2034716" cy="594412"/>
          </a:xfrm>
          <a:prstGeom prst="rect">
            <a:avLst/>
          </a:prstGeom>
        </p:spPr>
      </p:pic>
      <p:pic>
        <p:nvPicPr>
          <p:cNvPr id="6" name="图片 5">
            <a:extLst>
              <a:ext uri="{FF2B5EF4-FFF2-40B4-BE49-F238E27FC236}">
                <a16:creationId xmlns:a16="http://schemas.microsoft.com/office/drawing/2014/main" id="{D71CA172-AFC8-42E8-A7B6-314CE6585EED}"/>
              </a:ext>
            </a:extLst>
          </p:cNvPr>
          <p:cNvPicPr>
            <a:picLocks noChangeAspect="1"/>
          </p:cNvPicPr>
          <p:nvPr/>
        </p:nvPicPr>
        <p:blipFill>
          <a:blip r:embed="rId4"/>
          <a:stretch>
            <a:fillRect/>
          </a:stretch>
        </p:blipFill>
        <p:spPr>
          <a:xfrm>
            <a:off x="0" y="4428365"/>
            <a:ext cx="6039373" cy="2429633"/>
          </a:xfrm>
          <a:prstGeom prst="rect">
            <a:avLst/>
          </a:prstGeom>
        </p:spPr>
      </p:pic>
      <p:pic>
        <p:nvPicPr>
          <p:cNvPr id="5" name="图片 4">
            <a:extLst>
              <a:ext uri="{FF2B5EF4-FFF2-40B4-BE49-F238E27FC236}">
                <a16:creationId xmlns:a16="http://schemas.microsoft.com/office/drawing/2014/main" id="{9AC14339-6279-419A-AE74-2D0237DD9A13}"/>
              </a:ext>
            </a:extLst>
          </p:cNvPr>
          <p:cNvPicPr>
            <a:picLocks noChangeAspect="1"/>
          </p:cNvPicPr>
          <p:nvPr/>
        </p:nvPicPr>
        <p:blipFill>
          <a:blip r:embed="rId5"/>
          <a:stretch>
            <a:fillRect/>
          </a:stretch>
        </p:blipFill>
        <p:spPr>
          <a:xfrm>
            <a:off x="3664668" y="4428365"/>
            <a:ext cx="2392887" cy="586791"/>
          </a:xfrm>
          <a:prstGeom prst="rect">
            <a:avLst/>
          </a:prstGeom>
        </p:spPr>
      </p:pic>
      <p:pic>
        <p:nvPicPr>
          <p:cNvPr id="8" name="图片 7">
            <a:extLst>
              <a:ext uri="{FF2B5EF4-FFF2-40B4-BE49-F238E27FC236}">
                <a16:creationId xmlns:a16="http://schemas.microsoft.com/office/drawing/2014/main" id="{9550C49B-CC52-4F12-A022-622314E64465}"/>
              </a:ext>
            </a:extLst>
          </p:cNvPr>
          <p:cNvPicPr>
            <a:picLocks noChangeAspect="1"/>
          </p:cNvPicPr>
          <p:nvPr/>
        </p:nvPicPr>
        <p:blipFill>
          <a:blip r:embed="rId6"/>
          <a:stretch>
            <a:fillRect/>
          </a:stretch>
        </p:blipFill>
        <p:spPr>
          <a:xfrm>
            <a:off x="5643665" y="113131"/>
            <a:ext cx="5175163" cy="2915056"/>
          </a:xfrm>
          <a:prstGeom prst="rect">
            <a:avLst/>
          </a:prstGeom>
        </p:spPr>
      </p:pic>
      <p:pic>
        <p:nvPicPr>
          <p:cNvPr id="7" name="图片 6">
            <a:extLst>
              <a:ext uri="{FF2B5EF4-FFF2-40B4-BE49-F238E27FC236}">
                <a16:creationId xmlns:a16="http://schemas.microsoft.com/office/drawing/2014/main" id="{045E1AE1-EAF6-406D-A97E-4B720B0A5E83}"/>
              </a:ext>
            </a:extLst>
          </p:cNvPr>
          <p:cNvPicPr>
            <a:picLocks noChangeAspect="1"/>
          </p:cNvPicPr>
          <p:nvPr/>
        </p:nvPicPr>
        <p:blipFill>
          <a:blip r:embed="rId7"/>
          <a:stretch>
            <a:fillRect/>
          </a:stretch>
        </p:blipFill>
        <p:spPr>
          <a:xfrm>
            <a:off x="8769324" y="1273453"/>
            <a:ext cx="1836579" cy="594412"/>
          </a:xfrm>
          <a:prstGeom prst="rect">
            <a:avLst/>
          </a:prstGeom>
        </p:spPr>
      </p:pic>
      <p:pic>
        <p:nvPicPr>
          <p:cNvPr id="9" name="图片 8">
            <a:extLst>
              <a:ext uri="{FF2B5EF4-FFF2-40B4-BE49-F238E27FC236}">
                <a16:creationId xmlns:a16="http://schemas.microsoft.com/office/drawing/2014/main" id="{021090FF-D496-4C9C-BED6-E28706675C75}"/>
              </a:ext>
            </a:extLst>
          </p:cNvPr>
          <p:cNvPicPr>
            <a:picLocks noChangeAspect="1"/>
          </p:cNvPicPr>
          <p:nvPr/>
        </p:nvPicPr>
        <p:blipFill>
          <a:blip r:embed="rId8"/>
          <a:stretch>
            <a:fillRect/>
          </a:stretch>
        </p:blipFill>
        <p:spPr>
          <a:xfrm>
            <a:off x="41385" y="0"/>
            <a:ext cx="5175163" cy="4286607"/>
          </a:xfrm>
          <a:prstGeom prst="rect">
            <a:avLst/>
          </a:prstGeom>
        </p:spPr>
      </p:pic>
      <p:pic>
        <p:nvPicPr>
          <p:cNvPr id="10" name="图片 9">
            <a:extLst>
              <a:ext uri="{FF2B5EF4-FFF2-40B4-BE49-F238E27FC236}">
                <a16:creationId xmlns:a16="http://schemas.microsoft.com/office/drawing/2014/main" id="{83F7A389-C1DC-4D04-A13F-79DAEFCE8DCC}"/>
              </a:ext>
            </a:extLst>
          </p:cNvPr>
          <p:cNvPicPr>
            <a:picLocks noChangeAspect="1"/>
          </p:cNvPicPr>
          <p:nvPr/>
        </p:nvPicPr>
        <p:blipFill>
          <a:blip r:embed="rId9"/>
          <a:stretch>
            <a:fillRect/>
          </a:stretch>
        </p:blipFill>
        <p:spPr>
          <a:xfrm>
            <a:off x="2534049" y="2579559"/>
            <a:ext cx="7437765" cy="2057578"/>
          </a:xfrm>
          <a:prstGeom prst="rect">
            <a:avLst/>
          </a:prstGeom>
        </p:spPr>
      </p:pic>
    </p:spTree>
    <p:extLst>
      <p:ext uri="{BB962C8B-B14F-4D97-AF65-F5344CB8AC3E}">
        <p14:creationId xmlns:p14="http://schemas.microsoft.com/office/powerpoint/2010/main" val="20386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87D244C-329A-4E8F-AAD8-2EEDEA800334}"/>
              </a:ext>
            </a:extLst>
          </p:cNvPr>
          <p:cNvPicPr>
            <a:picLocks noChangeAspect="1"/>
          </p:cNvPicPr>
          <p:nvPr/>
        </p:nvPicPr>
        <p:blipFill>
          <a:blip r:embed="rId2"/>
          <a:stretch>
            <a:fillRect/>
          </a:stretch>
        </p:blipFill>
        <p:spPr>
          <a:xfrm>
            <a:off x="1" y="5192102"/>
            <a:ext cx="4788816" cy="1665897"/>
          </a:xfrm>
          <a:prstGeom prst="rect">
            <a:avLst/>
          </a:prstGeom>
        </p:spPr>
      </p:pic>
      <p:pic>
        <p:nvPicPr>
          <p:cNvPr id="3" name="图片 2">
            <a:extLst>
              <a:ext uri="{FF2B5EF4-FFF2-40B4-BE49-F238E27FC236}">
                <a16:creationId xmlns:a16="http://schemas.microsoft.com/office/drawing/2014/main" id="{3303CAEB-DE90-4F54-B7FA-06BF65F1DD09}"/>
              </a:ext>
            </a:extLst>
          </p:cNvPr>
          <p:cNvPicPr>
            <a:picLocks noChangeAspect="1"/>
          </p:cNvPicPr>
          <p:nvPr/>
        </p:nvPicPr>
        <p:blipFill>
          <a:blip r:embed="rId3"/>
          <a:stretch>
            <a:fillRect/>
          </a:stretch>
        </p:blipFill>
        <p:spPr>
          <a:xfrm>
            <a:off x="496003" y="6172200"/>
            <a:ext cx="1928027" cy="541067"/>
          </a:xfrm>
          <a:prstGeom prst="rect">
            <a:avLst/>
          </a:prstGeom>
        </p:spPr>
      </p:pic>
      <p:pic>
        <p:nvPicPr>
          <p:cNvPr id="5" name="图片 4">
            <a:extLst>
              <a:ext uri="{FF2B5EF4-FFF2-40B4-BE49-F238E27FC236}">
                <a16:creationId xmlns:a16="http://schemas.microsoft.com/office/drawing/2014/main" id="{7A25A8B0-76A1-40F5-8492-373FD248976A}"/>
              </a:ext>
            </a:extLst>
          </p:cNvPr>
          <p:cNvPicPr>
            <a:picLocks noChangeAspect="1"/>
          </p:cNvPicPr>
          <p:nvPr/>
        </p:nvPicPr>
        <p:blipFill>
          <a:blip r:embed="rId4"/>
          <a:stretch>
            <a:fillRect/>
          </a:stretch>
        </p:blipFill>
        <p:spPr>
          <a:xfrm>
            <a:off x="0" y="-1"/>
            <a:ext cx="6794004" cy="2894029"/>
          </a:xfrm>
          <a:prstGeom prst="rect">
            <a:avLst/>
          </a:prstGeom>
        </p:spPr>
      </p:pic>
      <p:pic>
        <p:nvPicPr>
          <p:cNvPr id="4" name="图片 3">
            <a:extLst>
              <a:ext uri="{FF2B5EF4-FFF2-40B4-BE49-F238E27FC236}">
                <a16:creationId xmlns:a16="http://schemas.microsoft.com/office/drawing/2014/main" id="{A4CFE555-8209-4577-BDBE-2250AE7993CC}"/>
              </a:ext>
            </a:extLst>
          </p:cNvPr>
          <p:cNvPicPr>
            <a:picLocks noChangeAspect="1"/>
          </p:cNvPicPr>
          <p:nvPr/>
        </p:nvPicPr>
        <p:blipFill>
          <a:blip r:embed="rId5"/>
          <a:stretch>
            <a:fillRect/>
          </a:stretch>
        </p:blipFill>
        <p:spPr>
          <a:xfrm>
            <a:off x="4717188" y="86457"/>
            <a:ext cx="2209992" cy="548688"/>
          </a:xfrm>
          <a:prstGeom prst="rect">
            <a:avLst/>
          </a:prstGeom>
        </p:spPr>
      </p:pic>
      <p:pic>
        <p:nvPicPr>
          <p:cNvPr id="6" name="图片 5">
            <a:extLst>
              <a:ext uri="{FF2B5EF4-FFF2-40B4-BE49-F238E27FC236}">
                <a16:creationId xmlns:a16="http://schemas.microsoft.com/office/drawing/2014/main" id="{072CF330-F9AE-4C73-AC07-00F74611AD81}"/>
              </a:ext>
            </a:extLst>
          </p:cNvPr>
          <p:cNvPicPr>
            <a:picLocks noChangeAspect="1"/>
          </p:cNvPicPr>
          <p:nvPr/>
        </p:nvPicPr>
        <p:blipFill>
          <a:blip r:embed="rId6"/>
          <a:stretch>
            <a:fillRect/>
          </a:stretch>
        </p:blipFill>
        <p:spPr>
          <a:xfrm>
            <a:off x="1" y="2894029"/>
            <a:ext cx="6478246" cy="2298073"/>
          </a:xfrm>
          <a:prstGeom prst="rect">
            <a:avLst/>
          </a:prstGeom>
        </p:spPr>
      </p:pic>
      <p:pic>
        <p:nvPicPr>
          <p:cNvPr id="7" name="图片 6">
            <a:extLst>
              <a:ext uri="{FF2B5EF4-FFF2-40B4-BE49-F238E27FC236}">
                <a16:creationId xmlns:a16="http://schemas.microsoft.com/office/drawing/2014/main" id="{97589F4B-71F9-4789-AD74-06D5D0BC14C0}"/>
              </a:ext>
            </a:extLst>
          </p:cNvPr>
          <p:cNvPicPr>
            <a:picLocks noChangeAspect="1"/>
          </p:cNvPicPr>
          <p:nvPr/>
        </p:nvPicPr>
        <p:blipFill>
          <a:blip r:embed="rId7"/>
          <a:stretch>
            <a:fillRect/>
          </a:stretch>
        </p:blipFill>
        <p:spPr>
          <a:xfrm>
            <a:off x="3926145" y="3526205"/>
            <a:ext cx="2171888" cy="678239"/>
          </a:xfrm>
          <a:prstGeom prst="rect">
            <a:avLst/>
          </a:prstGeom>
        </p:spPr>
      </p:pic>
      <p:pic>
        <p:nvPicPr>
          <p:cNvPr id="8" name="图片 7">
            <a:extLst>
              <a:ext uri="{FF2B5EF4-FFF2-40B4-BE49-F238E27FC236}">
                <a16:creationId xmlns:a16="http://schemas.microsoft.com/office/drawing/2014/main" id="{24311F13-E3DB-49C9-B922-3ECCE796562C}"/>
              </a:ext>
            </a:extLst>
          </p:cNvPr>
          <p:cNvPicPr>
            <a:picLocks noChangeAspect="1"/>
          </p:cNvPicPr>
          <p:nvPr/>
        </p:nvPicPr>
        <p:blipFill>
          <a:blip r:embed="rId8"/>
          <a:stretch>
            <a:fillRect/>
          </a:stretch>
        </p:blipFill>
        <p:spPr>
          <a:xfrm>
            <a:off x="6927180" y="461913"/>
            <a:ext cx="5157069" cy="4185758"/>
          </a:xfrm>
          <a:prstGeom prst="rect">
            <a:avLst/>
          </a:prstGeom>
        </p:spPr>
      </p:pic>
      <p:sp>
        <p:nvSpPr>
          <p:cNvPr id="9" name="文本框 8">
            <a:extLst>
              <a:ext uri="{FF2B5EF4-FFF2-40B4-BE49-F238E27FC236}">
                <a16:creationId xmlns:a16="http://schemas.microsoft.com/office/drawing/2014/main" id="{15F3AFFD-FA03-4111-BADA-924B0A2CE2A6}"/>
              </a:ext>
            </a:extLst>
          </p:cNvPr>
          <p:cNvSpPr txBox="1"/>
          <p:nvPr/>
        </p:nvSpPr>
        <p:spPr>
          <a:xfrm>
            <a:off x="7645138" y="5192102"/>
            <a:ext cx="1159292" cy="369332"/>
          </a:xfrm>
          <a:prstGeom prst="rect">
            <a:avLst/>
          </a:prstGeom>
          <a:noFill/>
        </p:spPr>
        <p:txBody>
          <a:bodyPr wrap="none" rtlCol="0">
            <a:spAutoFit/>
          </a:bodyPr>
          <a:lstStyle/>
          <a:p>
            <a:r>
              <a:rPr lang="en-US" altLang="zh-CN" dirty="0"/>
              <a:t>18877580</a:t>
            </a:r>
            <a:endParaRPr lang="zh-CN" altLang="en-US" dirty="0"/>
          </a:p>
        </p:txBody>
      </p:sp>
      <p:pic>
        <p:nvPicPr>
          <p:cNvPr id="10" name="图片 9">
            <a:extLst>
              <a:ext uri="{FF2B5EF4-FFF2-40B4-BE49-F238E27FC236}">
                <a16:creationId xmlns:a16="http://schemas.microsoft.com/office/drawing/2014/main" id="{2DE8E5DF-E5DE-4404-A052-6916B8C29C5F}"/>
              </a:ext>
            </a:extLst>
          </p:cNvPr>
          <p:cNvPicPr>
            <a:picLocks noChangeAspect="1"/>
          </p:cNvPicPr>
          <p:nvPr/>
        </p:nvPicPr>
        <p:blipFill>
          <a:blip r:embed="rId9"/>
          <a:stretch>
            <a:fillRect/>
          </a:stretch>
        </p:blipFill>
        <p:spPr>
          <a:xfrm>
            <a:off x="2661506" y="2872057"/>
            <a:ext cx="7132938" cy="1775614"/>
          </a:xfrm>
          <a:prstGeom prst="rect">
            <a:avLst/>
          </a:prstGeom>
        </p:spPr>
      </p:pic>
    </p:spTree>
    <p:extLst>
      <p:ext uri="{BB962C8B-B14F-4D97-AF65-F5344CB8AC3E}">
        <p14:creationId xmlns:p14="http://schemas.microsoft.com/office/powerpoint/2010/main" val="140207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4303-A7DD-44F9-9B09-E86E06914F4A}"/>
              </a:ext>
            </a:extLst>
          </p:cNvPr>
          <p:cNvSpPr>
            <a:spLocks noGrp="1"/>
          </p:cNvSpPr>
          <p:nvPr>
            <p:ph type="title"/>
          </p:nvPr>
        </p:nvSpPr>
        <p:spPr/>
        <p:txBody>
          <a:bodyPr/>
          <a:lstStyle/>
          <a:p>
            <a:r>
              <a:rPr lang="en-US" altLang="zh-CN" dirty="0"/>
              <a:t>Thinking about bad data</a:t>
            </a:r>
            <a:endParaRPr lang="zh-CN" altLang="en-US" dirty="0"/>
          </a:p>
        </p:txBody>
      </p:sp>
      <p:sp>
        <p:nvSpPr>
          <p:cNvPr id="3" name="内容占位符 2">
            <a:extLst>
              <a:ext uri="{FF2B5EF4-FFF2-40B4-BE49-F238E27FC236}">
                <a16:creationId xmlns:a16="http://schemas.microsoft.com/office/drawing/2014/main" id="{A3CECBD4-C556-490C-927A-AD1A1967EF3C}"/>
              </a:ext>
            </a:extLst>
          </p:cNvPr>
          <p:cNvSpPr>
            <a:spLocks noGrp="1"/>
          </p:cNvSpPr>
          <p:nvPr>
            <p:ph idx="1"/>
          </p:nvPr>
        </p:nvSpPr>
        <p:spPr/>
        <p:txBody>
          <a:bodyPr>
            <a:normAutofit fontScale="70000" lnSpcReduction="20000"/>
          </a:bodyPr>
          <a:lstStyle/>
          <a:p>
            <a:r>
              <a:rPr lang="en-US" altLang="zh-CN" dirty="0"/>
              <a:t>1. No technology, just discuss or a wide range of describe</a:t>
            </a:r>
          </a:p>
          <a:p>
            <a:r>
              <a:rPr lang="en-US" altLang="zh-CN" dirty="0"/>
              <a:t>1 0with </a:t>
            </a:r>
            <a:r>
              <a:rPr lang="en-US" altLang="zh-CN" dirty="0" err="1"/>
              <a:t>xcode</a:t>
            </a:r>
            <a:r>
              <a:rPr lang="en-US" altLang="zh-CN" dirty="0"/>
              <a:t> 4.6 </a:t>
            </a:r>
            <a:r>
              <a:rPr lang="en-US" altLang="zh-CN" dirty="0" err="1"/>
              <a:t>i</a:t>
            </a:r>
            <a:r>
              <a:rPr lang="en-US" altLang="zh-CN" dirty="0"/>
              <a:t> was also getting this problem. </a:t>
            </a:r>
            <a:r>
              <a:rPr lang="en-US" altLang="zh-CN" dirty="0" err="1"/>
              <a:t>i</a:t>
            </a:r>
            <a:r>
              <a:rPr lang="en-US" altLang="zh-CN" dirty="0"/>
              <a:t> installed the command line tools which made </a:t>
            </a:r>
            <a:r>
              <a:rPr lang="en-US" altLang="zh-CN" dirty="0" err="1"/>
              <a:t>gcc</a:t>
            </a:r>
            <a:r>
              <a:rPr lang="en-US" altLang="zh-CN" dirty="0"/>
              <a:t> available in /</a:t>
            </a:r>
            <a:r>
              <a:rPr lang="en-US" altLang="zh-CN" dirty="0" err="1"/>
              <a:t>usr</a:t>
            </a:r>
            <a:r>
              <a:rPr lang="en-US" altLang="zh-CN" dirty="0"/>
              <a:t>/bin/</a:t>
            </a:r>
            <a:r>
              <a:rPr lang="en-US" altLang="zh-CN" dirty="0" err="1"/>
              <a:t>gcc</a:t>
            </a:r>
            <a:r>
              <a:rPr lang="en-US" altLang="zh-CN" dirty="0"/>
              <a:t>. </a:t>
            </a:r>
            <a:r>
              <a:rPr lang="en-US" altLang="zh-CN" dirty="0" err="1"/>
              <a:t>i</a:t>
            </a:r>
            <a:r>
              <a:rPr lang="en-US" altLang="zh-CN" dirty="0"/>
              <a:t> managed to get it to work using: </a:t>
            </a:r>
            <a:r>
              <a:rPr lang="en-US" altLang="zh-CN" dirty="0" err="1"/>
              <a:t>rvm</a:t>
            </a:r>
            <a:r>
              <a:rPr lang="en-US" altLang="zh-CN" dirty="0"/>
              <a:t> install 1.9.3 --with-</a:t>
            </a:r>
            <a:r>
              <a:rPr lang="en-US" altLang="zh-CN" dirty="0" err="1"/>
              <a:t>gcc</a:t>
            </a:r>
            <a:r>
              <a:rPr lang="en-US" altLang="zh-CN" dirty="0"/>
              <a:t>=</a:t>
            </a:r>
            <a:r>
              <a:rPr lang="en-US" altLang="zh-CN" dirty="0" err="1"/>
              <a:t>gcc</a:t>
            </a:r>
            <a:r>
              <a:rPr lang="en-US" altLang="zh-CN" dirty="0"/>
              <a:t> </a:t>
            </a:r>
            <a:r>
              <a:rPr lang="en-US" altLang="zh-CN" dirty="0" err="1"/>
              <a:t>nb.</a:t>
            </a:r>
            <a:r>
              <a:rPr lang="en-US" altLang="zh-CN" dirty="0"/>
              <a:t> </a:t>
            </a:r>
            <a:r>
              <a:rPr lang="en-US" altLang="zh-CN" dirty="0" err="1"/>
              <a:t>i</a:t>
            </a:r>
            <a:r>
              <a:rPr lang="en-US" altLang="zh-CN" dirty="0"/>
              <a:t> </a:t>
            </a:r>
            <a:r>
              <a:rPr lang="en-US" altLang="zh-CN" dirty="0" err="1"/>
              <a:t>dont</a:t>
            </a:r>
            <a:r>
              <a:rPr lang="en-US" altLang="zh-CN" dirty="0"/>
              <a:t> have homebrew installed.</a:t>
            </a:r>
          </a:p>
          <a:p>
            <a:r>
              <a:rPr lang="en-US" altLang="zh-CN" dirty="0"/>
              <a:t>1 0 </a:t>
            </a:r>
            <a:r>
              <a:rPr lang="en-US" altLang="zh-CN" dirty="0" err="1"/>
              <a:t>i</a:t>
            </a:r>
            <a:r>
              <a:rPr lang="en-US" altLang="zh-CN" dirty="0"/>
              <a:t> resolved this issue by run </a:t>
            </a:r>
            <a:r>
              <a:rPr lang="en-US" altLang="zh-CN" dirty="0" err="1"/>
              <a:t>ie</a:t>
            </a:r>
            <a:r>
              <a:rPr lang="en-US" altLang="zh-CN" dirty="0"/>
              <a:t> 11 as administrator.</a:t>
            </a:r>
          </a:p>
          <a:p>
            <a:r>
              <a:rPr lang="en-US" altLang="zh-CN" dirty="0"/>
              <a:t>1 0 try adding host param </a:t>
            </a:r>
            <a:r>
              <a:rPr lang="en-US" altLang="zh-CN" dirty="0" err="1"/>
              <a:t>mongorestore</a:t>
            </a:r>
            <a:r>
              <a:rPr lang="en-US" altLang="zh-CN" dirty="0"/>
              <a:t> --host=127.0.0.1 --port=27133 dump</a:t>
            </a:r>
          </a:p>
          <a:p>
            <a:r>
              <a:rPr lang="en-US" altLang="zh-CN" dirty="0"/>
              <a:t>1 0 </a:t>
            </a:r>
            <a:r>
              <a:rPr lang="en-US" altLang="zh-CN" dirty="0" err="1"/>
              <a:t>lauch</a:t>
            </a:r>
            <a:r>
              <a:rPr lang="en-US" altLang="zh-CN" dirty="0"/>
              <a:t> the </a:t>
            </a:r>
            <a:r>
              <a:rPr lang="en-US" altLang="zh-CN" dirty="0" err="1"/>
              <a:t>sdk</a:t>
            </a:r>
            <a:r>
              <a:rPr lang="en-US" altLang="zh-CN" dirty="0"/>
              <a:t> manager and download the new package android </a:t>
            </a:r>
            <a:r>
              <a:rPr lang="en-US" altLang="zh-CN" dirty="0" err="1"/>
              <a:t>sdk</a:t>
            </a:r>
            <a:r>
              <a:rPr lang="en-US" altLang="zh-CN" dirty="0"/>
              <a:t> build-tools which didn't get installed </a:t>
            </a:r>
            <a:r>
              <a:rPr lang="en-US" altLang="zh-CN" dirty="0" err="1"/>
              <a:t>automaticaly</a:t>
            </a:r>
            <a:r>
              <a:rPr lang="en-US" altLang="zh-CN" dirty="0"/>
              <a:t> when you update to </a:t>
            </a:r>
            <a:r>
              <a:rPr lang="en-US" altLang="zh-CN" dirty="0" err="1"/>
              <a:t>adt</a:t>
            </a:r>
            <a:r>
              <a:rPr lang="en-US" altLang="zh-CN" dirty="0"/>
              <a:t> 22</a:t>
            </a:r>
          </a:p>
          <a:p>
            <a:r>
              <a:rPr lang="en-US" altLang="zh-CN" dirty="0"/>
              <a:t>0 1 </a:t>
            </a:r>
            <a:r>
              <a:rPr lang="en-US" altLang="zh-CN" dirty="0" err="1"/>
              <a:t>i</a:t>
            </a:r>
            <a:r>
              <a:rPr lang="en-US" altLang="zh-CN" dirty="0"/>
              <a:t> ran into a similar problem, </a:t>
            </a:r>
            <a:r>
              <a:rPr lang="en-US" altLang="zh-CN" dirty="0" err="1"/>
              <a:t>npm</a:t>
            </a:r>
            <a:r>
              <a:rPr lang="en-US" altLang="zh-CN" dirty="0"/>
              <a:t> cache clean solved it.</a:t>
            </a:r>
          </a:p>
          <a:p>
            <a:r>
              <a:rPr lang="en-US" altLang="zh-CN" dirty="0"/>
              <a:t>0 1 you should let visual studio itself tell you why it needs to rebuild. **visual studio 2015** has built in support for this: - tools (menu) - options - project and solution - build and run change </a:t>
            </a:r>
            <a:r>
              <a:rPr lang="en-US" altLang="zh-CN" dirty="0" err="1"/>
              <a:t>msbuild</a:t>
            </a:r>
            <a:r>
              <a:rPr lang="en-US" altLang="zh-CN" dirty="0"/>
              <a:t> project build output verbosity to **detailed** or diagnostics. *to get this information in other visual studio versions, you need to use </a:t>
            </a:r>
            <a:r>
              <a:rPr lang="en-US" altLang="zh-CN" dirty="0" err="1"/>
              <a:t>debugview</a:t>
            </a:r>
            <a:r>
              <a:rPr lang="en-US" altLang="zh-CN" dirty="0"/>
              <a:t> and modify `</a:t>
            </a:r>
            <a:r>
              <a:rPr lang="en-US" altLang="zh-CN" dirty="0" err="1"/>
              <a:t>devenv.exe.config</a:t>
            </a:r>
            <a:r>
              <a:rPr lang="en-US" altLang="zh-CN" dirty="0"/>
              <a:t>` (see </a:t>
            </a:r>
            <a:r>
              <a:rPr lang="en-US" altLang="zh-CN" dirty="0" err="1"/>
              <a:t>colin</a:t>
            </a:r>
            <a:r>
              <a:rPr lang="en-US" altLang="zh-CN" dirty="0"/>
              <a:t> smith's answer: http://stackoverflow.com/a/21759835/1941779). note that this solution does not work for visual studio 2015.*</a:t>
            </a:r>
          </a:p>
          <a:p>
            <a:endParaRPr lang="zh-CN" altLang="en-US" dirty="0"/>
          </a:p>
        </p:txBody>
      </p:sp>
    </p:spTree>
    <p:extLst>
      <p:ext uri="{BB962C8B-B14F-4D97-AF65-F5344CB8AC3E}">
        <p14:creationId xmlns:p14="http://schemas.microsoft.com/office/powerpoint/2010/main" val="227341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13445-2C59-4C32-B3DD-85FF9C53FE92}"/>
              </a:ext>
            </a:extLst>
          </p:cNvPr>
          <p:cNvSpPr>
            <a:spLocks noGrp="1"/>
          </p:cNvSpPr>
          <p:nvPr>
            <p:ph type="title"/>
          </p:nvPr>
        </p:nvSpPr>
        <p:spPr/>
        <p:txBody>
          <a:bodyPr/>
          <a:lstStyle/>
          <a:p>
            <a:r>
              <a:rPr lang="en-US" altLang="zh-CN" dirty="0"/>
              <a:t>Thinking about bad data</a:t>
            </a:r>
            <a:endParaRPr lang="zh-CN" altLang="en-US" dirty="0"/>
          </a:p>
        </p:txBody>
      </p:sp>
      <p:sp>
        <p:nvSpPr>
          <p:cNvPr id="3" name="内容占位符 2">
            <a:extLst>
              <a:ext uri="{FF2B5EF4-FFF2-40B4-BE49-F238E27FC236}">
                <a16:creationId xmlns:a16="http://schemas.microsoft.com/office/drawing/2014/main" id="{FB5AA547-4321-4EC4-8997-157218BFA93E}"/>
              </a:ext>
            </a:extLst>
          </p:cNvPr>
          <p:cNvSpPr>
            <a:spLocks noGrp="1"/>
          </p:cNvSpPr>
          <p:nvPr>
            <p:ph idx="1"/>
          </p:nvPr>
        </p:nvSpPr>
        <p:spPr/>
        <p:txBody>
          <a:bodyPr>
            <a:normAutofit fontScale="62500" lnSpcReduction="20000"/>
          </a:bodyPr>
          <a:lstStyle/>
          <a:p>
            <a:r>
              <a:rPr lang="en-US" altLang="zh-CN" dirty="0"/>
              <a:t>2. Too long sentence and too long code</a:t>
            </a:r>
          </a:p>
          <a:p>
            <a:r>
              <a:rPr lang="en-US" altLang="zh-CN" dirty="0"/>
              <a:t>0 1 use `</a:t>
            </a:r>
            <a:r>
              <a:rPr lang="en-US" altLang="zh-CN" dirty="0" err="1"/>
              <a:t>angularfire</a:t>
            </a:r>
            <a:r>
              <a:rPr lang="en-US" altLang="zh-CN" dirty="0"/>
              <a:t>` if you want explicit sync, i.e. any changes made to your model will instantly propagate to all other clients (and vice versa). use `</a:t>
            </a:r>
            <a:r>
              <a:rPr lang="en-US" altLang="zh-CN" dirty="0" err="1"/>
              <a:t>angularfirecollection</a:t>
            </a:r>
            <a:r>
              <a:rPr lang="en-US" altLang="zh-CN" dirty="0"/>
              <a:t>` if you want to be in control of when any local data changes must be sent to the server. any remote changes will still automatically update your local collection. implicit sync: &lt;!-- language-all: </a:t>
            </a:r>
            <a:r>
              <a:rPr lang="en-US" altLang="zh-CN" dirty="0" err="1"/>
              <a:t>lang-js</a:t>
            </a:r>
            <a:r>
              <a:rPr lang="en-US" altLang="zh-CN" dirty="0"/>
              <a:t> --&gt; </a:t>
            </a:r>
            <a:r>
              <a:rPr lang="en-US" altLang="zh-CN" dirty="0" err="1"/>
              <a:t>myapp.controller</a:t>
            </a:r>
            <a:r>
              <a:rPr lang="en-US" altLang="zh-CN" dirty="0"/>
              <a:t>('</a:t>
            </a:r>
            <a:r>
              <a:rPr lang="en-US" altLang="zh-CN" dirty="0" err="1"/>
              <a:t>myctrl</a:t>
            </a:r>
            <a:r>
              <a:rPr lang="en-US" altLang="zh-CN" dirty="0"/>
              <a:t>', ['$scope', '</a:t>
            </a:r>
            <a:r>
              <a:rPr lang="en-US" altLang="zh-CN" dirty="0" err="1"/>
              <a:t>angularfire</a:t>
            </a:r>
            <a:r>
              <a:rPr lang="en-US" altLang="zh-CN" dirty="0"/>
              <a:t>', function </a:t>
            </a:r>
            <a:r>
              <a:rPr lang="en-US" altLang="zh-CN" dirty="0" err="1"/>
              <a:t>myctrl</a:t>
            </a:r>
            <a:r>
              <a:rPr lang="en-US" altLang="zh-CN" dirty="0"/>
              <a:t>($scope, </a:t>
            </a:r>
            <a:r>
              <a:rPr lang="en-US" altLang="zh-CN" dirty="0" err="1"/>
              <a:t>angularfire</a:t>
            </a:r>
            <a:r>
              <a:rPr lang="en-US" altLang="zh-CN" dirty="0"/>
              <a:t>) { var promise = </a:t>
            </a:r>
            <a:r>
              <a:rPr lang="en-US" altLang="zh-CN" dirty="0" err="1"/>
              <a:t>angularfire</a:t>
            </a:r>
            <a:r>
              <a:rPr lang="en-US" altLang="zh-CN" dirty="0"/>
              <a:t>(</a:t>
            </a:r>
            <a:r>
              <a:rPr lang="en-US" altLang="zh-CN" dirty="0" err="1"/>
              <a:t>url</a:t>
            </a:r>
            <a:r>
              <a:rPr lang="en-US" altLang="zh-CN" dirty="0"/>
              <a:t>, $scope, 'items', []); } ]); first argument is the location of the firebase at which you want to store/retrieve data. second argument is the scope, third argument is the name of the property under $scope you want the data bound as soon as the promise is fulfilled. for example: </a:t>
            </a:r>
            <a:r>
              <a:rPr lang="en-US" altLang="zh-CN" dirty="0" err="1"/>
              <a:t>promise.then</a:t>
            </a:r>
            <a:r>
              <a:rPr lang="en-US" altLang="zh-CN" dirty="0"/>
              <a:t>(function() { // data available in $</a:t>
            </a:r>
            <a:r>
              <a:rPr lang="en-US" altLang="zh-CN" dirty="0" err="1"/>
              <a:t>scope.items</a:t>
            </a:r>
            <a:r>
              <a:rPr lang="en-US" altLang="zh-CN" dirty="0"/>
              <a:t> }); fourth argument is the type of data you want in your </a:t>
            </a:r>
            <a:r>
              <a:rPr lang="en-US" altLang="zh-CN" dirty="0" err="1"/>
              <a:t>js</a:t>
            </a:r>
            <a:r>
              <a:rPr lang="en-US" altLang="zh-CN" dirty="0"/>
              <a:t> object. use `[]` for arrays, `{}` for objects, `""` for strings, `1` for numbers and `true` for </a:t>
            </a:r>
            <a:r>
              <a:rPr lang="en-US" altLang="zh-CN" dirty="0" err="1"/>
              <a:t>boolean</a:t>
            </a:r>
            <a:r>
              <a:rPr lang="en-US" altLang="zh-CN" dirty="0"/>
              <a:t>. note that if no data is present in the provided firebase location you can also use this argument to set the default value. in implicit sync if you want to make any changes, simply modify `$</a:t>
            </a:r>
            <a:r>
              <a:rPr lang="en-US" altLang="zh-CN" dirty="0" err="1"/>
              <a:t>scope.items</a:t>
            </a:r>
            <a:r>
              <a:rPr lang="en-US" altLang="zh-CN" dirty="0"/>
              <a:t>` and the change will automatically synchronize with all other clients via firebase. similarly, any changes made remotely will automatically update `$</a:t>
            </a:r>
            <a:r>
              <a:rPr lang="en-US" altLang="zh-CN" dirty="0" err="1"/>
              <a:t>scope.items</a:t>
            </a:r>
            <a:r>
              <a:rPr lang="en-US" altLang="zh-CN" dirty="0"/>
              <a:t>`. explicit sync: </a:t>
            </a:r>
            <a:r>
              <a:rPr lang="en-US" altLang="zh-CN" dirty="0" err="1"/>
              <a:t>myapp.controller</a:t>
            </a:r>
            <a:r>
              <a:rPr lang="en-US" altLang="zh-CN" dirty="0"/>
              <a:t>('</a:t>
            </a:r>
            <a:r>
              <a:rPr lang="en-US" altLang="zh-CN" dirty="0" err="1"/>
              <a:t>myctrl</a:t>
            </a:r>
            <a:r>
              <a:rPr lang="en-US" altLang="zh-CN" dirty="0"/>
              <a:t>', ['$scope', '</a:t>
            </a:r>
            <a:r>
              <a:rPr lang="en-US" altLang="zh-CN" dirty="0" err="1"/>
              <a:t>angularfirecollection</a:t>
            </a:r>
            <a:r>
              <a:rPr lang="en-US" altLang="zh-CN" dirty="0"/>
              <a:t>', function </a:t>
            </a:r>
            <a:r>
              <a:rPr lang="en-US" altLang="zh-CN" dirty="0" err="1"/>
              <a:t>myctrl</a:t>
            </a:r>
            <a:r>
              <a:rPr lang="en-US" altLang="zh-CN" dirty="0"/>
              <a:t>($scope, </a:t>
            </a:r>
            <a:r>
              <a:rPr lang="en-US" altLang="zh-CN" dirty="0" err="1"/>
              <a:t>angularfirecollection</a:t>
            </a:r>
            <a:r>
              <a:rPr lang="en-US" altLang="zh-CN" dirty="0"/>
              <a:t>) { $</a:t>
            </a:r>
            <a:r>
              <a:rPr lang="en-US" altLang="zh-CN" dirty="0" err="1"/>
              <a:t>scope.items</a:t>
            </a:r>
            <a:r>
              <a:rPr lang="en-US" altLang="zh-CN" dirty="0"/>
              <a:t> = </a:t>
            </a:r>
            <a:r>
              <a:rPr lang="en-US" altLang="zh-CN" dirty="0" err="1"/>
              <a:t>angularfirecollection</a:t>
            </a:r>
            <a:r>
              <a:rPr lang="en-US" altLang="zh-CN" dirty="0"/>
              <a:t>(</a:t>
            </a:r>
            <a:r>
              <a:rPr lang="en-US" altLang="zh-CN" dirty="0" err="1"/>
              <a:t>url</a:t>
            </a:r>
            <a:r>
              <a:rPr lang="en-US" altLang="zh-CN" dirty="0"/>
              <a:t>); } ]); this method only takes one argument. if you want to add or remove items, use the `add`, `remove` or `update` methods. for example: $</a:t>
            </a:r>
            <a:r>
              <a:rPr lang="en-US" altLang="zh-CN" dirty="0" err="1"/>
              <a:t>scope.items.add</a:t>
            </a:r>
            <a:r>
              <a:rPr lang="en-US" altLang="zh-CN" dirty="0"/>
              <a:t>({test: "object"}); since `</a:t>
            </a:r>
            <a:r>
              <a:rPr lang="en-US" altLang="zh-CN" dirty="0" err="1"/>
              <a:t>angularfirecollection</a:t>
            </a:r>
            <a:r>
              <a:rPr lang="en-US" altLang="zh-CN" dirty="0"/>
              <a:t>` does not require a scope, you can also use this if you want to use firebase outside of a controller (like angular directives, modules, etc.) hope this helps!</a:t>
            </a:r>
          </a:p>
          <a:p>
            <a:endParaRPr lang="zh-CN" altLang="en-US" dirty="0"/>
          </a:p>
        </p:txBody>
      </p:sp>
    </p:spTree>
    <p:extLst>
      <p:ext uri="{BB962C8B-B14F-4D97-AF65-F5344CB8AC3E}">
        <p14:creationId xmlns:p14="http://schemas.microsoft.com/office/powerpoint/2010/main" val="263376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6BC4D-6652-41AA-9EC4-7B13640B4955}"/>
              </a:ext>
            </a:extLst>
          </p:cNvPr>
          <p:cNvSpPr>
            <a:spLocks noGrp="1"/>
          </p:cNvSpPr>
          <p:nvPr>
            <p:ph type="title"/>
          </p:nvPr>
        </p:nvSpPr>
        <p:spPr/>
        <p:txBody>
          <a:bodyPr/>
          <a:lstStyle/>
          <a:p>
            <a:r>
              <a:rPr lang="en-US" altLang="zh-CN" dirty="0"/>
              <a:t>Thinking about bad data</a:t>
            </a:r>
            <a:endParaRPr lang="zh-CN" altLang="en-US" dirty="0"/>
          </a:p>
        </p:txBody>
      </p:sp>
      <p:sp>
        <p:nvSpPr>
          <p:cNvPr id="3" name="内容占位符 2">
            <a:extLst>
              <a:ext uri="{FF2B5EF4-FFF2-40B4-BE49-F238E27FC236}">
                <a16:creationId xmlns:a16="http://schemas.microsoft.com/office/drawing/2014/main" id="{76AA1421-074F-429E-8E67-54DB0C5CEA63}"/>
              </a:ext>
            </a:extLst>
          </p:cNvPr>
          <p:cNvSpPr>
            <a:spLocks noGrp="1"/>
          </p:cNvSpPr>
          <p:nvPr>
            <p:ph idx="1"/>
          </p:nvPr>
        </p:nvSpPr>
        <p:spPr/>
        <p:txBody>
          <a:bodyPr>
            <a:normAutofit/>
          </a:bodyPr>
          <a:lstStyle/>
          <a:p>
            <a:r>
              <a:rPr lang="en-US" altLang="zh-CN" dirty="0"/>
              <a:t>3.The method itself is not targeted or too short to contain useful information</a:t>
            </a:r>
          </a:p>
          <a:p>
            <a:r>
              <a:rPr lang="en-US" altLang="zh-CN" sz="2000" dirty="0"/>
              <a:t>0 1 git alias </a:t>
            </a:r>
            <a:r>
              <a:rPr lang="en-US" altLang="zh-CN" sz="2000" dirty="0" err="1"/>
              <a:t>pushall</a:t>
            </a:r>
            <a:r>
              <a:rPr lang="en-US" altLang="zh-CN" sz="2000" dirty="0"/>
              <a:t> "git remote | </a:t>
            </a:r>
            <a:r>
              <a:rPr lang="en-US" altLang="zh-CN" sz="2000" dirty="0" err="1"/>
              <a:t>xargs</a:t>
            </a:r>
            <a:r>
              <a:rPr lang="en-US" altLang="zh-CN" sz="2000" dirty="0"/>
              <a:t> -l 1 git push" git </a:t>
            </a:r>
            <a:r>
              <a:rPr lang="en-US" altLang="zh-CN" sz="2000" dirty="0" err="1"/>
              <a:t>pushall</a:t>
            </a:r>
            <a:endParaRPr lang="en-US" altLang="zh-CN" sz="2000" dirty="0"/>
          </a:p>
          <a:p>
            <a:r>
              <a:rPr lang="en-US" altLang="zh-CN" sz="2000" dirty="0"/>
              <a:t>0 1 add scrolling="no" attribute to the iframe.</a:t>
            </a:r>
          </a:p>
          <a:p>
            <a:r>
              <a:rPr lang="en-US" altLang="zh-CN" sz="2000" dirty="0"/>
              <a:t>0 1 board[3][3] = {{8, 7, 6}, {5, 4, 3}, {2, 1, 0}}; must be: int board[3][3] = {{8, 7, 6}, {5, 4, 3}, {2, 1, 0}};</a:t>
            </a:r>
          </a:p>
          <a:p>
            <a:r>
              <a:rPr lang="en-US" altLang="zh-CN" sz="2000" dirty="0"/>
              <a:t>0 1 change the </a:t>
            </a:r>
            <a:r>
              <a:rPr lang="en-US" altLang="zh-CN" sz="2000" dirty="0" err="1"/>
              <a:t>wrap_content</a:t>
            </a:r>
            <a:r>
              <a:rPr lang="en-US" altLang="zh-CN" sz="2000" dirty="0"/>
              <a:t> to </a:t>
            </a:r>
            <a:r>
              <a:rPr lang="en-US" altLang="zh-CN" sz="2000" dirty="0" err="1"/>
              <a:t>fill_parent</a:t>
            </a:r>
            <a:r>
              <a:rPr lang="en-US" altLang="zh-CN" sz="2000" dirty="0"/>
              <a:t> in the </a:t>
            </a:r>
            <a:r>
              <a:rPr lang="en-US" altLang="zh-CN" sz="2000" dirty="0" err="1"/>
              <a:t>scrollview</a:t>
            </a:r>
            <a:r>
              <a:rPr lang="en-US" altLang="zh-CN" sz="2000" dirty="0"/>
              <a:t> height attribute.</a:t>
            </a:r>
          </a:p>
          <a:p>
            <a:r>
              <a:rPr lang="en-US" altLang="zh-CN" sz="2000" dirty="0"/>
              <a:t>1 0 you need to initialize it first: p = pump().</a:t>
            </a:r>
            <a:r>
              <a:rPr lang="en-US" altLang="zh-CN" sz="2000" dirty="0" err="1"/>
              <a:t>getpumps</a:t>
            </a:r>
            <a:r>
              <a:rPr lang="en-US" altLang="zh-CN" sz="2000" dirty="0"/>
              <a:t>()</a:t>
            </a:r>
          </a:p>
          <a:p>
            <a:r>
              <a:rPr lang="en-US" altLang="zh-CN" sz="2000" dirty="0"/>
              <a:t>1 0 open </a:t>
            </a:r>
            <a:r>
              <a:rPr lang="en-US" altLang="zh-CN" sz="2000" dirty="0" err="1"/>
              <a:t>cmd</a:t>
            </a:r>
            <a:r>
              <a:rPr lang="en-US" altLang="zh-CN" sz="2000" dirty="0"/>
              <a:t> run this </a:t>
            </a:r>
            <a:r>
              <a:rPr lang="en-US" altLang="zh-CN" sz="2000" dirty="0" err="1"/>
              <a:t>sqlcmd</a:t>
            </a:r>
            <a:r>
              <a:rPr lang="en-US" altLang="zh-CN" sz="2000" dirty="0"/>
              <a:t> -l you will get list of </a:t>
            </a:r>
            <a:r>
              <a:rPr lang="en-US" altLang="zh-CN" sz="2000" dirty="0" err="1"/>
              <a:t>sql</a:t>
            </a:r>
            <a:r>
              <a:rPr lang="en-US" altLang="zh-CN" sz="2000" dirty="0"/>
              <a:t> server instance</a:t>
            </a:r>
          </a:p>
          <a:p>
            <a:r>
              <a:rPr lang="en-US" altLang="zh-CN" dirty="0"/>
              <a:t>4.</a:t>
            </a:r>
            <a:r>
              <a:rPr lang="en-US" altLang="zh-CN" b="1" dirty="0"/>
              <a:t> hyperlink</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9476661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876</Words>
  <Application>Microsoft Office PowerPoint</Application>
  <PresentationFormat>宽屏</PresentationFormat>
  <Paragraphs>36</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Weekly Work</vt:lpstr>
      <vt:lpstr>PowerPoint 演示文稿</vt:lpstr>
      <vt:lpstr>PowerPoint 演示文稿</vt:lpstr>
      <vt:lpstr>PowerPoint 演示文稿</vt:lpstr>
      <vt:lpstr>PowerPoint 演示文稿</vt:lpstr>
      <vt:lpstr>PowerPoint 演示文稿</vt:lpstr>
      <vt:lpstr>Thinking about bad data</vt:lpstr>
      <vt:lpstr>Thinking about bad data</vt:lpstr>
      <vt:lpstr>Thinking about bad data</vt:lpstr>
      <vt:lpstr>PowerPoint 演示文稿</vt:lpstr>
      <vt:lpstr>PowerPoint 演示文稿</vt:lpstr>
      <vt:lpstr>RNN-gru</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Erde Lee</dc:creator>
  <cp:lastModifiedBy>Erde Lee</cp:lastModifiedBy>
  <cp:revision>20</cp:revision>
  <dcterms:created xsi:type="dcterms:W3CDTF">2019-04-26T07:49:50Z</dcterms:created>
  <dcterms:modified xsi:type="dcterms:W3CDTF">2019-05-02T10:36:24Z</dcterms:modified>
</cp:coreProperties>
</file>