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444" r:id="rId3"/>
    <p:sldId id="490" r:id="rId4"/>
    <p:sldId id="512" r:id="rId5"/>
    <p:sldId id="525" r:id="rId6"/>
    <p:sldId id="527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6" r:id="rId17"/>
    <p:sldId id="522" r:id="rId18"/>
    <p:sldId id="523" r:id="rId19"/>
    <p:sldId id="462" r:id="rId20"/>
    <p:sldId id="492" r:id="rId21"/>
    <p:sldId id="530" r:id="rId22"/>
    <p:sldId id="528" r:id="rId23"/>
    <p:sldId id="529" r:id="rId24"/>
    <p:sldId id="476" r:id="rId25"/>
    <p:sldId id="472" r:id="rId26"/>
    <p:sldId id="531" r:id="rId27"/>
    <p:sldId id="532" r:id="rId28"/>
    <p:sldId id="533" r:id="rId29"/>
    <p:sldId id="463" r:id="rId30"/>
    <p:sldId id="535" r:id="rId31"/>
    <p:sldId id="534" r:id="rId32"/>
    <p:sldId id="536" r:id="rId33"/>
    <p:sldId id="508" r:id="rId34"/>
    <p:sldId id="29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95"/>
    <a:srgbClr val="000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0673" autoAdjust="0"/>
  </p:normalViewPr>
  <p:slideViewPr>
    <p:cSldViewPr snapToGrid="0">
      <p:cViewPr varScale="1">
        <p:scale>
          <a:sx n="69" d="100"/>
          <a:sy n="69" d="100"/>
        </p:scale>
        <p:origin x="20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5A8B-AFA6-4EFD-8AA1-EE51B96580DD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0581-05EC-4A19-AFB7-2103A7D81E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6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80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9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1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68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51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76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69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00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12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1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8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46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59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2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>
                <a:solidFill>
                  <a:prstClr val="black"/>
                </a:solidFill>
              </a:r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92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18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5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4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08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9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6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A0581-05EC-4A19-AFB7-2103A7D81E7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8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CA77-47B7-4A37-B61A-FEDB6EB0F64E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827F-3802-4BA5-B908-11968474A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notesSlide" Target="../notesSlides/notesSlide24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notesSlide" Target="../notesSlides/notesSlide29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notesSlide" Target="../notesSlides/notesSlide32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DCEE"/>
            </a:gs>
            <a:gs pos="0">
              <a:schemeClr val="bg1"/>
            </a:gs>
            <a:gs pos="47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2593075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3564989" y="995598"/>
            <a:ext cx="1834868" cy="1834868"/>
          </a:xfrm>
          <a:prstGeom prst="arc">
            <a:avLst>
              <a:gd name="adj1" fmla="val 2831571"/>
              <a:gd name="adj2" fmla="val 7979617"/>
            </a:avLst>
          </a:prstGeom>
          <a:ln w="76200"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64990" y="943210"/>
            <a:ext cx="1834867" cy="1834867"/>
          </a:xfrm>
          <a:prstGeom prst="ellipse">
            <a:avLst/>
          </a:prstGeom>
          <a:gradFill>
            <a:gsLst>
              <a:gs pos="69720">
                <a:srgbClr val="F7F7F7"/>
              </a:gs>
              <a:gs pos="15000">
                <a:schemeClr val="bg1"/>
              </a:gs>
              <a:gs pos="35000">
                <a:schemeClr val="bg1"/>
              </a:gs>
              <a:gs pos="66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66" y="1032786"/>
            <a:ext cx="1655714" cy="165571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0" y="4383207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29092" y="3165927"/>
            <a:ext cx="94021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Weekly Work</a:t>
            </a:r>
            <a:endParaRPr lang="zh-CN" altLang="en-US" sz="36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42121" y="5677770"/>
            <a:ext cx="303915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shencz</a:t>
            </a:r>
            <a:endParaRPr lang="en-US" altLang="zh-CN" b="1" dirty="0">
              <a:solidFill>
                <a:srgbClr val="00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20190606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y=1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67A9E3C-4D2A-4BF1-8774-B68D3FB96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90" y="1171472"/>
            <a:ext cx="7209145" cy="3444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8775B1-1B6D-47D8-8430-FDFF39A01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304" y="5476436"/>
            <a:ext cx="9144000" cy="4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y=1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3304A26-755A-4F8C-9E5B-F7B1B4A78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94" y="890363"/>
            <a:ext cx="6019458" cy="41226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F24189-AAA8-4CBD-97F6-78339FAD3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28765"/>
            <a:ext cx="9144000" cy="4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3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y=1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C211FFE-F325-4986-AC42-83B9529F4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65" y="1037591"/>
            <a:ext cx="7254869" cy="28425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C3991C-7FF5-4656-9F73-6368542B1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89049"/>
            <a:ext cx="9144000" cy="4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5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y=1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E40584D-65CE-47B2-B88C-C8675CE58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93307"/>
            <a:ext cx="9144000" cy="423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728433-AE2E-45D4-8762-ABAE24D8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24" y="1013250"/>
            <a:ext cx="6597749" cy="43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3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y=1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E588041-642C-4D56-9085-2F26D4558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50" y="814161"/>
            <a:ext cx="6690940" cy="32235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0FFAFB-49F2-4360-A242-7234998A2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290" y="4037700"/>
            <a:ext cx="6698560" cy="1714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C2D93E-27F6-438C-884C-27F077FBA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430" y="5955512"/>
            <a:ext cx="9144000" cy="3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083E4A0-CE27-4324-8F87-3BE6CABAF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51824"/>
            <a:ext cx="9144000" cy="8473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727EBD-2545-404D-95DB-05E45A759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34" y="961104"/>
            <a:ext cx="7277731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4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26B0EA8-CAD4-4F44-8F15-4158D1EE2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74" y="5929529"/>
            <a:ext cx="2027096" cy="2286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6654E5-693E-4647-B052-DF3F3817A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82" y="955212"/>
            <a:ext cx="7094835" cy="29187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0DFB1E-908A-4F22-B6C9-11EF26893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95971"/>
            <a:ext cx="9144000" cy="6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3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A34ACDD-3104-4220-B69C-5358EEF5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03" y="890363"/>
            <a:ext cx="7300593" cy="40541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523A1B-2212-4040-9EEA-4C2CE19D6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0" y="5548496"/>
            <a:ext cx="8961897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33B451A6-94E5-4D28-8D6E-C9EE4B118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2" y="890363"/>
            <a:ext cx="4679180" cy="39305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F0DFF7-26F6-4E85-80F3-5DF49DCE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99878"/>
            <a:ext cx="9144000" cy="49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8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fasttext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F2917BE-88C4-422C-993C-167A909AB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889" y="2034419"/>
            <a:ext cx="5098222" cy="2789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12700"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851024"/>
            <a:ext cx="5540721" cy="0"/>
          </a:xfrm>
          <a:prstGeom prst="line">
            <a:avLst/>
          </a:prstGeom>
          <a:ln w="762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>
            <p:custDataLst>
              <p:tags r:id="rId1"/>
            </p:custDataLst>
          </p:nvPr>
        </p:nvSpPr>
        <p:spPr>
          <a:xfrm>
            <a:off x="6648451" y="2886075"/>
            <a:ext cx="330200" cy="33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2" name="直接连接符 51"/>
          <p:cNvCxnSpPr/>
          <p:nvPr>
            <p:custDataLst>
              <p:tags r:id="rId2"/>
            </p:custDataLst>
          </p:nvPr>
        </p:nvCxnSpPr>
        <p:spPr>
          <a:xfrm>
            <a:off x="2176463" y="3371850"/>
            <a:ext cx="4011612" cy="0"/>
          </a:xfrm>
          <a:prstGeom prst="line">
            <a:avLst/>
          </a:prstGeom>
          <a:noFill/>
          <a:ln w="6350" cap="flat" cmpd="sng" algn="ctr">
            <a:solidFill>
              <a:srgbClr val="000E94"/>
            </a:solidFill>
            <a:prstDash val="solid"/>
            <a:miter lim="800000"/>
          </a:ln>
          <a:effectLst/>
        </p:spPr>
      </p:cxnSp>
      <p:sp>
        <p:nvSpPr>
          <p:cNvPr id="53" name="椭圆 52"/>
          <p:cNvSpPr/>
          <p:nvPr>
            <p:custDataLst>
              <p:tags r:id="rId3"/>
            </p:custDataLst>
          </p:nvPr>
        </p:nvSpPr>
        <p:spPr>
          <a:xfrm>
            <a:off x="6170615" y="2951169"/>
            <a:ext cx="657225" cy="657225"/>
          </a:xfrm>
          <a:prstGeom prst="ellipse">
            <a:avLst/>
          </a:prstGeom>
          <a:noFill/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>
            <p:custDataLst>
              <p:tags r:id="rId4"/>
            </p:custDataLst>
          </p:nvPr>
        </p:nvSpPr>
        <p:spPr>
          <a:xfrm>
            <a:off x="6265865" y="3046419"/>
            <a:ext cx="466725" cy="466725"/>
          </a:xfrm>
          <a:prstGeom prst="ellipse">
            <a:avLst/>
          </a:prstGeom>
          <a:noFill/>
          <a:ln cmpd="sng">
            <a:solidFill>
              <a:srgbClr val="000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5"/>
            </p:custDataLst>
          </p:nvPr>
        </p:nvSpPr>
        <p:spPr>
          <a:xfrm>
            <a:off x="6297616" y="3078169"/>
            <a:ext cx="403225" cy="40322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6"/>
            </p:custDataLst>
          </p:nvPr>
        </p:nvSpPr>
        <p:spPr>
          <a:xfrm>
            <a:off x="6381753" y="3163888"/>
            <a:ext cx="233363" cy="2333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标题 5"/>
          <p:cNvSpPr txBox="1"/>
          <p:nvPr>
            <p:custDataLst>
              <p:tags r:id="rId7"/>
            </p:custDataLst>
          </p:nvPr>
        </p:nvSpPr>
        <p:spPr bwMode="auto">
          <a:xfrm>
            <a:off x="1687513" y="2154244"/>
            <a:ext cx="443865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None/>
              <a:defRPr/>
            </a:pPr>
            <a:r>
              <a:rPr lang="en-US" altLang="zh-CN" sz="2800" b="1" dirty="0">
                <a:solidFill>
                  <a:srgbClr val="000E9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Visualization test</a:t>
            </a:r>
            <a:endParaRPr lang="zh-CN" altLang="en-US" sz="28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占位符 6"/>
          <p:cNvSpPr txBox="1"/>
          <p:nvPr>
            <p:custDataLst>
              <p:tags r:id="rId8"/>
            </p:custDataLst>
          </p:nvPr>
        </p:nvSpPr>
        <p:spPr bwMode="auto">
          <a:xfrm>
            <a:off x="1687513" y="3416305"/>
            <a:ext cx="44386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963B22"/>
              </a:buClr>
              <a:buSzPct val="110000"/>
              <a:buFontTx/>
              <a:buNone/>
              <a:defRPr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Part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2485476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=1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04FACCB-9D49-43E8-AF20-3BB2E0499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2" y="890363"/>
            <a:ext cx="5692633" cy="47019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BB1CB1-00BD-45D9-85A3-1E1B54CE2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3861"/>
            <a:ext cx="9144000" cy="4089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2485476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=1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46DD55F-434D-4D42-8058-15605C0A5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688"/>
            <a:ext cx="9144000" cy="4272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2A6941-68F8-493F-983B-5811C7976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615" y="1836282"/>
            <a:ext cx="5890770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1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2485476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y=1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6BCE863-39A5-48FD-A84A-6708697A9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99349"/>
            <a:ext cx="9144000" cy="12998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7B3146-5D5D-4DDE-B00D-30994F38D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49" y="1090863"/>
            <a:ext cx="4466436" cy="35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9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2485476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y=1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=0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87C8A9B-6A95-4746-835F-90B9A091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78555"/>
            <a:ext cx="9144000" cy="544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6A1BA-868E-4B15-9941-0E91FFAFC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821" y="1828661"/>
            <a:ext cx="573835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12700"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851024"/>
            <a:ext cx="5540721" cy="0"/>
          </a:xfrm>
          <a:prstGeom prst="line">
            <a:avLst/>
          </a:prstGeom>
          <a:ln w="762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>
            <p:custDataLst>
              <p:tags r:id="rId1"/>
            </p:custDataLst>
          </p:nvPr>
        </p:nvSpPr>
        <p:spPr>
          <a:xfrm>
            <a:off x="6648451" y="2886075"/>
            <a:ext cx="330200" cy="33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2" name="直接连接符 51"/>
          <p:cNvCxnSpPr/>
          <p:nvPr>
            <p:custDataLst>
              <p:tags r:id="rId2"/>
            </p:custDataLst>
          </p:nvPr>
        </p:nvCxnSpPr>
        <p:spPr>
          <a:xfrm>
            <a:off x="2176463" y="3371850"/>
            <a:ext cx="4011612" cy="0"/>
          </a:xfrm>
          <a:prstGeom prst="line">
            <a:avLst/>
          </a:prstGeom>
          <a:noFill/>
          <a:ln w="6350" cap="flat" cmpd="sng" algn="ctr">
            <a:solidFill>
              <a:srgbClr val="000E94"/>
            </a:solidFill>
            <a:prstDash val="solid"/>
            <a:miter lim="800000"/>
          </a:ln>
          <a:effectLst/>
        </p:spPr>
      </p:cxnSp>
      <p:sp>
        <p:nvSpPr>
          <p:cNvPr id="53" name="椭圆 52"/>
          <p:cNvSpPr/>
          <p:nvPr>
            <p:custDataLst>
              <p:tags r:id="rId3"/>
            </p:custDataLst>
          </p:nvPr>
        </p:nvSpPr>
        <p:spPr>
          <a:xfrm>
            <a:off x="6170615" y="2951169"/>
            <a:ext cx="657225" cy="657225"/>
          </a:xfrm>
          <a:prstGeom prst="ellipse">
            <a:avLst/>
          </a:prstGeom>
          <a:noFill/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>
            <p:custDataLst>
              <p:tags r:id="rId4"/>
            </p:custDataLst>
          </p:nvPr>
        </p:nvSpPr>
        <p:spPr>
          <a:xfrm>
            <a:off x="6265865" y="3046419"/>
            <a:ext cx="466725" cy="466725"/>
          </a:xfrm>
          <a:prstGeom prst="ellipse">
            <a:avLst/>
          </a:prstGeom>
          <a:noFill/>
          <a:ln cmpd="sng">
            <a:solidFill>
              <a:srgbClr val="000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5"/>
            </p:custDataLst>
          </p:nvPr>
        </p:nvSpPr>
        <p:spPr>
          <a:xfrm>
            <a:off x="6297616" y="3078169"/>
            <a:ext cx="403225" cy="40322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6"/>
            </p:custDataLst>
          </p:nvPr>
        </p:nvSpPr>
        <p:spPr>
          <a:xfrm>
            <a:off x="6381753" y="3163888"/>
            <a:ext cx="233363" cy="2333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标题 5"/>
          <p:cNvSpPr txBox="1"/>
          <p:nvPr>
            <p:custDataLst>
              <p:tags r:id="rId7"/>
            </p:custDataLst>
          </p:nvPr>
        </p:nvSpPr>
        <p:spPr bwMode="auto">
          <a:xfrm>
            <a:off x="1687513" y="2154244"/>
            <a:ext cx="443865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None/>
              <a:defRPr/>
            </a:pPr>
            <a:r>
              <a:rPr lang="en-US" altLang="zh-CN" sz="2800" b="1" dirty="0">
                <a:solidFill>
                  <a:srgbClr val="000E9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Paper reading</a:t>
            </a:r>
            <a:endParaRPr lang="zh-CN" altLang="en-US" sz="28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占位符 6"/>
          <p:cNvSpPr txBox="1"/>
          <p:nvPr>
            <p:custDataLst>
              <p:tags r:id="rId8"/>
            </p:custDataLst>
          </p:nvPr>
        </p:nvSpPr>
        <p:spPr bwMode="auto">
          <a:xfrm>
            <a:off x="1687513" y="3416305"/>
            <a:ext cx="44386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963B22"/>
              </a:buClr>
              <a:buSzPct val="110000"/>
              <a:buFontTx/>
              <a:buNone/>
              <a:defRPr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Part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Paper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011" y="2122357"/>
            <a:ext cx="88639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1.We introduce the PIP loss, a novel metric on the dissimilarity between word embeddings;</a:t>
            </a:r>
          </a:p>
          <a:p>
            <a:r>
              <a:rPr lang="en-US" altLang="zh-CN" dirty="0"/>
              <a:t>2.</a:t>
            </a:r>
            <a:r>
              <a:rPr lang="en-US" altLang="zh-CN" sz="1400" dirty="0"/>
              <a:t> </a:t>
            </a:r>
            <a:r>
              <a:rPr lang="en-US" altLang="zh-CN" dirty="0"/>
              <a:t>We develop a mathematical framework that reveals a fundamental bias-variance trade-off in dimensionality selection. We explain the existence of an optimal dimensionality, a phenomenon</a:t>
            </a:r>
          </a:p>
          <a:p>
            <a:r>
              <a:rPr lang="en-US" altLang="zh-CN" dirty="0"/>
              <a:t> commonly observed but lacked explanations;</a:t>
            </a:r>
          </a:p>
          <a:p>
            <a:r>
              <a:rPr lang="en-US" altLang="zh-CN" dirty="0"/>
              <a:t>3.</a:t>
            </a:r>
            <a:r>
              <a:rPr lang="en-US" altLang="zh-CN" sz="1400" dirty="0"/>
              <a:t> </a:t>
            </a:r>
            <a:r>
              <a:rPr lang="en-US" altLang="zh-CN" dirty="0"/>
              <a:t>We quantify the robustness of embedding algorithms using the exponent parameter , and</a:t>
            </a:r>
          </a:p>
          <a:p>
            <a:r>
              <a:rPr lang="en-US" altLang="zh-CN" dirty="0"/>
              <a:t>establish that many widely used embedding algorithms, including skip-gram and </a:t>
            </a:r>
            <a:r>
              <a:rPr lang="en-US" altLang="zh-CN" dirty="0" err="1"/>
              <a:t>GloVe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are robust to over-fitting;</a:t>
            </a:r>
          </a:p>
          <a:p>
            <a:r>
              <a:rPr lang="en-US" altLang="zh-CN" dirty="0"/>
              <a:t>4.</a:t>
            </a:r>
            <a:r>
              <a:rPr lang="en-US" altLang="zh-CN" sz="1400" dirty="0"/>
              <a:t> </a:t>
            </a:r>
            <a:r>
              <a:rPr lang="en-US" altLang="zh-CN" dirty="0"/>
              <a:t>We propose a mathematically rigorous answer to the open problem of dimensionality selection</a:t>
            </a:r>
          </a:p>
          <a:p>
            <a:r>
              <a:rPr lang="en-US" altLang="zh-CN" dirty="0"/>
              <a:t>by minimizing the PIP loss. We perform this procedure and cross-validate the results</a:t>
            </a:r>
          </a:p>
          <a:p>
            <a:r>
              <a:rPr lang="en-US" altLang="zh-CN" dirty="0"/>
              <a:t>with grid search for LSA, skip-gram Word2Vec and </a:t>
            </a:r>
            <a:r>
              <a:rPr lang="en-US" altLang="zh-CN" dirty="0" err="1"/>
              <a:t>GloVe</a:t>
            </a:r>
            <a:r>
              <a:rPr lang="en-US" altLang="zh-CN" dirty="0"/>
              <a:t> on an English corpus.</a:t>
            </a:r>
          </a:p>
        </p:txBody>
      </p:sp>
      <p:sp>
        <p:nvSpPr>
          <p:cNvPr id="12" name="矩形: 圆角 3"/>
          <p:cNvSpPr/>
          <p:nvPr/>
        </p:nvSpPr>
        <p:spPr>
          <a:xfrm>
            <a:off x="708930" y="1163464"/>
            <a:ext cx="3573137" cy="609591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contributions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164080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PIP loss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EF8C03-9FFB-4CB7-8C98-2062E08B3543}"/>
              </a:ext>
            </a:extLst>
          </p:cNvPr>
          <p:cNvSpPr txBox="1"/>
          <p:nvPr/>
        </p:nvSpPr>
        <p:spPr>
          <a:xfrm>
            <a:off x="140011" y="2122357"/>
            <a:ext cx="8863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PIP matrix: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PIP loss: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The </a:t>
            </a:r>
            <a:r>
              <a:rPr lang="en-US" altLang="zh-CN" dirty="0" err="1"/>
              <a:t>i-th</a:t>
            </a:r>
            <a:r>
              <a:rPr lang="en-US" altLang="zh-CN" dirty="0"/>
              <a:t> row of the PIP matrix, can be viewed as the relative position of vi anchored all other vector.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7C4879-B38E-42A0-B325-177D9332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427" y="2013204"/>
            <a:ext cx="2043142" cy="520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3C5683-44E2-42ED-B01E-BB2D29A60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427" y="2987002"/>
            <a:ext cx="4541914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3416842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Dimensionality affect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EF8C03-9FFB-4CB7-8C98-2062E08B3543}"/>
              </a:ext>
            </a:extLst>
          </p:cNvPr>
          <p:cNvSpPr txBox="1"/>
          <p:nvPr/>
        </p:nvSpPr>
        <p:spPr>
          <a:xfrm>
            <a:off x="140011" y="2122357"/>
            <a:ext cx="8863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The PIP loss is affected by k, the dimensionality we select for the trained embedding</a:t>
            </a:r>
          </a:p>
          <a:p>
            <a:pPr algn="l"/>
            <a:r>
              <a:rPr lang="en-US" altLang="zh-CN" dirty="0"/>
              <a:t>When dimensionality is too large, too much noise is included, causing the second and third terms to be too large(high variance).</a:t>
            </a:r>
          </a:p>
        </p:txBody>
      </p:sp>
    </p:spTree>
    <p:extLst>
      <p:ext uri="{BB962C8B-B14F-4D97-AF65-F5344CB8AC3E}">
        <p14:creationId xmlns:p14="http://schemas.microsoft.com/office/powerpoint/2010/main" val="413424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3416842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Dimensionality Selection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EF8C03-9FFB-4CB7-8C98-2062E08B3543}"/>
              </a:ext>
            </a:extLst>
          </p:cNvPr>
          <p:cNvSpPr txBox="1"/>
          <p:nvPr/>
        </p:nvSpPr>
        <p:spPr>
          <a:xfrm>
            <a:off x="140011" y="2122357"/>
            <a:ext cx="8863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Simulate the clean signal matrix M = UDV and the noisy signal matrix M = m + Z</a:t>
            </a:r>
          </a:p>
          <a:p>
            <a:pPr algn="l"/>
            <a:r>
              <a:rPr lang="en-US" altLang="zh-CN" dirty="0"/>
              <a:t>Factorizing M and m we can simulate the oracle embedding E = UD` and trained embedding E, in which case the PIP loss between them can be </a:t>
            </a:r>
            <a:r>
              <a:rPr lang="en-US" altLang="zh-CN" dirty="0" err="1"/>
              <a:t>firectly</a:t>
            </a:r>
            <a:r>
              <a:rPr lang="en-US" altLang="zh-CN" dirty="0"/>
              <a:t> calculated.</a:t>
            </a:r>
          </a:p>
          <a:p>
            <a:pPr algn="l"/>
            <a:endParaRPr lang="en-US" altLang="zh-CN" dirty="0"/>
          </a:p>
          <a:p>
            <a:r>
              <a:rPr lang="en-US" altLang="zh-CN" dirty="0"/>
              <a:t>For skip-gram, we use the PMI matrix as its signal matrix</a:t>
            </a:r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694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12700"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851024"/>
            <a:ext cx="5540721" cy="0"/>
          </a:xfrm>
          <a:prstGeom prst="line">
            <a:avLst/>
          </a:prstGeom>
          <a:ln w="762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>
            <p:custDataLst>
              <p:tags r:id="rId1"/>
            </p:custDataLst>
          </p:nvPr>
        </p:nvSpPr>
        <p:spPr>
          <a:xfrm>
            <a:off x="6648451" y="2886075"/>
            <a:ext cx="330200" cy="33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2" name="直接连接符 51"/>
          <p:cNvCxnSpPr/>
          <p:nvPr>
            <p:custDataLst>
              <p:tags r:id="rId2"/>
            </p:custDataLst>
          </p:nvPr>
        </p:nvCxnSpPr>
        <p:spPr>
          <a:xfrm>
            <a:off x="2176463" y="3371850"/>
            <a:ext cx="4011612" cy="0"/>
          </a:xfrm>
          <a:prstGeom prst="line">
            <a:avLst/>
          </a:prstGeom>
          <a:noFill/>
          <a:ln w="6350" cap="flat" cmpd="sng" algn="ctr">
            <a:solidFill>
              <a:srgbClr val="000E94"/>
            </a:solidFill>
            <a:prstDash val="solid"/>
            <a:miter lim="800000"/>
          </a:ln>
          <a:effectLst/>
        </p:spPr>
      </p:cxnSp>
      <p:sp>
        <p:nvSpPr>
          <p:cNvPr id="53" name="椭圆 52"/>
          <p:cNvSpPr/>
          <p:nvPr>
            <p:custDataLst>
              <p:tags r:id="rId3"/>
            </p:custDataLst>
          </p:nvPr>
        </p:nvSpPr>
        <p:spPr>
          <a:xfrm>
            <a:off x="6170615" y="2951169"/>
            <a:ext cx="657225" cy="657225"/>
          </a:xfrm>
          <a:prstGeom prst="ellipse">
            <a:avLst/>
          </a:prstGeom>
          <a:noFill/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>
            <p:custDataLst>
              <p:tags r:id="rId4"/>
            </p:custDataLst>
          </p:nvPr>
        </p:nvSpPr>
        <p:spPr>
          <a:xfrm>
            <a:off x="6265865" y="3046419"/>
            <a:ext cx="466725" cy="466725"/>
          </a:xfrm>
          <a:prstGeom prst="ellipse">
            <a:avLst/>
          </a:prstGeom>
          <a:noFill/>
          <a:ln cmpd="sng">
            <a:solidFill>
              <a:srgbClr val="000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5"/>
            </p:custDataLst>
          </p:nvPr>
        </p:nvSpPr>
        <p:spPr>
          <a:xfrm>
            <a:off x="6297616" y="3078169"/>
            <a:ext cx="403225" cy="40322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6"/>
            </p:custDataLst>
          </p:nvPr>
        </p:nvSpPr>
        <p:spPr>
          <a:xfrm>
            <a:off x="6381753" y="3163888"/>
            <a:ext cx="233363" cy="2333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标题 5"/>
          <p:cNvSpPr txBox="1"/>
          <p:nvPr>
            <p:custDataLst>
              <p:tags r:id="rId7"/>
            </p:custDataLst>
          </p:nvPr>
        </p:nvSpPr>
        <p:spPr bwMode="auto">
          <a:xfrm>
            <a:off x="1687513" y="2154244"/>
            <a:ext cx="443865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None/>
              <a:defRPr/>
            </a:pPr>
            <a:r>
              <a:rPr lang="en-US" altLang="zh-CN" sz="2800" b="1" dirty="0">
                <a:solidFill>
                  <a:srgbClr val="000E9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Saliency map</a:t>
            </a:r>
            <a:endParaRPr lang="zh-CN" altLang="en-US" sz="28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占位符 6"/>
          <p:cNvSpPr txBox="1"/>
          <p:nvPr>
            <p:custDataLst>
              <p:tags r:id="rId8"/>
            </p:custDataLst>
          </p:nvPr>
        </p:nvSpPr>
        <p:spPr bwMode="auto">
          <a:xfrm>
            <a:off x="1687513" y="3416305"/>
            <a:ext cx="44386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963B22"/>
              </a:buClr>
              <a:buSzPct val="110000"/>
              <a:buFontTx/>
              <a:buNone/>
              <a:defRPr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Part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2" y="284389"/>
            <a:ext cx="1692275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CNN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D45FB056-4371-44EE-BA56-6F07248E5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2" y="890363"/>
            <a:ext cx="4726876" cy="27970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04FE53-D494-4099-9E0F-1A1A6899D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2" y="3687416"/>
            <a:ext cx="4726876" cy="24250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3416842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Saliency map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EF8C03-9FFB-4CB7-8C98-2062E08B3543}"/>
              </a:ext>
            </a:extLst>
          </p:cNvPr>
          <p:cNvSpPr txBox="1"/>
          <p:nvPr/>
        </p:nvSpPr>
        <p:spPr>
          <a:xfrm>
            <a:off x="140010" y="1062991"/>
            <a:ext cx="8863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Paper reading :Deep Inside Convolutional Networks: </a:t>
            </a:r>
            <a:r>
              <a:rPr lang="en-US" altLang="zh-CN" dirty="0" err="1"/>
              <a:t>Visualising</a:t>
            </a:r>
            <a:r>
              <a:rPr lang="en-US" altLang="zh-CN" dirty="0"/>
              <a:t> Image Classification Models and Saliency Maps</a:t>
            </a:r>
          </a:p>
          <a:p>
            <a:pPr marL="342900" indent="-342900" algn="l">
              <a:buAutoNum type="arabicPeriod"/>
            </a:pPr>
            <a:endParaRPr lang="en-US" altLang="zh-CN" dirty="0"/>
          </a:p>
          <a:p>
            <a:r>
              <a:rPr lang="en-US" altLang="zh-CN" dirty="0"/>
              <a:t>The idea is pretty simple. We compute the gradient of output category with respect to input image. This should tell us how output category value changes with respect to a small change in input image pixels. All the positive values in the gradients tell us that a small change to that pixel will increase the output value. Hence, visualizing these gradients, which are the same shape as the image should provide some intuition of attention.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95632E-186C-4F3B-8A77-EBA1AC5B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585" y="3564704"/>
            <a:ext cx="3458021" cy="24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3416842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Saliency map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8523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EF8C03-9FFB-4CB7-8C98-2062E08B3543}"/>
              </a:ext>
            </a:extLst>
          </p:cNvPr>
          <p:cNvSpPr txBox="1"/>
          <p:nvPr/>
        </p:nvSpPr>
        <p:spPr>
          <a:xfrm>
            <a:off x="140011" y="1037259"/>
            <a:ext cx="8863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Paper reading :Visualizing</a:t>
            </a:r>
            <a:r>
              <a:rPr lang="zh-CN" altLang="en-US" dirty="0"/>
              <a:t> </a:t>
            </a:r>
            <a:r>
              <a:rPr lang="en-US" altLang="zh-CN" dirty="0"/>
              <a:t>and Understanding Convolutional Networks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91CBAE-B0D4-4880-BD17-D0C7AF752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351" y="2692922"/>
            <a:ext cx="3307367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06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12700"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851024"/>
            <a:ext cx="5540721" cy="0"/>
          </a:xfrm>
          <a:prstGeom prst="line">
            <a:avLst/>
          </a:prstGeom>
          <a:ln w="762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>
            <p:custDataLst>
              <p:tags r:id="rId1"/>
            </p:custDataLst>
          </p:nvPr>
        </p:nvSpPr>
        <p:spPr>
          <a:xfrm>
            <a:off x="6648451" y="2886075"/>
            <a:ext cx="330200" cy="33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2" name="直接连接符 51"/>
          <p:cNvCxnSpPr/>
          <p:nvPr>
            <p:custDataLst>
              <p:tags r:id="rId2"/>
            </p:custDataLst>
          </p:nvPr>
        </p:nvCxnSpPr>
        <p:spPr>
          <a:xfrm>
            <a:off x="2176463" y="3371850"/>
            <a:ext cx="4011612" cy="0"/>
          </a:xfrm>
          <a:prstGeom prst="line">
            <a:avLst/>
          </a:prstGeom>
          <a:noFill/>
          <a:ln w="6350" cap="flat" cmpd="sng" algn="ctr">
            <a:solidFill>
              <a:srgbClr val="000E94"/>
            </a:solidFill>
            <a:prstDash val="solid"/>
            <a:miter lim="800000"/>
          </a:ln>
          <a:effectLst/>
        </p:spPr>
      </p:cxnSp>
      <p:sp>
        <p:nvSpPr>
          <p:cNvPr id="53" name="椭圆 52"/>
          <p:cNvSpPr/>
          <p:nvPr>
            <p:custDataLst>
              <p:tags r:id="rId3"/>
            </p:custDataLst>
          </p:nvPr>
        </p:nvSpPr>
        <p:spPr>
          <a:xfrm>
            <a:off x="6170615" y="2951169"/>
            <a:ext cx="657225" cy="657225"/>
          </a:xfrm>
          <a:prstGeom prst="ellipse">
            <a:avLst/>
          </a:prstGeom>
          <a:noFill/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>
            <p:custDataLst>
              <p:tags r:id="rId4"/>
            </p:custDataLst>
          </p:nvPr>
        </p:nvSpPr>
        <p:spPr>
          <a:xfrm>
            <a:off x="6265865" y="3046419"/>
            <a:ext cx="466725" cy="466725"/>
          </a:xfrm>
          <a:prstGeom prst="ellipse">
            <a:avLst/>
          </a:prstGeom>
          <a:noFill/>
          <a:ln cmpd="sng">
            <a:solidFill>
              <a:srgbClr val="000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5"/>
            </p:custDataLst>
          </p:nvPr>
        </p:nvSpPr>
        <p:spPr>
          <a:xfrm>
            <a:off x="6297616" y="3078169"/>
            <a:ext cx="403225" cy="40322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6"/>
            </p:custDataLst>
          </p:nvPr>
        </p:nvSpPr>
        <p:spPr>
          <a:xfrm>
            <a:off x="6381753" y="3163888"/>
            <a:ext cx="233363" cy="2333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标题 5"/>
          <p:cNvSpPr txBox="1"/>
          <p:nvPr>
            <p:custDataLst>
              <p:tags r:id="rId7"/>
            </p:custDataLst>
          </p:nvPr>
        </p:nvSpPr>
        <p:spPr bwMode="auto">
          <a:xfrm>
            <a:off x="1687513" y="2154244"/>
            <a:ext cx="443865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None/>
              <a:defRPr/>
            </a:pPr>
            <a:r>
              <a:rPr lang="en-US" altLang="zh-CN" sz="2800" b="1" dirty="0">
                <a:solidFill>
                  <a:srgbClr val="000E9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question</a:t>
            </a:r>
            <a:endParaRPr lang="zh-CN" altLang="en-US" sz="2800" b="1" dirty="0">
              <a:solidFill>
                <a:srgbClr val="000E9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占位符 6"/>
          <p:cNvSpPr txBox="1"/>
          <p:nvPr>
            <p:custDataLst>
              <p:tags r:id="rId8"/>
            </p:custDataLst>
          </p:nvPr>
        </p:nvSpPr>
        <p:spPr bwMode="auto">
          <a:xfrm>
            <a:off x="1687513" y="3416305"/>
            <a:ext cx="44386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963B22"/>
              </a:buClr>
              <a:buSzPct val="110000"/>
              <a:buFontTx/>
              <a:buNone/>
              <a:defRPr/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693173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5" y="284480"/>
            <a:ext cx="2386965" cy="529590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question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153152-E6FA-4C87-95B4-BCCD050ED6BB}"/>
              </a:ext>
            </a:extLst>
          </p:cNvPr>
          <p:cNvSpPr txBox="1"/>
          <p:nvPr/>
        </p:nvSpPr>
        <p:spPr>
          <a:xfrm>
            <a:off x="1174242" y="2865864"/>
            <a:ext cx="679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quantitative</a:t>
            </a:r>
            <a:r>
              <a:rPr lang="zh-CN" altLang="en-US" dirty="0"/>
              <a:t> </a:t>
            </a:r>
            <a:r>
              <a:rPr lang="en-US" altLang="zh-CN" dirty="0"/>
              <a:t>indicator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 and it`s accuracy?</a:t>
            </a:r>
          </a:p>
        </p:txBody>
      </p:sp>
    </p:spTree>
    <p:extLst>
      <p:ext uri="{BB962C8B-B14F-4D97-AF65-F5344CB8AC3E}">
        <p14:creationId xmlns:p14="http://schemas.microsoft.com/office/powerpoint/2010/main" val="1269385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DCEE"/>
            </a:gs>
            <a:gs pos="0">
              <a:schemeClr val="bg1"/>
            </a:gs>
            <a:gs pos="47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2538747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2593075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3564989" y="995598"/>
            <a:ext cx="1834868" cy="1834868"/>
          </a:xfrm>
          <a:prstGeom prst="arc">
            <a:avLst>
              <a:gd name="adj1" fmla="val 2831571"/>
              <a:gd name="adj2" fmla="val 7979617"/>
            </a:avLst>
          </a:prstGeom>
          <a:ln w="76200"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64990" y="943210"/>
            <a:ext cx="1834867" cy="1834867"/>
          </a:xfrm>
          <a:prstGeom prst="ellipse">
            <a:avLst/>
          </a:prstGeom>
          <a:gradFill>
            <a:gsLst>
              <a:gs pos="69720">
                <a:srgbClr val="F7F7F7"/>
              </a:gs>
              <a:gs pos="15000">
                <a:schemeClr val="bg1"/>
              </a:gs>
              <a:gs pos="35000">
                <a:schemeClr val="bg1"/>
              </a:gs>
              <a:gs pos="66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66" y="1032786"/>
            <a:ext cx="1655714" cy="16557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54566" y="3576151"/>
            <a:ext cx="225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谢谢！</a:t>
            </a:r>
            <a:endParaRPr lang="zh-CN" altLang="en-US" sz="4000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240" y="5919054"/>
            <a:ext cx="219540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汇 报 人：沈椿壮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=1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A1ECE35-C131-4477-8CCC-94016718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451" y="4807694"/>
            <a:ext cx="3635055" cy="3429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806F6A-4D26-49DD-8BAB-36CBC4691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493" y="2293521"/>
            <a:ext cx="5685013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6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=1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ECDEAF7-CECC-4353-82B6-98D9DDA46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93" y="1343933"/>
            <a:ext cx="7308213" cy="33530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6B4996-84DE-46D6-8E1D-E27EEC307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514067"/>
            <a:ext cx="9144000" cy="4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=1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1B94177-0EB7-4AA2-B037-0B388AE00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99460"/>
            <a:ext cx="9144000" cy="2887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AAD51E-2EEC-43A2-889A-B5F4C37B0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38" y="1535266"/>
            <a:ext cx="7201524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8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=1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04B0DC6-17BB-480A-96E8-BCC20D7BD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51" y="1343933"/>
            <a:ext cx="7117697" cy="36121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8C6FC1-173F-487A-AC64-60A2D44EF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2" y="5691288"/>
            <a:ext cx="9144000" cy="3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6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=1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CCD6333-BA52-43BF-9130-7DFEBAE74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95371"/>
            <a:ext cx="9144000" cy="320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82E3B7-2433-43EB-93E4-5A51CC9F9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31" y="976908"/>
            <a:ext cx="7110076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54073" y="284389"/>
            <a:ext cx="2312874" cy="529772"/>
            <a:chOff x="0" y="284389"/>
            <a:chExt cx="1692275" cy="529772"/>
          </a:xfrm>
          <a:solidFill>
            <a:srgbClr val="000E95"/>
          </a:solidFill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y=0  </a:t>
              </a:r>
              <a:r>
                <a:rPr lang="en-US" altLang="zh-CN" sz="2000" b="1" dirty="0" err="1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y_pred</a:t>
              </a:r>
              <a:r>
                <a:rPr lang="en-US" altLang="zh-CN" sz="2000" b="1" dirty="0">
                  <a:solidFill>
                    <a:prstClr val="whit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Arial" panose="020B0604020202020204" pitchFamily="34" charset="0"/>
                </a:rPr>
                <a:t>=1</a:t>
              </a:r>
              <a:endParaRPr lang="zh-CN" altLang="en-US" sz="20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38100">
            <a:solidFill>
              <a:srgbClr val="000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30630"/>
            <a:ext cx="607329" cy="6073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08931" y="6299200"/>
            <a:ext cx="7738383" cy="0"/>
          </a:xfrm>
          <a:prstGeom prst="line">
            <a:avLst/>
          </a:prstGeom>
          <a:ln>
            <a:solidFill>
              <a:srgbClr val="000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870161F-00C6-47BA-9AFC-764D7E38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32181"/>
            <a:ext cx="9144000" cy="8086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B23979-3355-4556-960D-2056CBB68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31" y="890364"/>
            <a:ext cx="4900132" cy="41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5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Straight Connector 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标题 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文本占位符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Straight Connector 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标题 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文本占位符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Straight Connector 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Straight Connector 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标题 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文本占位符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Oval 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标题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230141"/>
  <p:tag name="MH_LIBRARY" val="GRAPHIC"/>
  <p:tag name="MH_ORDER" val="文本占位符 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611</Words>
  <Application>Microsoft Office PowerPoint</Application>
  <PresentationFormat>全屏显示(4:3)</PresentationFormat>
  <Paragraphs>108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Adobe 黑体 Std R</vt:lpstr>
      <vt:lpstr>微软雅黑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程垚松</dc:creator>
  <cp:lastModifiedBy>Erde Lee</cp:lastModifiedBy>
  <cp:revision>1067</cp:revision>
  <dcterms:created xsi:type="dcterms:W3CDTF">2017-06-05T07:31:00Z</dcterms:created>
  <dcterms:modified xsi:type="dcterms:W3CDTF">2019-06-06T08:59:48Z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