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63" r:id="rId6"/>
    <p:sldId id="259" r:id="rId7"/>
    <p:sldId id="260"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39FC65-E8CD-4BDE-9618-BCA0EC1B5C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41B2C21-8D4D-455F-8536-17D0179B9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505FFEC-D2DC-4577-A84D-ABA8B71208C6}"/>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xmlns="" id="{D8BEDE66-553F-4DE3-971C-40FF90745E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03871C5-BF47-464F-B9AF-1B37C2EF177F}"/>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227950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8BFD75-0C3C-42B4-A4F1-6AA34CABDC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336FF96-65F4-4748-9A6D-64CA144FFB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C6E4EFA-33B1-4925-99A0-DDD420D27036}"/>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xmlns="" id="{8906A624-5475-4324-AD70-9041E65113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0918C45-9E81-43D8-93E1-41CE8CF8B3C0}"/>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86180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C8A0E95A-321C-4351-B338-14524CAD77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81E7F61-CA89-406C-83DD-545094746E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46D19498-6E49-49BE-8D86-413FF3FBE522}"/>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xmlns="" id="{2E1E6717-2EB2-4965-9374-DEF72B79B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A9DA84B-A3E7-48BF-A681-43477F9B44C0}"/>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178133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835258-9123-41C1-9330-F9772F0453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13FACA-468A-4B0A-BA36-36D7AA8783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7FA3710-D8DB-4675-BC26-490B558884D6}"/>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xmlns="" id="{9D9AB173-4A79-4F74-851D-BDC368DEE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7254F2A-5CF6-47B6-B3F3-954032ACFAE6}"/>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240767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E24B32-1E04-4E95-8A93-45FC70E8F5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185EF45-3FDE-461E-BA2B-5B84F9287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E16D187E-051E-439F-B86C-88076CB36E0E}"/>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xmlns="" id="{40CB7988-B6D0-4722-958B-3BC399092B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03739D4-3EAA-4AB7-8C5C-04A7759DE883}"/>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196482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E1FDD3-7368-4AB1-8DB7-19FFF11284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7A24481-753B-4BF8-9589-9AB6BF3E69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95827F10-4D81-45AF-9AD6-3BD3CD4A3B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BF0ABCAF-838F-4BFB-BC8C-5B61EE703E4D}"/>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6" name="页脚占位符 5">
            <a:extLst>
              <a:ext uri="{FF2B5EF4-FFF2-40B4-BE49-F238E27FC236}">
                <a16:creationId xmlns:a16="http://schemas.microsoft.com/office/drawing/2014/main" xmlns="" id="{B101CA70-966E-4640-92DD-BF13806ECC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597CADE-3041-446C-B8E0-166BA440D18A}"/>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36656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C36C78-F393-4B15-B593-0C9F239F5E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2D97278-8A19-474C-920D-A2B02D311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CFBE4721-68CB-49D4-B973-FED66F4ADB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A933BFA6-5023-4C65-9489-DD9CB632F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5F00A87-8AEF-4D69-AA98-98EDF90317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8397FF95-AF33-4E48-B6F5-B05434E2E024}"/>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8" name="页脚占位符 7">
            <a:extLst>
              <a:ext uri="{FF2B5EF4-FFF2-40B4-BE49-F238E27FC236}">
                <a16:creationId xmlns:a16="http://schemas.microsoft.com/office/drawing/2014/main" xmlns="" id="{74CB3514-D2E5-4F62-874A-CBB844F27A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2AA89314-AEA0-474C-8EF1-A778F37FFAA3}"/>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182224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B5CF617-CA66-40B2-BA49-B09166CCF4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F51CB532-D721-4D71-9088-D42B3254C79A}"/>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4" name="页脚占位符 3">
            <a:extLst>
              <a:ext uri="{FF2B5EF4-FFF2-40B4-BE49-F238E27FC236}">
                <a16:creationId xmlns:a16="http://schemas.microsoft.com/office/drawing/2014/main" xmlns="" id="{D434BE1A-AD5D-49B6-B09E-D03227CD7F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E382E90B-DA69-4145-8918-C49B9A36C3E2}"/>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21344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2A204C98-7837-49F3-A292-44E6462D2B4E}"/>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3" name="页脚占位符 2">
            <a:extLst>
              <a:ext uri="{FF2B5EF4-FFF2-40B4-BE49-F238E27FC236}">
                <a16:creationId xmlns:a16="http://schemas.microsoft.com/office/drawing/2014/main" xmlns="" id="{CEB42501-9B7B-40E6-91AF-6620075949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39CEB75-045E-43AA-AB54-04EDB0990653}"/>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250344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CD1E2A-2B7C-461F-8616-095D0DC03C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FDF95F9-B82A-44A8-9734-068A427A5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633A73E-DBE1-4DCF-9891-2C84421C2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9EFC559E-0321-4906-A398-394D18720D28}"/>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6" name="页脚占位符 5">
            <a:extLst>
              <a:ext uri="{FF2B5EF4-FFF2-40B4-BE49-F238E27FC236}">
                <a16:creationId xmlns:a16="http://schemas.microsoft.com/office/drawing/2014/main" xmlns="" id="{A9D86D72-6741-47B9-9014-99CDC11ED9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C6EFC30-8096-4212-89F9-332FA29331F9}"/>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63079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2E9461F-F7DF-47C2-B78B-FE60B5F613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8DA998B1-25A0-4CAE-AC5E-58B110761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9050AFEB-CF8B-4A5C-BCCF-E44778860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1D3CA90B-DA86-44DD-AB87-91AD1B688401}"/>
              </a:ext>
            </a:extLst>
          </p:cNvPr>
          <p:cNvSpPr>
            <a:spLocks noGrp="1"/>
          </p:cNvSpPr>
          <p:nvPr>
            <p:ph type="dt" sz="half" idx="10"/>
          </p:nvPr>
        </p:nvSpPr>
        <p:spPr/>
        <p:txBody>
          <a:bodyPr/>
          <a:lstStyle/>
          <a:p>
            <a:fld id="{519C711E-6D6D-4297-9C7A-A6D8B49AE2F5}" type="datetimeFigureOut">
              <a:rPr lang="zh-CN" altLang="en-US" smtClean="0"/>
              <a:t>2019/4/12</a:t>
            </a:fld>
            <a:endParaRPr lang="zh-CN" altLang="en-US"/>
          </a:p>
        </p:txBody>
      </p:sp>
      <p:sp>
        <p:nvSpPr>
          <p:cNvPr id="6" name="页脚占位符 5">
            <a:extLst>
              <a:ext uri="{FF2B5EF4-FFF2-40B4-BE49-F238E27FC236}">
                <a16:creationId xmlns:a16="http://schemas.microsoft.com/office/drawing/2014/main" xmlns="" id="{ED8D029D-EBEF-4555-AAA2-20F3E82C12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CC9B74A-6E3D-4948-B4FD-31CFD9C997E3}"/>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14648926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46A7894C-B3E0-4AFA-84F9-104197768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33D4151-51D9-46F5-BE7E-0FE5C420A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864DEA6-B8DA-474F-BA4C-EC2108F0EF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C711E-6D6D-4297-9C7A-A6D8B49AE2F5}"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xmlns="" id="{13A6D0F6-647B-4A9A-A5DF-028F94355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F03B11C4-89A1-4DB7-A6E8-D7D72A1FBD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343470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E89C7F-7151-4D4D-A699-B0F789018273}"/>
              </a:ext>
            </a:extLst>
          </p:cNvPr>
          <p:cNvSpPr>
            <a:spLocks noGrp="1"/>
          </p:cNvSpPr>
          <p:nvPr>
            <p:ph type="ctrTitle"/>
          </p:nvPr>
        </p:nvSpPr>
        <p:spPr/>
        <p:txBody>
          <a:bodyPr/>
          <a:lstStyle/>
          <a:p>
            <a:r>
              <a:rPr lang="en-US" altLang="zh-CN" dirty="0"/>
              <a:t>Weekly work</a:t>
            </a:r>
            <a:endParaRPr lang="zh-CN" altLang="en-US" dirty="0"/>
          </a:p>
        </p:txBody>
      </p:sp>
      <p:sp>
        <p:nvSpPr>
          <p:cNvPr id="3" name="副标题 2">
            <a:extLst>
              <a:ext uri="{FF2B5EF4-FFF2-40B4-BE49-F238E27FC236}">
                <a16:creationId xmlns:a16="http://schemas.microsoft.com/office/drawing/2014/main" xmlns="" id="{7037A833-1B19-4DA5-B777-EC3AB65377D0}"/>
              </a:ext>
            </a:extLst>
          </p:cNvPr>
          <p:cNvSpPr>
            <a:spLocks noGrp="1"/>
          </p:cNvSpPr>
          <p:nvPr>
            <p:ph type="subTitle" idx="1"/>
          </p:nvPr>
        </p:nvSpPr>
        <p:spPr/>
        <p:txBody>
          <a:bodyPr/>
          <a:lstStyle/>
          <a:p>
            <a:r>
              <a:rPr lang="en-US" altLang="zh-CN" dirty="0"/>
              <a:t>20190411</a:t>
            </a:r>
            <a:endParaRPr lang="zh-CN" altLang="en-US" dirty="0"/>
          </a:p>
        </p:txBody>
      </p:sp>
    </p:spTree>
    <p:extLst>
      <p:ext uri="{BB962C8B-B14F-4D97-AF65-F5344CB8AC3E}">
        <p14:creationId xmlns:p14="http://schemas.microsoft.com/office/powerpoint/2010/main" val="213163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FE2F4D-1EC4-4936-9166-5ADFC61ACDEB}"/>
              </a:ext>
            </a:extLst>
          </p:cNvPr>
          <p:cNvSpPr>
            <a:spLocks noGrp="1"/>
          </p:cNvSpPr>
          <p:nvPr>
            <p:ph type="title"/>
          </p:nvPr>
        </p:nvSpPr>
        <p:spPr/>
        <p:txBody>
          <a:bodyPr/>
          <a:lstStyle/>
          <a:p>
            <a:r>
              <a:rPr lang="en-US" altLang="zh-CN" dirty="0"/>
              <a:t>Change Negative simple</a:t>
            </a:r>
            <a:endParaRPr lang="zh-CN" altLang="en-US" dirty="0"/>
          </a:p>
        </p:txBody>
      </p:sp>
      <p:sp>
        <p:nvSpPr>
          <p:cNvPr id="3" name="内容占位符 2">
            <a:extLst>
              <a:ext uri="{FF2B5EF4-FFF2-40B4-BE49-F238E27FC236}">
                <a16:creationId xmlns:a16="http://schemas.microsoft.com/office/drawing/2014/main" xmlns="" id="{3792BA96-D38C-4C6A-903A-006E127F2C46}"/>
              </a:ext>
            </a:extLst>
          </p:cNvPr>
          <p:cNvSpPr>
            <a:spLocks noGrp="1"/>
          </p:cNvSpPr>
          <p:nvPr>
            <p:ph idx="1"/>
          </p:nvPr>
        </p:nvSpPr>
        <p:spPr/>
        <p:txBody>
          <a:bodyPr>
            <a:noAutofit/>
          </a:bodyPr>
          <a:lstStyle/>
          <a:p>
            <a:r>
              <a:rPr lang="en-US" altLang="zh-CN" sz="2000" dirty="0"/>
              <a:t>Change the rules: view count &gt; 10000</a:t>
            </a:r>
          </a:p>
          <a:p>
            <a:r>
              <a:rPr lang="en-US" altLang="zh-CN" sz="2000" dirty="0"/>
              <a:t>Html tag</a:t>
            </a:r>
            <a:r>
              <a:rPr lang="en-US" altLang="zh-CN" sz="2000" dirty="0">
                <a:sym typeface="Wingdings" panose="05000000000000000000" pitchFamily="2" charset="2"/>
              </a:rPr>
              <a:t> (html answers?)</a:t>
            </a:r>
          </a:p>
          <a:p>
            <a:r>
              <a:rPr lang="en-US" altLang="zh-CN" sz="2000" dirty="0"/>
              <a:t>&lt;</a:t>
            </a:r>
            <a:r>
              <a:rPr lang="en-US" altLang="zh-CN" sz="2000" dirty="0" err="1"/>
              <a:t>kbd</a:t>
            </a:r>
            <a:r>
              <a:rPr lang="en-US" altLang="zh-CN" sz="2000" dirty="0"/>
              <a:t>&gt;&lt;/</a:t>
            </a:r>
            <a:r>
              <a:rPr lang="en-US" altLang="zh-CN" sz="2000" dirty="0" err="1"/>
              <a:t>kbd</a:t>
            </a:r>
            <a:r>
              <a:rPr lang="en-US" altLang="zh-CN" sz="2000" dirty="0"/>
              <a:t>&gt;</a:t>
            </a:r>
            <a:r>
              <a:rPr lang="zh-CN" altLang="en-US" sz="2000" dirty="0"/>
              <a:t/>
            </a:r>
            <a:br>
              <a:rPr lang="zh-CN" altLang="en-US" sz="2000" dirty="0"/>
            </a:br>
            <a:r>
              <a:rPr lang="en-US" altLang="zh-CN" sz="2000" dirty="0"/>
              <a:t>&lt;a&gt;&lt;/a&gt;&lt;</a:t>
            </a:r>
            <a:r>
              <a:rPr lang="en-US" altLang="zh-CN" sz="2000" dirty="0" err="1"/>
              <a:t>em</a:t>
            </a:r>
            <a:r>
              <a:rPr lang="en-US" altLang="zh-CN" sz="2000" dirty="0"/>
              <a:t>&gt;&lt;/</a:t>
            </a:r>
            <a:r>
              <a:rPr lang="en-US" altLang="zh-CN" sz="2000" dirty="0" err="1"/>
              <a:t>em</a:t>
            </a:r>
            <a:r>
              <a:rPr lang="en-US" altLang="zh-CN" sz="2000" dirty="0"/>
              <a:t>&gt;</a:t>
            </a:r>
            <a:r>
              <a:rPr lang="zh-CN" altLang="en-US" sz="2000" dirty="0"/>
              <a:t/>
            </a:r>
            <a:br>
              <a:rPr lang="zh-CN" altLang="en-US" sz="2000" dirty="0"/>
            </a:br>
            <a:r>
              <a:rPr lang="en-US" altLang="zh-CN" sz="2000" dirty="0"/>
              <a:t>&lt;strong&gt;&lt;/strong&gt; </a:t>
            </a:r>
            <a:r>
              <a:rPr lang="zh-CN" altLang="en-US" sz="2000" dirty="0"/>
              <a:t>   </a:t>
            </a:r>
            <a:br>
              <a:rPr lang="zh-CN" altLang="en-US" sz="2000" dirty="0"/>
            </a:br>
            <a:r>
              <a:rPr lang="en-US" altLang="zh-CN" sz="2000" dirty="0"/>
              <a:t>&lt;pre&gt;&lt;/pre&gt;</a:t>
            </a:r>
            <a:r>
              <a:rPr lang="zh-CN" altLang="en-US" sz="2000" dirty="0"/>
              <a:t/>
            </a:r>
            <a:br>
              <a:rPr lang="zh-CN" altLang="en-US" sz="2000" dirty="0"/>
            </a:br>
            <a:r>
              <a:rPr lang="en-US" altLang="zh-CN" sz="2000" dirty="0"/>
              <a:t>&lt;b&gt;&lt;/b&gt;&lt;h1&gt;&lt;/h1&gt;&lt;h2&gt;&lt;/h2&gt;</a:t>
            </a:r>
            <a:r>
              <a:rPr lang="zh-CN" altLang="en-US" sz="2000" dirty="0"/>
              <a:t/>
            </a:r>
            <a:br>
              <a:rPr lang="zh-CN" altLang="en-US" sz="2000" dirty="0"/>
            </a:br>
            <a:r>
              <a:rPr lang="en-US" altLang="zh-CN" sz="2000" dirty="0"/>
              <a:t>&lt;li&gt;&lt;/li&gt;&lt;</a:t>
            </a:r>
            <a:r>
              <a:rPr lang="en-US" altLang="zh-CN" sz="2000" dirty="0" err="1"/>
              <a:t>i</a:t>
            </a:r>
            <a:r>
              <a:rPr lang="en-US" altLang="zh-CN" sz="2000" dirty="0"/>
              <a:t>&gt;&lt;li&gt;&lt;</a:t>
            </a:r>
            <a:r>
              <a:rPr lang="en-US" altLang="zh-CN" sz="2000" dirty="0" err="1"/>
              <a:t>ol</a:t>
            </a:r>
            <a:r>
              <a:rPr lang="en-US" altLang="zh-CN" sz="2000" dirty="0"/>
              <a:t>&gt;&lt;/</a:t>
            </a:r>
            <a:r>
              <a:rPr lang="en-US" altLang="zh-CN" sz="2000" dirty="0" err="1"/>
              <a:t>ol</a:t>
            </a:r>
            <a:r>
              <a:rPr lang="en-US" altLang="zh-CN" sz="2000" dirty="0"/>
              <a:t>&gt;</a:t>
            </a:r>
            <a:br>
              <a:rPr lang="en-US" altLang="zh-CN" sz="2000" dirty="0"/>
            </a:br>
            <a:r>
              <a:rPr lang="en-US" altLang="zh-CN" sz="2000" dirty="0"/>
              <a:t>&lt;strong&gt;&lt;/strong&gt;</a:t>
            </a:r>
            <a:r>
              <a:rPr lang="zh-CN" altLang="en-US" sz="2000" dirty="0"/>
              <a:t/>
            </a:r>
            <a:br>
              <a:rPr lang="zh-CN" altLang="en-US" sz="2000" dirty="0"/>
            </a:br>
            <a:r>
              <a:rPr lang="en-US" altLang="zh-CN" sz="2000" dirty="0"/>
              <a:t>&lt;p&gt;&lt;/p&gt; &lt;</a:t>
            </a:r>
            <a:r>
              <a:rPr lang="en-US" altLang="zh-CN" sz="2000" dirty="0" err="1"/>
              <a:t>br</a:t>
            </a:r>
            <a:r>
              <a:rPr lang="en-US" altLang="zh-CN" sz="2000" dirty="0"/>
              <a:t>&gt;&lt;/</a:t>
            </a:r>
            <a:r>
              <a:rPr lang="en-US" altLang="zh-CN" sz="2000" dirty="0" err="1"/>
              <a:t>br</a:t>
            </a:r>
            <a:r>
              <a:rPr lang="en-US" altLang="zh-CN" sz="2000" dirty="0"/>
              <a:t>&gt; </a:t>
            </a:r>
            <a:r>
              <a:rPr lang="zh-CN" altLang="en-US" sz="2000" dirty="0"/>
              <a:t>   </a:t>
            </a:r>
            <a:br>
              <a:rPr lang="zh-CN" altLang="en-US" sz="2000" dirty="0"/>
            </a:br>
            <a:r>
              <a:rPr lang="en-US" altLang="zh-CN" sz="2000" dirty="0"/>
              <a:t>&lt;dl&gt;&lt;/dl&gt;&lt;ul&gt;&lt;/ul&gt;</a:t>
            </a:r>
            <a:r>
              <a:rPr lang="zh-CN" altLang="en-US" sz="2000" dirty="0"/>
              <a:t/>
            </a:r>
            <a:br>
              <a:rPr lang="zh-CN" altLang="en-US" sz="2000" dirty="0"/>
            </a:br>
            <a:r>
              <a:rPr lang="en-US" altLang="zh-CN" sz="2000" dirty="0"/>
              <a:t>&lt;dt&gt; &lt;/dt&gt;</a:t>
            </a:r>
            <a:r>
              <a:rPr lang="zh-CN" altLang="en-US" sz="2000" dirty="0"/>
              <a:t/>
            </a:r>
            <a:br>
              <a:rPr lang="zh-CN" altLang="en-US" sz="2000" dirty="0"/>
            </a:br>
            <a:r>
              <a:rPr lang="en-US" altLang="zh-CN" sz="2000" dirty="0"/>
              <a:t>&lt;a </a:t>
            </a:r>
            <a:r>
              <a:rPr lang="en-US" altLang="zh-CN" sz="2000" dirty="0" err="1"/>
              <a:t>href</a:t>
            </a:r>
            <a:r>
              <a:rPr lang="en-US" altLang="zh-CN" sz="2000" dirty="0"/>
              <a:t>="URL"&gt;&lt;/a&gt; </a:t>
            </a:r>
            <a:r>
              <a:rPr lang="zh-CN" altLang="en-US" sz="2000" dirty="0"/>
              <a:t> </a:t>
            </a:r>
            <a:br>
              <a:rPr lang="zh-CN" altLang="en-US" sz="2000" dirty="0"/>
            </a:br>
            <a:endParaRPr lang="zh-CN" altLang="en-US" sz="2000" dirty="0"/>
          </a:p>
        </p:txBody>
      </p:sp>
    </p:spTree>
    <p:extLst>
      <p:ext uri="{BB962C8B-B14F-4D97-AF65-F5344CB8AC3E}">
        <p14:creationId xmlns:p14="http://schemas.microsoft.com/office/powerpoint/2010/main" val="147223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A89492-E301-427F-A8A0-9B08BA6FD1E3}"/>
              </a:ext>
            </a:extLst>
          </p:cNvPr>
          <p:cNvSpPr>
            <a:spLocks noGrp="1"/>
          </p:cNvSpPr>
          <p:nvPr>
            <p:ph type="title"/>
          </p:nvPr>
        </p:nvSpPr>
        <p:spPr/>
        <p:txBody>
          <a:bodyPr/>
          <a:lstStyle/>
          <a:p>
            <a:r>
              <a:rPr lang="en-US" altLang="zh-CN" dirty="0" err="1"/>
              <a:t>FastText</a:t>
            </a:r>
            <a:endParaRPr lang="zh-CN" altLang="en-US" dirty="0"/>
          </a:p>
        </p:txBody>
      </p:sp>
      <p:pic>
        <p:nvPicPr>
          <p:cNvPr id="8" name="图片 7">
            <a:extLst>
              <a:ext uri="{FF2B5EF4-FFF2-40B4-BE49-F238E27FC236}">
                <a16:creationId xmlns:a16="http://schemas.microsoft.com/office/drawing/2014/main" xmlns="" id="{6B05E515-92B0-4E2A-985B-DF0FFC0E7B9D}"/>
              </a:ext>
            </a:extLst>
          </p:cNvPr>
          <p:cNvPicPr>
            <a:picLocks noChangeAspect="1"/>
          </p:cNvPicPr>
          <p:nvPr/>
        </p:nvPicPr>
        <p:blipFill>
          <a:blip r:embed="rId2"/>
          <a:stretch>
            <a:fillRect/>
          </a:stretch>
        </p:blipFill>
        <p:spPr>
          <a:xfrm>
            <a:off x="5226716" y="3329805"/>
            <a:ext cx="6993217" cy="1173411"/>
          </a:xfrm>
          <a:prstGeom prst="rect">
            <a:avLst/>
          </a:prstGeom>
        </p:spPr>
      </p:pic>
      <p:pic>
        <p:nvPicPr>
          <p:cNvPr id="3" name="图片 2">
            <a:extLst>
              <a:ext uri="{FF2B5EF4-FFF2-40B4-BE49-F238E27FC236}">
                <a16:creationId xmlns:a16="http://schemas.microsoft.com/office/drawing/2014/main" xmlns="" id="{E94415FA-6A03-4949-8313-FD735E6DE9D7}"/>
              </a:ext>
            </a:extLst>
          </p:cNvPr>
          <p:cNvPicPr>
            <a:picLocks noChangeAspect="1"/>
          </p:cNvPicPr>
          <p:nvPr/>
        </p:nvPicPr>
        <p:blipFill>
          <a:blip r:embed="rId3"/>
          <a:stretch>
            <a:fillRect/>
          </a:stretch>
        </p:blipFill>
        <p:spPr>
          <a:xfrm>
            <a:off x="5226716" y="4503216"/>
            <a:ext cx="4724400" cy="2266950"/>
          </a:xfrm>
          <a:prstGeom prst="rect">
            <a:avLst/>
          </a:prstGeom>
        </p:spPr>
      </p:pic>
    </p:spTree>
    <p:extLst>
      <p:ext uri="{BB962C8B-B14F-4D97-AF65-F5344CB8AC3E}">
        <p14:creationId xmlns:p14="http://schemas.microsoft.com/office/powerpoint/2010/main" val="154002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ACC282C3-B36B-41E0-9E80-A6115E0521E6}"/>
              </a:ext>
            </a:extLst>
          </p:cNvPr>
          <p:cNvSpPr>
            <a:spLocks noGrp="1"/>
          </p:cNvSpPr>
          <p:nvPr>
            <p:ph idx="1"/>
          </p:nvPr>
        </p:nvSpPr>
        <p:spPr>
          <a:xfrm>
            <a:off x="838200" y="722689"/>
            <a:ext cx="10515600" cy="5169064"/>
          </a:xfrm>
        </p:spPr>
        <p:txBody>
          <a:bodyPr>
            <a:normAutofit fontScale="55000" lnSpcReduction="20000"/>
          </a:bodyPr>
          <a:lstStyle/>
          <a:p>
            <a:r>
              <a:rPr lang="en-US" altLang="zh-CN" dirty="0"/>
              <a:t>0 1 thanks guys for the record, this is line 176 in c: </a:t>
            </a:r>
            <a:r>
              <a:rPr lang="en-US" altLang="zh-CN" dirty="0" err="1"/>
              <a:t>xampp</a:t>
            </a:r>
            <a:r>
              <a:rPr lang="en-US" altLang="zh-CN" dirty="0"/>
              <a:t> apache conf </a:t>
            </a:r>
            <a:r>
              <a:rPr lang="en-US" altLang="zh-CN" dirty="0" err="1"/>
              <a:t>httpd.conf</a:t>
            </a:r>
            <a:r>
              <a:rPr lang="en-US" altLang="zh-CN" dirty="0"/>
              <a:t> note that you also have to edit line 203. also note that you have to use forward slashes / instead of back slashes and restart your server.</a:t>
            </a:r>
          </a:p>
          <a:p>
            <a:r>
              <a:rPr lang="en-US" altLang="zh-CN" dirty="0"/>
              <a:t>0 1 </a:t>
            </a:r>
            <a:r>
              <a:rPr lang="en-US" altLang="zh-CN" dirty="0" err="1"/>
              <a:t>i</a:t>
            </a:r>
            <a:r>
              <a:rPr lang="en-US" altLang="zh-CN" dirty="0"/>
              <a:t> haven't tried the </a:t>
            </a:r>
            <a:r>
              <a:rPr lang="en-US" altLang="zh-CN" dirty="0" err="1"/>
              <a:t>sofware</a:t>
            </a:r>
            <a:r>
              <a:rPr lang="en-US" altLang="zh-CN" dirty="0"/>
              <a:t> verify tools, but </a:t>
            </a:r>
            <a:r>
              <a:rPr lang="en-US" altLang="zh-CN" dirty="0" err="1"/>
              <a:t>mozilla</a:t>
            </a:r>
            <a:r>
              <a:rPr lang="en-US" altLang="zh-CN" dirty="0"/>
              <a:t> has tools that track overall memory consumed by </a:t>
            </a:r>
            <a:r>
              <a:rPr lang="en-US" altLang="zh-CN" dirty="0" err="1"/>
              <a:t>firefox</a:t>
            </a:r>
            <a:r>
              <a:rPr lang="en-US" altLang="zh-CN" dirty="0"/>
              <a:t> for the purpose of stemming leaks: http://www.mozilla.org/performance/tools.html https://wiki.mozilla.org/performance:leak_tools there's also this guy saying to avoid large arrays in the context of closures, towards article bottom http://ajax.sys-con.com/node/352585</a:t>
            </a:r>
          </a:p>
          <a:p>
            <a:r>
              <a:rPr lang="en-US" altLang="zh-CN" dirty="0"/>
              <a:t>0 1 quick </a:t>
            </a:r>
            <a:r>
              <a:rPr lang="en-US" altLang="zh-CN" dirty="0" err="1"/>
              <a:t>expectedexception</a:t>
            </a:r>
            <a:r>
              <a:rPr lang="en-US" altLang="zh-CN" dirty="0"/>
              <a:t> shortcut just a quick shortcut to add to my unit test attributes. shortcut : </a:t>
            </a:r>
            <a:r>
              <a:rPr lang="en-US" altLang="zh-CN" dirty="0" err="1"/>
              <a:t>ee</a:t>
            </a:r>
            <a:r>
              <a:rPr lang="en-US" altLang="zh-CN" dirty="0"/>
              <a:t> available in : available in: </a:t>
            </a:r>
            <a:r>
              <a:rPr lang="en-US" altLang="zh-CN" dirty="0" err="1"/>
              <a:t>c#</a:t>
            </a:r>
            <a:r>
              <a:rPr lang="en-US" altLang="zh-CN" dirty="0"/>
              <a:t> 2.0+ files where type member declaration is allowed </a:t>
            </a:r>
            <a:r>
              <a:rPr lang="en-US" altLang="zh-CN" dirty="0" err="1"/>
              <a:t>expectedexception</a:t>
            </a:r>
            <a:r>
              <a:rPr lang="en-US" altLang="zh-CN" dirty="0"/>
              <a:t> </a:t>
            </a:r>
            <a:r>
              <a:rPr lang="en-US" altLang="zh-CN" dirty="0" err="1"/>
              <a:t>typeof</a:t>
            </a:r>
            <a:r>
              <a:rPr lang="en-US" altLang="zh-CN" dirty="0"/>
              <a:t> $type$</a:t>
            </a:r>
          </a:p>
          <a:p>
            <a:r>
              <a:rPr lang="en-US" altLang="zh-CN" dirty="0"/>
              <a:t>0 1 this is a classic application for a queue data structure. a stack of size 10 would keep track of the first 10 elements you added to it, whereas a queue of size 10 would keep track of the 10 most recent elements. if you are looking for a recent items list, as suggested by the title of your question, then a queue is the way to go.</a:t>
            </a:r>
          </a:p>
          <a:p>
            <a:r>
              <a:rPr lang="en-US" altLang="zh-CN" dirty="0"/>
              <a:t>0 1 </a:t>
            </a:r>
            <a:r>
              <a:rPr lang="en-US" altLang="zh-CN" dirty="0" err="1"/>
              <a:t>optionparser.parse_args</a:t>
            </a:r>
            <a:r>
              <a:rPr lang="en-US" altLang="zh-CN" dirty="0"/>
              <a:t> returns an object with the option variable names as attributes, rather than as dictionary keys. the error you're getting means that options does not support subscripting, which it would normally do by implementing __</a:t>
            </a:r>
            <a:r>
              <a:rPr lang="en-US" altLang="zh-CN" dirty="0" err="1"/>
              <a:t>getitem</a:t>
            </a:r>
            <a:r>
              <a:rPr lang="en-US" altLang="zh-CN" dirty="0"/>
              <a:t>__ . so, in other words, your options are at: </a:t>
            </a:r>
            <a:r>
              <a:rPr lang="en-US" altLang="zh-CN" dirty="0" err="1"/>
              <a:t>options.optiona</a:t>
            </a:r>
            <a:r>
              <a:rPr lang="en-US" altLang="zh-CN" dirty="0"/>
              <a:t> </a:t>
            </a:r>
            <a:r>
              <a:rPr lang="en-US" altLang="zh-CN" dirty="0" err="1"/>
              <a:t>options.optionb</a:t>
            </a:r>
            <a:r>
              <a:rPr lang="en-US" altLang="zh-CN" dirty="0"/>
              <a:t> rather than: options '</a:t>
            </a:r>
            <a:r>
              <a:rPr lang="en-US" altLang="zh-CN" dirty="0" err="1"/>
              <a:t>optiona</a:t>
            </a:r>
            <a:r>
              <a:rPr lang="en-US" altLang="zh-CN" dirty="0"/>
              <a:t>' options '</a:t>
            </a:r>
            <a:r>
              <a:rPr lang="en-US" altLang="zh-CN" dirty="0" err="1"/>
              <a:t>optionb</a:t>
            </a:r>
            <a:r>
              <a:rPr lang="en-US" altLang="zh-CN" dirty="0"/>
              <a:t>' template variable substitution expects a </a:t>
            </a:r>
            <a:r>
              <a:rPr lang="en-US" altLang="zh-CN" dirty="0" err="1"/>
              <a:t>dict</a:t>
            </a:r>
            <a:r>
              <a:rPr lang="en-US" altLang="zh-CN" dirty="0"/>
              <a:t> -like interface, so it's trying to find </a:t>
            </a:r>
            <a:r>
              <a:rPr lang="en-US" altLang="zh-CN" dirty="0" err="1"/>
              <a:t>optiona</a:t>
            </a:r>
            <a:r>
              <a:rPr lang="en-US" altLang="zh-CN" dirty="0"/>
              <a:t> and </a:t>
            </a:r>
            <a:r>
              <a:rPr lang="en-US" altLang="zh-CN" dirty="0" err="1"/>
              <a:t>optionb</a:t>
            </a:r>
            <a:r>
              <a:rPr lang="en-US" altLang="zh-CN" dirty="0"/>
              <a:t> using the latter approach. use vars as </a:t>
            </a:r>
            <a:r>
              <a:rPr lang="en-US" altLang="zh-CN" dirty="0" err="1"/>
              <a:t>roadierich</a:t>
            </a:r>
            <a:r>
              <a:rPr lang="en-US" altLang="zh-CN" dirty="0"/>
              <a:t> suggests in his answer to make the template substitution approach work. alternatively, unless you really need a template object, </a:t>
            </a:r>
            <a:r>
              <a:rPr lang="en-US" altLang="zh-CN" dirty="0" err="1"/>
              <a:t>i'd</a:t>
            </a:r>
            <a:r>
              <a:rPr lang="en-US" altLang="zh-CN" dirty="0"/>
              <a:t> recommend using a simple print : print 'option a is s and option b is s' </a:t>
            </a:r>
            <a:r>
              <a:rPr lang="en-US" altLang="zh-CN" dirty="0" err="1"/>
              <a:t>options.optiona</a:t>
            </a:r>
            <a:r>
              <a:rPr lang="en-US" altLang="zh-CN" dirty="0"/>
              <a:t>, </a:t>
            </a:r>
            <a:r>
              <a:rPr lang="en-US" altLang="zh-CN" dirty="0" err="1"/>
              <a:t>options.optionb</a:t>
            </a:r>
            <a:endParaRPr lang="en-US" altLang="zh-CN" dirty="0"/>
          </a:p>
          <a:p>
            <a:r>
              <a:rPr lang="en-US" altLang="zh-CN" dirty="0"/>
              <a:t>0 1 fading in or out can be achieved by changing the opacity of an element over time, a very simple example: var iframe </a:t>
            </a:r>
            <a:r>
              <a:rPr lang="en-US" altLang="zh-CN" dirty="0" err="1"/>
              <a:t>document.getelementbyid</a:t>
            </a:r>
            <a:r>
              <a:rPr lang="en-US" altLang="zh-CN" dirty="0"/>
              <a:t> 'iframe' fadeout iframe, 1000 function fadeout el, duration / param el - the element to be faded out. param duration - animation duration in milliseconds. / var step 1 / duration 10, opacity 1 function if opacity 0 return </a:t>
            </a:r>
            <a:r>
              <a:rPr lang="en-US" altLang="zh-CN" dirty="0" err="1"/>
              <a:t>el.style.opacity</a:t>
            </a:r>
            <a:r>
              <a:rPr lang="en-US" altLang="zh-CN" dirty="0"/>
              <a:t> opacity - step </a:t>
            </a:r>
            <a:r>
              <a:rPr lang="en-US" altLang="zh-CN" dirty="0" err="1"/>
              <a:t>settimeout</a:t>
            </a:r>
            <a:r>
              <a:rPr lang="en-US" altLang="zh-CN" dirty="0"/>
              <a:t> </a:t>
            </a:r>
            <a:r>
              <a:rPr lang="en-US" altLang="zh-CN" dirty="0" err="1"/>
              <a:t>arguments.callee</a:t>
            </a:r>
            <a:r>
              <a:rPr lang="en-US" altLang="zh-CN" dirty="0"/>
              <a:t>, 10</a:t>
            </a:r>
          </a:p>
          <a:p>
            <a:r>
              <a:rPr lang="en-US" altLang="zh-CN" dirty="0"/>
              <a:t>0 1 in the first class, </a:t>
            </a:r>
            <a:r>
              <a:rPr lang="en-US" altLang="zh-CN" dirty="0" err="1"/>
              <a:t>sayhi</a:t>
            </a:r>
            <a:r>
              <a:rPr lang="en-US" altLang="zh-CN" dirty="0"/>
              <a:t> is actually an instance method which you are calling as a static method and you get away with it because </a:t>
            </a:r>
            <a:r>
              <a:rPr lang="en-US" altLang="zh-CN" dirty="0" err="1"/>
              <a:t>sayhi</a:t>
            </a:r>
            <a:r>
              <a:rPr lang="en-US" altLang="zh-CN" dirty="0"/>
              <a:t> never refers to $this. static functions are associated with the class, not an instance of the class. as such, $this is not available from a static context $this isn't pointing to any object</a:t>
            </a:r>
          </a:p>
        </p:txBody>
      </p:sp>
    </p:spTree>
    <p:extLst>
      <p:ext uri="{BB962C8B-B14F-4D97-AF65-F5344CB8AC3E}">
        <p14:creationId xmlns:p14="http://schemas.microsoft.com/office/powerpoint/2010/main" val="359745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6D8E0962-A987-4C07-A053-69B1E2397003}"/>
              </a:ext>
            </a:extLst>
          </p:cNvPr>
          <p:cNvSpPr>
            <a:spLocks noGrp="1"/>
          </p:cNvSpPr>
          <p:nvPr>
            <p:ph idx="1"/>
          </p:nvPr>
        </p:nvSpPr>
        <p:spPr>
          <a:xfrm>
            <a:off x="838200" y="348792"/>
            <a:ext cx="10515600" cy="6089715"/>
          </a:xfrm>
        </p:spPr>
        <p:txBody>
          <a:bodyPr>
            <a:normAutofit lnSpcReduction="10000"/>
          </a:bodyPr>
          <a:lstStyle/>
          <a:p>
            <a:r>
              <a:rPr lang="en-US" altLang="zh-CN" sz="1400" dirty="0"/>
              <a:t>0 1 this question is kind of old, but </a:t>
            </a:r>
            <a:r>
              <a:rPr lang="en-US" altLang="zh-CN" sz="1400" dirty="0" err="1"/>
              <a:t>i</a:t>
            </a:r>
            <a:r>
              <a:rPr lang="en-US" altLang="zh-CN" sz="1400" dirty="0"/>
              <a:t> just ran across this problem myself. this is my solution: </a:t>
            </a:r>
            <a:r>
              <a:rPr lang="en-US" altLang="zh-CN" sz="1400" dirty="0" err="1"/>
              <a:t>jslider</a:t>
            </a:r>
            <a:r>
              <a:rPr lang="en-US" altLang="zh-CN" sz="1400" dirty="0"/>
              <a:t> slider new </a:t>
            </a:r>
            <a:r>
              <a:rPr lang="en-US" altLang="zh-CN" sz="1400" dirty="0" err="1"/>
              <a:t>jslider</a:t>
            </a:r>
            <a:r>
              <a:rPr lang="en-US" altLang="zh-CN" sz="1400" dirty="0"/>
              <a:t> / your options here if desired / </a:t>
            </a:r>
            <a:r>
              <a:rPr lang="en-US" altLang="zh-CN" sz="1400" dirty="0" err="1"/>
              <a:t>mouselistener</a:t>
            </a:r>
            <a:r>
              <a:rPr lang="en-US" altLang="zh-CN" sz="1400" dirty="0"/>
              <a:t> listeners </a:t>
            </a:r>
            <a:r>
              <a:rPr lang="en-US" altLang="zh-CN" sz="1400" dirty="0" err="1"/>
              <a:t>getmouselisteners</a:t>
            </a:r>
            <a:r>
              <a:rPr lang="en-US" altLang="zh-CN" sz="1400" dirty="0"/>
              <a:t> for </a:t>
            </a:r>
            <a:r>
              <a:rPr lang="en-US" altLang="zh-CN" sz="1400" dirty="0" err="1"/>
              <a:t>mouselistener</a:t>
            </a:r>
            <a:r>
              <a:rPr lang="en-US" altLang="zh-CN" sz="1400" dirty="0"/>
              <a:t> l : listeners </a:t>
            </a:r>
            <a:r>
              <a:rPr lang="en-US" altLang="zh-CN" sz="1400" dirty="0" err="1"/>
              <a:t>removemouselistener</a:t>
            </a:r>
            <a:r>
              <a:rPr lang="en-US" altLang="zh-CN" sz="1400" dirty="0"/>
              <a:t> l // remove </a:t>
            </a:r>
            <a:r>
              <a:rPr lang="en-US" altLang="zh-CN" sz="1400" dirty="0" err="1"/>
              <a:t>ui</a:t>
            </a:r>
            <a:r>
              <a:rPr lang="en-US" altLang="zh-CN" sz="1400" dirty="0"/>
              <a:t>-installed </a:t>
            </a:r>
            <a:r>
              <a:rPr lang="en-US" altLang="zh-CN" sz="1400" dirty="0" err="1"/>
              <a:t>tracklistener</a:t>
            </a:r>
            <a:r>
              <a:rPr lang="en-US" altLang="zh-CN" sz="1400" dirty="0"/>
              <a:t> final </a:t>
            </a:r>
            <a:r>
              <a:rPr lang="en-US" altLang="zh-CN" sz="1400" dirty="0" err="1"/>
              <a:t>basicsliderui</a:t>
            </a:r>
            <a:r>
              <a:rPr lang="en-US" altLang="zh-CN" sz="1400" dirty="0"/>
              <a:t> </a:t>
            </a:r>
            <a:r>
              <a:rPr lang="en-US" altLang="zh-CN" sz="1400" dirty="0" err="1"/>
              <a:t>ui</a:t>
            </a:r>
            <a:r>
              <a:rPr lang="en-US" altLang="zh-CN" sz="1400" dirty="0"/>
              <a:t> </a:t>
            </a:r>
            <a:r>
              <a:rPr lang="en-US" altLang="zh-CN" sz="1400" dirty="0" err="1"/>
              <a:t>basicsliderui</a:t>
            </a:r>
            <a:r>
              <a:rPr lang="en-US" altLang="zh-CN" sz="1400" dirty="0"/>
              <a:t> </a:t>
            </a:r>
            <a:r>
              <a:rPr lang="en-US" altLang="zh-CN" sz="1400" dirty="0" err="1"/>
              <a:t>getui</a:t>
            </a:r>
            <a:r>
              <a:rPr lang="en-US" altLang="zh-CN" sz="1400" dirty="0"/>
              <a:t> </a:t>
            </a:r>
            <a:r>
              <a:rPr lang="en-US" altLang="zh-CN" sz="1400" dirty="0" err="1"/>
              <a:t>basicsliderui.tracklistener</a:t>
            </a:r>
            <a:r>
              <a:rPr lang="en-US" altLang="zh-CN" sz="1400" dirty="0"/>
              <a:t> </a:t>
            </a:r>
            <a:r>
              <a:rPr lang="en-US" altLang="zh-CN" sz="1400" dirty="0" err="1"/>
              <a:t>tl</a:t>
            </a:r>
            <a:r>
              <a:rPr lang="en-US" altLang="zh-CN" sz="1400" dirty="0"/>
              <a:t> </a:t>
            </a:r>
            <a:r>
              <a:rPr lang="en-US" altLang="zh-CN" sz="1400" dirty="0" err="1"/>
              <a:t>ui.new</a:t>
            </a:r>
            <a:r>
              <a:rPr lang="en-US" altLang="zh-CN" sz="1400" dirty="0"/>
              <a:t> </a:t>
            </a:r>
            <a:r>
              <a:rPr lang="en-US" altLang="zh-CN" sz="1400" dirty="0" err="1"/>
              <a:t>tracklistener</a:t>
            </a:r>
            <a:r>
              <a:rPr lang="en-US" altLang="zh-CN" sz="1400" dirty="0"/>
              <a:t> // this is where we jump to absolute value of click override public void </a:t>
            </a:r>
            <a:r>
              <a:rPr lang="en-US" altLang="zh-CN" sz="1400" dirty="0" err="1"/>
              <a:t>mouseclicked</a:t>
            </a:r>
            <a:r>
              <a:rPr lang="en-US" altLang="zh-CN" sz="1400" dirty="0"/>
              <a:t> </a:t>
            </a:r>
            <a:r>
              <a:rPr lang="en-US" altLang="zh-CN" sz="1400" dirty="0" err="1"/>
              <a:t>mouseevent</a:t>
            </a:r>
            <a:r>
              <a:rPr lang="en-US" altLang="zh-CN" sz="1400" dirty="0"/>
              <a:t> e point p </a:t>
            </a:r>
            <a:r>
              <a:rPr lang="en-US" altLang="zh-CN" sz="1400" dirty="0" err="1"/>
              <a:t>e.getpoint</a:t>
            </a:r>
            <a:r>
              <a:rPr lang="en-US" altLang="zh-CN" sz="1400" dirty="0"/>
              <a:t> int value </a:t>
            </a:r>
            <a:r>
              <a:rPr lang="en-US" altLang="zh-CN" sz="1400" dirty="0" err="1"/>
              <a:t>ui.valueforxposition</a:t>
            </a:r>
            <a:r>
              <a:rPr lang="en-US" altLang="zh-CN" sz="1400" dirty="0"/>
              <a:t> </a:t>
            </a:r>
            <a:r>
              <a:rPr lang="en-US" altLang="zh-CN" sz="1400" dirty="0" err="1"/>
              <a:t>p.x</a:t>
            </a:r>
            <a:r>
              <a:rPr lang="en-US" altLang="zh-CN" sz="1400" dirty="0"/>
              <a:t> </a:t>
            </a:r>
            <a:r>
              <a:rPr lang="en-US" altLang="zh-CN" sz="1400" dirty="0" err="1"/>
              <a:t>setvalue</a:t>
            </a:r>
            <a:r>
              <a:rPr lang="en-US" altLang="zh-CN" sz="1400" dirty="0"/>
              <a:t> value // disable check that will invoke </a:t>
            </a:r>
            <a:r>
              <a:rPr lang="en-US" altLang="zh-CN" sz="1400" dirty="0" err="1"/>
              <a:t>scrollduetoclickintrack</a:t>
            </a:r>
            <a:r>
              <a:rPr lang="en-US" altLang="zh-CN" sz="1400" dirty="0"/>
              <a:t> override public </a:t>
            </a:r>
            <a:r>
              <a:rPr lang="en-US" altLang="zh-CN" sz="1400" dirty="0" err="1"/>
              <a:t>boolean</a:t>
            </a:r>
            <a:r>
              <a:rPr lang="en-US" altLang="zh-CN" sz="1400" dirty="0"/>
              <a:t> </a:t>
            </a:r>
            <a:r>
              <a:rPr lang="en-US" altLang="zh-CN" sz="1400" dirty="0" err="1"/>
              <a:t>shouldscroll</a:t>
            </a:r>
            <a:r>
              <a:rPr lang="en-US" altLang="zh-CN" sz="1400" dirty="0"/>
              <a:t> int </a:t>
            </a:r>
            <a:r>
              <a:rPr lang="en-US" altLang="zh-CN" sz="1400" dirty="0" err="1"/>
              <a:t>dir</a:t>
            </a:r>
            <a:r>
              <a:rPr lang="en-US" altLang="zh-CN" sz="1400" dirty="0"/>
              <a:t> return false </a:t>
            </a:r>
            <a:r>
              <a:rPr lang="en-US" altLang="zh-CN" sz="1400" dirty="0" err="1"/>
              <a:t>addmouselistener</a:t>
            </a:r>
            <a:r>
              <a:rPr lang="en-US" altLang="zh-CN" sz="1400" dirty="0"/>
              <a:t> </a:t>
            </a:r>
            <a:r>
              <a:rPr lang="en-US" altLang="zh-CN" sz="1400" dirty="0" err="1"/>
              <a:t>tl</a:t>
            </a:r>
            <a:endParaRPr lang="en-US" altLang="zh-CN" sz="1400" dirty="0"/>
          </a:p>
          <a:p>
            <a:r>
              <a:rPr lang="en-US" altLang="zh-CN" sz="1400" dirty="0"/>
              <a:t>0 1 well, you can call </a:t>
            </a:r>
            <a:r>
              <a:rPr lang="en-US" altLang="zh-CN" sz="1400" dirty="0" err="1"/>
              <a:t>ssh</a:t>
            </a:r>
            <a:r>
              <a:rPr lang="en-US" altLang="zh-CN" sz="1400" dirty="0"/>
              <a:t> from python... import subprocess ret </a:t>
            </a:r>
            <a:r>
              <a:rPr lang="en-US" altLang="zh-CN" sz="1400" dirty="0" err="1"/>
              <a:t>subprocess.call</a:t>
            </a:r>
            <a:r>
              <a:rPr lang="en-US" altLang="zh-CN" sz="1400" dirty="0"/>
              <a:t> </a:t>
            </a:r>
            <a:r>
              <a:rPr lang="en-US" altLang="zh-CN" sz="1400" dirty="0" err="1"/>
              <a:t>ssh</a:t>
            </a:r>
            <a:r>
              <a:rPr lang="en-US" altLang="zh-CN" sz="1400" dirty="0"/>
              <a:t> user host program # or, with stderr: prog </a:t>
            </a:r>
            <a:r>
              <a:rPr lang="en-US" altLang="zh-CN" sz="1400" dirty="0" err="1"/>
              <a:t>subprocess.popen</a:t>
            </a:r>
            <a:r>
              <a:rPr lang="en-US" altLang="zh-CN" sz="1400" dirty="0"/>
              <a:t> </a:t>
            </a:r>
            <a:r>
              <a:rPr lang="en-US" altLang="zh-CN" sz="1400" dirty="0" err="1"/>
              <a:t>ssh</a:t>
            </a:r>
            <a:r>
              <a:rPr lang="en-US" altLang="zh-CN" sz="1400" dirty="0"/>
              <a:t> user host program </a:t>
            </a:r>
            <a:r>
              <a:rPr lang="en-US" altLang="zh-CN" sz="1400" dirty="0" err="1"/>
              <a:t>errdata</a:t>
            </a:r>
            <a:r>
              <a:rPr lang="en-US" altLang="zh-CN" sz="1400" dirty="0"/>
              <a:t> </a:t>
            </a:r>
            <a:r>
              <a:rPr lang="en-US" altLang="zh-CN" sz="1400" dirty="0" err="1"/>
              <a:t>prog.communicate</a:t>
            </a:r>
            <a:r>
              <a:rPr lang="en-US" altLang="zh-CN" sz="1400" dirty="0"/>
              <a:t> 1</a:t>
            </a:r>
          </a:p>
          <a:p>
            <a:r>
              <a:rPr lang="en-US" altLang="zh-CN" sz="1400" dirty="0"/>
              <a:t>0 1 </a:t>
            </a:r>
            <a:r>
              <a:rPr lang="en-US" altLang="zh-CN" sz="1400" dirty="0" err="1"/>
              <a:t>i</a:t>
            </a:r>
            <a:r>
              <a:rPr lang="en-US" altLang="zh-CN" sz="1400" dirty="0"/>
              <a:t> blogged about simple asp.net module. you can check it here http://www.ilkeraksu.com/post/2009/07/14/very-very-simple-but-very-very-efficient-aspnet-tracking-module.aspx http://www.ilkeraksu.com/post/2009/07/14/very-very-simple-but-very-very-efficient-aspnet-tracking-module.aspx</a:t>
            </a:r>
          </a:p>
          <a:p>
            <a:r>
              <a:rPr lang="en-US" altLang="zh-CN" sz="1400" dirty="0"/>
              <a:t>0 1 something like this error handling omitted : file </a:t>
            </a:r>
            <a:r>
              <a:rPr lang="en-US" altLang="zh-CN" sz="1400" dirty="0" err="1"/>
              <a:t>file</a:t>
            </a:r>
            <a:r>
              <a:rPr lang="en-US" altLang="zh-CN" sz="1400" dirty="0"/>
              <a:t> </a:t>
            </a:r>
            <a:r>
              <a:rPr lang="en-US" altLang="zh-CN" sz="1400" dirty="0" err="1"/>
              <a:t>fopen</a:t>
            </a:r>
            <a:r>
              <a:rPr lang="en-US" altLang="zh-CN" sz="1400" dirty="0"/>
              <a:t> filename , a </a:t>
            </a:r>
            <a:r>
              <a:rPr lang="en-US" altLang="zh-CN" sz="1400" dirty="0" err="1"/>
              <a:t>fseek</a:t>
            </a:r>
            <a:r>
              <a:rPr lang="en-US" altLang="zh-CN" sz="1400" dirty="0"/>
              <a:t> file, -10, </a:t>
            </a:r>
            <a:r>
              <a:rPr lang="en-US" altLang="zh-CN" sz="1400" dirty="0" err="1"/>
              <a:t>seek_end</a:t>
            </a:r>
            <a:r>
              <a:rPr lang="en-US" altLang="zh-CN" sz="1400" dirty="0"/>
              <a:t> </a:t>
            </a:r>
            <a:r>
              <a:rPr lang="en-US" altLang="zh-CN" sz="1400" dirty="0" err="1"/>
              <a:t>ftruncate</a:t>
            </a:r>
            <a:r>
              <a:rPr lang="en-US" altLang="zh-CN" sz="1400" dirty="0"/>
              <a:t> </a:t>
            </a:r>
            <a:r>
              <a:rPr lang="en-US" altLang="zh-CN" sz="1400" dirty="0" err="1"/>
              <a:t>fileno</a:t>
            </a:r>
            <a:r>
              <a:rPr lang="en-US" altLang="zh-CN" sz="1400" dirty="0"/>
              <a:t> file , </a:t>
            </a:r>
            <a:r>
              <a:rPr lang="en-US" altLang="zh-CN" sz="1400" dirty="0" err="1"/>
              <a:t>ftell</a:t>
            </a:r>
            <a:r>
              <a:rPr lang="en-US" altLang="zh-CN" sz="1400" dirty="0"/>
              <a:t> file</a:t>
            </a:r>
          </a:p>
          <a:p>
            <a:r>
              <a:rPr lang="en-US" altLang="zh-CN" sz="1400" dirty="0"/>
              <a:t>0 1 this </a:t>
            </a:r>
            <a:r>
              <a:rPr lang="en-US" altLang="zh-CN" sz="1400" dirty="0" err="1"/>
              <a:t>url</a:t>
            </a:r>
            <a:r>
              <a:rPr lang="en-US" altLang="zh-CN" sz="1400" dirty="0"/>
              <a:t> has the comparisons of the different approaches along with some benchmarking: http://skymind.com/ </a:t>
            </a:r>
            <a:r>
              <a:rPr lang="en-US" altLang="zh-CN" sz="1400" dirty="0" err="1"/>
              <a:t>ocrow</a:t>
            </a:r>
            <a:r>
              <a:rPr lang="en-US" altLang="zh-CN" sz="1400" dirty="0"/>
              <a:t>/</a:t>
            </a:r>
            <a:r>
              <a:rPr lang="en-US" altLang="zh-CN" sz="1400" dirty="0" err="1"/>
              <a:t>python_string</a:t>
            </a:r>
            <a:r>
              <a:rPr lang="en-US" altLang="zh-CN" sz="1400" dirty="0"/>
              <a:t>/</a:t>
            </a:r>
          </a:p>
          <a:p>
            <a:r>
              <a:rPr lang="en-US" altLang="zh-CN" sz="1400" dirty="0"/>
              <a:t>0 1 you can do the following: var result from x in </a:t>
            </a:r>
            <a:r>
              <a:rPr lang="en-US" altLang="zh-CN" sz="1400" dirty="0" err="1"/>
              <a:t>appentities</a:t>
            </a:r>
            <a:r>
              <a:rPr lang="en-US" altLang="zh-CN" sz="1400" dirty="0"/>
              <a:t> where x.id 32 select x var </a:t>
            </a:r>
            <a:r>
              <a:rPr lang="en-US" altLang="zh-CN" sz="1400" dirty="0" err="1"/>
              <a:t>sql</a:t>
            </a:r>
            <a:r>
              <a:rPr lang="en-US" altLang="zh-CN" sz="1400" dirty="0"/>
              <a:t> </a:t>
            </a:r>
            <a:r>
              <a:rPr lang="en-US" altLang="zh-CN" sz="1400" dirty="0" err="1"/>
              <a:t>system.data.objects.objectquery</a:t>
            </a:r>
            <a:r>
              <a:rPr lang="en-US" altLang="zh-CN" sz="1400" dirty="0"/>
              <a:t> result .</a:t>
            </a:r>
            <a:r>
              <a:rPr lang="en-US" altLang="zh-CN" sz="1400" dirty="0" err="1"/>
              <a:t>totracestring</a:t>
            </a:r>
            <a:r>
              <a:rPr lang="en-US" altLang="zh-CN" sz="1400" dirty="0"/>
              <a:t> that will give you the </a:t>
            </a:r>
            <a:r>
              <a:rPr lang="en-US" altLang="zh-CN" sz="1400" dirty="0" err="1"/>
              <a:t>sql</a:t>
            </a:r>
            <a:r>
              <a:rPr lang="en-US" altLang="zh-CN" sz="1400" dirty="0"/>
              <a:t> that was generated.</a:t>
            </a:r>
          </a:p>
          <a:p>
            <a:r>
              <a:rPr lang="en-US" altLang="zh-CN" sz="1400" dirty="0"/>
              <a:t>0 1 click me to open in a new tab/window its the setting in a browser that determines whether to open the page in a new tab or in a new window.</a:t>
            </a:r>
          </a:p>
          <a:p>
            <a:r>
              <a:rPr lang="en-US" altLang="zh-CN" sz="1400" dirty="0"/>
              <a:t>0 1 here's why </a:t>
            </a:r>
            <a:r>
              <a:rPr lang="en-US" altLang="zh-CN" sz="1400" dirty="0" err="1"/>
              <a:t>isinstance</a:t>
            </a:r>
            <a:r>
              <a:rPr lang="en-US" altLang="zh-CN" sz="1400" dirty="0"/>
              <a:t> is better than type : class vehicle: pass class truck vehicle : pass in this case, a truck object is a vehicle, but you'll get this: </a:t>
            </a:r>
            <a:r>
              <a:rPr lang="en-US" altLang="zh-CN" sz="1400" dirty="0" err="1"/>
              <a:t>isinstance</a:t>
            </a:r>
            <a:r>
              <a:rPr lang="en-US" altLang="zh-CN" sz="1400" dirty="0"/>
              <a:t> vehicle , vehicle # returns true type vehicle </a:t>
            </a:r>
            <a:r>
              <a:rPr lang="en-US" altLang="zh-CN" sz="1400" dirty="0" err="1"/>
              <a:t>vehicle</a:t>
            </a:r>
            <a:r>
              <a:rPr lang="en-US" altLang="zh-CN" sz="1400" dirty="0"/>
              <a:t> # returns true </a:t>
            </a:r>
            <a:r>
              <a:rPr lang="en-US" altLang="zh-CN" sz="1400" dirty="0" err="1"/>
              <a:t>isinstance</a:t>
            </a:r>
            <a:r>
              <a:rPr lang="en-US" altLang="zh-CN" sz="1400" dirty="0"/>
              <a:t> truck , vehicle # returns true type truck vehicle # returns false, and this probably won't be what you want. in other words, </a:t>
            </a:r>
            <a:r>
              <a:rPr lang="en-US" altLang="zh-CN" sz="1400" dirty="0" err="1"/>
              <a:t>isinstance</a:t>
            </a:r>
            <a:r>
              <a:rPr lang="en-US" altLang="zh-CN" sz="1400" dirty="0"/>
              <a:t> is true for subclasses, too. also see: http://stackoverflow.com/questions/707674/how-to-compare-type-of-an-object-in-python</a:t>
            </a:r>
          </a:p>
          <a:p>
            <a:r>
              <a:rPr lang="en-US" altLang="zh-CN" sz="1400" dirty="0"/>
              <a:t>0 1 try this: grant all privileges on </a:t>
            </a:r>
            <a:r>
              <a:rPr lang="en-US" altLang="zh-CN" sz="1400" dirty="0" err="1"/>
              <a:t>dbtest</a:t>
            </a:r>
            <a:r>
              <a:rPr lang="en-US" altLang="zh-CN" sz="1400" dirty="0"/>
              <a:t>. to 'user' 'hostname' identified by 'password' with grant option</a:t>
            </a:r>
          </a:p>
          <a:p>
            <a:r>
              <a:rPr lang="en-US" altLang="zh-CN" sz="1400" dirty="0"/>
              <a:t>0 1 http://www.appelsiini.net/projects/lazyload demo: http://www.appelsiini.net/projects/lazyload/enabled.html</a:t>
            </a:r>
          </a:p>
          <a:p>
            <a:r>
              <a:rPr lang="en-US" altLang="zh-CN" sz="1400" dirty="0"/>
              <a:t>0 1 char name is sufficient. when you assign dolphin to name, the value of the pointer changes. finally, the delete name is wrong. it tries to delete the constant char dolphin which is not allocated on the heap. so, the entire code could read int main char name </a:t>
            </a:r>
            <a:r>
              <a:rPr lang="en-US" altLang="zh-CN" sz="1400" dirty="0" err="1"/>
              <a:t>name</a:t>
            </a:r>
            <a:r>
              <a:rPr lang="en-US" altLang="zh-CN" sz="1400" dirty="0"/>
              <a:t> dolphin </a:t>
            </a:r>
            <a:r>
              <a:rPr lang="en-US" altLang="zh-CN" sz="1400" dirty="0" err="1"/>
              <a:t>cout</a:t>
            </a:r>
            <a:r>
              <a:rPr lang="en-US" altLang="zh-CN" sz="1400" dirty="0"/>
              <a:t> your name is : name </a:t>
            </a:r>
            <a:r>
              <a:rPr lang="en-US" altLang="zh-CN" sz="1400" dirty="0" err="1"/>
              <a:t>endl</a:t>
            </a:r>
            <a:r>
              <a:rPr lang="en-US" altLang="zh-CN" sz="1400" dirty="0"/>
              <a:t> the compiler doesn't complain since your code didn't violate </a:t>
            </a:r>
            <a:r>
              <a:rPr lang="en-US" altLang="zh-CN" sz="1400" dirty="0" err="1"/>
              <a:t>c++'s</a:t>
            </a:r>
            <a:r>
              <a:rPr lang="en-US" altLang="zh-CN" sz="1400" dirty="0"/>
              <a:t> grammar</a:t>
            </a:r>
            <a:endParaRPr lang="zh-CN" altLang="en-US" sz="1400" dirty="0"/>
          </a:p>
          <a:p>
            <a:endParaRPr lang="zh-CN" altLang="en-US" sz="1400" dirty="0"/>
          </a:p>
        </p:txBody>
      </p:sp>
    </p:spTree>
    <p:extLst>
      <p:ext uri="{BB962C8B-B14F-4D97-AF65-F5344CB8AC3E}">
        <p14:creationId xmlns:p14="http://schemas.microsoft.com/office/powerpoint/2010/main" val="113671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A394AC-3793-4994-A5E3-D48B34F4C7F4}"/>
              </a:ext>
            </a:extLst>
          </p:cNvPr>
          <p:cNvSpPr>
            <a:spLocks noGrp="1"/>
          </p:cNvSpPr>
          <p:nvPr>
            <p:ph type="title"/>
          </p:nvPr>
        </p:nvSpPr>
        <p:spPr/>
        <p:txBody>
          <a:bodyPr/>
          <a:lstStyle/>
          <a:p>
            <a:r>
              <a:rPr lang="en-US" altLang="zh-CN" dirty="0" err="1"/>
              <a:t>TextCNN</a:t>
            </a:r>
            <a:endParaRPr lang="zh-CN" altLang="en-US" dirty="0"/>
          </a:p>
        </p:txBody>
      </p:sp>
      <p:sp>
        <p:nvSpPr>
          <p:cNvPr id="3" name="内容占位符 2">
            <a:extLst>
              <a:ext uri="{FF2B5EF4-FFF2-40B4-BE49-F238E27FC236}">
                <a16:creationId xmlns:a16="http://schemas.microsoft.com/office/drawing/2014/main" xmlns="" id="{6B7BA8DC-48F8-4182-98E8-9FE6324D27C1}"/>
              </a:ext>
            </a:extLst>
          </p:cNvPr>
          <p:cNvSpPr>
            <a:spLocks noGrp="1"/>
          </p:cNvSpPr>
          <p:nvPr>
            <p:ph idx="1"/>
          </p:nvPr>
        </p:nvSpPr>
        <p:spPr/>
        <p:txBody>
          <a:bodyPr>
            <a:normAutofit fontScale="92500" lnSpcReduction="20000"/>
          </a:bodyPr>
          <a:lstStyle/>
          <a:p>
            <a:r>
              <a:rPr lang="en-US" altLang="zh-CN" dirty="0"/>
              <a:t>Embedding_dim:128</a:t>
            </a:r>
          </a:p>
          <a:p>
            <a:r>
              <a:rPr lang="en-US" altLang="zh-CN" dirty="0"/>
              <a:t>Filter_size:3,4,5</a:t>
            </a:r>
          </a:p>
          <a:p>
            <a:r>
              <a:rPr lang="en-US" altLang="zh-CN" dirty="0"/>
              <a:t>Num_filter:128</a:t>
            </a:r>
          </a:p>
          <a:p>
            <a:r>
              <a:rPr lang="en-US" altLang="zh-CN" dirty="0" err="1"/>
              <a:t>Dropout_keep_prob</a:t>
            </a:r>
            <a:r>
              <a:rPr lang="en-US" altLang="zh-CN" dirty="0"/>
              <a:t> 0.5</a:t>
            </a:r>
          </a:p>
          <a:p>
            <a:r>
              <a:rPr lang="en-US" altLang="zh-CN" dirty="0"/>
              <a:t>L2 </a:t>
            </a:r>
            <a:r>
              <a:rPr lang="en-US" altLang="zh-CN" dirty="0" err="1"/>
              <a:t>reg_lambda</a:t>
            </a:r>
            <a:r>
              <a:rPr lang="en-US" altLang="zh-CN" dirty="0"/>
              <a:t> 1</a:t>
            </a:r>
          </a:p>
          <a:p>
            <a:r>
              <a:rPr lang="en-US" altLang="zh-CN" dirty="0" err="1"/>
              <a:t>Batch_size</a:t>
            </a:r>
            <a:r>
              <a:rPr lang="en-US" altLang="zh-CN" dirty="0"/>
              <a:t> 64</a:t>
            </a:r>
          </a:p>
          <a:p>
            <a:r>
              <a:rPr lang="en-US" altLang="zh-CN" dirty="0" err="1"/>
              <a:t>Num_epochs</a:t>
            </a:r>
            <a:r>
              <a:rPr lang="en-US" altLang="zh-CN" dirty="0"/>
              <a:t> 50</a:t>
            </a:r>
          </a:p>
          <a:p>
            <a:r>
              <a:rPr lang="en-US" altLang="zh-CN" dirty="0" err="1"/>
              <a:t>Max_random_length</a:t>
            </a:r>
            <a:r>
              <a:rPr lang="en-US" altLang="zh-CN" dirty="0"/>
              <a:t> 80</a:t>
            </a:r>
          </a:p>
          <a:p>
            <a:r>
              <a:rPr lang="en-US" altLang="zh-CN" dirty="0"/>
              <a:t>0.9 for train and 0.1 for test</a:t>
            </a:r>
          </a:p>
          <a:p>
            <a:r>
              <a:rPr lang="en-US" altLang="zh-CN" dirty="0"/>
              <a:t>Evaluate on all training data Accuracy</a:t>
            </a:r>
            <a:r>
              <a:rPr lang="zh-CN" altLang="en-US" dirty="0"/>
              <a:t>：</a:t>
            </a:r>
            <a:r>
              <a:rPr lang="en-US" altLang="zh-CN" dirty="0"/>
              <a:t>0.980023</a:t>
            </a:r>
            <a:endParaRPr lang="zh-CN" altLang="en-US" dirty="0"/>
          </a:p>
        </p:txBody>
      </p:sp>
    </p:spTree>
    <p:extLst>
      <p:ext uri="{BB962C8B-B14F-4D97-AF65-F5344CB8AC3E}">
        <p14:creationId xmlns:p14="http://schemas.microsoft.com/office/powerpoint/2010/main" val="308319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83AFC9-2D67-438B-A0EB-8198DA1B3F1C}"/>
              </a:ext>
            </a:extLst>
          </p:cNvPr>
          <p:cNvSpPr>
            <a:spLocks noGrp="1"/>
          </p:cNvSpPr>
          <p:nvPr>
            <p:ph type="title"/>
          </p:nvPr>
        </p:nvSpPr>
        <p:spPr/>
        <p:txBody>
          <a:bodyPr/>
          <a:lstStyle/>
          <a:p>
            <a:r>
              <a:rPr lang="en-US" altLang="zh-CN" dirty="0" err="1"/>
              <a:t>bert</a:t>
            </a:r>
            <a:endParaRPr lang="zh-CN" altLang="en-US" dirty="0"/>
          </a:p>
        </p:txBody>
      </p:sp>
      <p:pic>
        <p:nvPicPr>
          <p:cNvPr id="4" name="内容占位符 3">
            <a:extLst>
              <a:ext uri="{FF2B5EF4-FFF2-40B4-BE49-F238E27FC236}">
                <a16:creationId xmlns:a16="http://schemas.microsoft.com/office/drawing/2014/main" xmlns="" id="{E808CCE1-6214-403F-ACD1-62C5D6B89564}"/>
              </a:ext>
            </a:extLst>
          </p:cNvPr>
          <p:cNvPicPr>
            <a:picLocks noGrp="1" noChangeAspect="1"/>
          </p:cNvPicPr>
          <p:nvPr>
            <p:ph idx="1"/>
          </p:nvPr>
        </p:nvPicPr>
        <p:blipFill>
          <a:blip r:embed="rId2"/>
          <a:stretch>
            <a:fillRect/>
          </a:stretch>
        </p:blipFill>
        <p:spPr>
          <a:xfrm>
            <a:off x="7448550" y="1690688"/>
            <a:ext cx="3905250" cy="1076325"/>
          </a:xfrm>
          <a:prstGeom prst="rect">
            <a:avLst/>
          </a:prstGeom>
        </p:spPr>
      </p:pic>
      <p:sp>
        <p:nvSpPr>
          <p:cNvPr id="5" name="内容占位符 2">
            <a:extLst>
              <a:ext uri="{FF2B5EF4-FFF2-40B4-BE49-F238E27FC236}">
                <a16:creationId xmlns:a16="http://schemas.microsoft.com/office/drawing/2014/main" xmlns="" id="{8A4B86FB-6886-4DFC-8199-E1F6D8DEA332}"/>
              </a:ext>
            </a:extLst>
          </p:cNvPr>
          <p:cNvSpPr txBox="1">
            <a:spLocks/>
          </p:cNvSpPr>
          <p:nvPr/>
        </p:nvSpPr>
        <p:spPr>
          <a:xfrm>
            <a:off x="838200" y="1377304"/>
            <a:ext cx="10515600" cy="47996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Embedding_dim:768</a:t>
            </a:r>
          </a:p>
          <a:p>
            <a:r>
              <a:rPr lang="en-US" altLang="zh-CN" dirty="0"/>
              <a:t>Attention head: 12</a:t>
            </a:r>
          </a:p>
          <a:p>
            <a:r>
              <a:rPr lang="en-US" altLang="zh-CN" dirty="0"/>
              <a:t>Layer : 12 </a:t>
            </a:r>
          </a:p>
          <a:p>
            <a:r>
              <a:rPr lang="en-US" altLang="zh-CN" dirty="0" err="1"/>
              <a:t>Batch_size</a:t>
            </a:r>
            <a:r>
              <a:rPr lang="en-US" altLang="zh-CN" dirty="0"/>
              <a:t> 32</a:t>
            </a:r>
          </a:p>
          <a:p>
            <a:r>
              <a:rPr lang="en-US" altLang="zh-CN" dirty="0"/>
              <a:t>Hidden/</a:t>
            </a:r>
            <a:r>
              <a:rPr lang="en-US" altLang="zh-CN" dirty="0" err="1"/>
              <a:t>Attention_dropout_prob</a:t>
            </a:r>
            <a:r>
              <a:rPr lang="en-US" altLang="zh-CN" dirty="0"/>
              <a:t> 0.1</a:t>
            </a:r>
          </a:p>
          <a:p>
            <a:r>
              <a:rPr lang="en-US" altLang="zh-CN" dirty="0" err="1"/>
              <a:t>Position_embedding</a:t>
            </a:r>
            <a:r>
              <a:rPr lang="en-US" altLang="zh-CN" dirty="0"/>
              <a:t> 512</a:t>
            </a:r>
          </a:p>
          <a:p>
            <a:r>
              <a:rPr lang="en-US" altLang="zh-CN" dirty="0"/>
              <a:t>Learning rate 5e-5</a:t>
            </a:r>
          </a:p>
          <a:p>
            <a:r>
              <a:rPr lang="en-US" altLang="zh-CN" dirty="0" err="1"/>
              <a:t>Max_random_length</a:t>
            </a:r>
            <a:r>
              <a:rPr lang="en-US" altLang="zh-CN" dirty="0"/>
              <a:t> 128</a:t>
            </a:r>
          </a:p>
          <a:p>
            <a:r>
              <a:rPr lang="en-US" altLang="zh-CN" dirty="0"/>
              <a:t>0.8 for train and 0.1 for test and 0.1 for validate</a:t>
            </a:r>
          </a:p>
          <a:p>
            <a:r>
              <a:rPr lang="en-US" altLang="zh-CN" dirty="0"/>
              <a:t>Evaluate on all training data Accuracy</a:t>
            </a:r>
            <a:r>
              <a:rPr lang="zh-CN" altLang="en-US" dirty="0"/>
              <a:t>：</a:t>
            </a:r>
            <a:r>
              <a:rPr lang="en-US" altLang="zh-CN" dirty="0"/>
              <a:t>0.5049986</a:t>
            </a:r>
            <a:endParaRPr lang="zh-CN" altLang="en-US" dirty="0"/>
          </a:p>
        </p:txBody>
      </p:sp>
    </p:spTree>
    <p:extLst>
      <p:ext uri="{BB962C8B-B14F-4D97-AF65-F5344CB8AC3E}">
        <p14:creationId xmlns:p14="http://schemas.microsoft.com/office/powerpoint/2010/main" val="358604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RNN</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LSTM</a:t>
            </a:r>
            <a:endParaRPr kumimoji="1" lang="zh-CN" altLang="en-US" dirty="0"/>
          </a:p>
        </p:txBody>
      </p:sp>
      <p:sp>
        <p:nvSpPr>
          <p:cNvPr id="4" name="内容占位符 3"/>
          <p:cNvSpPr>
            <a:spLocks noGrp="1"/>
          </p:cNvSpPr>
          <p:nvPr>
            <p:ph sz="half" idx="2"/>
          </p:nvPr>
        </p:nvSpPr>
        <p:spPr/>
        <p:txBody>
          <a:bodyPr>
            <a:normAutofit fontScale="92500" lnSpcReduction="10000"/>
          </a:bodyPr>
          <a:lstStyle/>
          <a:p>
            <a:r>
              <a:rPr lang="en-US" altLang="zh-CN" dirty="0"/>
              <a:t>Embedding_dim:10</a:t>
            </a:r>
          </a:p>
          <a:p>
            <a:r>
              <a:rPr lang="en-US" altLang="zh-CN" dirty="0"/>
              <a:t>Batch_size:128</a:t>
            </a:r>
          </a:p>
          <a:p>
            <a:r>
              <a:rPr lang="en-US" altLang="zh-CN" dirty="0"/>
              <a:t>Seq_max_len:60</a:t>
            </a:r>
          </a:p>
          <a:p>
            <a:r>
              <a:rPr lang="en-US" altLang="zh-CN" dirty="0"/>
              <a:t>Layer : 64</a:t>
            </a:r>
          </a:p>
          <a:p>
            <a:r>
              <a:rPr lang="en-US" altLang="zh-CN" dirty="0"/>
              <a:t>Learning rate:</a:t>
            </a:r>
            <a:r>
              <a:rPr lang="hr-HR" altLang="zh-CN" dirty="0"/>
              <a:t> </a:t>
            </a:r>
            <a:r>
              <a:rPr lang="hr-HR" altLang="zh-CN" dirty="0" smtClean="0"/>
              <a:t>0.015</a:t>
            </a:r>
          </a:p>
          <a:p>
            <a:r>
              <a:rPr lang="en-US" altLang="zh-CN" dirty="0"/>
              <a:t>0.9 for train and 0.1 for </a:t>
            </a:r>
            <a:r>
              <a:rPr lang="en-US" altLang="zh-CN" dirty="0" smtClean="0"/>
              <a:t>test</a:t>
            </a:r>
            <a:endParaRPr lang="en-US" altLang="zh-CN" dirty="0"/>
          </a:p>
          <a:p>
            <a:r>
              <a:rPr lang="en-US" altLang="zh-CN" dirty="0"/>
              <a:t>Evaluate on all training data Accuracy</a:t>
            </a:r>
            <a:r>
              <a:rPr lang="is-IS" altLang="zh-CN" dirty="0"/>
              <a:t> 0.510779113924</a:t>
            </a:r>
            <a:endParaRPr lang="en-US" altLang="zh-CN" dirty="0"/>
          </a:p>
          <a:p>
            <a:pPr marL="0" indent="0">
              <a:buNone/>
            </a:pPr>
            <a:endParaRPr lang="en-US" altLang="zh-CN" dirty="0"/>
          </a:p>
          <a:p>
            <a:endParaRPr kumimoji="1" lang="zh-CN" altLang="en-US" dirty="0"/>
          </a:p>
        </p:txBody>
      </p:sp>
      <p:sp>
        <p:nvSpPr>
          <p:cNvPr id="5" name="文本占位符 4"/>
          <p:cNvSpPr>
            <a:spLocks noGrp="1"/>
          </p:cNvSpPr>
          <p:nvPr>
            <p:ph type="body" sz="quarter" idx="3"/>
          </p:nvPr>
        </p:nvSpPr>
        <p:spPr/>
        <p:txBody>
          <a:bodyPr/>
          <a:lstStyle/>
          <a:p>
            <a:r>
              <a:rPr lang="en-US" altLang="zh-CN" dirty="0"/>
              <a:t>Bidirectional </a:t>
            </a:r>
            <a:r>
              <a:rPr lang="en-US" altLang="zh-CN" dirty="0" err="1" smtClean="0"/>
              <a:t>Gru</a:t>
            </a:r>
            <a:endParaRPr lang="en-US" altLang="zh-CN" dirty="0"/>
          </a:p>
        </p:txBody>
      </p:sp>
      <p:sp>
        <p:nvSpPr>
          <p:cNvPr id="6" name="内容占位符 5"/>
          <p:cNvSpPr>
            <a:spLocks noGrp="1"/>
          </p:cNvSpPr>
          <p:nvPr>
            <p:ph sz="quarter" idx="4"/>
          </p:nvPr>
        </p:nvSpPr>
        <p:spPr/>
        <p:txBody>
          <a:bodyPr>
            <a:normAutofit fontScale="92500" lnSpcReduction="20000"/>
          </a:bodyPr>
          <a:lstStyle/>
          <a:p>
            <a:r>
              <a:rPr lang="en-US" altLang="zh-CN" dirty="0" smtClean="0"/>
              <a:t>Embedding_dim:10</a:t>
            </a:r>
            <a:endParaRPr lang="en-US" altLang="zh-CN" dirty="0"/>
          </a:p>
          <a:p>
            <a:r>
              <a:rPr lang="en-US" altLang="zh-CN" dirty="0"/>
              <a:t>Batch_size:128</a:t>
            </a:r>
          </a:p>
          <a:p>
            <a:r>
              <a:rPr lang="en-US" altLang="zh-CN" dirty="0"/>
              <a:t>Seq_max_len:55</a:t>
            </a:r>
          </a:p>
          <a:p>
            <a:r>
              <a:rPr lang="en-US" altLang="zh-CN" dirty="0"/>
              <a:t>Layer : 64</a:t>
            </a:r>
          </a:p>
          <a:p>
            <a:r>
              <a:rPr lang="en-US" altLang="zh-CN" dirty="0"/>
              <a:t>Learning rate:</a:t>
            </a:r>
            <a:r>
              <a:rPr lang="hr-HR" altLang="zh-CN" dirty="0"/>
              <a:t> </a:t>
            </a:r>
            <a:r>
              <a:rPr lang="hr-HR" altLang="zh-CN" dirty="0" smtClean="0"/>
              <a:t>0.01</a:t>
            </a:r>
            <a:endParaRPr lang="en-US" altLang="zh-CN" dirty="0"/>
          </a:p>
          <a:p>
            <a:r>
              <a:rPr lang="en-US" altLang="zh-CN" dirty="0"/>
              <a:t>Fully connected </a:t>
            </a:r>
            <a:r>
              <a:rPr lang="en-US" altLang="zh-CN" dirty="0" smtClean="0"/>
              <a:t>layer:2</a:t>
            </a:r>
          </a:p>
          <a:p>
            <a:r>
              <a:rPr lang="en-US" altLang="zh-CN" dirty="0"/>
              <a:t>0.9 for train and 0.1 for </a:t>
            </a:r>
            <a:r>
              <a:rPr lang="en-US" altLang="zh-CN" dirty="0" smtClean="0"/>
              <a:t>test</a:t>
            </a:r>
            <a:endParaRPr lang="en-US" altLang="zh-CN" dirty="0"/>
          </a:p>
          <a:p>
            <a:r>
              <a:rPr lang="en-US" altLang="zh-CN" dirty="0" smtClean="0"/>
              <a:t>Evaluate </a:t>
            </a:r>
            <a:r>
              <a:rPr lang="en-US" altLang="zh-CN" dirty="0"/>
              <a:t>on all training data Accuracy</a:t>
            </a:r>
            <a:r>
              <a:rPr lang="zh-CN" altLang="en-US" dirty="0"/>
              <a:t>： </a:t>
            </a:r>
            <a:r>
              <a:rPr lang="fi-FI" altLang="zh-CN" dirty="0"/>
              <a:t>0.508010126582</a:t>
            </a:r>
            <a:endParaRPr lang="zh-CN" altLang="en-US" dirty="0"/>
          </a:p>
          <a:p>
            <a:endParaRPr kumimoji="1" lang="zh-CN" altLang="en-US" dirty="0"/>
          </a:p>
        </p:txBody>
      </p:sp>
    </p:spTree>
    <p:extLst>
      <p:ext uri="{BB962C8B-B14F-4D97-AF65-F5344CB8AC3E}">
        <p14:creationId xmlns:p14="http://schemas.microsoft.com/office/powerpoint/2010/main" val="10364874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1127</Words>
  <Application>Microsoft Macintosh PowerPoint</Application>
  <PresentationFormat>宽屏</PresentationFormat>
  <Paragraphs>65</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Wingdings</vt:lpstr>
      <vt:lpstr>等线</vt:lpstr>
      <vt:lpstr>等线 Light</vt:lpstr>
      <vt:lpstr>Arial</vt:lpstr>
      <vt:lpstr>Office 主题​​</vt:lpstr>
      <vt:lpstr>Weekly work</vt:lpstr>
      <vt:lpstr>Change Negative simple</vt:lpstr>
      <vt:lpstr>FastText</vt:lpstr>
      <vt:lpstr>PowerPoint 演示文稿</vt:lpstr>
      <vt:lpstr>PowerPoint 演示文稿</vt:lpstr>
      <vt:lpstr>TextCNN</vt:lpstr>
      <vt:lpstr>bert</vt:lpstr>
      <vt:lpstr>RNN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Erde Lee</dc:creator>
  <cp:lastModifiedBy>Microsoft Office 用户</cp:lastModifiedBy>
  <cp:revision>17</cp:revision>
  <dcterms:created xsi:type="dcterms:W3CDTF">2019-04-08T05:54:18Z</dcterms:created>
  <dcterms:modified xsi:type="dcterms:W3CDTF">2019-04-12T08:26:37Z</dcterms:modified>
</cp:coreProperties>
</file>