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3" r:id="rId5"/>
    <p:sldId id="267" r:id="rId6"/>
    <p:sldId id="268" r:id="rId7"/>
    <p:sldId id="269" r:id="rId8"/>
    <p:sldId id="266" r:id="rId9"/>
    <p:sldId id="259" r:id="rId10"/>
    <p:sldId id="260" r:id="rId11"/>
    <p:sldId id="264"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7"/>
  </p:normalViewPr>
  <p:slideViewPr>
    <p:cSldViewPr snapToGrid="0">
      <p:cViewPr varScale="1">
        <p:scale>
          <a:sx n="85" d="100"/>
          <a:sy n="85" d="100"/>
        </p:scale>
        <p:origin x="34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9FC65-E8CD-4BDE-9618-BCA0EC1B5C5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41B2C21-8D4D-455F-8536-17D0179B9A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505FFEC-D2DC-4577-A84D-ABA8B71208C6}"/>
              </a:ext>
            </a:extLst>
          </p:cNvPr>
          <p:cNvSpPr>
            <a:spLocks noGrp="1"/>
          </p:cNvSpPr>
          <p:nvPr>
            <p:ph type="dt" sz="half" idx="10"/>
          </p:nvPr>
        </p:nvSpPr>
        <p:spPr/>
        <p:txBody>
          <a:bodyPr/>
          <a:lstStyle/>
          <a:p>
            <a:fld id="{519C711E-6D6D-4297-9C7A-A6D8B49AE2F5}" type="datetimeFigureOut">
              <a:rPr lang="zh-CN" altLang="en-US" smtClean="0"/>
              <a:t>2019/4/18</a:t>
            </a:fld>
            <a:endParaRPr lang="zh-CN" altLang="en-US"/>
          </a:p>
        </p:txBody>
      </p:sp>
      <p:sp>
        <p:nvSpPr>
          <p:cNvPr id="5" name="页脚占位符 4">
            <a:extLst>
              <a:ext uri="{FF2B5EF4-FFF2-40B4-BE49-F238E27FC236}">
                <a16:creationId xmlns:a16="http://schemas.microsoft.com/office/drawing/2014/main" id="{D8BEDE66-553F-4DE3-971C-40FF90745E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3871C5-BF47-464F-B9AF-1B37C2EF177F}"/>
              </a:ext>
            </a:extLst>
          </p:cNvPr>
          <p:cNvSpPr>
            <a:spLocks noGrp="1"/>
          </p:cNvSpPr>
          <p:nvPr>
            <p:ph type="sldNum" sz="quarter" idx="12"/>
          </p:nvPr>
        </p:nvSpPr>
        <p:spPr/>
        <p:txBody>
          <a:bodyPr/>
          <a:lstStyle/>
          <a:p>
            <a:fld id="{3EDE8082-4040-46E8-83FB-83BD4F2A78FA}" type="slidenum">
              <a:rPr lang="zh-CN" altLang="en-US" smtClean="0"/>
              <a:t>‹#›</a:t>
            </a:fld>
            <a:endParaRPr lang="zh-CN" altLang="en-US"/>
          </a:p>
        </p:txBody>
      </p:sp>
    </p:spTree>
    <p:extLst>
      <p:ext uri="{BB962C8B-B14F-4D97-AF65-F5344CB8AC3E}">
        <p14:creationId xmlns:p14="http://schemas.microsoft.com/office/powerpoint/2010/main" val="2279500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8BFD75-0C3C-42B4-A4F1-6AA34CABDC8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336FF96-65F4-4748-9A6D-64CA144FFB9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C6E4EFA-33B1-4925-99A0-DDD420D27036}"/>
              </a:ext>
            </a:extLst>
          </p:cNvPr>
          <p:cNvSpPr>
            <a:spLocks noGrp="1"/>
          </p:cNvSpPr>
          <p:nvPr>
            <p:ph type="dt" sz="half" idx="10"/>
          </p:nvPr>
        </p:nvSpPr>
        <p:spPr/>
        <p:txBody>
          <a:bodyPr/>
          <a:lstStyle/>
          <a:p>
            <a:fld id="{519C711E-6D6D-4297-9C7A-A6D8B49AE2F5}" type="datetimeFigureOut">
              <a:rPr lang="zh-CN" altLang="en-US" smtClean="0"/>
              <a:t>2019/4/18</a:t>
            </a:fld>
            <a:endParaRPr lang="zh-CN" altLang="en-US"/>
          </a:p>
        </p:txBody>
      </p:sp>
      <p:sp>
        <p:nvSpPr>
          <p:cNvPr id="5" name="页脚占位符 4">
            <a:extLst>
              <a:ext uri="{FF2B5EF4-FFF2-40B4-BE49-F238E27FC236}">
                <a16:creationId xmlns:a16="http://schemas.microsoft.com/office/drawing/2014/main" id="{8906A624-5475-4324-AD70-9041E65113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918C45-9E81-43D8-93E1-41CE8CF8B3C0}"/>
              </a:ext>
            </a:extLst>
          </p:cNvPr>
          <p:cNvSpPr>
            <a:spLocks noGrp="1"/>
          </p:cNvSpPr>
          <p:nvPr>
            <p:ph type="sldNum" sz="quarter" idx="12"/>
          </p:nvPr>
        </p:nvSpPr>
        <p:spPr/>
        <p:txBody>
          <a:bodyPr/>
          <a:lstStyle/>
          <a:p>
            <a:fld id="{3EDE8082-4040-46E8-83FB-83BD4F2A78FA}" type="slidenum">
              <a:rPr lang="zh-CN" altLang="en-US" smtClean="0"/>
              <a:t>‹#›</a:t>
            </a:fld>
            <a:endParaRPr lang="zh-CN" altLang="en-US"/>
          </a:p>
        </p:txBody>
      </p:sp>
    </p:spTree>
    <p:extLst>
      <p:ext uri="{BB962C8B-B14F-4D97-AF65-F5344CB8AC3E}">
        <p14:creationId xmlns:p14="http://schemas.microsoft.com/office/powerpoint/2010/main" val="861801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8A0E95A-321C-4351-B338-14524CAD77D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81E7F61-CA89-406C-83DD-545094746E2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6D19498-6E49-49BE-8D86-413FF3FBE522}"/>
              </a:ext>
            </a:extLst>
          </p:cNvPr>
          <p:cNvSpPr>
            <a:spLocks noGrp="1"/>
          </p:cNvSpPr>
          <p:nvPr>
            <p:ph type="dt" sz="half" idx="10"/>
          </p:nvPr>
        </p:nvSpPr>
        <p:spPr/>
        <p:txBody>
          <a:bodyPr/>
          <a:lstStyle/>
          <a:p>
            <a:fld id="{519C711E-6D6D-4297-9C7A-A6D8B49AE2F5}" type="datetimeFigureOut">
              <a:rPr lang="zh-CN" altLang="en-US" smtClean="0"/>
              <a:t>2019/4/18</a:t>
            </a:fld>
            <a:endParaRPr lang="zh-CN" altLang="en-US"/>
          </a:p>
        </p:txBody>
      </p:sp>
      <p:sp>
        <p:nvSpPr>
          <p:cNvPr id="5" name="页脚占位符 4">
            <a:extLst>
              <a:ext uri="{FF2B5EF4-FFF2-40B4-BE49-F238E27FC236}">
                <a16:creationId xmlns:a16="http://schemas.microsoft.com/office/drawing/2014/main" id="{2E1E6717-2EB2-4965-9374-DEF72B79B2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9DA84B-A3E7-48BF-A681-43477F9B44C0}"/>
              </a:ext>
            </a:extLst>
          </p:cNvPr>
          <p:cNvSpPr>
            <a:spLocks noGrp="1"/>
          </p:cNvSpPr>
          <p:nvPr>
            <p:ph type="sldNum" sz="quarter" idx="12"/>
          </p:nvPr>
        </p:nvSpPr>
        <p:spPr/>
        <p:txBody>
          <a:bodyPr/>
          <a:lstStyle/>
          <a:p>
            <a:fld id="{3EDE8082-4040-46E8-83FB-83BD4F2A78FA}" type="slidenum">
              <a:rPr lang="zh-CN" altLang="en-US" smtClean="0"/>
              <a:t>‹#›</a:t>
            </a:fld>
            <a:endParaRPr lang="zh-CN" altLang="en-US"/>
          </a:p>
        </p:txBody>
      </p:sp>
    </p:spTree>
    <p:extLst>
      <p:ext uri="{BB962C8B-B14F-4D97-AF65-F5344CB8AC3E}">
        <p14:creationId xmlns:p14="http://schemas.microsoft.com/office/powerpoint/2010/main" val="1781337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835258-9123-41C1-9330-F9772F04538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513FACA-468A-4B0A-BA36-36D7AA87832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7FA3710-D8DB-4675-BC26-490B558884D6}"/>
              </a:ext>
            </a:extLst>
          </p:cNvPr>
          <p:cNvSpPr>
            <a:spLocks noGrp="1"/>
          </p:cNvSpPr>
          <p:nvPr>
            <p:ph type="dt" sz="half" idx="10"/>
          </p:nvPr>
        </p:nvSpPr>
        <p:spPr/>
        <p:txBody>
          <a:bodyPr/>
          <a:lstStyle/>
          <a:p>
            <a:fld id="{519C711E-6D6D-4297-9C7A-A6D8B49AE2F5}" type="datetimeFigureOut">
              <a:rPr lang="zh-CN" altLang="en-US" smtClean="0"/>
              <a:t>2019/4/18</a:t>
            </a:fld>
            <a:endParaRPr lang="zh-CN" altLang="en-US"/>
          </a:p>
        </p:txBody>
      </p:sp>
      <p:sp>
        <p:nvSpPr>
          <p:cNvPr id="5" name="页脚占位符 4">
            <a:extLst>
              <a:ext uri="{FF2B5EF4-FFF2-40B4-BE49-F238E27FC236}">
                <a16:creationId xmlns:a16="http://schemas.microsoft.com/office/drawing/2014/main" id="{9D9AB173-4A79-4F74-851D-BDC368DEED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254F2A-5CF6-47B6-B3F3-954032ACFAE6}"/>
              </a:ext>
            </a:extLst>
          </p:cNvPr>
          <p:cNvSpPr>
            <a:spLocks noGrp="1"/>
          </p:cNvSpPr>
          <p:nvPr>
            <p:ph type="sldNum" sz="quarter" idx="12"/>
          </p:nvPr>
        </p:nvSpPr>
        <p:spPr/>
        <p:txBody>
          <a:bodyPr/>
          <a:lstStyle/>
          <a:p>
            <a:fld id="{3EDE8082-4040-46E8-83FB-83BD4F2A78FA}" type="slidenum">
              <a:rPr lang="zh-CN" altLang="en-US" smtClean="0"/>
              <a:t>‹#›</a:t>
            </a:fld>
            <a:endParaRPr lang="zh-CN" altLang="en-US"/>
          </a:p>
        </p:txBody>
      </p:sp>
    </p:spTree>
    <p:extLst>
      <p:ext uri="{BB962C8B-B14F-4D97-AF65-F5344CB8AC3E}">
        <p14:creationId xmlns:p14="http://schemas.microsoft.com/office/powerpoint/2010/main" val="2407671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E24B32-1E04-4E95-8A93-45FC70E8F53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185EF45-3FDE-461E-BA2B-5B84F9287A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16D187E-051E-439F-B86C-88076CB36E0E}"/>
              </a:ext>
            </a:extLst>
          </p:cNvPr>
          <p:cNvSpPr>
            <a:spLocks noGrp="1"/>
          </p:cNvSpPr>
          <p:nvPr>
            <p:ph type="dt" sz="half" idx="10"/>
          </p:nvPr>
        </p:nvSpPr>
        <p:spPr/>
        <p:txBody>
          <a:bodyPr/>
          <a:lstStyle/>
          <a:p>
            <a:fld id="{519C711E-6D6D-4297-9C7A-A6D8B49AE2F5}" type="datetimeFigureOut">
              <a:rPr lang="zh-CN" altLang="en-US" smtClean="0"/>
              <a:t>2019/4/18</a:t>
            </a:fld>
            <a:endParaRPr lang="zh-CN" altLang="en-US"/>
          </a:p>
        </p:txBody>
      </p:sp>
      <p:sp>
        <p:nvSpPr>
          <p:cNvPr id="5" name="页脚占位符 4">
            <a:extLst>
              <a:ext uri="{FF2B5EF4-FFF2-40B4-BE49-F238E27FC236}">
                <a16:creationId xmlns:a16="http://schemas.microsoft.com/office/drawing/2014/main" id="{40CB7988-B6D0-4722-958B-3BC399092B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3739D4-3EAA-4AB7-8C5C-04A7759DE883}"/>
              </a:ext>
            </a:extLst>
          </p:cNvPr>
          <p:cNvSpPr>
            <a:spLocks noGrp="1"/>
          </p:cNvSpPr>
          <p:nvPr>
            <p:ph type="sldNum" sz="quarter" idx="12"/>
          </p:nvPr>
        </p:nvSpPr>
        <p:spPr/>
        <p:txBody>
          <a:bodyPr/>
          <a:lstStyle/>
          <a:p>
            <a:fld id="{3EDE8082-4040-46E8-83FB-83BD4F2A78FA}" type="slidenum">
              <a:rPr lang="zh-CN" altLang="en-US" smtClean="0"/>
              <a:t>‹#›</a:t>
            </a:fld>
            <a:endParaRPr lang="zh-CN" altLang="en-US"/>
          </a:p>
        </p:txBody>
      </p:sp>
    </p:spTree>
    <p:extLst>
      <p:ext uri="{BB962C8B-B14F-4D97-AF65-F5344CB8AC3E}">
        <p14:creationId xmlns:p14="http://schemas.microsoft.com/office/powerpoint/2010/main" val="1964825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E1FDD3-7368-4AB1-8DB7-19FFF112843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7A24481-753B-4BF8-9589-9AB6BF3E69B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5827F10-4D81-45AF-9AD6-3BD3CD4A3B7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F0ABCAF-838F-4BFB-BC8C-5B61EE703E4D}"/>
              </a:ext>
            </a:extLst>
          </p:cNvPr>
          <p:cNvSpPr>
            <a:spLocks noGrp="1"/>
          </p:cNvSpPr>
          <p:nvPr>
            <p:ph type="dt" sz="half" idx="10"/>
          </p:nvPr>
        </p:nvSpPr>
        <p:spPr/>
        <p:txBody>
          <a:bodyPr/>
          <a:lstStyle/>
          <a:p>
            <a:fld id="{519C711E-6D6D-4297-9C7A-A6D8B49AE2F5}" type="datetimeFigureOut">
              <a:rPr lang="zh-CN" altLang="en-US" smtClean="0"/>
              <a:t>2019/4/18</a:t>
            </a:fld>
            <a:endParaRPr lang="zh-CN" altLang="en-US"/>
          </a:p>
        </p:txBody>
      </p:sp>
      <p:sp>
        <p:nvSpPr>
          <p:cNvPr id="6" name="页脚占位符 5">
            <a:extLst>
              <a:ext uri="{FF2B5EF4-FFF2-40B4-BE49-F238E27FC236}">
                <a16:creationId xmlns:a16="http://schemas.microsoft.com/office/drawing/2014/main" id="{B101CA70-966E-4640-92DD-BF13806ECC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97CADE-3041-446C-B8E0-166BA440D18A}"/>
              </a:ext>
            </a:extLst>
          </p:cNvPr>
          <p:cNvSpPr>
            <a:spLocks noGrp="1"/>
          </p:cNvSpPr>
          <p:nvPr>
            <p:ph type="sldNum" sz="quarter" idx="12"/>
          </p:nvPr>
        </p:nvSpPr>
        <p:spPr/>
        <p:txBody>
          <a:bodyPr/>
          <a:lstStyle/>
          <a:p>
            <a:fld id="{3EDE8082-4040-46E8-83FB-83BD4F2A78FA}" type="slidenum">
              <a:rPr lang="zh-CN" altLang="en-US" smtClean="0"/>
              <a:t>‹#›</a:t>
            </a:fld>
            <a:endParaRPr lang="zh-CN" altLang="en-US"/>
          </a:p>
        </p:txBody>
      </p:sp>
    </p:spTree>
    <p:extLst>
      <p:ext uri="{BB962C8B-B14F-4D97-AF65-F5344CB8AC3E}">
        <p14:creationId xmlns:p14="http://schemas.microsoft.com/office/powerpoint/2010/main" val="36656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C36C78-F393-4B15-B593-0C9F239F5E0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2D97278-8A19-474C-920D-A2B02D3114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FBE4721-68CB-49D4-B973-FED66F4ADB3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933BFA6-5023-4C65-9489-DD9CB632F4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5F00A87-8AEF-4D69-AA98-98EDF903175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397FF95-AF33-4E48-B6F5-B05434E2E024}"/>
              </a:ext>
            </a:extLst>
          </p:cNvPr>
          <p:cNvSpPr>
            <a:spLocks noGrp="1"/>
          </p:cNvSpPr>
          <p:nvPr>
            <p:ph type="dt" sz="half" idx="10"/>
          </p:nvPr>
        </p:nvSpPr>
        <p:spPr/>
        <p:txBody>
          <a:bodyPr/>
          <a:lstStyle/>
          <a:p>
            <a:fld id="{519C711E-6D6D-4297-9C7A-A6D8B49AE2F5}" type="datetimeFigureOut">
              <a:rPr lang="zh-CN" altLang="en-US" smtClean="0"/>
              <a:t>2019/4/18</a:t>
            </a:fld>
            <a:endParaRPr lang="zh-CN" altLang="en-US"/>
          </a:p>
        </p:txBody>
      </p:sp>
      <p:sp>
        <p:nvSpPr>
          <p:cNvPr id="8" name="页脚占位符 7">
            <a:extLst>
              <a:ext uri="{FF2B5EF4-FFF2-40B4-BE49-F238E27FC236}">
                <a16:creationId xmlns:a16="http://schemas.microsoft.com/office/drawing/2014/main" id="{74CB3514-D2E5-4F62-874A-CBB844F27A3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AA89314-AEA0-474C-8EF1-A778F37FFAA3}"/>
              </a:ext>
            </a:extLst>
          </p:cNvPr>
          <p:cNvSpPr>
            <a:spLocks noGrp="1"/>
          </p:cNvSpPr>
          <p:nvPr>
            <p:ph type="sldNum" sz="quarter" idx="12"/>
          </p:nvPr>
        </p:nvSpPr>
        <p:spPr/>
        <p:txBody>
          <a:bodyPr/>
          <a:lstStyle/>
          <a:p>
            <a:fld id="{3EDE8082-4040-46E8-83FB-83BD4F2A78FA}" type="slidenum">
              <a:rPr lang="zh-CN" altLang="en-US" smtClean="0"/>
              <a:t>‹#›</a:t>
            </a:fld>
            <a:endParaRPr lang="zh-CN" altLang="en-US"/>
          </a:p>
        </p:txBody>
      </p:sp>
    </p:spTree>
    <p:extLst>
      <p:ext uri="{BB962C8B-B14F-4D97-AF65-F5344CB8AC3E}">
        <p14:creationId xmlns:p14="http://schemas.microsoft.com/office/powerpoint/2010/main" val="1822242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5CF617-CA66-40B2-BA49-B09166CCF4F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51CB532-D721-4D71-9088-D42B3254C79A}"/>
              </a:ext>
            </a:extLst>
          </p:cNvPr>
          <p:cNvSpPr>
            <a:spLocks noGrp="1"/>
          </p:cNvSpPr>
          <p:nvPr>
            <p:ph type="dt" sz="half" idx="10"/>
          </p:nvPr>
        </p:nvSpPr>
        <p:spPr/>
        <p:txBody>
          <a:bodyPr/>
          <a:lstStyle/>
          <a:p>
            <a:fld id="{519C711E-6D6D-4297-9C7A-A6D8B49AE2F5}" type="datetimeFigureOut">
              <a:rPr lang="zh-CN" altLang="en-US" smtClean="0"/>
              <a:t>2019/4/18</a:t>
            </a:fld>
            <a:endParaRPr lang="zh-CN" altLang="en-US"/>
          </a:p>
        </p:txBody>
      </p:sp>
      <p:sp>
        <p:nvSpPr>
          <p:cNvPr id="4" name="页脚占位符 3">
            <a:extLst>
              <a:ext uri="{FF2B5EF4-FFF2-40B4-BE49-F238E27FC236}">
                <a16:creationId xmlns:a16="http://schemas.microsoft.com/office/drawing/2014/main" id="{D434BE1A-AD5D-49B6-B09E-D03227CD7FD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382E90B-DA69-4145-8918-C49B9A36C3E2}"/>
              </a:ext>
            </a:extLst>
          </p:cNvPr>
          <p:cNvSpPr>
            <a:spLocks noGrp="1"/>
          </p:cNvSpPr>
          <p:nvPr>
            <p:ph type="sldNum" sz="quarter" idx="12"/>
          </p:nvPr>
        </p:nvSpPr>
        <p:spPr/>
        <p:txBody>
          <a:bodyPr/>
          <a:lstStyle/>
          <a:p>
            <a:fld id="{3EDE8082-4040-46E8-83FB-83BD4F2A78FA}" type="slidenum">
              <a:rPr lang="zh-CN" altLang="en-US" smtClean="0"/>
              <a:t>‹#›</a:t>
            </a:fld>
            <a:endParaRPr lang="zh-CN" altLang="en-US"/>
          </a:p>
        </p:txBody>
      </p:sp>
    </p:spTree>
    <p:extLst>
      <p:ext uri="{BB962C8B-B14F-4D97-AF65-F5344CB8AC3E}">
        <p14:creationId xmlns:p14="http://schemas.microsoft.com/office/powerpoint/2010/main" val="213446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A204C98-7837-49F3-A292-44E6462D2B4E}"/>
              </a:ext>
            </a:extLst>
          </p:cNvPr>
          <p:cNvSpPr>
            <a:spLocks noGrp="1"/>
          </p:cNvSpPr>
          <p:nvPr>
            <p:ph type="dt" sz="half" idx="10"/>
          </p:nvPr>
        </p:nvSpPr>
        <p:spPr/>
        <p:txBody>
          <a:bodyPr/>
          <a:lstStyle/>
          <a:p>
            <a:fld id="{519C711E-6D6D-4297-9C7A-A6D8B49AE2F5}" type="datetimeFigureOut">
              <a:rPr lang="zh-CN" altLang="en-US" smtClean="0"/>
              <a:t>2019/4/18</a:t>
            </a:fld>
            <a:endParaRPr lang="zh-CN" altLang="en-US"/>
          </a:p>
        </p:txBody>
      </p:sp>
      <p:sp>
        <p:nvSpPr>
          <p:cNvPr id="3" name="页脚占位符 2">
            <a:extLst>
              <a:ext uri="{FF2B5EF4-FFF2-40B4-BE49-F238E27FC236}">
                <a16:creationId xmlns:a16="http://schemas.microsoft.com/office/drawing/2014/main" id="{CEB42501-9B7B-40E6-91AF-66200759494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39CEB75-045E-43AA-AB54-04EDB0990653}"/>
              </a:ext>
            </a:extLst>
          </p:cNvPr>
          <p:cNvSpPr>
            <a:spLocks noGrp="1"/>
          </p:cNvSpPr>
          <p:nvPr>
            <p:ph type="sldNum" sz="quarter" idx="12"/>
          </p:nvPr>
        </p:nvSpPr>
        <p:spPr/>
        <p:txBody>
          <a:bodyPr/>
          <a:lstStyle/>
          <a:p>
            <a:fld id="{3EDE8082-4040-46E8-83FB-83BD4F2A78FA}" type="slidenum">
              <a:rPr lang="zh-CN" altLang="en-US" smtClean="0"/>
              <a:t>‹#›</a:t>
            </a:fld>
            <a:endParaRPr lang="zh-CN" altLang="en-US"/>
          </a:p>
        </p:txBody>
      </p:sp>
    </p:spTree>
    <p:extLst>
      <p:ext uri="{BB962C8B-B14F-4D97-AF65-F5344CB8AC3E}">
        <p14:creationId xmlns:p14="http://schemas.microsoft.com/office/powerpoint/2010/main" val="2503445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CD1E2A-2B7C-461F-8616-095D0DC03C3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FDF95F9-B82A-44A8-9734-068A427A5F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633A73E-DBE1-4DCF-9891-2C84421C29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EFC559E-0321-4906-A398-394D18720D28}"/>
              </a:ext>
            </a:extLst>
          </p:cNvPr>
          <p:cNvSpPr>
            <a:spLocks noGrp="1"/>
          </p:cNvSpPr>
          <p:nvPr>
            <p:ph type="dt" sz="half" idx="10"/>
          </p:nvPr>
        </p:nvSpPr>
        <p:spPr/>
        <p:txBody>
          <a:bodyPr/>
          <a:lstStyle/>
          <a:p>
            <a:fld id="{519C711E-6D6D-4297-9C7A-A6D8B49AE2F5}" type="datetimeFigureOut">
              <a:rPr lang="zh-CN" altLang="en-US" smtClean="0"/>
              <a:t>2019/4/18</a:t>
            </a:fld>
            <a:endParaRPr lang="zh-CN" altLang="en-US"/>
          </a:p>
        </p:txBody>
      </p:sp>
      <p:sp>
        <p:nvSpPr>
          <p:cNvPr id="6" name="页脚占位符 5">
            <a:extLst>
              <a:ext uri="{FF2B5EF4-FFF2-40B4-BE49-F238E27FC236}">
                <a16:creationId xmlns:a16="http://schemas.microsoft.com/office/drawing/2014/main" id="{A9D86D72-6741-47B9-9014-99CDC11ED9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C6EFC30-8096-4212-89F9-332FA29331F9}"/>
              </a:ext>
            </a:extLst>
          </p:cNvPr>
          <p:cNvSpPr>
            <a:spLocks noGrp="1"/>
          </p:cNvSpPr>
          <p:nvPr>
            <p:ph type="sldNum" sz="quarter" idx="12"/>
          </p:nvPr>
        </p:nvSpPr>
        <p:spPr/>
        <p:txBody>
          <a:bodyPr/>
          <a:lstStyle/>
          <a:p>
            <a:fld id="{3EDE8082-4040-46E8-83FB-83BD4F2A78FA}" type="slidenum">
              <a:rPr lang="zh-CN" altLang="en-US" smtClean="0"/>
              <a:t>‹#›</a:t>
            </a:fld>
            <a:endParaRPr lang="zh-CN" altLang="en-US"/>
          </a:p>
        </p:txBody>
      </p:sp>
    </p:spTree>
    <p:extLst>
      <p:ext uri="{BB962C8B-B14F-4D97-AF65-F5344CB8AC3E}">
        <p14:creationId xmlns:p14="http://schemas.microsoft.com/office/powerpoint/2010/main" val="630790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E9461F-F7DF-47C2-B78B-FE60B5F6138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DA998B1-25A0-4CAE-AC5E-58B1107618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050AFEB-CF8B-4A5C-BCCF-E447788609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D3CA90B-DA86-44DD-AB87-91AD1B688401}"/>
              </a:ext>
            </a:extLst>
          </p:cNvPr>
          <p:cNvSpPr>
            <a:spLocks noGrp="1"/>
          </p:cNvSpPr>
          <p:nvPr>
            <p:ph type="dt" sz="half" idx="10"/>
          </p:nvPr>
        </p:nvSpPr>
        <p:spPr/>
        <p:txBody>
          <a:bodyPr/>
          <a:lstStyle/>
          <a:p>
            <a:fld id="{519C711E-6D6D-4297-9C7A-A6D8B49AE2F5}" type="datetimeFigureOut">
              <a:rPr lang="zh-CN" altLang="en-US" smtClean="0"/>
              <a:t>2019/4/18</a:t>
            </a:fld>
            <a:endParaRPr lang="zh-CN" altLang="en-US"/>
          </a:p>
        </p:txBody>
      </p:sp>
      <p:sp>
        <p:nvSpPr>
          <p:cNvPr id="6" name="页脚占位符 5">
            <a:extLst>
              <a:ext uri="{FF2B5EF4-FFF2-40B4-BE49-F238E27FC236}">
                <a16:creationId xmlns:a16="http://schemas.microsoft.com/office/drawing/2014/main" id="{ED8D029D-EBEF-4555-AAA2-20F3E82C12A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CC9B74A-6E3D-4948-B4FD-31CFD9C997E3}"/>
              </a:ext>
            </a:extLst>
          </p:cNvPr>
          <p:cNvSpPr>
            <a:spLocks noGrp="1"/>
          </p:cNvSpPr>
          <p:nvPr>
            <p:ph type="sldNum" sz="quarter" idx="12"/>
          </p:nvPr>
        </p:nvSpPr>
        <p:spPr/>
        <p:txBody>
          <a:bodyPr/>
          <a:lstStyle/>
          <a:p>
            <a:fld id="{3EDE8082-4040-46E8-83FB-83BD4F2A78FA}" type="slidenum">
              <a:rPr lang="zh-CN" altLang="en-US" smtClean="0"/>
              <a:t>‹#›</a:t>
            </a:fld>
            <a:endParaRPr lang="zh-CN" altLang="en-US"/>
          </a:p>
        </p:txBody>
      </p:sp>
    </p:spTree>
    <p:extLst>
      <p:ext uri="{BB962C8B-B14F-4D97-AF65-F5344CB8AC3E}">
        <p14:creationId xmlns:p14="http://schemas.microsoft.com/office/powerpoint/2010/main" val="146489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6A7894C-B3E0-4AFA-84F9-104197768C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33D4151-51D9-46F5-BE7E-0FE5C420A1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864DEA6-B8DA-474F-BA4C-EC2108F0EF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9C711E-6D6D-4297-9C7A-A6D8B49AE2F5}" type="datetimeFigureOut">
              <a:rPr lang="zh-CN" altLang="en-US" smtClean="0"/>
              <a:t>2019/4/18</a:t>
            </a:fld>
            <a:endParaRPr lang="zh-CN" altLang="en-US"/>
          </a:p>
        </p:txBody>
      </p:sp>
      <p:sp>
        <p:nvSpPr>
          <p:cNvPr id="5" name="页脚占位符 4">
            <a:extLst>
              <a:ext uri="{FF2B5EF4-FFF2-40B4-BE49-F238E27FC236}">
                <a16:creationId xmlns:a16="http://schemas.microsoft.com/office/drawing/2014/main" id="{13A6D0F6-647B-4A9A-A5DF-028F94355E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03B11C4-89A1-4DB7-A6E8-D7D72A1FBD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DE8082-4040-46E8-83FB-83BD4F2A78FA}" type="slidenum">
              <a:rPr lang="zh-CN" altLang="en-US" smtClean="0"/>
              <a:t>‹#›</a:t>
            </a:fld>
            <a:endParaRPr lang="zh-CN" altLang="en-US"/>
          </a:p>
        </p:txBody>
      </p:sp>
    </p:spTree>
    <p:extLst>
      <p:ext uri="{BB962C8B-B14F-4D97-AF65-F5344CB8AC3E}">
        <p14:creationId xmlns:p14="http://schemas.microsoft.com/office/powerpoint/2010/main" val="3434708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E89C7F-7151-4D4D-A699-B0F789018273}"/>
              </a:ext>
            </a:extLst>
          </p:cNvPr>
          <p:cNvSpPr>
            <a:spLocks noGrp="1"/>
          </p:cNvSpPr>
          <p:nvPr>
            <p:ph type="ctrTitle"/>
          </p:nvPr>
        </p:nvSpPr>
        <p:spPr/>
        <p:txBody>
          <a:bodyPr/>
          <a:lstStyle/>
          <a:p>
            <a:r>
              <a:rPr lang="en-US" altLang="zh-CN" dirty="0"/>
              <a:t>Weekly work</a:t>
            </a:r>
            <a:endParaRPr lang="zh-CN" altLang="en-US" dirty="0"/>
          </a:p>
        </p:txBody>
      </p:sp>
      <p:sp>
        <p:nvSpPr>
          <p:cNvPr id="3" name="副标题 2">
            <a:extLst>
              <a:ext uri="{FF2B5EF4-FFF2-40B4-BE49-F238E27FC236}">
                <a16:creationId xmlns:a16="http://schemas.microsoft.com/office/drawing/2014/main" id="{7037A833-1B19-4DA5-B777-EC3AB65377D0}"/>
              </a:ext>
            </a:extLst>
          </p:cNvPr>
          <p:cNvSpPr>
            <a:spLocks noGrp="1"/>
          </p:cNvSpPr>
          <p:nvPr>
            <p:ph type="subTitle" idx="1"/>
          </p:nvPr>
        </p:nvSpPr>
        <p:spPr/>
        <p:txBody>
          <a:bodyPr/>
          <a:lstStyle/>
          <a:p>
            <a:r>
              <a:rPr lang="en-US" altLang="zh-CN" dirty="0"/>
              <a:t>20190411</a:t>
            </a:r>
            <a:endParaRPr lang="zh-CN" altLang="en-US" dirty="0"/>
          </a:p>
        </p:txBody>
      </p:sp>
    </p:spTree>
    <p:extLst>
      <p:ext uri="{BB962C8B-B14F-4D97-AF65-F5344CB8AC3E}">
        <p14:creationId xmlns:p14="http://schemas.microsoft.com/office/powerpoint/2010/main" val="2131630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83AFC9-2D67-438B-A0EB-8198DA1B3F1C}"/>
              </a:ext>
            </a:extLst>
          </p:cNvPr>
          <p:cNvSpPr>
            <a:spLocks noGrp="1"/>
          </p:cNvSpPr>
          <p:nvPr>
            <p:ph type="title"/>
          </p:nvPr>
        </p:nvSpPr>
        <p:spPr/>
        <p:txBody>
          <a:bodyPr/>
          <a:lstStyle/>
          <a:p>
            <a:r>
              <a:rPr lang="en-US" altLang="zh-CN" dirty="0" err="1"/>
              <a:t>bert</a:t>
            </a:r>
            <a:endParaRPr lang="zh-CN" altLang="en-US" dirty="0"/>
          </a:p>
        </p:txBody>
      </p:sp>
      <p:pic>
        <p:nvPicPr>
          <p:cNvPr id="4" name="内容占位符 3">
            <a:extLst>
              <a:ext uri="{FF2B5EF4-FFF2-40B4-BE49-F238E27FC236}">
                <a16:creationId xmlns:a16="http://schemas.microsoft.com/office/drawing/2014/main" id="{E808CCE1-6214-403F-ACD1-62C5D6B89564}"/>
              </a:ext>
            </a:extLst>
          </p:cNvPr>
          <p:cNvPicPr>
            <a:picLocks noGrp="1" noChangeAspect="1"/>
          </p:cNvPicPr>
          <p:nvPr>
            <p:ph idx="1"/>
          </p:nvPr>
        </p:nvPicPr>
        <p:blipFill>
          <a:blip r:embed="rId2"/>
          <a:stretch>
            <a:fillRect/>
          </a:stretch>
        </p:blipFill>
        <p:spPr>
          <a:xfrm>
            <a:off x="7448550" y="1690688"/>
            <a:ext cx="3905250" cy="1076325"/>
          </a:xfrm>
          <a:prstGeom prst="rect">
            <a:avLst/>
          </a:prstGeom>
        </p:spPr>
      </p:pic>
      <p:sp>
        <p:nvSpPr>
          <p:cNvPr id="5" name="内容占位符 2">
            <a:extLst>
              <a:ext uri="{FF2B5EF4-FFF2-40B4-BE49-F238E27FC236}">
                <a16:creationId xmlns:a16="http://schemas.microsoft.com/office/drawing/2014/main" id="{8A4B86FB-6886-4DFC-8199-E1F6D8DEA332}"/>
              </a:ext>
            </a:extLst>
          </p:cNvPr>
          <p:cNvSpPr txBox="1">
            <a:spLocks/>
          </p:cNvSpPr>
          <p:nvPr/>
        </p:nvSpPr>
        <p:spPr>
          <a:xfrm>
            <a:off x="838200" y="1377304"/>
            <a:ext cx="10515600" cy="479965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Embedding_dim:768</a:t>
            </a:r>
          </a:p>
          <a:p>
            <a:r>
              <a:rPr lang="en-US" altLang="zh-CN" dirty="0"/>
              <a:t>Attention head: 12</a:t>
            </a:r>
          </a:p>
          <a:p>
            <a:r>
              <a:rPr lang="en-US" altLang="zh-CN" dirty="0"/>
              <a:t>Layer : 12 </a:t>
            </a:r>
          </a:p>
          <a:p>
            <a:r>
              <a:rPr lang="en-US" altLang="zh-CN" dirty="0" err="1"/>
              <a:t>Batch_size</a:t>
            </a:r>
            <a:r>
              <a:rPr lang="en-US" altLang="zh-CN" dirty="0"/>
              <a:t> 32</a:t>
            </a:r>
          </a:p>
          <a:p>
            <a:r>
              <a:rPr lang="en-US" altLang="zh-CN" dirty="0"/>
              <a:t>Hidden/</a:t>
            </a:r>
            <a:r>
              <a:rPr lang="en-US" altLang="zh-CN" dirty="0" err="1"/>
              <a:t>Attention_dropout_prob</a:t>
            </a:r>
            <a:r>
              <a:rPr lang="en-US" altLang="zh-CN" dirty="0"/>
              <a:t> 0.1</a:t>
            </a:r>
          </a:p>
          <a:p>
            <a:r>
              <a:rPr lang="en-US" altLang="zh-CN" dirty="0" err="1"/>
              <a:t>Position_embedding</a:t>
            </a:r>
            <a:r>
              <a:rPr lang="en-US" altLang="zh-CN" dirty="0"/>
              <a:t> 512</a:t>
            </a:r>
          </a:p>
          <a:p>
            <a:r>
              <a:rPr lang="en-US" altLang="zh-CN" dirty="0"/>
              <a:t>Learning rate 5e-5</a:t>
            </a:r>
          </a:p>
          <a:p>
            <a:r>
              <a:rPr lang="en-US" altLang="zh-CN" dirty="0" err="1"/>
              <a:t>Max_random_length</a:t>
            </a:r>
            <a:r>
              <a:rPr lang="en-US" altLang="zh-CN" dirty="0"/>
              <a:t> 128</a:t>
            </a:r>
          </a:p>
          <a:p>
            <a:r>
              <a:rPr lang="en-US" altLang="zh-CN" dirty="0"/>
              <a:t>0.8 for train and 0.1 for test and 0.1 for validate</a:t>
            </a:r>
          </a:p>
          <a:p>
            <a:r>
              <a:rPr lang="en-US" altLang="zh-CN" dirty="0"/>
              <a:t>Evaluate on all training data Accuracy</a:t>
            </a:r>
            <a:r>
              <a:rPr lang="zh-CN" altLang="en-US" dirty="0"/>
              <a:t>：</a:t>
            </a:r>
            <a:r>
              <a:rPr lang="en-US" altLang="zh-CN" dirty="0"/>
              <a:t>0.5049986</a:t>
            </a:r>
            <a:endParaRPr lang="zh-CN" altLang="en-US" dirty="0"/>
          </a:p>
        </p:txBody>
      </p:sp>
    </p:spTree>
    <p:extLst>
      <p:ext uri="{BB962C8B-B14F-4D97-AF65-F5344CB8AC3E}">
        <p14:creationId xmlns:p14="http://schemas.microsoft.com/office/powerpoint/2010/main" val="3586044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RNN</a:t>
            </a:r>
            <a:endParaRPr kumimoji="1" lang="zh-CN" altLang="en-US" dirty="0"/>
          </a:p>
        </p:txBody>
      </p:sp>
      <p:sp>
        <p:nvSpPr>
          <p:cNvPr id="3" name="文本占位符 2"/>
          <p:cNvSpPr>
            <a:spLocks noGrp="1"/>
          </p:cNvSpPr>
          <p:nvPr>
            <p:ph type="body" idx="1"/>
          </p:nvPr>
        </p:nvSpPr>
        <p:spPr/>
        <p:txBody>
          <a:bodyPr/>
          <a:lstStyle/>
          <a:p>
            <a:r>
              <a:rPr kumimoji="1" lang="en-US" altLang="zh-CN" dirty="0"/>
              <a:t>LSTM</a:t>
            </a:r>
            <a:endParaRPr kumimoji="1" lang="zh-CN" altLang="en-US" dirty="0"/>
          </a:p>
        </p:txBody>
      </p:sp>
      <p:sp>
        <p:nvSpPr>
          <p:cNvPr id="4" name="内容占位符 3"/>
          <p:cNvSpPr>
            <a:spLocks noGrp="1"/>
          </p:cNvSpPr>
          <p:nvPr>
            <p:ph sz="half" idx="2"/>
          </p:nvPr>
        </p:nvSpPr>
        <p:spPr/>
        <p:txBody>
          <a:bodyPr>
            <a:normAutofit fontScale="92500" lnSpcReduction="10000"/>
          </a:bodyPr>
          <a:lstStyle/>
          <a:p>
            <a:r>
              <a:rPr lang="en-US" altLang="zh-CN" dirty="0"/>
              <a:t>Embedding_dim:10</a:t>
            </a:r>
          </a:p>
          <a:p>
            <a:r>
              <a:rPr lang="en-US" altLang="zh-CN" dirty="0"/>
              <a:t>Batch_size:128</a:t>
            </a:r>
          </a:p>
          <a:p>
            <a:r>
              <a:rPr lang="en-US" altLang="zh-CN" dirty="0"/>
              <a:t>Seq_max_len:60</a:t>
            </a:r>
          </a:p>
          <a:p>
            <a:r>
              <a:rPr lang="en-US" altLang="zh-CN" dirty="0"/>
              <a:t>Layer : 64</a:t>
            </a:r>
          </a:p>
          <a:p>
            <a:r>
              <a:rPr lang="en-US" altLang="zh-CN" dirty="0"/>
              <a:t>Learning rate:</a:t>
            </a:r>
            <a:r>
              <a:rPr lang="hr-HR" altLang="zh-CN" dirty="0"/>
              <a:t> 0.015</a:t>
            </a:r>
          </a:p>
          <a:p>
            <a:r>
              <a:rPr lang="en-US" altLang="zh-CN" dirty="0"/>
              <a:t>0.9 for train and 0.1 for test</a:t>
            </a:r>
          </a:p>
          <a:p>
            <a:r>
              <a:rPr lang="en-US" altLang="zh-CN" dirty="0"/>
              <a:t>Evaluate on all training data Accuracy</a:t>
            </a:r>
            <a:r>
              <a:rPr lang="is-IS" altLang="zh-CN" dirty="0"/>
              <a:t> 0.510779113924</a:t>
            </a:r>
            <a:endParaRPr lang="en-US" altLang="zh-CN" dirty="0"/>
          </a:p>
          <a:p>
            <a:pPr marL="0" indent="0">
              <a:buNone/>
            </a:pPr>
            <a:endParaRPr lang="en-US" altLang="zh-CN" dirty="0"/>
          </a:p>
          <a:p>
            <a:endParaRPr kumimoji="1" lang="zh-CN" altLang="en-US" dirty="0"/>
          </a:p>
        </p:txBody>
      </p:sp>
      <p:sp>
        <p:nvSpPr>
          <p:cNvPr id="5" name="文本占位符 4"/>
          <p:cNvSpPr>
            <a:spLocks noGrp="1"/>
          </p:cNvSpPr>
          <p:nvPr>
            <p:ph type="body" sz="quarter" idx="3"/>
          </p:nvPr>
        </p:nvSpPr>
        <p:spPr/>
        <p:txBody>
          <a:bodyPr/>
          <a:lstStyle/>
          <a:p>
            <a:r>
              <a:rPr lang="en-US" altLang="zh-CN" dirty="0"/>
              <a:t>Bidirectional </a:t>
            </a:r>
            <a:r>
              <a:rPr lang="en-US" altLang="zh-CN" dirty="0" err="1"/>
              <a:t>Gru</a:t>
            </a:r>
            <a:endParaRPr lang="en-US" altLang="zh-CN" dirty="0"/>
          </a:p>
        </p:txBody>
      </p:sp>
      <p:sp>
        <p:nvSpPr>
          <p:cNvPr id="6" name="内容占位符 5"/>
          <p:cNvSpPr>
            <a:spLocks noGrp="1"/>
          </p:cNvSpPr>
          <p:nvPr>
            <p:ph sz="quarter" idx="4"/>
          </p:nvPr>
        </p:nvSpPr>
        <p:spPr/>
        <p:txBody>
          <a:bodyPr>
            <a:normAutofit fontScale="92500" lnSpcReduction="20000"/>
          </a:bodyPr>
          <a:lstStyle/>
          <a:p>
            <a:r>
              <a:rPr lang="en-US" altLang="zh-CN" dirty="0"/>
              <a:t>Embedding_dim:10</a:t>
            </a:r>
          </a:p>
          <a:p>
            <a:r>
              <a:rPr lang="en-US" altLang="zh-CN" dirty="0"/>
              <a:t>Batch_size:128</a:t>
            </a:r>
          </a:p>
          <a:p>
            <a:r>
              <a:rPr lang="en-US" altLang="zh-CN" dirty="0"/>
              <a:t>Seq_max_len:55</a:t>
            </a:r>
          </a:p>
          <a:p>
            <a:r>
              <a:rPr lang="en-US" altLang="zh-CN" dirty="0"/>
              <a:t>Layer : 64</a:t>
            </a:r>
          </a:p>
          <a:p>
            <a:r>
              <a:rPr lang="en-US" altLang="zh-CN" dirty="0"/>
              <a:t>Learning rate:</a:t>
            </a:r>
            <a:r>
              <a:rPr lang="hr-HR" altLang="zh-CN" dirty="0"/>
              <a:t> 0.01</a:t>
            </a:r>
            <a:endParaRPr lang="en-US" altLang="zh-CN" dirty="0"/>
          </a:p>
          <a:p>
            <a:r>
              <a:rPr lang="en-US" altLang="zh-CN" dirty="0"/>
              <a:t>Fully connected layer:2</a:t>
            </a:r>
          </a:p>
          <a:p>
            <a:r>
              <a:rPr lang="en-US" altLang="zh-CN" dirty="0"/>
              <a:t>0.9 for train and 0.1 for test</a:t>
            </a:r>
          </a:p>
          <a:p>
            <a:r>
              <a:rPr lang="en-US" altLang="zh-CN" dirty="0"/>
              <a:t>Evaluate on all training data Accuracy</a:t>
            </a:r>
            <a:r>
              <a:rPr lang="zh-CN" altLang="en-US" dirty="0"/>
              <a:t>： </a:t>
            </a:r>
            <a:r>
              <a:rPr lang="fi-FI" altLang="zh-CN" dirty="0"/>
              <a:t>0.508010126582</a:t>
            </a:r>
            <a:endParaRPr lang="zh-CN" altLang="en-US" dirty="0"/>
          </a:p>
          <a:p>
            <a:endParaRPr kumimoji="1" lang="zh-CN" altLang="en-US" dirty="0"/>
          </a:p>
        </p:txBody>
      </p:sp>
    </p:spTree>
    <p:extLst>
      <p:ext uri="{BB962C8B-B14F-4D97-AF65-F5344CB8AC3E}">
        <p14:creationId xmlns:p14="http://schemas.microsoft.com/office/powerpoint/2010/main" val="1036487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FE2F4D-1EC4-4936-9166-5ADFC61ACDEB}"/>
              </a:ext>
            </a:extLst>
          </p:cNvPr>
          <p:cNvSpPr>
            <a:spLocks noGrp="1"/>
          </p:cNvSpPr>
          <p:nvPr>
            <p:ph type="title"/>
          </p:nvPr>
        </p:nvSpPr>
        <p:spPr/>
        <p:txBody>
          <a:bodyPr/>
          <a:lstStyle/>
          <a:p>
            <a:r>
              <a:rPr lang="en-US" altLang="zh-CN" dirty="0"/>
              <a:t>Change Negative simple</a:t>
            </a:r>
            <a:endParaRPr lang="zh-CN" altLang="en-US" dirty="0"/>
          </a:p>
        </p:txBody>
      </p:sp>
      <p:sp>
        <p:nvSpPr>
          <p:cNvPr id="3" name="内容占位符 2">
            <a:extLst>
              <a:ext uri="{FF2B5EF4-FFF2-40B4-BE49-F238E27FC236}">
                <a16:creationId xmlns:a16="http://schemas.microsoft.com/office/drawing/2014/main" id="{3792BA96-D38C-4C6A-903A-006E127F2C46}"/>
              </a:ext>
            </a:extLst>
          </p:cNvPr>
          <p:cNvSpPr>
            <a:spLocks noGrp="1"/>
          </p:cNvSpPr>
          <p:nvPr>
            <p:ph idx="1"/>
          </p:nvPr>
        </p:nvSpPr>
        <p:spPr/>
        <p:txBody>
          <a:bodyPr>
            <a:noAutofit/>
          </a:bodyPr>
          <a:lstStyle/>
          <a:p>
            <a:r>
              <a:rPr lang="en-US" altLang="zh-CN" sz="2000" dirty="0"/>
              <a:t>Change the rules: view count &gt; 10000</a:t>
            </a:r>
          </a:p>
          <a:p>
            <a:r>
              <a:rPr lang="en-US" altLang="zh-CN" sz="2000" dirty="0"/>
              <a:t>Html tag</a:t>
            </a:r>
            <a:r>
              <a:rPr lang="en-US" altLang="zh-CN" sz="2000" dirty="0">
                <a:sym typeface="Wingdings" panose="05000000000000000000" pitchFamily="2" charset="2"/>
              </a:rPr>
              <a:t> (html answers?)</a:t>
            </a:r>
          </a:p>
          <a:p>
            <a:r>
              <a:rPr lang="en-US" altLang="zh-CN" sz="2000" dirty="0"/>
              <a:t>&lt;code&gt;|&lt;/code&gt;|&lt;p&gt;|&lt;/p&gt;|&lt;pre&gt;|&lt;/pre&gt;|&lt;</a:t>
            </a:r>
            <a:r>
              <a:rPr lang="en-US" altLang="zh-CN" sz="2000" dirty="0" err="1"/>
              <a:t>em</a:t>
            </a:r>
            <a:r>
              <a:rPr lang="en-US" altLang="zh-CN" sz="2000" dirty="0"/>
              <a:t>&gt;|&lt;/</a:t>
            </a:r>
            <a:r>
              <a:rPr lang="en-US" altLang="zh-CN" sz="2000" dirty="0" err="1"/>
              <a:t>em</a:t>
            </a:r>
            <a:r>
              <a:rPr lang="en-US" altLang="zh-CN" sz="2000" dirty="0"/>
              <a:t>&gt;|&lt;a&gt;|&lt;/a&gt;|&lt;strong&gt;|&lt;/strong&gt;|&lt;blockquote&gt;|&lt;/blockquote&gt;|&lt;</a:t>
            </a:r>
            <a:r>
              <a:rPr lang="en-US" altLang="zh-CN" sz="2000" dirty="0" err="1"/>
              <a:t>br</a:t>
            </a:r>
            <a:r>
              <a:rPr lang="en-US" altLang="zh-CN" sz="2000" dirty="0"/>
              <a:t>&gt;|&lt;/</a:t>
            </a:r>
            <a:r>
              <a:rPr lang="en-US" altLang="zh-CN" sz="2000" dirty="0" err="1"/>
              <a:t>br</a:t>
            </a:r>
            <a:r>
              <a:rPr lang="en-US" altLang="zh-CN" sz="2000" dirty="0"/>
              <a:t>&gt;|&lt;</a:t>
            </a:r>
            <a:r>
              <a:rPr lang="en-US" altLang="zh-CN" sz="2000" dirty="0" err="1"/>
              <a:t>br</a:t>
            </a:r>
            <a:r>
              <a:rPr lang="en-US" altLang="zh-CN" sz="2000" dirty="0"/>
              <a:t>/&gt;</a:t>
            </a:r>
          </a:p>
          <a:p>
            <a:r>
              <a:rPr lang="en-US" altLang="zh-CN" sz="2000" dirty="0"/>
              <a:t>&lt;</a:t>
            </a:r>
            <a:r>
              <a:rPr lang="en-US" altLang="zh-CN" sz="2000" dirty="0" err="1"/>
              <a:t>ol</a:t>
            </a:r>
            <a:r>
              <a:rPr lang="en-US" altLang="zh-CN" sz="2000" dirty="0"/>
              <a:t>&gt;|&lt;/</a:t>
            </a:r>
            <a:r>
              <a:rPr lang="en-US" altLang="zh-CN" sz="2000" dirty="0" err="1"/>
              <a:t>ol</a:t>
            </a:r>
            <a:r>
              <a:rPr lang="en-US" altLang="zh-CN" sz="2000" dirty="0"/>
              <a:t>&gt;|&lt;li&gt;|&lt;/li&gt;|&lt;ul&gt;|&lt;/ul&gt;|&lt;h1&gt;|&lt;/h1&gt;|&lt;h2&gt;|&lt;/h2&gt;|&lt;h3&gt;|&lt;/h3&gt;|&lt;</a:t>
            </a:r>
            <a:r>
              <a:rPr lang="en-US" altLang="zh-CN" sz="2000" dirty="0" err="1"/>
              <a:t>kbd</a:t>
            </a:r>
            <a:r>
              <a:rPr lang="en-US" altLang="zh-CN" sz="2000" dirty="0"/>
              <a:t>&gt;|&lt;/</a:t>
            </a:r>
            <a:r>
              <a:rPr lang="en-US" altLang="zh-CN" sz="2000" dirty="0" err="1"/>
              <a:t>kbd</a:t>
            </a:r>
            <a:r>
              <a:rPr lang="en-US" altLang="zh-CN" sz="2000" dirty="0"/>
              <a:t>&gt;|&lt;</a:t>
            </a:r>
            <a:r>
              <a:rPr lang="en-US" altLang="zh-CN" sz="2000" dirty="0" err="1"/>
              <a:t>i</a:t>
            </a:r>
            <a:r>
              <a:rPr lang="en-US" altLang="zh-CN" sz="2000" dirty="0"/>
              <a:t>&gt;|&lt;/</a:t>
            </a:r>
            <a:r>
              <a:rPr lang="en-US" altLang="zh-CN" sz="2000" dirty="0" err="1"/>
              <a:t>i</a:t>
            </a:r>
            <a:r>
              <a:rPr lang="en-US" altLang="zh-CN" sz="2000" dirty="0"/>
              <a:t>&gt;|&lt;</a:t>
            </a:r>
            <a:r>
              <a:rPr lang="en-US" altLang="zh-CN" sz="2000" dirty="0" err="1"/>
              <a:t>hr</a:t>
            </a:r>
            <a:r>
              <a:rPr lang="en-US" altLang="zh-CN" sz="2000" dirty="0"/>
              <a:t>&gt;|&lt;/</a:t>
            </a:r>
            <a:r>
              <a:rPr lang="en-US" altLang="zh-CN" sz="2000" dirty="0" err="1"/>
              <a:t>hr</a:t>
            </a:r>
            <a:r>
              <a:rPr lang="en-US" altLang="zh-CN" sz="2000" dirty="0"/>
              <a:t>&gt;|&lt;sup&gt;|&lt;/sup&gt;|&lt;s&gt;|&lt;/s&gt;</a:t>
            </a:r>
            <a:br>
              <a:rPr lang="zh-CN" altLang="en-US" sz="2000" dirty="0"/>
            </a:br>
            <a:r>
              <a:rPr lang="en-US" altLang="zh-CN" sz="2000" dirty="0"/>
              <a:t>&lt;a </a:t>
            </a:r>
            <a:r>
              <a:rPr lang="en-US" altLang="zh-CN" sz="2000" dirty="0" err="1"/>
              <a:t>href</a:t>
            </a:r>
            <a:r>
              <a:rPr lang="en-US" altLang="zh-CN" sz="2000" dirty="0"/>
              <a:t>="URL"&gt;</a:t>
            </a:r>
            <a:br>
              <a:rPr lang="zh-CN" altLang="en-US" sz="2000" dirty="0"/>
            </a:br>
            <a:endParaRPr lang="zh-CN" altLang="en-US" sz="2000" dirty="0"/>
          </a:p>
        </p:txBody>
      </p:sp>
    </p:spTree>
    <p:extLst>
      <p:ext uri="{BB962C8B-B14F-4D97-AF65-F5344CB8AC3E}">
        <p14:creationId xmlns:p14="http://schemas.microsoft.com/office/powerpoint/2010/main" val="1472238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89492-E301-427F-A8A0-9B08BA6FD1E3}"/>
              </a:ext>
            </a:extLst>
          </p:cNvPr>
          <p:cNvSpPr>
            <a:spLocks noGrp="1"/>
          </p:cNvSpPr>
          <p:nvPr>
            <p:ph type="title"/>
          </p:nvPr>
        </p:nvSpPr>
        <p:spPr/>
        <p:txBody>
          <a:bodyPr/>
          <a:lstStyle/>
          <a:p>
            <a:r>
              <a:rPr lang="en-US" altLang="zh-CN" dirty="0" err="1"/>
              <a:t>FastText</a:t>
            </a:r>
            <a:endParaRPr lang="zh-CN" altLang="en-US" dirty="0"/>
          </a:p>
        </p:txBody>
      </p:sp>
      <p:pic>
        <p:nvPicPr>
          <p:cNvPr id="5" name="图片 4">
            <a:extLst>
              <a:ext uri="{FF2B5EF4-FFF2-40B4-BE49-F238E27FC236}">
                <a16:creationId xmlns:a16="http://schemas.microsoft.com/office/drawing/2014/main" id="{B4A679A3-C272-4ECD-BAD0-3314E9D51D17}"/>
              </a:ext>
            </a:extLst>
          </p:cNvPr>
          <p:cNvPicPr>
            <a:picLocks noChangeAspect="1"/>
          </p:cNvPicPr>
          <p:nvPr/>
        </p:nvPicPr>
        <p:blipFill>
          <a:blip r:embed="rId2"/>
          <a:stretch>
            <a:fillRect/>
          </a:stretch>
        </p:blipFill>
        <p:spPr>
          <a:xfrm>
            <a:off x="206167" y="2932809"/>
            <a:ext cx="4069433" cy="1577477"/>
          </a:xfrm>
          <a:prstGeom prst="rect">
            <a:avLst/>
          </a:prstGeom>
        </p:spPr>
      </p:pic>
      <p:pic>
        <p:nvPicPr>
          <p:cNvPr id="6" name="图片 5">
            <a:extLst>
              <a:ext uri="{FF2B5EF4-FFF2-40B4-BE49-F238E27FC236}">
                <a16:creationId xmlns:a16="http://schemas.microsoft.com/office/drawing/2014/main" id="{A16BC735-6F58-49C6-8E70-BEF3CCF8B710}"/>
              </a:ext>
            </a:extLst>
          </p:cNvPr>
          <p:cNvPicPr>
            <a:picLocks noChangeAspect="1"/>
          </p:cNvPicPr>
          <p:nvPr/>
        </p:nvPicPr>
        <p:blipFill>
          <a:blip r:embed="rId3"/>
          <a:stretch>
            <a:fillRect/>
          </a:stretch>
        </p:blipFill>
        <p:spPr>
          <a:xfrm>
            <a:off x="206167" y="4483515"/>
            <a:ext cx="4069433" cy="2324301"/>
          </a:xfrm>
          <a:prstGeom prst="rect">
            <a:avLst/>
          </a:prstGeom>
        </p:spPr>
      </p:pic>
    </p:spTree>
    <p:extLst>
      <p:ext uri="{BB962C8B-B14F-4D97-AF65-F5344CB8AC3E}">
        <p14:creationId xmlns:p14="http://schemas.microsoft.com/office/powerpoint/2010/main" val="1540026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D8E0962-A987-4C07-A053-69B1E2397003}"/>
              </a:ext>
            </a:extLst>
          </p:cNvPr>
          <p:cNvSpPr>
            <a:spLocks noGrp="1"/>
          </p:cNvSpPr>
          <p:nvPr>
            <p:ph idx="1"/>
          </p:nvPr>
        </p:nvSpPr>
        <p:spPr>
          <a:xfrm>
            <a:off x="838200" y="348792"/>
            <a:ext cx="10515600" cy="5806911"/>
          </a:xfrm>
        </p:spPr>
        <p:txBody>
          <a:bodyPr>
            <a:normAutofit lnSpcReduction="10000"/>
          </a:bodyPr>
          <a:lstStyle/>
          <a:p>
            <a:r>
              <a:rPr lang="en-US" altLang="zh-CN" sz="1400" dirty="0"/>
              <a:t>0 1 a simple example from the book dive into python works ok for me, [this](www.diveintopython.org/download/diveintopython-examples-5.4.zip) is the download link, the example is fileinfo.py. don't know if it's the best, but it can do the basic job.</a:t>
            </a:r>
          </a:p>
          <a:p>
            <a:r>
              <a:rPr lang="en-US" altLang="zh-CN" sz="1400" dirty="0"/>
              <a:t>0 1 </a:t>
            </a:r>
            <a:r>
              <a:rPr lang="en-US" altLang="zh-CN" sz="1400" dirty="0" err="1"/>
              <a:t>i</a:t>
            </a:r>
            <a:r>
              <a:rPr lang="en-US" altLang="zh-CN" sz="1400" dirty="0"/>
              <a:t> think what you're asking is you want a code-behind file for a </a:t>
            </a:r>
            <a:r>
              <a:rPr lang="en-US" altLang="zh-CN" sz="1400" dirty="0" err="1"/>
              <a:t>resourcedictionary</a:t>
            </a:r>
            <a:r>
              <a:rPr lang="en-US" altLang="zh-CN" sz="1400" dirty="0"/>
              <a:t>. you can totally do this! in fact, you do it the same way as for a window: say you have a </a:t>
            </a:r>
            <a:r>
              <a:rPr lang="en-US" altLang="zh-CN" sz="1400" dirty="0" err="1"/>
              <a:t>resourcedictionary</a:t>
            </a:r>
            <a:r>
              <a:rPr lang="en-US" altLang="zh-CN" sz="1400" dirty="0"/>
              <a:t> called </a:t>
            </a:r>
            <a:r>
              <a:rPr lang="en-US" altLang="zh-CN" sz="1400" dirty="0" err="1"/>
              <a:t>myresourcedictionary</a:t>
            </a:r>
            <a:r>
              <a:rPr lang="en-US" altLang="zh-CN" sz="1400" dirty="0"/>
              <a:t>. in your </a:t>
            </a:r>
            <a:r>
              <a:rPr lang="en-US" altLang="zh-CN" sz="1400" dirty="0" err="1"/>
              <a:t>myresourcedictionary.xaml</a:t>
            </a:r>
            <a:r>
              <a:rPr lang="en-US" altLang="zh-CN" sz="1400" dirty="0"/>
              <a:t> file, put the x:class attribute in the root element, like so: &lt;</a:t>
            </a:r>
            <a:r>
              <a:rPr lang="en-US" altLang="zh-CN" sz="1400" dirty="0" err="1"/>
              <a:t>resourcedictionary</a:t>
            </a:r>
            <a:r>
              <a:rPr lang="en-US" altLang="zh-CN" sz="1400" dirty="0"/>
              <a:t> </a:t>
            </a:r>
            <a:r>
              <a:rPr lang="en-US" altLang="zh-CN" sz="1400" dirty="0" err="1"/>
              <a:t>xmlns</a:t>
            </a:r>
            <a:r>
              <a:rPr lang="en-US" altLang="zh-CN" sz="1400" dirty="0"/>
              <a:t>="http://schemas.microsoft.com/</a:t>
            </a:r>
            <a:r>
              <a:rPr lang="en-US" altLang="zh-CN" sz="1400" dirty="0" err="1"/>
              <a:t>winfx</a:t>
            </a:r>
            <a:r>
              <a:rPr lang="en-US" altLang="zh-CN" sz="1400" dirty="0"/>
              <a:t>/2006/</a:t>
            </a:r>
            <a:r>
              <a:rPr lang="en-US" altLang="zh-CN" sz="1400" dirty="0" err="1"/>
              <a:t>xaml</a:t>
            </a:r>
            <a:r>
              <a:rPr lang="en-US" altLang="zh-CN" sz="1400" dirty="0"/>
              <a:t>/presentation" </a:t>
            </a:r>
            <a:r>
              <a:rPr lang="en-US" altLang="zh-CN" sz="1400" dirty="0" err="1"/>
              <a:t>xmlns:x</a:t>
            </a:r>
            <a:r>
              <a:rPr lang="en-US" altLang="zh-CN" sz="1400" dirty="0"/>
              <a:t>="http://schemas.microsoft.com/</a:t>
            </a:r>
            <a:r>
              <a:rPr lang="en-US" altLang="zh-CN" sz="1400" dirty="0" err="1"/>
              <a:t>winfx</a:t>
            </a:r>
            <a:r>
              <a:rPr lang="en-US" altLang="zh-CN" sz="1400" dirty="0"/>
              <a:t>/2006/</a:t>
            </a:r>
            <a:r>
              <a:rPr lang="en-US" altLang="zh-CN" sz="1400" dirty="0" err="1"/>
              <a:t>xaml</a:t>
            </a:r>
            <a:r>
              <a:rPr lang="en-US" altLang="zh-CN" sz="1400" dirty="0"/>
              <a:t>" x:class="myresourcedictionary" x:classmodifier="public"&gt; then, create a code behind file called </a:t>
            </a:r>
            <a:r>
              <a:rPr lang="en-US" altLang="zh-CN" sz="1400" dirty="0" err="1"/>
              <a:t>myresourcedictionary.xaml.cs</a:t>
            </a:r>
            <a:r>
              <a:rPr lang="en-US" altLang="zh-CN" sz="1400" dirty="0"/>
              <a:t> with the following declaration: partial class </a:t>
            </a:r>
            <a:r>
              <a:rPr lang="en-US" altLang="zh-CN" sz="1400" dirty="0" err="1"/>
              <a:t>myresourcedictionary</a:t>
            </a:r>
            <a:r>
              <a:rPr lang="en-US" altLang="zh-CN" sz="1400" dirty="0"/>
              <a:t> { ... } and you're done. you can put whatever you wish in the code behind: methods, properties and event handlers.</a:t>
            </a:r>
          </a:p>
          <a:p>
            <a:r>
              <a:rPr lang="en-US" altLang="zh-CN" sz="1400" dirty="0"/>
              <a:t>0 1 it's pretty simple. at the command line, navigate to your eclipse installation. for example: `cd /applications/eclipse/` one there, launch eclipse as follows: `./eclipse &amp;` this will launch eclipse and immediately background the process. rinse and repeat to open as many unique instances of eclipse as you want. </a:t>
            </a:r>
            <a:r>
              <a:rPr lang="en-US" altLang="zh-CN" sz="1400" dirty="0" err="1"/>
              <a:t>i'm</a:t>
            </a:r>
            <a:r>
              <a:rPr lang="en-US" altLang="zh-CN" sz="1400" dirty="0"/>
              <a:t> not sure if there is a way to do this from the </a:t>
            </a:r>
            <a:r>
              <a:rPr lang="en-US" altLang="zh-CN" sz="1400" dirty="0" err="1"/>
              <a:t>gui</a:t>
            </a:r>
            <a:r>
              <a:rPr lang="en-US" altLang="zh-CN" sz="1400" dirty="0"/>
              <a:t>, but </a:t>
            </a:r>
            <a:r>
              <a:rPr lang="en-US" altLang="zh-CN" sz="1400" dirty="0" err="1"/>
              <a:t>i'm</a:t>
            </a:r>
            <a:r>
              <a:rPr lang="en-US" altLang="zh-CN" sz="1400" dirty="0"/>
              <a:t> comfortable at the command line so it's a no-brainer for me. hope that helps!</a:t>
            </a:r>
          </a:p>
          <a:p>
            <a:r>
              <a:rPr lang="en-US" altLang="zh-CN" sz="1400" dirty="0"/>
              <a:t>0 1 </a:t>
            </a:r>
            <a:r>
              <a:rPr lang="en-US" altLang="zh-CN" sz="1400" dirty="0" err="1"/>
              <a:t>i</a:t>
            </a:r>
            <a:r>
              <a:rPr lang="en-US" altLang="zh-CN" sz="1400" dirty="0"/>
              <a:t> think that the first case is more efficient because in the </a:t>
            </a:r>
            <a:r>
              <a:rPr lang="en-US" altLang="zh-CN" sz="1400" dirty="0" err="1"/>
              <a:t>myclass</a:t>
            </a:r>
            <a:r>
              <a:rPr lang="en-US" altLang="zh-CN" sz="1400" dirty="0"/>
              <a:t>[] </a:t>
            </a:r>
            <a:r>
              <a:rPr lang="en-US" altLang="zh-CN" sz="1400" dirty="0" err="1"/>
              <a:t>arr</a:t>
            </a:r>
            <a:r>
              <a:rPr lang="en-US" altLang="zh-CN" sz="1400" dirty="0"/>
              <a:t> = </a:t>
            </a:r>
            <a:r>
              <a:rPr lang="en-US" altLang="zh-CN" sz="1400" dirty="0" err="1"/>
              <a:t>mylist.toarray</a:t>
            </a:r>
            <a:r>
              <a:rPr lang="en-US" altLang="zh-CN" sz="1400" dirty="0"/>
              <a:t>(new </a:t>
            </a:r>
            <a:r>
              <a:rPr lang="en-US" altLang="zh-CN" sz="1400" dirty="0" err="1"/>
              <a:t>myclass</a:t>
            </a:r>
            <a:r>
              <a:rPr lang="en-US" altLang="zh-CN" sz="1400" dirty="0"/>
              <a:t>[0]); the runtime actually creates an empty array (with zero size) and then in the </a:t>
            </a:r>
            <a:r>
              <a:rPr lang="en-US" altLang="zh-CN" sz="1400" dirty="0" err="1"/>
              <a:t>toarray</a:t>
            </a:r>
            <a:r>
              <a:rPr lang="en-US" altLang="zh-CN" sz="1400" dirty="0"/>
              <a:t> method creates another array to fit the actual data.</a:t>
            </a:r>
          </a:p>
          <a:p>
            <a:r>
              <a:rPr lang="en-US" altLang="zh-CN" sz="1400" dirty="0"/>
              <a:t>0 1 in their homepage, at the [tour][1] you can see a partial list of office, tools and games that already run ok (or more or less) at </a:t>
            </a:r>
            <a:r>
              <a:rPr lang="en-US" altLang="zh-CN" sz="1400" dirty="0" err="1"/>
              <a:t>reactos</a:t>
            </a:r>
            <a:r>
              <a:rPr lang="en-US" altLang="zh-CN" sz="1400" dirty="0"/>
              <a:t>. if you subscribe to the newsletter, you'll receive info about much more - for instance, </a:t>
            </a:r>
            <a:r>
              <a:rPr lang="en-US" altLang="zh-CN" sz="1400" dirty="0" err="1"/>
              <a:t>i</a:t>
            </a:r>
            <a:r>
              <a:rPr lang="en-US" altLang="zh-CN" sz="1400" dirty="0"/>
              <a:t> was quite surprised when </a:t>
            </a:r>
            <a:r>
              <a:rPr lang="en-US" altLang="zh-CN" sz="1400" dirty="0" err="1"/>
              <a:t>i</a:t>
            </a:r>
            <a:r>
              <a:rPr lang="en-US" altLang="zh-CN" sz="1400" dirty="0"/>
              <a:t> read most </a:t>
            </a:r>
            <a:r>
              <a:rPr lang="en-US" altLang="zh-CN" sz="1400" dirty="0" err="1"/>
              <a:t>sql</a:t>
            </a:r>
            <a:r>
              <a:rPr lang="en-US" altLang="zh-CN" sz="1400" dirty="0"/>
              <a:t> server 2000 tools actually work on </a:t>
            </a:r>
            <a:r>
              <a:rPr lang="en-US" altLang="zh-CN" sz="1400" dirty="0" err="1"/>
              <a:t>reactos</a:t>
            </a:r>
            <a:r>
              <a:rPr lang="en-US" altLang="zh-CN" sz="1400" dirty="0"/>
              <a:t>!! query analyzer, </a:t>
            </a:r>
            <a:r>
              <a:rPr lang="en-US" altLang="zh-CN" sz="1400" dirty="0" err="1"/>
              <a:t>osql</a:t>
            </a:r>
            <a:r>
              <a:rPr lang="en-US" altLang="zh-CN" sz="1400" dirty="0"/>
              <a:t> and books online work fine, enterprise manager and profiler are buggy and the </a:t>
            </a:r>
            <a:r>
              <a:rPr lang="en-US" altLang="zh-CN" sz="1400" dirty="0" err="1"/>
              <a:t>dbms</a:t>
            </a:r>
            <a:r>
              <a:rPr lang="en-US" altLang="zh-CN" sz="1400" dirty="0"/>
              <a:t> won't work at all. at a former workplace (an all </a:t>
            </a:r>
            <a:r>
              <a:rPr lang="en-US" altLang="zh-CN" sz="1400" dirty="0" err="1"/>
              <a:t>ms</a:t>
            </a:r>
            <a:r>
              <a:rPr lang="en-US" altLang="zh-CN" sz="1400" dirty="0"/>
              <a:t> shop) we investigated seriously into it as a way to reduce our expenditure in licenses whilst keeping our in-house developed apps. since it couldn't run </a:t>
            </a:r>
            <a:r>
              <a:rPr lang="en-US" altLang="zh-CN" sz="1400" dirty="0" err="1"/>
              <a:t>msde</a:t>
            </a:r>
            <a:r>
              <a:rPr lang="en-US" altLang="zh-CN" sz="1400" dirty="0"/>
              <a:t> fine, we had to abandon the project - hope in the future this will be solved and my ex-coworkers can push it again. these announcements might as well be also on their homepage - </a:t>
            </a:r>
            <a:r>
              <a:rPr lang="en-US" altLang="zh-CN" sz="1400" dirty="0" err="1"/>
              <a:t>i</a:t>
            </a:r>
            <a:r>
              <a:rPr lang="en-US" altLang="zh-CN" sz="1400" dirty="0"/>
              <a:t> couldn't find them after 5 mins. of searching, though. probably the easiest way to know all these compatibility issues is to join the newsletter, or look for its archives. </a:t>
            </a:r>
            <a:r>
              <a:rPr lang="en-US" altLang="zh-CN" sz="1400" dirty="0" err="1"/>
              <a:t>i</a:t>
            </a:r>
            <a:r>
              <a:rPr lang="en-US" altLang="zh-CN" sz="1400" dirty="0"/>
              <a:t> have been tracking this </a:t>
            </a:r>
            <a:r>
              <a:rPr lang="en-US" altLang="zh-CN" sz="1400" dirty="0" err="1"/>
              <a:t>os'</a:t>
            </a:r>
            <a:r>
              <a:rPr lang="en-US" altLang="zh-CN" sz="1400" dirty="0"/>
              <a:t> progress for quite some time. </a:t>
            </a:r>
            <a:r>
              <a:rPr lang="en-US" altLang="zh-CN" sz="1400" dirty="0" err="1"/>
              <a:t>i</a:t>
            </a:r>
            <a:r>
              <a:rPr lang="en-US" altLang="zh-CN" sz="1400" dirty="0"/>
              <a:t> believe it has all the potential to really bring an </a:t>
            </a:r>
            <a:r>
              <a:rPr lang="en-US" altLang="zh-CN" sz="1400" dirty="0" err="1"/>
              <a:t>oss</a:t>
            </a:r>
            <a:r>
              <a:rPr lang="en-US" altLang="zh-CN" sz="1400" dirty="0"/>
              <a:t> operating system to the masses for it breaks the "chicken and egg" problem: it has applications and drivers from the very beginning (since it aims to have full </a:t>
            </a:r>
            <a:r>
              <a:rPr lang="en-US" altLang="zh-CN" sz="1400" dirty="0" err="1"/>
              <a:t>abi</a:t>
            </a:r>
            <a:r>
              <a:rPr lang="en-US" altLang="zh-CN" sz="1400" dirty="0"/>
              <a:t> compatibility with </a:t>
            </a:r>
            <a:r>
              <a:rPr lang="en-US" altLang="zh-CN" sz="1400" dirty="0" err="1"/>
              <a:t>ms</a:t>
            </a:r>
            <a:r>
              <a:rPr lang="en-US" altLang="zh-CN" sz="1400" dirty="0"/>
              <a:t> windows). just wait for their first beta, </a:t>
            </a:r>
            <a:r>
              <a:rPr lang="en-US" altLang="zh-CN" sz="1400" dirty="0" err="1"/>
              <a:t>i</a:t>
            </a:r>
            <a:r>
              <a:rPr lang="en-US" altLang="zh-CN" sz="1400" dirty="0"/>
              <a:t> won't be surprised if they surpass </a:t>
            </a:r>
            <a:r>
              <a:rPr lang="en-US" altLang="zh-CN" sz="1400" dirty="0" err="1"/>
              <a:t>linux</a:t>
            </a:r>
            <a:r>
              <a:rPr lang="en-US" altLang="zh-CN" sz="1400" dirty="0"/>
              <a:t> in popularity really soon after that... [1]:http://www.reactos.org/en/tour.html</a:t>
            </a:r>
          </a:p>
          <a:p>
            <a:r>
              <a:rPr lang="en-US" altLang="zh-CN" sz="1400" dirty="0"/>
              <a:t>0 1 seems like they explain it here: &lt;http://www.easymodrewrite.com/notes-last&gt; under "example 1</a:t>
            </a:r>
          </a:p>
          <a:p>
            <a:r>
              <a:rPr lang="en-US" altLang="zh-CN" sz="1400" dirty="0"/>
              <a:t>0 1 see the following article: &lt;http://forums.wincustomize.com/3258&gt;</a:t>
            </a:r>
          </a:p>
        </p:txBody>
      </p:sp>
    </p:spTree>
    <p:extLst>
      <p:ext uri="{BB962C8B-B14F-4D97-AF65-F5344CB8AC3E}">
        <p14:creationId xmlns:p14="http://schemas.microsoft.com/office/powerpoint/2010/main" val="1136712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D8E0962-A987-4C07-A053-69B1E2397003}"/>
              </a:ext>
            </a:extLst>
          </p:cNvPr>
          <p:cNvSpPr>
            <a:spLocks noGrp="1"/>
          </p:cNvSpPr>
          <p:nvPr>
            <p:ph idx="1"/>
          </p:nvPr>
        </p:nvSpPr>
        <p:spPr>
          <a:xfrm>
            <a:off x="838200" y="348792"/>
            <a:ext cx="10515600" cy="6089715"/>
          </a:xfrm>
        </p:spPr>
        <p:txBody>
          <a:bodyPr>
            <a:normAutofit/>
          </a:bodyPr>
          <a:lstStyle/>
          <a:p>
            <a:r>
              <a:rPr lang="en-US" altLang="zh-CN" sz="1400" dirty="0"/>
              <a:t>0 1 </a:t>
            </a:r>
            <a:r>
              <a:rPr lang="en-US" altLang="zh-CN" sz="1400" dirty="0" err="1"/>
              <a:t>sudo</a:t>
            </a:r>
            <a:r>
              <a:rPr lang="en-US" altLang="zh-CN" sz="1400" dirty="0"/>
              <a:t> </a:t>
            </a:r>
            <a:r>
              <a:rPr lang="en-US" altLang="zh-CN" sz="1400" dirty="0" err="1"/>
              <a:t>killall</a:t>
            </a:r>
            <a:r>
              <a:rPr lang="en-US" altLang="zh-CN" sz="1400" dirty="0"/>
              <a:t> -9 </a:t>
            </a:r>
            <a:r>
              <a:rPr lang="en-US" altLang="zh-CN" sz="1400" dirty="0" err="1"/>
              <a:t>firefox</a:t>
            </a:r>
            <a:r>
              <a:rPr lang="en-US" altLang="zh-CN" sz="1400" dirty="0"/>
              <a:t> should work</a:t>
            </a:r>
          </a:p>
          <a:p>
            <a:r>
              <a:rPr lang="en-US" altLang="zh-CN" sz="1400" dirty="0"/>
              <a:t>0 1 `&lt;form&gt;&lt;input type="hidden" name="</a:t>
            </a:r>
            <a:r>
              <a:rPr lang="en-US" altLang="zh-CN" sz="1400" dirty="0" err="1"/>
              <a:t>selval</a:t>
            </a:r>
            <a:r>
              <a:rPr lang="en-US" altLang="zh-CN" sz="1400" dirty="0"/>
              <a:t>"&gt;&lt;select </a:t>
            </a:r>
            <a:r>
              <a:rPr lang="en-US" altLang="zh-CN" sz="1400" dirty="0" err="1"/>
              <a:t>onchange</a:t>
            </a:r>
            <a:r>
              <a:rPr lang="en-US" altLang="zh-CN" sz="1400" dirty="0"/>
              <a:t>="</a:t>
            </a:r>
            <a:r>
              <a:rPr lang="en-US" altLang="zh-CN" sz="1400" dirty="0" err="1"/>
              <a:t>this.form.selval.value</a:t>
            </a:r>
            <a:r>
              <a:rPr lang="en-US" altLang="zh-CN" sz="1400" dirty="0"/>
              <a:t>=</a:t>
            </a:r>
            <a:r>
              <a:rPr lang="en-US" altLang="zh-CN" sz="1400" dirty="0" err="1"/>
              <a:t>this.selectedindex</a:t>
            </a:r>
            <a:r>
              <a:rPr lang="en-US" altLang="zh-CN" sz="1400" dirty="0"/>
              <a:t>"&gt;&lt;option&gt;val1&lt;/option&gt;&lt;option&gt;val2&lt;/option&gt;&lt;/select&gt;&lt;/form&gt;` pure </a:t>
            </a:r>
            <a:r>
              <a:rPr lang="en-US" altLang="zh-CN" sz="1400" dirty="0" err="1"/>
              <a:t>javascript</a:t>
            </a:r>
            <a:r>
              <a:rPr lang="en-US" altLang="zh-CN" sz="1400" dirty="0"/>
              <a:t> from within a form</a:t>
            </a:r>
          </a:p>
          <a:p>
            <a:r>
              <a:rPr lang="en-US" altLang="zh-CN" sz="1400" dirty="0"/>
              <a:t>0 1 </a:t>
            </a:r>
            <a:r>
              <a:rPr lang="en-US" altLang="zh-CN" sz="1400" dirty="0" err="1"/>
              <a:t>textarea</a:t>
            </a:r>
            <a:r>
              <a:rPr lang="en-US" altLang="zh-CN" sz="1400" dirty="0"/>
              <a:t>, input{ </a:t>
            </a:r>
            <a:r>
              <a:rPr lang="en-US" altLang="zh-CN" sz="1400" dirty="0" err="1"/>
              <a:t>outline:none</a:t>
            </a:r>
            <a:r>
              <a:rPr lang="en-US" altLang="zh-CN" sz="1400" dirty="0"/>
              <a:t>;} although, it's been argued that keeping the glow/outline is actually beneficial for accessibility as it can help users see which element is currently focused.</a:t>
            </a:r>
          </a:p>
          <a:p>
            <a:r>
              <a:rPr lang="en-US" altLang="zh-CN" sz="1400" dirty="0"/>
              <a:t>0 1 your code also chops of zeros in numbers like "1000". a better variant would be to only chop of zeros that are after a decimal point. the basic replacement with regular expressions would look like this: </a:t>
            </a:r>
            <a:r>
              <a:rPr lang="en-US" altLang="zh-CN" sz="1400" dirty="0" err="1"/>
              <a:t>str.replace</a:t>
            </a:r>
            <a:r>
              <a:rPr lang="en-US" altLang="zh-CN" sz="1400" dirty="0"/>
              <a:t>(/(\.[1-9]*)0*$/$1/);</a:t>
            </a:r>
          </a:p>
          <a:p>
            <a:r>
              <a:rPr lang="en-US" altLang="zh-CN" sz="1400" dirty="0"/>
              <a:t>0 1 run this select case </a:t>
            </a:r>
            <a:r>
              <a:rPr lang="en-US" altLang="zh-CN" sz="1400" dirty="0" err="1"/>
              <a:t>transaction_isolation_level</a:t>
            </a:r>
            <a:r>
              <a:rPr lang="en-US" altLang="zh-CN" sz="1400" dirty="0"/>
              <a:t> when 0 then 'unspecified' when 1 then '</a:t>
            </a:r>
            <a:r>
              <a:rPr lang="en-US" altLang="zh-CN" sz="1400" dirty="0" err="1"/>
              <a:t>readuncomitted</a:t>
            </a:r>
            <a:r>
              <a:rPr lang="en-US" altLang="zh-CN" sz="1400" dirty="0"/>
              <a:t>' when 2 then '</a:t>
            </a:r>
            <a:r>
              <a:rPr lang="en-US" altLang="zh-CN" sz="1400" dirty="0" err="1"/>
              <a:t>readcomitted</a:t>
            </a:r>
            <a:r>
              <a:rPr lang="en-US" altLang="zh-CN" sz="1400" dirty="0"/>
              <a:t>' when 3 then 'repeatable' when 4 then 'serializable' when 5 then 'snapshot' end as </a:t>
            </a:r>
            <a:r>
              <a:rPr lang="en-US" altLang="zh-CN" sz="1400" dirty="0" err="1"/>
              <a:t>transaction_isolation_level</a:t>
            </a:r>
            <a:r>
              <a:rPr lang="en-US" altLang="zh-CN" sz="1400" dirty="0"/>
              <a:t> from </a:t>
            </a:r>
            <a:r>
              <a:rPr lang="en-US" altLang="zh-CN" sz="1400" dirty="0" err="1"/>
              <a:t>sys.dm_exec_sessions</a:t>
            </a:r>
            <a:r>
              <a:rPr lang="en-US" altLang="zh-CN" sz="1400" dirty="0"/>
              <a:t> where </a:t>
            </a:r>
            <a:r>
              <a:rPr lang="en-US" altLang="zh-CN" sz="1400" dirty="0" err="1"/>
              <a:t>session_id</a:t>
            </a:r>
            <a:r>
              <a:rPr lang="en-US" altLang="zh-CN" sz="1400" dirty="0"/>
              <a:t> = @@</a:t>
            </a:r>
            <a:r>
              <a:rPr lang="en-US" altLang="zh-CN" sz="1400" dirty="0" err="1"/>
              <a:t>spid</a:t>
            </a:r>
            <a:endParaRPr lang="en-US" altLang="zh-CN" sz="1400" dirty="0"/>
          </a:p>
          <a:p>
            <a:r>
              <a:rPr lang="en-US" altLang="zh-CN" sz="1400" dirty="0"/>
              <a:t>0 1 seems to be all 64-bit processors has sse2. since compiler option always switched on by default no need to switch it on manually.</a:t>
            </a:r>
          </a:p>
          <a:p>
            <a:r>
              <a:rPr lang="en-US" altLang="zh-CN" sz="1400" dirty="0"/>
              <a:t>0 1 a logical expression which evaluates to true or false, normally to direct the execution path in code.</a:t>
            </a:r>
          </a:p>
          <a:p>
            <a:r>
              <a:rPr lang="en-US" altLang="zh-CN" sz="1400" dirty="0"/>
              <a:t>0 1 sometimes the object test bench is a bit clumsy; you can also use the much simpler immediate window: debug -&gt; windows -&gt; immediate. then you can type: </a:t>
            </a:r>
            <a:r>
              <a:rPr lang="en-US" altLang="zh-CN" sz="1400" dirty="0" err="1"/>
              <a:t>mynamespace.myclass.mystaticmethod</a:t>
            </a:r>
            <a:r>
              <a:rPr lang="en-US" altLang="zh-CN" sz="1400" dirty="0"/>
              <a:t>() [enter] if there's a breakpoint in the method, the debugger will start and break at that position. if you need to call an instance method: new </a:t>
            </a:r>
            <a:r>
              <a:rPr lang="en-US" altLang="zh-CN" sz="1400" dirty="0" err="1"/>
              <a:t>mynamespace.myclass</a:t>
            </a:r>
            <a:r>
              <a:rPr lang="en-US" altLang="zh-CN" sz="1400" dirty="0"/>
              <a:t>().</a:t>
            </a:r>
            <a:r>
              <a:rPr lang="en-US" altLang="zh-CN" sz="1400" dirty="0" err="1"/>
              <a:t>instancemethod</a:t>
            </a:r>
            <a:r>
              <a:rPr lang="en-US" altLang="zh-CN" sz="1400" dirty="0"/>
              <a:t>() [enter] you can also create variables and assign them return values--then call methods on those variables.</a:t>
            </a:r>
          </a:p>
          <a:p>
            <a:r>
              <a:rPr lang="en-US" altLang="zh-CN" sz="1400" dirty="0"/>
              <a:t>0 1 see the plugin: http://plugins.jquery.com/project/cookie you can then do: $.cookie("test", 1);</a:t>
            </a:r>
          </a:p>
          <a:p>
            <a:r>
              <a:rPr lang="en-US" altLang="zh-CN" sz="1400" dirty="0"/>
              <a:t>0 1 this may or may not be possible, depending on your windows installation. see the "implicitly setting the </a:t>
            </a:r>
            <a:r>
              <a:rPr lang="en-US" altLang="zh-CN" sz="1400" dirty="0" err="1"/>
              <a:t>currentuiculture</a:t>
            </a:r>
            <a:r>
              <a:rPr lang="en-US" altLang="zh-CN" sz="1400" dirty="0"/>
              <a:t> property" section at http://msdn.microsoft.com/en-us/library/441487wx.aspx for details. for additional information concerning the </a:t>
            </a:r>
            <a:r>
              <a:rPr lang="en-US" altLang="zh-CN" sz="1400" dirty="0" err="1"/>
              <a:t>behaviour</a:t>
            </a:r>
            <a:r>
              <a:rPr lang="en-US" altLang="zh-CN" sz="1400" dirty="0"/>
              <a:t> on various windows versions, see http://msdn.microsoft.com/en-us/library/dd374098(vs.85).aspx.</a:t>
            </a:r>
            <a:endParaRPr lang="zh-CN" altLang="en-US" sz="1400" dirty="0"/>
          </a:p>
        </p:txBody>
      </p:sp>
    </p:spTree>
    <p:extLst>
      <p:ext uri="{BB962C8B-B14F-4D97-AF65-F5344CB8AC3E}">
        <p14:creationId xmlns:p14="http://schemas.microsoft.com/office/powerpoint/2010/main" val="2491243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D8E0962-A987-4C07-A053-69B1E2397003}"/>
              </a:ext>
            </a:extLst>
          </p:cNvPr>
          <p:cNvSpPr>
            <a:spLocks noGrp="1"/>
          </p:cNvSpPr>
          <p:nvPr>
            <p:ph idx="1"/>
          </p:nvPr>
        </p:nvSpPr>
        <p:spPr>
          <a:xfrm>
            <a:off x="838200" y="348792"/>
            <a:ext cx="10515600" cy="6089715"/>
          </a:xfrm>
        </p:spPr>
        <p:txBody>
          <a:bodyPr>
            <a:normAutofit lnSpcReduction="10000"/>
          </a:bodyPr>
          <a:lstStyle/>
          <a:p>
            <a:r>
              <a:rPr lang="en-US" altLang="zh-CN" sz="1400" dirty="0"/>
              <a:t>1 0 you have wrong where clause you need to compare </a:t>
            </a:r>
            <a:r>
              <a:rPr lang="en-US" altLang="zh-CN" sz="1400" dirty="0" err="1"/>
              <a:t>user_id</a:t>
            </a:r>
            <a:r>
              <a:rPr lang="en-US" altLang="zh-CN" sz="1400" dirty="0"/>
              <a:t> from your table ,you are comparing the id of email to the provided $</a:t>
            </a:r>
            <a:r>
              <a:rPr lang="en-US" altLang="zh-CN" sz="1400" dirty="0" err="1"/>
              <a:t>user_id</a:t>
            </a:r>
            <a:r>
              <a:rPr lang="en-US" altLang="zh-CN" sz="1400" dirty="0"/>
              <a:t> $ci- </a:t>
            </a:r>
            <a:r>
              <a:rPr lang="en-US" altLang="zh-CN" sz="1400" dirty="0" err="1"/>
              <a:t>db</a:t>
            </a:r>
            <a:r>
              <a:rPr lang="en-US" altLang="zh-CN" sz="1400" dirty="0"/>
              <a:t>- select('email'); $ci- </a:t>
            </a:r>
            <a:r>
              <a:rPr lang="en-US" altLang="zh-CN" sz="1400" dirty="0" err="1"/>
              <a:t>db</a:t>
            </a:r>
            <a:r>
              <a:rPr lang="en-US" altLang="zh-CN" sz="1400" dirty="0"/>
              <a:t>- from('emails'); $ci- </a:t>
            </a:r>
            <a:r>
              <a:rPr lang="en-US" altLang="zh-CN" sz="1400" dirty="0" err="1"/>
              <a:t>db</a:t>
            </a:r>
            <a:r>
              <a:rPr lang="en-US" altLang="zh-CN" sz="1400" dirty="0"/>
              <a:t>- where('</a:t>
            </a:r>
            <a:r>
              <a:rPr lang="en-US" altLang="zh-CN" sz="1400" dirty="0" err="1"/>
              <a:t>user_id</a:t>
            </a:r>
            <a:r>
              <a:rPr lang="en-US" altLang="zh-CN" sz="1400" dirty="0"/>
              <a:t>', $</a:t>
            </a:r>
            <a:r>
              <a:rPr lang="en-US" altLang="zh-CN" sz="1400" dirty="0" err="1"/>
              <a:t>userid</a:t>
            </a:r>
            <a:r>
              <a:rPr lang="en-US" altLang="zh-CN" sz="1400" dirty="0"/>
              <a:t>); $ci- </a:t>
            </a:r>
            <a:r>
              <a:rPr lang="en-US" altLang="zh-CN" sz="1400" dirty="0" err="1"/>
              <a:t>db</a:t>
            </a:r>
            <a:r>
              <a:rPr lang="en-US" altLang="zh-CN" sz="1400" dirty="0"/>
              <a:t>- join('</a:t>
            </a:r>
            <a:r>
              <a:rPr lang="en-US" altLang="zh-CN" sz="1400" dirty="0" err="1"/>
              <a:t>user_email</a:t>
            </a:r>
            <a:r>
              <a:rPr lang="en-US" altLang="zh-CN" sz="1400" dirty="0"/>
              <a:t>', '</a:t>
            </a:r>
            <a:r>
              <a:rPr lang="en-US" altLang="zh-CN" sz="1400" dirty="0" err="1"/>
              <a:t>user_email.user_id</a:t>
            </a:r>
            <a:r>
              <a:rPr lang="en-US" altLang="zh-CN" sz="1400" dirty="0"/>
              <a:t> = emails.id', 'left'); $query = $ci- </a:t>
            </a:r>
            <a:r>
              <a:rPr lang="en-US" altLang="zh-CN" sz="1400" dirty="0" err="1"/>
              <a:t>db</a:t>
            </a:r>
            <a:r>
              <a:rPr lang="en-US" altLang="zh-CN" sz="1400" dirty="0"/>
              <a:t>- get(); a more useful way is to give aliases to your tables so the tables with same columns will not have any confusion $ci- </a:t>
            </a:r>
            <a:r>
              <a:rPr lang="en-US" altLang="zh-CN" sz="1400" dirty="0" err="1"/>
              <a:t>db</a:t>
            </a:r>
            <a:r>
              <a:rPr lang="en-US" altLang="zh-CN" sz="1400" dirty="0"/>
              <a:t>- select('</a:t>
            </a:r>
            <a:r>
              <a:rPr lang="en-US" altLang="zh-CN" sz="1400" dirty="0" err="1"/>
              <a:t>e.email</a:t>
            </a:r>
            <a:r>
              <a:rPr lang="en-US" altLang="zh-CN" sz="1400" dirty="0"/>
              <a:t>'); $ci- </a:t>
            </a:r>
            <a:r>
              <a:rPr lang="en-US" altLang="zh-CN" sz="1400" dirty="0" err="1"/>
              <a:t>db</a:t>
            </a:r>
            <a:r>
              <a:rPr lang="en-US" altLang="zh-CN" sz="1400" dirty="0"/>
              <a:t>- from('emails e'); $ci- </a:t>
            </a:r>
            <a:r>
              <a:rPr lang="en-US" altLang="zh-CN" sz="1400" dirty="0" err="1"/>
              <a:t>db</a:t>
            </a:r>
            <a:r>
              <a:rPr lang="en-US" altLang="zh-CN" sz="1400" dirty="0"/>
              <a:t>- join('</a:t>
            </a:r>
            <a:r>
              <a:rPr lang="en-US" altLang="zh-CN" sz="1400" dirty="0" err="1"/>
              <a:t>user_email</a:t>
            </a:r>
            <a:r>
              <a:rPr lang="en-US" altLang="zh-CN" sz="1400" dirty="0"/>
              <a:t> </a:t>
            </a:r>
            <a:r>
              <a:rPr lang="en-US" altLang="zh-CN" sz="1400" dirty="0" err="1"/>
              <a:t>ue</a:t>
            </a:r>
            <a:r>
              <a:rPr lang="en-US" altLang="zh-CN" sz="1400" dirty="0"/>
              <a:t>', '</a:t>
            </a:r>
            <a:r>
              <a:rPr lang="en-US" altLang="zh-CN" sz="1400" dirty="0" err="1"/>
              <a:t>ue.user_id</a:t>
            </a:r>
            <a:r>
              <a:rPr lang="en-US" altLang="zh-CN" sz="1400" dirty="0"/>
              <a:t> = e.id', 'left'); $ci- </a:t>
            </a:r>
            <a:r>
              <a:rPr lang="en-US" altLang="zh-CN" sz="1400" dirty="0" err="1"/>
              <a:t>db</a:t>
            </a:r>
            <a:r>
              <a:rPr lang="en-US" altLang="zh-CN" sz="1400" dirty="0"/>
              <a:t>- where('</a:t>
            </a:r>
            <a:r>
              <a:rPr lang="en-US" altLang="zh-CN" sz="1400" dirty="0" err="1"/>
              <a:t>ue.user_id</a:t>
            </a:r>
            <a:r>
              <a:rPr lang="en-US" altLang="zh-CN" sz="1400" dirty="0"/>
              <a:t>', $</a:t>
            </a:r>
            <a:r>
              <a:rPr lang="en-US" altLang="zh-CN" sz="1400" dirty="0" err="1"/>
              <a:t>userid</a:t>
            </a:r>
            <a:r>
              <a:rPr lang="en-US" altLang="zh-CN" sz="1400" dirty="0"/>
              <a:t>); $query = $ci- </a:t>
            </a:r>
            <a:r>
              <a:rPr lang="en-US" altLang="zh-CN" sz="1400" dirty="0" err="1"/>
              <a:t>db</a:t>
            </a:r>
            <a:r>
              <a:rPr lang="en-US" altLang="zh-CN" sz="1400" dirty="0"/>
              <a:t>- get();</a:t>
            </a:r>
          </a:p>
          <a:p>
            <a:r>
              <a:rPr lang="en-US" altLang="zh-CN" sz="1400" dirty="0"/>
              <a:t>1 0 a table in </a:t>
            </a:r>
            <a:r>
              <a:rPr lang="en-US" altLang="zh-CN" sz="1400" dirty="0" err="1"/>
              <a:t>lua</a:t>
            </a:r>
            <a:r>
              <a:rPr lang="en-US" altLang="zh-CN" sz="1400" dirty="0"/>
              <a:t> is a set of key-value mappings with unique keys. the pairs are stored in arbitrary order and therefore the table is not sorted in any way. what you can do is iterate over the table in some order. the basic pairs gives you no guarantee of the order in which the keys are visited. here is a customized version of pairs, which </a:t>
            </a:r>
            <a:r>
              <a:rPr lang="en-US" altLang="zh-CN" sz="1400" dirty="0" err="1"/>
              <a:t>i</a:t>
            </a:r>
            <a:r>
              <a:rPr lang="en-US" altLang="zh-CN" sz="1400" dirty="0"/>
              <a:t> called </a:t>
            </a:r>
            <a:r>
              <a:rPr lang="en-US" altLang="zh-CN" sz="1400" dirty="0" err="1"/>
              <a:t>spairs</a:t>
            </a:r>
            <a:r>
              <a:rPr lang="en-US" altLang="zh-CN" sz="1400" dirty="0"/>
              <a:t> because it iterates over the table in a sorted order: function </a:t>
            </a:r>
            <a:r>
              <a:rPr lang="en-US" altLang="zh-CN" sz="1400" dirty="0" err="1"/>
              <a:t>spairs</a:t>
            </a:r>
            <a:r>
              <a:rPr lang="en-US" altLang="zh-CN" sz="1400" dirty="0"/>
              <a:t>(t, order) -- collect the keys local keys = {} for k in pairs(t) do keys[#keys+1] = k end -- if order function given, sort by it by passing the table and keys a, b, -- otherwise just sort the keys if order then </a:t>
            </a:r>
            <a:r>
              <a:rPr lang="en-US" altLang="zh-CN" sz="1400" dirty="0" err="1"/>
              <a:t>table.sort</a:t>
            </a:r>
            <a:r>
              <a:rPr lang="en-US" altLang="zh-CN" sz="1400" dirty="0"/>
              <a:t>(keys, function(</a:t>
            </a:r>
            <a:r>
              <a:rPr lang="en-US" altLang="zh-CN" sz="1400" dirty="0" err="1"/>
              <a:t>a,b</a:t>
            </a:r>
            <a:r>
              <a:rPr lang="en-US" altLang="zh-CN" sz="1400" dirty="0"/>
              <a:t>) return order(t, a, b) end) else </a:t>
            </a:r>
            <a:r>
              <a:rPr lang="en-US" altLang="zh-CN" sz="1400" dirty="0" err="1"/>
              <a:t>table.sort</a:t>
            </a:r>
            <a:r>
              <a:rPr lang="en-US" altLang="zh-CN" sz="1400" dirty="0"/>
              <a:t>(keys) end -- return the iterator function local </a:t>
            </a:r>
            <a:r>
              <a:rPr lang="en-US" altLang="zh-CN" sz="1400" dirty="0" err="1"/>
              <a:t>i</a:t>
            </a:r>
            <a:r>
              <a:rPr lang="en-US" altLang="zh-CN" sz="1400" dirty="0"/>
              <a:t> = 0 return function() </a:t>
            </a:r>
            <a:r>
              <a:rPr lang="en-US" altLang="zh-CN" sz="1400" dirty="0" err="1"/>
              <a:t>i</a:t>
            </a:r>
            <a:r>
              <a:rPr lang="en-US" altLang="zh-CN" sz="1400" dirty="0"/>
              <a:t> = </a:t>
            </a:r>
            <a:r>
              <a:rPr lang="en-US" altLang="zh-CN" sz="1400" dirty="0" err="1"/>
              <a:t>i</a:t>
            </a:r>
            <a:r>
              <a:rPr lang="en-US" altLang="zh-CN" sz="1400" dirty="0"/>
              <a:t> + 1 if keys[</a:t>
            </a:r>
            <a:r>
              <a:rPr lang="en-US" altLang="zh-CN" sz="1400" dirty="0" err="1"/>
              <a:t>i</a:t>
            </a:r>
            <a:r>
              <a:rPr lang="en-US" altLang="zh-CN" sz="1400" dirty="0"/>
              <a:t>] then return keys[</a:t>
            </a:r>
            <a:r>
              <a:rPr lang="en-US" altLang="zh-CN" sz="1400" dirty="0" err="1"/>
              <a:t>i</a:t>
            </a:r>
            <a:r>
              <a:rPr lang="en-US" altLang="zh-CN" sz="1400" dirty="0"/>
              <a:t>], t[keys[</a:t>
            </a:r>
            <a:r>
              <a:rPr lang="en-US" altLang="zh-CN" sz="1400" dirty="0" err="1"/>
              <a:t>i</a:t>
            </a:r>
            <a:r>
              <a:rPr lang="en-US" altLang="zh-CN" sz="1400" dirty="0"/>
              <a:t>]] end </a:t>
            </a:r>
            <a:r>
              <a:rPr lang="en-US" altLang="zh-CN" sz="1400" dirty="0" err="1"/>
              <a:t>end</a:t>
            </a:r>
            <a:r>
              <a:rPr lang="en-US" altLang="zh-CN" sz="1400" dirty="0"/>
              <a:t> </a:t>
            </a:r>
            <a:r>
              <a:rPr lang="en-US" altLang="zh-CN" sz="1400" dirty="0" err="1"/>
              <a:t>end</a:t>
            </a:r>
            <a:r>
              <a:rPr lang="en-US" altLang="zh-CN" sz="1400" dirty="0"/>
              <a:t> here is an example of use of such function: </a:t>
            </a:r>
            <a:r>
              <a:rPr lang="en-US" altLang="zh-CN" sz="1400" dirty="0" err="1"/>
              <a:t>highscore</a:t>
            </a:r>
            <a:r>
              <a:rPr lang="en-US" altLang="zh-CN" sz="1400" dirty="0"/>
              <a:t> = { robin = 8, </a:t>
            </a:r>
            <a:r>
              <a:rPr lang="en-US" altLang="zh-CN" sz="1400" dirty="0" err="1"/>
              <a:t>jon</a:t>
            </a:r>
            <a:r>
              <a:rPr lang="en-US" altLang="zh-CN" sz="1400" dirty="0"/>
              <a:t> = 10, max = 11 } -- basic usage, just sort by the keys for </a:t>
            </a:r>
            <a:r>
              <a:rPr lang="en-US" altLang="zh-CN" sz="1400" dirty="0" err="1"/>
              <a:t>k,v</a:t>
            </a:r>
            <a:r>
              <a:rPr lang="en-US" altLang="zh-CN" sz="1400" dirty="0"/>
              <a:t> in </a:t>
            </a:r>
            <a:r>
              <a:rPr lang="en-US" altLang="zh-CN" sz="1400" dirty="0" err="1"/>
              <a:t>spairs</a:t>
            </a:r>
            <a:r>
              <a:rPr lang="en-US" altLang="zh-CN" sz="1400" dirty="0"/>
              <a:t>(</a:t>
            </a:r>
            <a:r>
              <a:rPr lang="en-US" altLang="zh-CN" sz="1400" dirty="0" err="1"/>
              <a:t>highscore</a:t>
            </a:r>
            <a:r>
              <a:rPr lang="en-US" altLang="zh-CN" sz="1400" dirty="0"/>
              <a:t>) do print(</a:t>
            </a:r>
            <a:r>
              <a:rPr lang="en-US" altLang="zh-CN" sz="1400" dirty="0" err="1"/>
              <a:t>k,v</a:t>
            </a:r>
            <a:r>
              <a:rPr lang="en-US" altLang="zh-CN" sz="1400" dirty="0"/>
              <a:t>) end -- </a:t>
            </a:r>
            <a:r>
              <a:rPr lang="en-US" altLang="zh-CN" sz="1400" dirty="0" err="1"/>
              <a:t>jon</a:t>
            </a:r>
            <a:r>
              <a:rPr lang="en-US" altLang="zh-CN" sz="1400" dirty="0"/>
              <a:t> 10 -- max 11 -- robin 8 -- this uses an custom sorting function ordering by score descending for </a:t>
            </a:r>
            <a:r>
              <a:rPr lang="en-US" altLang="zh-CN" sz="1400" dirty="0" err="1"/>
              <a:t>k,v</a:t>
            </a:r>
            <a:r>
              <a:rPr lang="en-US" altLang="zh-CN" sz="1400" dirty="0"/>
              <a:t> in </a:t>
            </a:r>
            <a:r>
              <a:rPr lang="en-US" altLang="zh-CN" sz="1400" dirty="0" err="1"/>
              <a:t>spairs</a:t>
            </a:r>
            <a:r>
              <a:rPr lang="en-US" altLang="zh-CN" sz="1400" dirty="0"/>
              <a:t>(</a:t>
            </a:r>
            <a:r>
              <a:rPr lang="en-US" altLang="zh-CN" sz="1400" dirty="0" err="1"/>
              <a:t>highscore</a:t>
            </a:r>
            <a:r>
              <a:rPr lang="en-US" altLang="zh-CN" sz="1400" dirty="0"/>
              <a:t>, function(</a:t>
            </a:r>
            <a:r>
              <a:rPr lang="en-US" altLang="zh-CN" sz="1400" dirty="0" err="1"/>
              <a:t>t,a,b</a:t>
            </a:r>
            <a:r>
              <a:rPr lang="en-US" altLang="zh-CN" sz="1400" dirty="0"/>
              <a:t>) return t[b] t[a] end) do print(</a:t>
            </a:r>
            <a:r>
              <a:rPr lang="en-US" altLang="zh-CN" sz="1400" dirty="0" err="1"/>
              <a:t>k,v</a:t>
            </a:r>
            <a:r>
              <a:rPr lang="en-US" altLang="zh-CN" sz="1400" dirty="0"/>
              <a:t>) end -- max 11 -- </a:t>
            </a:r>
            <a:r>
              <a:rPr lang="en-US" altLang="zh-CN" sz="1400" dirty="0" err="1"/>
              <a:t>jon</a:t>
            </a:r>
            <a:r>
              <a:rPr lang="en-US" altLang="zh-CN" sz="1400" dirty="0"/>
              <a:t> 10 -- robin 8</a:t>
            </a:r>
          </a:p>
          <a:p>
            <a:r>
              <a:rPr lang="en-US" altLang="zh-CN" sz="1400" dirty="0"/>
              <a:t>1 0 //- just indent the comment like normal elements just indent your comment like you do other elements. just be careful that you have your indention correct or you may comment out more than you intended.</a:t>
            </a:r>
          </a:p>
          <a:p>
            <a:r>
              <a:rPr lang="en-US" altLang="zh-CN" sz="1400" dirty="0"/>
              <a:t>1 0 why do you install php over the package manager and </a:t>
            </a:r>
            <a:r>
              <a:rPr lang="en-US" altLang="zh-CN" sz="1400" dirty="0" err="1"/>
              <a:t>apc</a:t>
            </a:r>
            <a:r>
              <a:rPr lang="en-US" altLang="zh-CN" sz="1400" dirty="0"/>
              <a:t> over </a:t>
            </a:r>
            <a:r>
              <a:rPr lang="en-US" altLang="zh-CN" sz="1400" dirty="0" err="1"/>
              <a:t>pecl</a:t>
            </a:r>
            <a:r>
              <a:rPr lang="en-US" altLang="zh-CN" sz="1400" dirty="0"/>
              <a:t>? apt-get install php-</a:t>
            </a:r>
            <a:r>
              <a:rPr lang="en-US" altLang="zh-CN" sz="1400" dirty="0" err="1"/>
              <a:t>apc</a:t>
            </a:r>
            <a:r>
              <a:rPr lang="en-US" altLang="zh-CN" sz="1400" dirty="0"/>
              <a:t> is much easier and you get the correct package for </a:t>
            </a:r>
            <a:r>
              <a:rPr lang="en-US" altLang="zh-CN" sz="1400" dirty="0" err="1"/>
              <a:t>apc</a:t>
            </a:r>
            <a:r>
              <a:rPr lang="en-US" altLang="zh-CN" sz="1400" dirty="0"/>
              <a:t>.</a:t>
            </a:r>
          </a:p>
          <a:p>
            <a:r>
              <a:rPr lang="en-US" altLang="zh-CN" sz="1400" dirty="0"/>
              <a:t>1 0 no. </a:t>
            </a:r>
            <a:r>
              <a:rPr lang="en-US" altLang="zh-CN" sz="1400" dirty="0" err="1"/>
              <a:t>jquery</a:t>
            </a:r>
            <a:r>
              <a:rPr lang="en-US" altLang="zh-CN" sz="1400" dirty="0"/>
              <a:t> 1.9+ and 2.0+ are the same for newer browsers. the difference between 1.9x and up (including 1.10) and 2.0 and up is the 2.0+ branch gets rid of the extra code that provides support for legacy browsers. for newer browsers, you shouldn't see any difference (except possibly a faster </a:t>
            </a:r>
            <a:r>
              <a:rPr lang="en-US" altLang="zh-CN" sz="1400" dirty="0" err="1"/>
              <a:t>jquery</a:t>
            </a:r>
            <a:r>
              <a:rPr lang="en-US" altLang="zh-CN" sz="1400" dirty="0"/>
              <a:t> because of its smaller size.)</a:t>
            </a:r>
          </a:p>
          <a:p>
            <a:r>
              <a:rPr lang="en-US" altLang="zh-CN" sz="1400" dirty="0"/>
              <a:t>1 0 first drag a </a:t>
            </a:r>
            <a:r>
              <a:rPr lang="en-US" altLang="zh-CN" sz="1400" dirty="0" err="1"/>
              <a:t>tabbarcontroller</a:t>
            </a:r>
            <a:r>
              <a:rPr lang="en-US" altLang="zh-CN" sz="1400" dirty="0"/>
              <a:t> from object library you see that only two tabs with </a:t>
            </a:r>
            <a:r>
              <a:rPr lang="en-US" altLang="zh-CN" sz="1400" dirty="0" err="1"/>
              <a:t>thier</a:t>
            </a:r>
            <a:r>
              <a:rPr lang="en-US" altLang="zh-CN" sz="1400" dirty="0"/>
              <a:t> </a:t>
            </a:r>
            <a:r>
              <a:rPr lang="en-US" altLang="zh-CN" sz="1400" dirty="0" err="1"/>
              <a:t>vc</a:t>
            </a:r>
            <a:r>
              <a:rPr lang="en-US" altLang="zh-CN" sz="1400" dirty="0"/>
              <a:t> there. to add more tab item in </a:t>
            </a:r>
            <a:r>
              <a:rPr lang="en-US" altLang="zh-CN" sz="1400" dirty="0" err="1"/>
              <a:t>tabbarvc</a:t>
            </a:r>
            <a:r>
              <a:rPr lang="en-US" altLang="zh-CN" sz="1400" dirty="0"/>
              <a:t> drag </a:t>
            </a:r>
            <a:r>
              <a:rPr lang="en-US" altLang="zh-CN" sz="1400" dirty="0" err="1"/>
              <a:t>vc</a:t>
            </a:r>
            <a:r>
              <a:rPr lang="en-US" altLang="zh-CN" sz="1400" dirty="0"/>
              <a:t> from object library then control drag from </a:t>
            </a:r>
            <a:r>
              <a:rPr lang="en-US" altLang="zh-CN" sz="1400" dirty="0" err="1"/>
              <a:t>tabbarvc</a:t>
            </a:r>
            <a:r>
              <a:rPr lang="en-US" altLang="zh-CN" sz="1400" dirty="0"/>
              <a:t> to newly </a:t>
            </a:r>
            <a:r>
              <a:rPr lang="en-US" altLang="zh-CN" sz="1400" dirty="0" err="1"/>
              <a:t>vc</a:t>
            </a:r>
            <a:r>
              <a:rPr lang="en-US" altLang="zh-CN" sz="1400" dirty="0"/>
              <a:t> then segue relation pop ups select last one relationship segue -&gt; view controllers</a:t>
            </a:r>
          </a:p>
          <a:p>
            <a:r>
              <a:rPr lang="en-US" altLang="zh-CN" sz="1400" dirty="0"/>
              <a:t>1 0 an alternative to overcome this is running the change detector manually. you first inject the </a:t>
            </a:r>
            <a:r>
              <a:rPr lang="en-US" altLang="zh-CN" sz="1400" dirty="0" err="1"/>
              <a:t>changedetectorref</a:t>
            </a:r>
            <a:r>
              <a:rPr lang="en-US" altLang="zh-CN" sz="1400" dirty="0"/>
              <a:t>: constructor(private </a:t>
            </a:r>
            <a:r>
              <a:rPr lang="en-US" altLang="zh-CN" sz="1400" dirty="0" err="1"/>
              <a:t>changedetector</a:t>
            </a:r>
            <a:r>
              <a:rPr lang="en-US" altLang="zh-CN" sz="1400" dirty="0"/>
              <a:t> : </a:t>
            </a:r>
            <a:r>
              <a:rPr lang="en-US" altLang="zh-CN" sz="1400" dirty="0" err="1"/>
              <a:t>changedetectorref</a:t>
            </a:r>
            <a:r>
              <a:rPr lang="en-US" altLang="zh-CN" sz="1400" dirty="0"/>
              <a:t>) {} then you call it after updating the variable that controls the *</a:t>
            </a:r>
            <a:r>
              <a:rPr lang="en-US" altLang="zh-CN" sz="1400" dirty="0" err="1"/>
              <a:t>ngif</a:t>
            </a:r>
            <a:r>
              <a:rPr lang="en-US" altLang="zh-CN" sz="1400" dirty="0"/>
              <a:t> show() { </a:t>
            </a:r>
            <a:r>
              <a:rPr lang="en-US" altLang="zh-CN" sz="1400" dirty="0" err="1"/>
              <a:t>this.display</a:t>
            </a:r>
            <a:r>
              <a:rPr lang="en-US" altLang="zh-CN" sz="1400" dirty="0"/>
              <a:t> = true; </a:t>
            </a:r>
            <a:r>
              <a:rPr lang="en-US" altLang="zh-CN" sz="1400" dirty="0" err="1"/>
              <a:t>this.changedetector.detectchanges</a:t>
            </a:r>
            <a:r>
              <a:rPr lang="en-US" altLang="zh-CN" sz="1400" dirty="0"/>
              <a:t>(); }</a:t>
            </a:r>
          </a:p>
          <a:p>
            <a:r>
              <a:rPr lang="en-US" altLang="zh-CN" sz="1400" dirty="0"/>
              <a:t>1 0 [</a:t>
            </a:r>
            <a:r>
              <a:rPr lang="en-US" altLang="zh-CN" sz="1400" dirty="0" err="1"/>
              <a:t>chr</a:t>
            </a:r>
            <a:r>
              <a:rPr lang="en-US" altLang="zh-CN" sz="1400" dirty="0"/>
              <a:t>(</a:t>
            </a:r>
            <a:r>
              <a:rPr lang="en-US" altLang="zh-CN" sz="1400" dirty="0" err="1"/>
              <a:t>i</a:t>
            </a:r>
            <a:r>
              <a:rPr lang="en-US" altLang="zh-CN" sz="1400" dirty="0"/>
              <a:t>) for </a:t>
            </a:r>
            <a:r>
              <a:rPr lang="en-US" altLang="zh-CN" sz="1400" dirty="0" err="1"/>
              <a:t>i</a:t>
            </a:r>
            <a:r>
              <a:rPr lang="en-US" altLang="zh-CN" sz="1400" dirty="0"/>
              <a:t> in range(</a:t>
            </a:r>
            <a:r>
              <a:rPr lang="en-US" altLang="zh-CN" sz="1400" dirty="0" err="1"/>
              <a:t>ord</a:t>
            </a:r>
            <a:r>
              <a:rPr lang="en-US" altLang="zh-CN" sz="1400" dirty="0"/>
              <a:t>('a'),</a:t>
            </a:r>
            <a:r>
              <a:rPr lang="en-US" altLang="zh-CN" sz="1400" dirty="0" err="1"/>
              <a:t>ord</a:t>
            </a:r>
            <a:r>
              <a:rPr lang="en-US" altLang="zh-CN" sz="1400" dirty="0"/>
              <a:t>('z')+1)]</a:t>
            </a:r>
          </a:p>
        </p:txBody>
      </p:sp>
    </p:spTree>
    <p:extLst>
      <p:ext uri="{BB962C8B-B14F-4D97-AF65-F5344CB8AC3E}">
        <p14:creationId xmlns:p14="http://schemas.microsoft.com/office/powerpoint/2010/main" val="3195429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D8E0962-A987-4C07-A053-69B1E2397003}"/>
              </a:ext>
            </a:extLst>
          </p:cNvPr>
          <p:cNvSpPr>
            <a:spLocks noGrp="1"/>
          </p:cNvSpPr>
          <p:nvPr>
            <p:ph idx="1"/>
          </p:nvPr>
        </p:nvSpPr>
        <p:spPr>
          <a:xfrm>
            <a:off x="838200" y="348792"/>
            <a:ext cx="10515600" cy="6089715"/>
          </a:xfrm>
        </p:spPr>
        <p:txBody>
          <a:bodyPr>
            <a:normAutofit lnSpcReduction="10000"/>
          </a:bodyPr>
          <a:lstStyle/>
          <a:p>
            <a:r>
              <a:rPr lang="en-US" altLang="zh-CN" sz="1400" dirty="0"/>
              <a:t>1 0 what you are looking for is the </a:t>
            </a:r>
            <a:r>
              <a:rPr lang="en-US" altLang="zh-CN" sz="1400" dirty="0" err="1"/>
              <a:t>youtube</a:t>
            </a:r>
            <a:r>
              <a:rPr lang="en-US" altLang="zh-CN" sz="1400" dirty="0"/>
              <a:t> </a:t>
            </a:r>
            <a:r>
              <a:rPr lang="en-US" altLang="zh-CN" sz="1400" dirty="0" err="1"/>
              <a:t>api's</a:t>
            </a:r>
            <a:r>
              <a:rPr lang="en-US" altLang="zh-CN" sz="1400" dirty="0"/>
              <a:t> https://developers.google.com/youtube/android/player/reference/com/google/android/youtube/player/youtubeplayer#loadvideo%28java.lang.string%29loadvideo method. from the https://developers.google.com/youtube/android/player/reference/com/google/android/youtube/player/youtubeplayer#loadvideo%28java.lang.string%29docs: public abstract void </a:t>
            </a:r>
            <a:r>
              <a:rPr lang="en-US" altLang="zh-CN" sz="1400" dirty="0" err="1"/>
              <a:t>loadvideo</a:t>
            </a:r>
            <a:r>
              <a:rPr lang="en-US" altLang="zh-CN" sz="1400" dirty="0"/>
              <a:t> (string </a:t>
            </a:r>
            <a:r>
              <a:rPr lang="en-US" altLang="zh-CN" sz="1400" dirty="0" err="1"/>
              <a:t>videoid</a:t>
            </a:r>
            <a:r>
              <a:rPr lang="en-US" altLang="zh-CN" sz="1400" dirty="0"/>
              <a:t>) loads and plays the specified video. you can use it like this: @override public void </a:t>
            </a:r>
            <a:r>
              <a:rPr lang="en-US" altLang="zh-CN" sz="1400" dirty="0" err="1"/>
              <a:t>oninitializationsuccess</a:t>
            </a:r>
            <a:r>
              <a:rPr lang="en-US" altLang="zh-CN" sz="1400" dirty="0"/>
              <a:t>(</a:t>
            </a:r>
            <a:r>
              <a:rPr lang="en-US" altLang="zh-CN" sz="1400" dirty="0" err="1"/>
              <a:t>youtubeplayer.provider</a:t>
            </a:r>
            <a:r>
              <a:rPr lang="en-US" altLang="zh-CN" sz="1400" dirty="0"/>
              <a:t> provider, </a:t>
            </a:r>
            <a:r>
              <a:rPr lang="en-US" altLang="zh-CN" sz="1400" dirty="0" err="1"/>
              <a:t>youtubeplayer</a:t>
            </a:r>
            <a:r>
              <a:rPr lang="en-US" altLang="zh-CN" sz="1400" dirty="0"/>
              <a:t> player, </a:t>
            </a:r>
            <a:r>
              <a:rPr lang="en-US" altLang="zh-CN" sz="1400" dirty="0" err="1"/>
              <a:t>boolean</a:t>
            </a:r>
            <a:r>
              <a:rPr lang="en-US" altLang="zh-CN" sz="1400" dirty="0"/>
              <a:t> </a:t>
            </a:r>
            <a:r>
              <a:rPr lang="en-US" altLang="zh-CN" sz="1400" dirty="0" err="1"/>
              <a:t>wasrestored</a:t>
            </a:r>
            <a:r>
              <a:rPr lang="en-US" altLang="zh-CN" sz="1400" dirty="0"/>
              <a:t>) { </a:t>
            </a:r>
            <a:r>
              <a:rPr lang="en-US" altLang="zh-CN" sz="1400" dirty="0" err="1"/>
              <a:t>this.player</a:t>
            </a:r>
            <a:r>
              <a:rPr lang="en-US" altLang="zh-CN" sz="1400" dirty="0"/>
              <a:t> = player; </a:t>
            </a:r>
            <a:r>
              <a:rPr lang="en-US" altLang="zh-CN" sz="1400" dirty="0" err="1"/>
              <a:t>player.loadvideo</a:t>
            </a:r>
            <a:r>
              <a:rPr lang="en-US" altLang="zh-CN" sz="1400" dirty="0"/>
              <a:t>(video.id); // where video.id is a string of a </a:t>
            </a:r>
            <a:r>
              <a:rPr lang="en-US" altLang="zh-CN" sz="1400" dirty="0" err="1"/>
              <a:t>youtube</a:t>
            </a:r>
            <a:r>
              <a:rPr lang="en-US" altLang="zh-CN" sz="1400" dirty="0"/>
              <a:t> video id } in a similar vein, there is also the </a:t>
            </a:r>
            <a:r>
              <a:rPr lang="en-US" altLang="zh-CN" sz="1400" dirty="0" err="1"/>
              <a:t>cuevideo</a:t>
            </a:r>
            <a:r>
              <a:rPr lang="en-US" altLang="zh-CN" sz="1400" dirty="0"/>
              <a:t> method, which adds the video to the playlist, but does not automatically start playing the video.</a:t>
            </a:r>
          </a:p>
          <a:p>
            <a:r>
              <a:rPr lang="en-US" altLang="zh-CN" sz="1400" dirty="0"/>
              <a:t>1 0 you can use @</a:t>
            </a:r>
            <a:r>
              <a:rPr lang="en-US" altLang="zh-CN" sz="1400" dirty="0" err="1"/>
              <a:t>testpropertysource</a:t>
            </a:r>
            <a:r>
              <a:rPr lang="en-US" altLang="zh-CN" sz="1400" dirty="0"/>
              <a:t> to override values in </a:t>
            </a:r>
            <a:r>
              <a:rPr lang="en-US" altLang="zh-CN" sz="1400" dirty="0" err="1"/>
              <a:t>application.properties</a:t>
            </a:r>
            <a:r>
              <a:rPr lang="en-US" altLang="zh-CN" sz="1400" dirty="0"/>
              <a:t>. from its </a:t>
            </a:r>
            <a:r>
              <a:rPr lang="en-US" altLang="zh-CN" sz="1400" dirty="0" err="1"/>
              <a:t>javadoc</a:t>
            </a:r>
            <a:r>
              <a:rPr lang="en-US" altLang="zh-CN" sz="1400" dirty="0"/>
              <a:t>: test property sources can be used to selectively override properties defined in system and application property sources for example: &lt;pre class=""</a:t>
            </a:r>
            <a:r>
              <a:rPr lang="en-US" altLang="zh-CN" sz="1400" dirty="0" err="1"/>
              <a:t>lang</a:t>
            </a:r>
            <a:r>
              <a:rPr lang="en-US" altLang="zh-CN" sz="1400" dirty="0"/>
              <a:t>-java </a:t>
            </a:r>
            <a:r>
              <a:rPr lang="en-US" altLang="zh-CN" sz="1400" dirty="0" err="1"/>
              <a:t>prettyprint-override@runwith</a:t>
            </a:r>
            <a:r>
              <a:rPr lang="en-US" altLang="zh-CN" sz="1400" dirty="0"/>
              <a:t>(springjunit4classrunner.class) @</a:t>
            </a:r>
            <a:r>
              <a:rPr lang="en-US" altLang="zh-CN" sz="1400" dirty="0" err="1"/>
              <a:t>springapplicationconfiguration</a:t>
            </a:r>
            <a:r>
              <a:rPr lang="en-US" altLang="zh-CN" sz="1400" dirty="0"/>
              <a:t>(classes = </a:t>
            </a:r>
            <a:r>
              <a:rPr lang="en-US" altLang="zh-CN" sz="1400" dirty="0" err="1"/>
              <a:t>exampleapplication.class</a:t>
            </a:r>
            <a:r>
              <a:rPr lang="en-US" altLang="zh-CN" sz="1400" dirty="0"/>
              <a:t>) @</a:t>
            </a:r>
            <a:r>
              <a:rPr lang="en-US" altLang="zh-CN" sz="1400" dirty="0" err="1"/>
              <a:t>testpropertysource</a:t>
            </a:r>
            <a:r>
              <a:rPr lang="en-US" altLang="zh-CN" sz="1400" dirty="0"/>
              <a:t>(locations=""</a:t>
            </a:r>
            <a:r>
              <a:rPr lang="en-US" altLang="zh-CN" sz="1400" dirty="0" err="1"/>
              <a:t>classpath:test.properties</a:t>
            </a:r>
            <a:r>
              <a:rPr lang="en-US" altLang="zh-CN" sz="1400" dirty="0"/>
              <a:t>"") public class </a:t>
            </a:r>
            <a:r>
              <a:rPr lang="en-US" altLang="zh-CN" sz="1400" dirty="0" err="1"/>
              <a:t>exampleapplicationtests</a:t>
            </a:r>
            <a:r>
              <a:rPr lang="en-US" altLang="zh-CN" sz="1400" dirty="0"/>
              <a:t> { }</a:t>
            </a:r>
          </a:p>
          <a:p>
            <a:r>
              <a:rPr lang="en-US" altLang="zh-CN" sz="1400" dirty="0"/>
              <a:t>1 0 note that </a:t>
            </a:r>
            <a:r>
              <a:rPr lang="en-US" altLang="zh-CN" sz="1400" dirty="0" err="1"/>
              <a:t>math.hypot</a:t>
            </a:r>
            <a:r>
              <a:rPr lang="en-US" altLang="zh-CN" sz="1400" dirty="0"/>
              <a:t> is part of the es2015 standard. there's also a good </a:t>
            </a:r>
            <a:r>
              <a:rPr lang="en-US" altLang="zh-CN" sz="1400" dirty="0" err="1"/>
              <a:t>polyfill</a:t>
            </a:r>
            <a:r>
              <a:rPr lang="en-US" altLang="zh-CN" sz="1400" dirty="0"/>
              <a:t> on the https://developer.mozilla.org/en-us/docs/web/javascript/reference/global_objects/math/hypotmdn doc for this feature. so getting the distance becomes as easy as </a:t>
            </a:r>
            <a:r>
              <a:rPr lang="en-US" altLang="zh-CN" sz="1400" dirty="0" err="1"/>
              <a:t>math.hypot</a:t>
            </a:r>
            <a:r>
              <a:rPr lang="en-US" altLang="zh-CN" sz="1400" dirty="0"/>
              <a:t>(x2-x1, y2-y1).</a:t>
            </a:r>
          </a:p>
          <a:p>
            <a:r>
              <a:rPr lang="en-US" altLang="zh-CN" sz="1400" dirty="0"/>
              <a:t>1 0 add this code after </a:t>
            </a:r>
            <a:r>
              <a:rPr lang="en-US" altLang="zh-CN" sz="1400" dirty="0" err="1"/>
              <a:t>pdfreader</a:t>
            </a:r>
            <a:r>
              <a:rPr lang="en-US" altLang="zh-CN" sz="1400" dirty="0"/>
              <a:t> definition </a:t>
            </a:r>
            <a:r>
              <a:rPr lang="en-US" altLang="zh-CN" sz="1400" dirty="0" err="1"/>
              <a:t>pdfreader.unethicalreading</a:t>
            </a:r>
            <a:r>
              <a:rPr lang="en-US" altLang="zh-CN" sz="1400" dirty="0"/>
              <a:t> = true;</a:t>
            </a:r>
          </a:p>
          <a:p>
            <a:r>
              <a:rPr lang="en-US" altLang="zh-CN" sz="1400" dirty="0"/>
              <a:t>1 0 if you are including the image as a resource, it is easiest to just edit the image yourself in a program like http://www.gimp.org/gimp. you can add your background there, and be sure of what it is going to look like and don't have use to processing power modifying the image each time it is loaded. if you do not have control over the image yourself, you can modify it by doing something like, assuming your bitmap is called image. bitmap </a:t>
            </a:r>
            <a:r>
              <a:rPr lang="en-US" altLang="zh-CN" sz="1400" dirty="0" err="1"/>
              <a:t>imagewithbg</a:t>
            </a:r>
            <a:r>
              <a:rPr lang="en-US" altLang="zh-CN" sz="1400" dirty="0"/>
              <a:t> = </a:t>
            </a:r>
            <a:r>
              <a:rPr lang="en-US" altLang="zh-CN" sz="1400" dirty="0" err="1"/>
              <a:t>bitmap.createbitmap</a:t>
            </a:r>
            <a:r>
              <a:rPr lang="en-US" altLang="zh-CN" sz="1400" dirty="0"/>
              <a:t>(</a:t>
            </a:r>
            <a:r>
              <a:rPr lang="en-US" altLang="zh-CN" sz="1400" dirty="0" err="1"/>
              <a:t>image.getwidth</a:t>
            </a:r>
            <a:r>
              <a:rPr lang="en-US" altLang="zh-CN" sz="1400" dirty="0"/>
              <a:t>(), </a:t>
            </a:r>
            <a:r>
              <a:rPr lang="en-US" altLang="zh-CN" sz="1400" dirty="0" err="1"/>
              <a:t>image.getheight</a:t>
            </a:r>
            <a:r>
              <a:rPr lang="en-US" altLang="zh-CN" sz="1400" dirty="0"/>
              <a:t>(),</a:t>
            </a:r>
            <a:r>
              <a:rPr lang="en-US" altLang="zh-CN" sz="1400" dirty="0" err="1"/>
              <a:t>image.getconfig</a:t>
            </a:r>
            <a:r>
              <a:rPr lang="en-US" altLang="zh-CN" sz="1400" dirty="0"/>
              <a:t>()); // create another image the same size </a:t>
            </a:r>
            <a:r>
              <a:rPr lang="en-US" altLang="zh-CN" sz="1400" dirty="0" err="1"/>
              <a:t>imagewithbg.erasecolor</a:t>
            </a:r>
            <a:r>
              <a:rPr lang="en-US" altLang="zh-CN" sz="1400" dirty="0"/>
              <a:t>(</a:t>
            </a:r>
            <a:r>
              <a:rPr lang="en-US" altLang="zh-CN" sz="1400" dirty="0" err="1"/>
              <a:t>color.white</a:t>
            </a:r>
            <a:r>
              <a:rPr lang="en-US" altLang="zh-CN" sz="1400" dirty="0"/>
              <a:t>); // set its background to white, or whatever color you want canvas </a:t>
            </a:r>
            <a:r>
              <a:rPr lang="en-US" altLang="zh-CN" sz="1400" dirty="0" err="1"/>
              <a:t>canvas</a:t>
            </a:r>
            <a:r>
              <a:rPr lang="en-US" altLang="zh-CN" sz="1400" dirty="0"/>
              <a:t> = new canvas(</a:t>
            </a:r>
            <a:r>
              <a:rPr lang="en-US" altLang="zh-CN" sz="1400" dirty="0" err="1"/>
              <a:t>imagewithbg</a:t>
            </a:r>
            <a:r>
              <a:rPr lang="en-US" altLang="zh-CN" sz="1400" dirty="0"/>
              <a:t>); // create a canvas to draw on the new image </a:t>
            </a:r>
            <a:r>
              <a:rPr lang="en-US" altLang="zh-CN" sz="1400" dirty="0" err="1"/>
              <a:t>canvas.drawbitmap</a:t>
            </a:r>
            <a:r>
              <a:rPr lang="en-US" altLang="zh-CN" sz="1400" dirty="0"/>
              <a:t>(image, 0f, 0f, null); // draw old image on the background </a:t>
            </a:r>
            <a:r>
              <a:rPr lang="en-US" altLang="zh-CN" sz="1400" dirty="0" err="1"/>
              <a:t>image.recycle</a:t>
            </a:r>
            <a:r>
              <a:rPr lang="en-US" altLang="zh-CN" sz="1400" dirty="0"/>
              <a:t>(); // clear out old image</a:t>
            </a:r>
          </a:p>
          <a:p>
            <a:r>
              <a:rPr lang="en-US" altLang="zh-CN" sz="1400" dirty="0"/>
              <a:t>1 0 for security reasons, your local drive is declared to be ""other-domain"" and will taint the canvas. (that's because your most sensitive info is likely on your local drive!). while testing try these workarounds: put all page related files (.html, .jpg, .</a:t>
            </a:r>
            <a:r>
              <a:rPr lang="en-US" altLang="zh-CN" sz="1400" dirty="0" err="1"/>
              <a:t>js</a:t>
            </a:r>
            <a:r>
              <a:rPr lang="en-US" altLang="zh-CN" sz="1400" dirty="0"/>
              <a:t>, .</a:t>
            </a:r>
            <a:r>
              <a:rPr lang="en-US" altLang="zh-CN" sz="1400" dirty="0" err="1"/>
              <a:t>css</a:t>
            </a:r>
            <a:r>
              <a:rPr lang="en-US" altLang="zh-CN" sz="1400" dirty="0"/>
              <a:t>, </a:t>
            </a:r>
            <a:r>
              <a:rPr lang="en-US" altLang="zh-CN" sz="1400" dirty="0" err="1"/>
              <a:t>etc</a:t>
            </a:r>
            <a:r>
              <a:rPr lang="en-US" altLang="zh-CN" sz="1400" dirty="0"/>
              <a:t>) on your desktop (not in sub-folders). post your images to a site that supports cross-domain sharing (like dropbox.com). be sure you put your images in </a:t>
            </a:r>
            <a:r>
              <a:rPr lang="en-US" altLang="zh-CN" sz="1400" dirty="0" err="1"/>
              <a:t>dropbox's</a:t>
            </a:r>
            <a:r>
              <a:rPr lang="en-US" altLang="zh-CN" sz="1400" dirty="0"/>
              <a:t> public folder and also set the cross origin flag when downloading the image (var </a:t>
            </a:r>
            <a:r>
              <a:rPr lang="en-US" altLang="zh-CN" sz="1400" dirty="0" err="1"/>
              <a:t>img</a:t>
            </a:r>
            <a:r>
              <a:rPr lang="en-US" altLang="zh-CN" sz="1400" dirty="0"/>
              <a:t>=new image(); </a:t>
            </a:r>
            <a:r>
              <a:rPr lang="en-US" altLang="zh-CN" sz="1400" dirty="0" err="1"/>
              <a:t>img.crossorigin</a:t>
            </a:r>
            <a:r>
              <a:rPr lang="en-US" altLang="zh-CN" sz="1400" dirty="0"/>
              <a:t>=""anonymous"" ...) install a webserver on your development computer (</a:t>
            </a:r>
            <a:r>
              <a:rPr lang="en-US" altLang="zh-CN" sz="1400" dirty="0" err="1"/>
              <a:t>iis</a:t>
            </a:r>
            <a:r>
              <a:rPr lang="en-US" altLang="zh-CN" sz="1400" dirty="0"/>
              <a:t> and php web servers both have free editions that work nicely on a local computer).</a:t>
            </a:r>
          </a:p>
        </p:txBody>
      </p:sp>
    </p:spTree>
    <p:extLst>
      <p:ext uri="{BB962C8B-B14F-4D97-AF65-F5344CB8AC3E}">
        <p14:creationId xmlns:p14="http://schemas.microsoft.com/office/powerpoint/2010/main" val="1547460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60DDAEF-3953-4804-9476-CA92E34D770A}"/>
              </a:ext>
            </a:extLst>
          </p:cNvPr>
          <p:cNvPicPr>
            <a:picLocks noChangeAspect="1"/>
          </p:cNvPicPr>
          <p:nvPr/>
        </p:nvPicPr>
        <p:blipFill>
          <a:blip r:embed="rId2"/>
          <a:stretch>
            <a:fillRect/>
          </a:stretch>
        </p:blipFill>
        <p:spPr>
          <a:xfrm>
            <a:off x="0" y="0"/>
            <a:ext cx="7117697" cy="5090601"/>
          </a:xfrm>
          <a:prstGeom prst="rect">
            <a:avLst/>
          </a:prstGeom>
        </p:spPr>
      </p:pic>
      <p:pic>
        <p:nvPicPr>
          <p:cNvPr id="6" name="图片 5">
            <a:extLst>
              <a:ext uri="{FF2B5EF4-FFF2-40B4-BE49-F238E27FC236}">
                <a16:creationId xmlns:a16="http://schemas.microsoft.com/office/drawing/2014/main" id="{BD577C2A-3FA1-4A8E-ABFA-1CC64F1727F4}"/>
              </a:ext>
            </a:extLst>
          </p:cNvPr>
          <p:cNvPicPr>
            <a:picLocks noChangeAspect="1"/>
          </p:cNvPicPr>
          <p:nvPr/>
        </p:nvPicPr>
        <p:blipFill>
          <a:blip r:embed="rId3"/>
          <a:stretch>
            <a:fillRect/>
          </a:stretch>
        </p:blipFill>
        <p:spPr>
          <a:xfrm>
            <a:off x="5097165" y="3101014"/>
            <a:ext cx="7094835" cy="3756986"/>
          </a:xfrm>
          <a:prstGeom prst="rect">
            <a:avLst/>
          </a:prstGeom>
        </p:spPr>
      </p:pic>
    </p:spTree>
    <p:extLst>
      <p:ext uri="{BB962C8B-B14F-4D97-AF65-F5344CB8AC3E}">
        <p14:creationId xmlns:p14="http://schemas.microsoft.com/office/powerpoint/2010/main" val="62698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A394AC-3793-4994-A5E3-D48B34F4C7F4}"/>
              </a:ext>
            </a:extLst>
          </p:cNvPr>
          <p:cNvSpPr>
            <a:spLocks noGrp="1"/>
          </p:cNvSpPr>
          <p:nvPr>
            <p:ph type="title"/>
          </p:nvPr>
        </p:nvSpPr>
        <p:spPr/>
        <p:txBody>
          <a:bodyPr/>
          <a:lstStyle/>
          <a:p>
            <a:r>
              <a:rPr lang="en-US" altLang="zh-CN" dirty="0" err="1"/>
              <a:t>TextCNN</a:t>
            </a:r>
            <a:endParaRPr lang="zh-CN" altLang="en-US" dirty="0"/>
          </a:p>
        </p:txBody>
      </p:sp>
      <p:sp>
        <p:nvSpPr>
          <p:cNvPr id="3" name="内容占位符 2">
            <a:extLst>
              <a:ext uri="{FF2B5EF4-FFF2-40B4-BE49-F238E27FC236}">
                <a16:creationId xmlns:a16="http://schemas.microsoft.com/office/drawing/2014/main" id="{6B7BA8DC-48F8-4182-98E8-9FE6324D27C1}"/>
              </a:ext>
            </a:extLst>
          </p:cNvPr>
          <p:cNvSpPr>
            <a:spLocks noGrp="1"/>
          </p:cNvSpPr>
          <p:nvPr>
            <p:ph idx="1"/>
          </p:nvPr>
        </p:nvSpPr>
        <p:spPr/>
        <p:txBody>
          <a:bodyPr>
            <a:normAutofit fontScale="92500" lnSpcReduction="20000"/>
          </a:bodyPr>
          <a:lstStyle/>
          <a:p>
            <a:r>
              <a:rPr lang="en-US" altLang="zh-CN" dirty="0"/>
              <a:t>Embedding_dim:128</a:t>
            </a:r>
          </a:p>
          <a:p>
            <a:r>
              <a:rPr lang="en-US" altLang="zh-CN" dirty="0"/>
              <a:t>Filter_size:3,4,5</a:t>
            </a:r>
          </a:p>
          <a:p>
            <a:r>
              <a:rPr lang="en-US" altLang="zh-CN" dirty="0"/>
              <a:t>Num_filter:128</a:t>
            </a:r>
          </a:p>
          <a:p>
            <a:r>
              <a:rPr lang="en-US" altLang="zh-CN" dirty="0" err="1"/>
              <a:t>Dropout_keep_prob</a:t>
            </a:r>
            <a:r>
              <a:rPr lang="en-US" altLang="zh-CN" dirty="0"/>
              <a:t> 0.5</a:t>
            </a:r>
          </a:p>
          <a:p>
            <a:r>
              <a:rPr lang="en-US" altLang="zh-CN" dirty="0"/>
              <a:t>L2 </a:t>
            </a:r>
            <a:r>
              <a:rPr lang="en-US" altLang="zh-CN" dirty="0" err="1"/>
              <a:t>reg_lambda</a:t>
            </a:r>
            <a:r>
              <a:rPr lang="en-US" altLang="zh-CN" dirty="0"/>
              <a:t> 1</a:t>
            </a:r>
          </a:p>
          <a:p>
            <a:r>
              <a:rPr lang="en-US" altLang="zh-CN" dirty="0" err="1"/>
              <a:t>Batch_size</a:t>
            </a:r>
            <a:r>
              <a:rPr lang="en-US" altLang="zh-CN" dirty="0"/>
              <a:t> 64</a:t>
            </a:r>
          </a:p>
          <a:p>
            <a:r>
              <a:rPr lang="en-US" altLang="zh-CN" dirty="0" err="1"/>
              <a:t>Num_epochs</a:t>
            </a:r>
            <a:r>
              <a:rPr lang="en-US" altLang="zh-CN" dirty="0"/>
              <a:t> 50</a:t>
            </a:r>
          </a:p>
          <a:p>
            <a:r>
              <a:rPr lang="en-US" altLang="zh-CN" dirty="0" err="1"/>
              <a:t>Max_random_length</a:t>
            </a:r>
            <a:r>
              <a:rPr lang="en-US" altLang="zh-CN" dirty="0"/>
              <a:t> 80</a:t>
            </a:r>
          </a:p>
          <a:p>
            <a:r>
              <a:rPr lang="en-US" altLang="zh-CN" dirty="0"/>
              <a:t>0.9 for train and 0.1 for test</a:t>
            </a:r>
          </a:p>
          <a:p>
            <a:r>
              <a:rPr lang="en-US" altLang="zh-CN" dirty="0"/>
              <a:t>Evaluate on all training data Accuracy</a:t>
            </a:r>
            <a:r>
              <a:rPr lang="zh-CN" altLang="en-US" dirty="0"/>
              <a:t>：</a:t>
            </a:r>
            <a:r>
              <a:rPr lang="en-US" altLang="zh-CN" dirty="0"/>
              <a:t>0.980023</a:t>
            </a:r>
            <a:endParaRPr lang="zh-CN" altLang="en-US" dirty="0"/>
          </a:p>
        </p:txBody>
      </p:sp>
    </p:spTree>
    <p:extLst>
      <p:ext uri="{BB962C8B-B14F-4D97-AF65-F5344CB8AC3E}">
        <p14:creationId xmlns:p14="http://schemas.microsoft.com/office/powerpoint/2010/main" val="30831986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871</TotalTime>
  <Words>2933</Words>
  <Application>Microsoft Office PowerPoint</Application>
  <PresentationFormat>宽屏</PresentationFormat>
  <Paragraphs>79</Paragraphs>
  <Slides>11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等线</vt:lpstr>
      <vt:lpstr>等线 Light</vt:lpstr>
      <vt:lpstr>Arial</vt:lpstr>
      <vt:lpstr>Office 主题​​</vt:lpstr>
      <vt:lpstr>Weekly work</vt:lpstr>
      <vt:lpstr>Change Negative simple</vt:lpstr>
      <vt:lpstr>FastText</vt:lpstr>
      <vt:lpstr>PowerPoint 演示文稿</vt:lpstr>
      <vt:lpstr>PowerPoint 演示文稿</vt:lpstr>
      <vt:lpstr>PowerPoint 演示文稿</vt:lpstr>
      <vt:lpstr>PowerPoint 演示文稿</vt:lpstr>
      <vt:lpstr>PowerPoint 演示文稿</vt:lpstr>
      <vt:lpstr>TextCNN</vt:lpstr>
      <vt:lpstr>bert</vt:lpstr>
      <vt:lpstr>RNN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Erde Lee</dc:creator>
  <cp:lastModifiedBy>Erde Lee</cp:lastModifiedBy>
  <cp:revision>23</cp:revision>
  <dcterms:created xsi:type="dcterms:W3CDTF">2019-04-08T05:54:18Z</dcterms:created>
  <dcterms:modified xsi:type="dcterms:W3CDTF">2019-04-18T10:26:06Z</dcterms:modified>
</cp:coreProperties>
</file>