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02" r:id="rId4"/>
    <p:sldId id="315" r:id="rId5"/>
    <p:sldId id="305" r:id="rId6"/>
    <p:sldId id="314" r:id="rId7"/>
    <p:sldId id="317" r:id="rId8"/>
    <p:sldId id="318" r:id="rId9"/>
    <p:sldId id="309" r:id="rId10"/>
    <p:sldId id="310" r:id="rId11"/>
    <p:sldId id="312" r:id="rId12"/>
    <p:sldId id="313" r:id="rId13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2019.4.23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3.                           4.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7" name="图片 6" descr="1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691515"/>
            <a:ext cx="2968625" cy="4512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85" y="5490210"/>
            <a:ext cx="3086100" cy="790575"/>
          </a:xfrm>
          <a:prstGeom prst="rect">
            <a:avLst/>
          </a:prstGeom>
        </p:spPr>
      </p:pic>
      <p:pic>
        <p:nvPicPr>
          <p:cNvPr id="13" name="图片 12" descr="10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735" y="691515"/>
            <a:ext cx="3029585" cy="46050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35" y="5490210"/>
            <a:ext cx="33337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5.                           6.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" name="图片 8" descr="10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667385"/>
            <a:ext cx="2975610" cy="4523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5550535"/>
            <a:ext cx="3095625" cy="809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80" y="5531485"/>
            <a:ext cx="3314700" cy="828675"/>
          </a:xfrm>
          <a:prstGeom prst="rect">
            <a:avLst/>
          </a:prstGeom>
        </p:spPr>
      </p:pic>
      <p:pic>
        <p:nvPicPr>
          <p:cNvPr id="12" name="图片 11" descr="10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90" y="667385"/>
            <a:ext cx="2974975" cy="452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1443355"/>
            <a:ext cx="5880100" cy="5279390"/>
          </a:xfrm>
          <a:prstGeom prst="rect">
            <a:avLst/>
          </a:prstGeom>
        </p:spPr>
      </p:pic>
      <p:pic>
        <p:nvPicPr>
          <p:cNvPr id="4" name="图片 3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10" y="1443355"/>
            <a:ext cx="3298825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plugin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246505"/>
            <a:ext cx="6293485" cy="5519420"/>
          </a:xfrm>
          <a:prstGeom prst="rect">
            <a:avLst/>
          </a:prstGeom>
        </p:spPr>
      </p:pic>
      <p:pic>
        <p:nvPicPr>
          <p:cNvPr id="5" name="图片 4" descr="S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80" y="1246505"/>
            <a:ext cx="3371215" cy="5396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4496 apps</a:t>
            </a:r>
            <a:endParaRPr lang="en-US" altLang="zh-CN"/>
          </a:p>
          <a:p>
            <a:r>
              <a:rPr lang="en-US" altLang="zh-CN"/>
              <a:t>Delete UIs that do not have XML files</a:t>
            </a:r>
            <a:endParaRPr lang="en-US" altLang="zh-CN"/>
          </a:p>
          <a:p>
            <a:r>
              <a:rPr lang="en-US" altLang="zh-CN"/>
              <a:t>apps with non-English fonts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Processing completed</a:t>
            </a:r>
            <a:endParaRPr lang="en-US" altLang="zh-CN"/>
          </a:p>
          <a:p>
            <a:r>
              <a:rPr lang="en-US" altLang="zh-CN"/>
              <a:t>2566 apps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precision and Recall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prediction as text ∩ ground truth </a:t>
            </a:r>
            <a:endParaRPr lang="en-US" altLang="zh-CN"/>
          </a:p>
          <a:p>
            <a:r>
              <a:rPr lang="en-US" altLang="zh-CN"/>
              <a:t>1).ground truth text contains predictive text</a:t>
            </a:r>
            <a:endParaRPr lang="en-US" altLang="zh-CN"/>
          </a:p>
          <a:p>
            <a:r>
              <a:rPr lang="en-US" altLang="zh-CN"/>
              <a:t>2).</a:t>
            </a:r>
            <a:r>
              <a:rPr lang="en-US" altLang="zh-CN">
                <a:sym typeface="+mn-ea"/>
              </a:rPr>
              <a:t>predictive text contains ground truth text: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</a:t>
            </a:r>
            <a:r>
              <a:rPr lang="en-US" altLang="zh-CN" b="1">
                <a:sym typeface="+mn-ea"/>
              </a:rPr>
              <a:t> area_truth/area_predictive_text &gt;= 0.80</a:t>
            </a:r>
            <a:endParaRPr lang="en-US" altLang="zh-CN">
              <a:sym typeface="+mn-ea"/>
            </a:endParaRPr>
          </a:p>
          <a:p>
            <a:r>
              <a:rPr lang="en-US" altLang="zh-CN"/>
              <a:t>3).interset: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</a:t>
            </a:r>
            <a:r>
              <a:rPr lang="en-US" altLang="zh-CN" b="1"/>
              <a:t>area_interset/area_predictive_text &gt;= 0.80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pre_text = len(Text.blocksInALine)            precision = </a:t>
            </a:r>
            <a:r>
              <a:rPr lang="en-US" altLang="zh-CN">
                <a:sym typeface="+mn-ea"/>
              </a:rPr>
              <a:t>pre_truth_text</a:t>
            </a:r>
            <a:r>
              <a:rPr lang="en-US" altLang="zh-CN"/>
              <a:t>/pre_text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 attribute text has value : text_num        recall = </a:t>
            </a:r>
            <a:r>
              <a:rPr lang="en-US" altLang="zh-CN">
                <a:sym typeface="+mn-ea"/>
              </a:rPr>
              <a:t>pre_truth_text</a:t>
            </a:r>
            <a:r>
              <a:rPr lang="en-US" altLang="zh-CN"/>
              <a:t>/text_num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precision and Recall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prediction as image ∩ ground truth </a:t>
            </a:r>
            <a:endParaRPr lang="en-US" altLang="zh-CN"/>
          </a:p>
          <a:p>
            <a:r>
              <a:rPr lang="en-US" altLang="zh-CN"/>
              <a:t>1).ground truth text contains predictive text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</a:t>
            </a:r>
            <a:r>
              <a:rPr lang="en-US" altLang="zh-CN" b="1">
                <a:sym typeface="+mn-ea"/>
              </a:rPr>
              <a:t>area_truth/area_predictive_text &gt;= 0.80</a:t>
            </a:r>
            <a:endParaRPr lang="en-US" altLang="zh-CN" b="1"/>
          </a:p>
          <a:p>
            <a:r>
              <a:rPr lang="en-US" altLang="zh-CN"/>
              <a:t>2).</a:t>
            </a:r>
            <a:r>
              <a:rPr lang="en-US" altLang="zh-CN">
                <a:sym typeface="+mn-ea"/>
              </a:rPr>
              <a:t>predictive text contains ground truth text: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</a:t>
            </a:r>
            <a:r>
              <a:rPr lang="en-US" altLang="zh-CN" b="1">
                <a:sym typeface="+mn-ea"/>
              </a:rPr>
              <a:t>area_truth/area_predictive_text &gt;= 0.80</a:t>
            </a:r>
            <a:endParaRPr lang="en-US" altLang="zh-CN" b="1">
              <a:sym typeface="+mn-ea"/>
            </a:endParaRPr>
          </a:p>
          <a:p>
            <a:r>
              <a:rPr lang="en-US" altLang="zh-CN"/>
              <a:t>3).interset: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</a:t>
            </a:r>
            <a:r>
              <a:rPr lang="en-US" altLang="zh-CN" b="1"/>
              <a:t>iou &gt;= 0.8  (might be better to change it to 0.7)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en-US" altLang="zh-CN"/>
              <a:t>pre_image = len(Hierarchy.rootView)    precision = pre_truth_image/pre_image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 attribute text has value : image_num   recall = </a:t>
            </a:r>
            <a:r>
              <a:rPr lang="en-US" altLang="zh-CN">
                <a:sym typeface="+mn-ea"/>
              </a:rPr>
              <a:t>pre_truth_image</a:t>
            </a:r>
            <a:r>
              <a:rPr lang="en-US" altLang="zh-CN"/>
              <a:t>/image_num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pecial case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pre_text (pre_image)=0 or text_num (image_num)=0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text:                                                                           image: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2880360"/>
            <a:ext cx="4983480" cy="2441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035" y="2969260"/>
            <a:ext cx="503872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ramdom_data  2566 UIs</a:t>
            </a:r>
            <a:endParaRPr lang="en-US" altLang="zh-CN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2781300"/>
            <a:ext cx="7870190" cy="631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1.                           2.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8" name="图片 7" descr="1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669925"/>
            <a:ext cx="3011805" cy="45789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5622925"/>
            <a:ext cx="3343275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5537200"/>
            <a:ext cx="3371850" cy="857250"/>
          </a:xfrm>
          <a:prstGeom prst="rect">
            <a:avLst/>
          </a:prstGeom>
        </p:spPr>
      </p:pic>
      <p:pic>
        <p:nvPicPr>
          <p:cNvPr id="11" name="图片 10" descr="10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235" y="669925"/>
            <a:ext cx="3011805" cy="45789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1326</Words>
  <Application>WPS 演示</Application>
  <PresentationFormat>宽屏</PresentationFormat>
  <Paragraphs>68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Plugin</vt:lpstr>
      <vt:lpstr>plugin</vt:lpstr>
      <vt:lpstr>Dataset</vt:lpstr>
      <vt:lpstr>Text precision and Recall</vt:lpstr>
      <vt:lpstr>Image precision and Recall</vt:lpstr>
      <vt:lpstr>Special case</vt:lpstr>
      <vt:lpstr>Result</vt:lpstr>
      <vt:lpstr>1.                           2.</vt:lpstr>
      <vt:lpstr>3.                           4.</vt:lpstr>
      <vt:lpstr>5.                           6.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吴迪</cp:lastModifiedBy>
  <cp:revision>388</cp:revision>
  <dcterms:created xsi:type="dcterms:W3CDTF">2018-11-07T01:05:00Z</dcterms:created>
  <dcterms:modified xsi:type="dcterms:W3CDTF">2019-04-24T06:48:15Z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