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7F4F7-96A8-45F6-B019-4D8425E24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EA206F-0021-46A9-9EE6-F542D53DF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A9773-82C4-4243-85A3-68FC607B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93C-6030-4E3D-B3D3-8991D3A405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45504-024B-4A97-9E04-7559F40A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75E13-8898-4B06-B15A-482FF18F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4028-8BAB-4EF3-BF45-21A6DE01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8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77A5D-E733-459A-B6BD-D273D0F8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EAB9E-B5C5-4D4E-BFE5-95EC52D5C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35CE5-A1A1-4609-89CF-26690120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93C-6030-4E3D-B3D3-8991D3A405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D600F-8DE0-479B-8187-2609E2DF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62E71-13C1-4D0F-ADBC-5ABDF313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4028-8BAB-4EF3-BF45-21A6DE01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6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09CFF6-4FD7-4500-877F-71C89D635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5F7786-A7AD-4271-B5A9-AD416D345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1E11B-C3BD-481F-9C83-A2264C6B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93C-6030-4E3D-B3D3-8991D3A405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31AC3-1F88-411F-8CD4-F3B0527E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C24AB-5CF0-47FE-A0DB-1FC26B7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4028-8BAB-4EF3-BF45-21A6DE01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0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B52DF-630F-49C0-9D23-D5720687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8DB3A-DD62-4D55-8DBF-24F7C8B7B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F3B8A-78F9-4537-A1AF-C005AFC4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93C-6030-4E3D-B3D3-8991D3A405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18836-41A4-48DC-8B4F-D95AD80D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F8E50-6CB7-4D2D-B9A6-B562B597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4028-8BAB-4EF3-BF45-21A6DE01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8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DF2B1-3FCB-4922-AB40-3683D887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042F9-D4AA-49B8-9955-F1412BF2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91222-3536-4F55-9F74-1F31A1DB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93C-6030-4E3D-B3D3-8991D3A405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F2D28-0753-4359-8A90-9A1A8B08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37FFF-09C9-4B78-B1B8-B6B12E39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4028-8BAB-4EF3-BF45-21A6DE01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9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53C72-84A0-4FA4-AD7B-E3B45DF5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E14EF-0429-4A20-B97A-2745C6647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4D3919-17C2-47B7-8615-0E392C2A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98759C-371A-46D7-BDCE-B7A374FD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93C-6030-4E3D-B3D3-8991D3A405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49290-DE9E-41ED-A99B-2DEBB437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39D12-2110-460B-8D86-B8C351FE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4028-8BAB-4EF3-BF45-21A6DE01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9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06C85-F8AA-44B7-A905-61E58016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CF4026-6ECE-42A1-BB5E-84DD8A4CE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8AFE8A-3AB4-4409-95EF-7F74358AC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382DF1-3394-4077-A8B2-F9D8EB118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F6ABCA-9A9E-46EE-8B8C-DF3034C3A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54A85A-3176-454E-9175-8A913C60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93C-6030-4E3D-B3D3-8991D3A405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A69027-AD4B-46A9-92BD-E2DC0DB4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383FAD-DF91-4193-A4A8-8A8C3C3D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4028-8BAB-4EF3-BF45-21A6DE01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6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4F6AC-D897-4D10-852B-A1271583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B362D6-76B3-410F-931C-060C866A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93C-6030-4E3D-B3D3-8991D3A405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F46752-A53A-4102-A273-C9DEF7CB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5A764D-C1A3-4D12-A1CD-132E7FA3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4028-8BAB-4EF3-BF45-21A6DE01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7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59CCEB-5994-4FDB-8A60-47E26652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93C-6030-4E3D-B3D3-8991D3A405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C6F2F-0A9E-4855-A37F-E9E51A40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58383-F942-4B9A-9706-8C1E81C3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4028-8BAB-4EF3-BF45-21A6DE01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1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806CB-BF1F-475D-B7BC-57F61D5E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D5A5-0944-4E74-8A8A-7AEC36DF6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2893D5-A43E-410D-8B92-94AEB56B7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71558-6A01-4F1B-8650-DB567748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93C-6030-4E3D-B3D3-8991D3A405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C90943-16F9-4FF3-A197-8F39E6D1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F2573-2357-433F-9A6D-73A9A59B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4028-8BAB-4EF3-BF45-21A6DE01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2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B0DDB-24EF-4B79-90D0-A502360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C88912-C31B-402D-BE7F-409E0ADA5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05CE57-5D34-4C69-A8E2-5A6CBDCE1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61D63-D3F8-4FCC-BB8E-6CA6D7D4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F93C-6030-4E3D-B3D3-8991D3A405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8521B-83A0-43B0-AAE0-C8A8943E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97E17-E4C5-43F9-90ED-07D28C3D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4028-8BAB-4EF3-BF45-21A6DE01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7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FAE153-5E42-4C49-BD93-D6DE5E6C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E062B-562C-4AF6-A91E-8E931BF3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D6371-AFF1-41A9-92CF-AC0AB22D3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F93C-6030-4E3D-B3D3-8991D3A405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AD02B-E7AA-4018-BCC7-625C6B364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931B9-5DF1-4696-8B5D-B3E653232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B4028-8BAB-4EF3-BF45-21A6DE01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montero/visualize-saliency" TargetMode="External"/><Relationship Id="rId2" Type="http://schemas.openxmlformats.org/officeDocument/2006/relationships/hyperlink" Target="https://arxiv.org/abs/1805.123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ianrenheyi09/tf-rnn-attention-master1" TargetMode="External"/><Relationship Id="rId4" Type="http://schemas.openxmlformats.org/officeDocument/2006/relationships/hyperlink" Target="https://github.com/TobiasLee/Text-Classific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hunyang-chen.github.io/publication/proactiveEdit_cscw1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hunyang-chen.github.io/publication/proactiveEdit_cscw18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aclweb.org/anthology/N16-1174(2016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27892-604E-418F-8CEA-5D5CBFB53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Work summary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FA827B-CDC7-4D53-8B41-63F146D94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1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BEF24-6734-4CF7-93E7-16DB360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 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170C4-2B57-4F94-9FAC-37848993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Attention-Based LSTM</a:t>
            </a:r>
          </a:p>
          <a:p>
            <a:r>
              <a:rPr lang="en-US" altLang="zh-CN" dirty="0">
                <a:hlinkClick r:id="rId2"/>
              </a:rPr>
              <a:t>Saliency Map</a:t>
            </a:r>
          </a:p>
          <a:p>
            <a:r>
              <a:rPr lang="en-US" altLang="zh-CN" dirty="0"/>
              <a:t>Refer:</a:t>
            </a:r>
            <a:endParaRPr lang="en-US" altLang="zh-CN" dirty="0">
              <a:hlinkClick r:id="rId2"/>
            </a:endParaRPr>
          </a:p>
          <a:p>
            <a:r>
              <a:rPr lang="en-US" altLang="zh-C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Attention-Based LSTM for Psychological Stress Detection from Spoken Language Using Distant Supervision</a:t>
            </a:r>
            <a:r>
              <a:rPr lang="en-US" altLang="zh-CN" sz="2000" dirty="0"/>
              <a:t>(2018)</a:t>
            </a:r>
          </a:p>
          <a:p>
            <a:r>
              <a:rPr lang="en-US" altLang="zh-C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https://github.com/ivanmontero/visualize-saliency</a:t>
            </a:r>
            <a:endParaRPr lang="en-US" altLang="zh-CN" sz="2000" dirty="0"/>
          </a:p>
          <a:p>
            <a:r>
              <a:rPr lang="en-US" altLang="zh-C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https://github.com/TobiasLee/Text-Classification</a:t>
            </a:r>
            <a:endParaRPr lang="en-US" altLang="zh-CN" sz="2000" dirty="0"/>
          </a:p>
          <a:p>
            <a:r>
              <a:rPr lang="en-US" altLang="zh-C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https://github.com/tianrenheyi09/tf-rnn-attention-master1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31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BDDA0B-4F4F-40FF-BF0D-3F556899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438"/>
            <a:ext cx="12192000" cy="11678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822BD51-AFAB-4F94-9FB1-061113608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7961"/>
            <a:ext cx="12192000" cy="12294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501DBEC-995A-4FFB-B69A-DB56EAA41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22654"/>
            <a:ext cx="12192000" cy="1219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1A255E-FB15-4274-92F1-E3ED6700B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35323"/>
            <a:ext cx="12192000" cy="12243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207AB3-D54D-4AAD-8642-C26F31AD1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759651"/>
            <a:ext cx="12192000" cy="11048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8904BF-3DA1-4C22-BA48-B6F38558EDD9}"/>
              </a:ext>
            </a:extLst>
          </p:cNvPr>
          <p:cNvSpPr txBox="1"/>
          <p:nvPr/>
        </p:nvSpPr>
        <p:spPr>
          <a:xfrm>
            <a:off x="0" y="267352"/>
            <a:ext cx="1101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following examples are, in turn, ft, ft-</a:t>
            </a:r>
            <a:r>
              <a:rPr lang="en-US" altLang="zh-CN" sz="2400" dirty="0" err="1"/>
              <a:t>brgram</a:t>
            </a:r>
            <a:r>
              <a:rPr lang="en-US" altLang="zh-CN" sz="2400" dirty="0"/>
              <a:t>, ft-</a:t>
            </a:r>
            <a:r>
              <a:rPr lang="en-US" altLang="zh-CN" sz="2400" dirty="0" err="1"/>
              <a:t>trgram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cnn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rnn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han</a:t>
            </a:r>
            <a:r>
              <a:rPr lang="en-US" altLang="zh-CN" sz="2400" dirty="0"/>
              <a:t>). All of them predict negative and label is negative</a:t>
            </a:r>
          </a:p>
        </p:txBody>
      </p:sp>
    </p:spTree>
    <p:extLst>
      <p:ext uri="{BB962C8B-B14F-4D97-AF65-F5344CB8AC3E}">
        <p14:creationId xmlns:p14="http://schemas.microsoft.com/office/powerpoint/2010/main" val="423888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1ECCF-E436-4CCF-A89D-C6DFBCCB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365126"/>
            <a:ext cx="10948851" cy="58846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CNN predict negative and others predict positive. label is positive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EC0AC5-256F-4545-BD3E-2CE2C08F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94" y="1722637"/>
            <a:ext cx="9914479" cy="6172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290530-3F89-4203-8C4B-DCCACE76D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455" y="2927587"/>
            <a:ext cx="9952582" cy="5791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CD0ADE-885D-45CA-9FB0-C8CAE4DB5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317" y="4031943"/>
            <a:ext cx="10036410" cy="5639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E2CD2D-2CF6-4F9A-8C6B-217543015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317" y="4775321"/>
            <a:ext cx="9906859" cy="6629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52A2D0-51FD-4F9F-BF2B-2BB298974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7490" y="5700228"/>
            <a:ext cx="9990686" cy="5867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A10F90-C0AC-43E4-86B4-0DCF4A4F67AE}"/>
              </a:ext>
            </a:extLst>
          </p:cNvPr>
          <p:cNvSpPr txBox="1"/>
          <p:nvPr/>
        </p:nvSpPr>
        <p:spPr>
          <a:xfrm>
            <a:off x="404949" y="1859339"/>
            <a:ext cx="11576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ft-bigram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Ft-</a:t>
            </a:r>
            <a:r>
              <a:rPr lang="en-US" altLang="zh-CN" dirty="0" err="1"/>
              <a:t>trgram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Cnn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81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1ECCF-E436-4CCF-A89D-C6DFBCCB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365126"/>
            <a:ext cx="10948851" cy="58846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All predict positive. label is positive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3D80C4-4D05-4594-B590-0D009F38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57" y="1529411"/>
            <a:ext cx="10089754" cy="7163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10130E-02E3-4BBF-A29E-4312A3938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19" y="2527630"/>
            <a:ext cx="10066892" cy="7315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27A565-9FF6-4CBA-85EB-CC07FE34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319" y="3541090"/>
            <a:ext cx="10082134" cy="7925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4E65D9-1C0D-4264-A650-AA08DC06E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940" y="4512084"/>
            <a:ext cx="10074513" cy="8687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E48CB33-B146-4928-85DE-C584883EC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9371" y="5628976"/>
            <a:ext cx="10044030" cy="64013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B70E155-CC45-4E46-A1B4-E8D4C72A689F}"/>
              </a:ext>
            </a:extLst>
          </p:cNvPr>
          <p:cNvSpPr txBox="1"/>
          <p:nvPr/>
        </p:nvSpPr>
        <p:spPr>
          <a:xfrm>
            <a:off x="248195" y="1529411"/>
            <a:ext cx="11576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ft-bigram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Ft-</a:t>
            </a:r>
            <a:r>
              <a:rPr lang="en-US" altLang="zh-CN" dirty="0" err="1"/>
              <a:t>trgram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Cnn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96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930552-851C-4BBB-8030-98251B086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82" y="1047538"/>
            <a:ext cx="9929720" cy="8839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C17D19-7DEE-474D-984B-934718434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31" y="2144850"/>
            <a:ext cx="10150720" cy="10364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E99068-DD18-4761-B35D-09FAAA8F0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927" y="3394575"/>
            <a:ext cx="10005927" cy="922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4ADECE-BBE6-48FF-AE95-94B80C3CE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582" y="4336269"/>
            <a:ext cx="10112616" cy="9906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B3020E-F5B3-4CDD-B371-1983E762C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1531" y="5616498"/>
            <a:ext cx="10005927" cy="876376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67E36354-2212-4517-918F-4B8F76B70860}"/>
              </a:ext>
            </a:extLst>
          </p:cNvPr>
          <p:cNvSpPr txBox="1">
            <a:spLocks/>
          </p:cNvSpPr>
          <p:nvPr/>
        </p:nvSpPr>
        <p:spPr>
          <a:xfrm>
            <a:off x="404949" y="365126"/>
            <a:ext cx="10948851" cy="5884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All predict positive. label is positive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1FF723-A9D6-4AA3-B9ED-0B1766DF02AB}"/>
              </a:ext>
            </a:extLst>
          </p:cNvPr>
          <p:cNvSpPr txBox="1"/>
          <p:nvPr/>
        </p:nvSpPr>
        <p:spPr>
          <a:xfrm>
            <a:off x="248195" y="1253372"/>
            <a:ext cx="115768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ft-bigram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Ft-</a:t>
            </a:r>
            <a:r>
              <a:rPr lang="en-US" altLang="zh-CN" dirty="0" err="1"/>
              <a:t>trgram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Cnn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50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80DDA-9E40-4CC0-ABB1-F8E6D704A5AE}"/>
              </a:ext>
            </a:extLst>
          </p:cNvPr>
          <p:cNvSpPr txBox="1">
            <a:spLocks/>
          </p:cNvSpPr>
          <p:nvPr/>
        </p:nvSpPr>
        <p:spPr>
          <a:xfrm>
            <a:off x="404949" y="365126"/>
            <a:ext cx="10948851" cy="5884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Ft, CNN predict positive. Others predict negative. label is negative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2F0478-BCAD-4F7F-AEEE-397B3E16D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590"/>
            <a:ext cx="12192000" cy="16057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A10D0E-755B-41F1-B8C8-C53136309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52703"/>
            <a:ext cx="12192000" cy="1619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101132-CC54-44E2-BCC1-0354418C6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42828"/>
            <a:ext cx="12192000" cy="157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7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80DDA-9E40-4CC0-ABB1-F8E6D704A5AE}"/>
              </a:ext>
            </a:extLst>
          </p:cNvPr>
          <p:cNvSpPr txBox="1">
            <a:spLocks/>
          </p:cNvSpPr>
          <p:nvPr/>
        </p:nvSpPr>
        <p:spPr>
          <a:xfrm>
            <a:off x="404949" y="365126"/>
            <a:ext cx="10948851" cy="5884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Ft, CNN predict positive. Others predict negative. label is negative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6092B5-B7F7-4DA9-9A4E-49F2F772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484"/>
            <a:ext cx="12192000" cy="16149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1256AC-5C5B-4468-99A7-46F2CA188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9820"/>
            <a:ext cx="12192000" cy="163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1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CECFF-A7A6-45B9-A1EF-FBAA44F2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Anticipated 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4A196-429F-4A02-9BD9-7F8D3583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Propose a </a:t>
            </a:r>
            <a:r>
              <a:rPr lang="en-US" altLang="zh-CN" dirty="0" err="1"/>
              <a:t>fasttext</a:t>
            </a:r>
            <a:r>
              <a:rPr lang="en-US" altLang="zh-CN" dirty="0"/>
              <a:t> visualization method</a:t>
            </a:r>
          </a:p>
          <a:p>
            <a:r>
              <a:rPr lang="en-US" altLang="zh-CN" dirty="0"/>
              <a:t>2. Base on the visualization results, improve </a:t>
            </a:r>
            <a:r>
              <a:rPr lang="en-US" altLang="zh-CN" dirty="0" err="1"/>
              <a:t>fasttext</a:t>
            </a:r>
            <a:r>
              <a:rPr lang="en-US" altLang="zh-CN" dirty="0"/>
              <a:t> model performance</a:t>
            </a:r>
          </a:p>
          <a:p>
            <a:endParaRPr lang="en-US" altLang="zh-CN" dirty="0"/>
          </a:p>
          <a:p>
            <a:r>
              <a:rPr lang="en-US" altLang="zh-CN" dirty="0"/>
              <a:t>Dataset: </a:t>
            </a:r>
          </a:p>
          <a:p>
            <a:pPr lvl="1"/>
            <a:r>
              <a:rPr lang="en-US" altLang="zh-CN" dirty="0" err="1"/>
              <a:t>Imdb</a:t>
            </a:r>
            <a:r>
              <a:rPr lang="en-US" altLang="zh-CN" dirty="0"/>
              <a:t> sentiment classification </a:t>
            </a:r>
          </a:p>
          <a:p>
            <a:pPr lvl="1"/>
            <a:r>
              <a:rPr lang="en-US" altLang="zh-CN" dirty="0"/>
              <a:t>Reuters subject classification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4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A93CA-8597-4439-AF3E-EB161D4C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Fasttext</a:t>
            </a:r>
            <a:r>
              <a:rPr lang="en-US" altLang="zh-CN" dirty="0"/>
              <a:t> model architecture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BAD137-BF61-4DE5-89C7-3FE7CD8A0988}"/>
              </a:ext>
            </a:extLst>
          </p:cNvPr>
          <p:cNvSpPr/>
          <p:nvPr/>
        </p:nvSpPr>
        <p:spPr>
          <a:xfrm>
            <a:off x="2455725" y="6360360"/>
            <a:ext cx="4157220" cy="377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 like this movie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箭头: 左弧形 10">
            <a:extLst>
              <a:ext uri="{FF2B5EF4-FFF2-40B4-BE49-F238E27FC236}">
                <a16:creationId xmlns:a16="http://schemas.microsoft.com/office/drawing/2014/main" id="{C70DDA20-711A-4D66-8894-1B1D56ED90CE}"/>
              </a:ext>
            </a:extLst>
          </p:cNvPr>
          <p:cNvSpPr/>
          <p:nvPr/>
        </p:nvSpPr>
        <p:spPr>
          <a:xfrm rot="10800000">
            <a:off x="7558977" y="3432226"/>
            <a:ext cx="402513" cy="70617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689217-16AA-48B0-B7A4-0577550CA738}"/>
              </a:ext>
            </a:extLst>
          </p:cNvPr>
          <p:cNvSpPr txBox="1"/>
          <p:nvPr/>
        </p:nvSpPr>
        <p:spPr>
          <a:xfrm>
            <a:off x="7872461" y="6069588"/>
            <a:ext cx="164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Embedding layer</a:t>
            </a:r>
            <a:endParaRPr lang="zh-CN" altLang="en-US" sz="140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10470EF-F1DF-4E2E-B4A6-F690D5586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56171"/>
              </p:ext>
            </p:extLst>
          </p:nvPr>
        </p:nvGraphicFramePr>
        <p:xfrm>
          <a:off x="2937378" y="4217023"/>
          <a:ext cx="3193919" cy="176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34">
                  <a:extLst>
                    <a:ext uri="{9D8B030D-6E8A-4147-A177-3AD203B41FA5}">
                      <a16:colId xmlns:a16="http://schemas.microsoft.com/office/drawing/2014/main" val="171948339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688290290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858516802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700433267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64417026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37125526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03222499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910328735"/>
                    </a:ext>
                  </a:extLst>
                </a:gridCol>
              </a:tblGrid>
              <a:tr h="176543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484532"/>
                  </a:ext>
                </a:extLst>
              </a:tr>
            </a:tbl>
          </a:graphicData>
        </a:graphic>
      </p:graphicFrame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1ED9712C-49D9-4B42-BA67-A0C483C1EBDF}"/>
              </a:ext>
            </a:extLst>
          </p:cNvPr>
          <p:cNvSpPr/>
          <p:nvPr/>
        </p:nvSpPr>
        <p:spPr>
          <a:xfrm rot="10800000">
            <a:off x="7357721" y="5804962"/>
            <a:ext cx="402513" cy="70617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D9BCAEC-44D3-425A-8F01-F26DA9CB1A22}"/>
              </a:ext>
            </a:extLst>
          </p:cNvPr>
          <p:cNvSpPr txBox="1"/>
          <p:nvPr/>
        </p:nvSpPr>
        <p:spPr>
          <a:xfrm>
            <a:off x="8011901" y="3693517"/>
            <a:ext cx="164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Average pooling</a:t>
            </a:r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50DF65-E7F1-48C2-A249-4EC9A7A37962}"/>
              </a:ext>
            </a:extLst>
          </p:cNvPr>
          <p:cNvSpPr/>
          <p:nvPr/>
        </p:nvSpPr>
        <p:spPr>
          <a:xfrm>
            <a:off x="4369260" y="2332755"/>
            <a:ext cx="379379" cy="34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左弧形 19">
            <a:extLst>
              <a:ext uri="{FF2B5EF4-FFF2-40B4-BE49-F238E27FC236}">
                <a16:creationId xmlns:a16="http://schemas.microsoft.com/office/drawing/2014/main" id="{9F5B0D8B-0B7A-4050-87C4-2087B91F1B88}"/>
              </a:ext>
            </a:extLst>
          </p:cNvPr>
          <p:cNvSpPr/>
          <p:nvPr/>
        </p:nvSpPr>
        <p:spPr>
          <a:xfrm rot="10800000">
            <a:off x="6364969" y="2486612"/>
            <a:ext cx="402513" cy="70617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83587D-0248-463E-B8B9-15226F898034}"/>
              </a:ext>
            </a:extLst>
          </p:cNvPr>
          <p:cNvSpPr txBox="1"/>
          <p:nvPr/>
        </p:nvSpPr>
        <p:spPr>
          <a:xfrm>
            <a:off x="6997606" y="2714540"/>
            <a:ext cx="164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Dense</a:t>
            </a:r>
            <a:endParaRPr lang="zh-CN" altLang="en-US" sz="14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9A9A023-6660-41F2-B906-99BD69B8F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45459"/>
              </p:ext>
            </p:extLst>
          </p:nvPr>
        </p:nvGraphicFramePr>
        <p:xfrm>
          <a:off x="2937377" y="4724152"/>
          <a:ext cx="3193919" cy="176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34">
                  <a:extLst>
                    <a:ext uri="{9D8B030D-6E8A-4147-A177-3AD203B41FA5}">
                      <a16:colId xmlns:a16="http://schemas.microsoft.com/office/drawing/2014/main" val="171948339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688290290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858516802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700433267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64417026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37125526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03222499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910328735"/>
                    </a:ext>
                  </a:extLst>
                </a:gridCol>
              </a:tblGrid>
              <a:tr h="176543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48453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879BB62-B93C-4AB6-937C-8EE2DBCEB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65826"/>
              </p:ext>
            </p:extLst>
          </p:nvPr>
        </p:nvGraphicFramePr>
        <p:xfrm>
          <a:off x="2937377" y="5804962"/>
          <a:ext cx="3193919" cy="176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34">
                  <a:extLst>
                    <a:ext uri="{9D8B030D-6E8A-4147-A177-3AD203B41FA5}">
                      <a16:colId xmlns:a16="http://schemas.microsoft.com/office/drawing/2014/main" val="171948339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688290290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858516802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700433267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64417026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37125526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03222499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910328735"/>
                    </a:ext>
                  </a:extLst>
                </a:gridCol>
              </a:tblGrid>
              <a:tr h="176543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484532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0A87826-627B-46FB-BFD4-C0ED79BED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49758"/>
              </p:ext>
            </p:extLst>
          </p:nvPr>
        </p:nvGraphicFramePr>
        <p:xfrm>
          <a:off x="2937377" y="5297833"/>
          <a:ext cx="3193919" cy="176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34">
                  <a:extLst>
                    <a:ext uri="{9D8B030D-6E8A-4147-A177-3AD203B41FA5}">
                      <a16:colId xmlns:a16="http://schemas.microsoft.com/office/drawing/2014/main" val="171948339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688290290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858516802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700433267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64417026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37125526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03222499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910328735"/>
                    </a:ext>
                  </a:extLst>
                </a:gridCol>
              </a:tblGrid>
              <a:tr h="176543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48453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D390A04-8CBE-4DAE-A804-102C44979707}"/>
              </a:ext>
            </a:extLst>
          </p:cNvPr>
          <p:cNvSpPr txBox="1"/>
          <p:nvPr/>
        </p:nvSpPr>
        <p:spPr>
          <a:xfrm>
            <a:off x="1968729" y="4056464"/>
            <a:ext cx="7889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</a:p>
          <a:p>
            <a:endParaRPr lang="en-US" altLang="zh-CN" dirty="0"/>
          </a:p>
          <a:p>
            <a:r>
              <a:rPr lang="en-US" altLang="zh-CN" dirty="0"/>
              <a:t>like</a:t>
            </a:r>
          </a:p>
          <a:p>
            <a:endParaRPr lang="en-US" altLang="zh-CN" dirty="0"/>
          </a:p>
          <a:p>
            <a:r>
              <a:rPr lang="en-US" altLang="zh-CN" dirty="0"/>
              <a:t>this</a:t>
            </a:r>
          </a:p>
          <a:p>
            <a:endParaRPr lang="en-US" altLang="zh-CN" dirty="0"/>
          </a:p>
          <a:p>
            <a:r>
              <a:rPr lang="en-US" altLang="zh-CN" dirty="0"/>
              <a:t>movie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455D4E-8A6D-40A3-B155-1A37CCB85EB0}"/>
              </a:ext>
            </a:extLst>
          </p:cNvPr>
          <p:cNvSpPr txBox="1"/>
          <p:nvPr/>
        </p:nvSpPr>
        <p:spPr>
          <a:xfrm>
            <a:off x="4365059" y="54468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9F3D45-80A0-4D25-B8EB-43E2BDB44B42}"/>
              </a:ext>
            </a:extLst>
          </p:cNvPr>
          <p:cNvSpPr txBox="1"/>
          <p:nvPr/>
        </p:nvSpPr>
        <p:spPr>
          <a:xfrm>
            <a:off x="4385476" y="49090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FE9E23-734B-4284-8F9A-E1EC1DBF47D5}"/>
              </a:ext>
            </a:extLst>
          </p:cNvPr>
          <p:cNvSpPr txBox="1"/>
          <p:nvPr/>
        </p:nvSpPr>
        <p:spPr>
          <a:xfrm>
            <a:off x="4385476" y="43578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B7CCF1-0780-49C0-B944-B5EA4AFC27D9}"/>
              </a:ext>
            </a:extLst>
          </p:cNvPr>
          <p:cNvSpPr/>
          <p:nvPr/>
        </p:nvSpPr>
        <p:spPr>
          <a:xfrm>
            <a:off x="1823178" y="4056464"/>
            <a:ext cx="5422315" cy="2154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D45C704-C8F6-456D-9E1B-DF1398EF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33672"/>
              </p:ext>
            </p:extLst>
          </p:nvPr>
        </p:nvGraphicFramePr>
        <p:xfrm>
          <a:off x="2957792" y="3331349"/>
          <a:ext cx="3193919" cy="176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34">
                  <a:extLst>
                    <a:ext uri="{9D8B030D-6E8A-4147-A177-3AD203B41FA5}">
                      <a16:colId xmlns:a16="http://schemas.microsoft.com/office/drawing/2014/main" val="171948339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688290290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858516802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700433267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64417026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37125526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03222499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910328735"/>
                    </a:ext>
                  </a:extLst>
                </a:gridCol>
              </a:tblGrid>
              <a:tr h="176543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484532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881891B1-08F6-42FC-91C4-FDDBFE8F62A5}"/>
              </a:ext>
            </a:extLst>
          </p:cNvPr>
          <p:cNvSpPr txBox="1"/>
          <p:nvPr/>
        </p:nvSpPr>
        <p:spPr>
          <a:xfrm>
            <a:off x="4150635" y="362648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sum/4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D4A08CA-28D8-45DE-AB48-BAA242822CCA}"/>
              </a:ext>
            </a:extLst>
          </p:cNvPr>
          <p:cNvSpPr txBox="1"/>
          <p:nvPr/>
        </p:nvSpPr>
        <p:spPr>
          <a:xfrm>
            <a:off x="4150635" y="2823170"/>
            <a:ext cx="971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sigmoid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EF7CFF7-C44E-46E2-9EDC-E73461BFD3C5}"/>
              </a:ext>
            </a:extLst>
          </p:cNvPr>
          <p:cNvSpPr txBox="1"/>
          <p:nvPr/>
        </p:nvSpPr>
        <p:spPr>
          <a:xfrm>
            <a:off x="2888877" y="1661793"/>
            <a:ext cx="14761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&gt;0.5   positive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8512C86-762F-4869-BF74-464600C368A1}"/>
              </a:ext>
            </a:extLst>
          </p:cNvPr>
          <p:cNvSpPr txBox="1"/>
          <p:nvPr/>
        </p:nvSpPr>
        <p:spPr>
          <a:xfrm>
            <a:off x="4748639" y="1637311"/>
            <a:ext cx="14761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&lt;0.5   negative</a:t>
            </a:r>
            <a:endParaRPr lang="zh-CN" altLang="en-US" sz="1400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2408B83-9A7B-4795-928E-24D2E520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927" y="131094"/>
            <a:ext cx="4435802" cy="25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7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A93CA-8597-4439-AF3E-EB161D4C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Fasttext</a:t>
            </a:r>
            <a:r>
              <a:rPr lang="en-US" altLang="zh-CN" dirty="0"/>
              <a:t>-bigram model architecture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BAD137-BF61-4DE5-89C7-3FE7CD8A0988}"/>
              </a:ext>
            </a:extLst>
          </p:cNvPr>
          <p:cNvSpPr/>
          <p:nvPr/>
        </p:nvSpPr>
        <p:spPr>
          <a:xfrm>
            <a:off x="1124550" y="6300936"/>
            <a:ext cx="4157220" cy="377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 like this movie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箭头: 左弧形 10">
            <a:extLst>
              <a:ext uri="{FF2B5EF4-FFF2-40B4-BE49-F238E27FC236}">
                <a16:creationId xmlns:a16="http://schemas.microsoft.com/office/drawing/2014/main" id="{C70DDA20-711A-4D66-8894-1B1D56ED90CE}"/>
              </a:ext>
            </a:extLst>
          </p:cNvPr>
          <p:cNvSpPr/>
          <p:nvPr/>
        </p:nvSpPr>
        <p:spPr>
          <a:xfrm rot="10800000">
            <a:off x="5002416" y="3361128"/>
            <a:ext cx="402513" cy="70617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689217-16AA-48B0-B7A4-0577550CA738}"/>
              </a:ext>
            </a:extLst>
          </p:cNvPr>
          <p:cNvSpPr txBox="1"/>
          <p:nvPr/>
        </p:nvSpPr>
        <p:spPr>
          <a:xfrm>
            <a:off x="5836792" y="5944735"/>
            <a:ext cx="164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Embedding layer</a:t>
            </a:r>
            <a:endParaRPr lang="zh-CN" altLang="en-US" sz="140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10470EF-F1DF-4E2E-B4A6-F690D5586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23075"/>
              </p:ext>
            </p:extLst>
          </p:nvPr>
        </p:nvGraphicFramePr>
        <p:xfrm>
          <a:off x="1550087" y="4129018"/>
          <a:ext cx="3250034" cy="1877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160">
                  <a:extLst>
                    <a:ext uri="{9D8B030D-6E8A-4147-A177-3AD203B41FA5}">
                      <a16:colId xmlns:a16="http://schemas.microsoft.com/office/drawing/2014/main" val="1719483395"/>
                    </a:ext>
                  </a:extLst>
                </a:gridCol>
                <a:gridCol w="406982">
                  <a:extLst>
                    <a:ext uri="{9D8B030D-6E8A-4147-A177-3AD203B41FA5}">
                      <a16:colId xmlns:a16="http://schemas.microsoft.com/office/drawing/2014/main" val="1688290290"/>
                    </a:ext>
                  </a:extLst>
                </a:gridCol>
                <a:gridCol w="406982">
                  <a:extLst>
                    <a:ext uri="{9D8B030D-6E8A-4147-A177-3AD203B41FA5}">
                      <a16:colId xmlns:a16="http://schemas.microsoft.com/office/drawing/2014/main" val="1858516802"/>
                    </a:ext>
                  </a:extLst>
                </a:gridCol>
                <a:gridCol w="406982">
                  <a:extLst>
                    <a:ext uri="{9D8B030D-6E8A-4147-A177-3AD203B41FA5}">
                      <a16:colId xmlns:a16="http://schemas.microsoft.com/office/drawing/2014/main" val="2700433267"/>
                    </a:ext>
                  </a:extLst>
                </a:gridCol>
                <a:gridCol w="406982">
                  <a:extLst>
                    <a:ext uri="{9D8B030D-6E8A-4147-A177-3AD203B41FA5}">
                      <a16:colId xmlns:a16="http://schemas.microsoft.com/office/drawing/2014/main" val="2644170266"/>
                    </a:ext>
                  </a:extLst>
                </a:gridCol>
                <a:gridCol w="406982">
                  <a:extLst>
                    <a:ext uri="{9D8B030D-6E8A-4147-A177-3AD203B41FA5}">
                      <a16:colId xmlns:a16="http://schemas.microsoft.com/office/drawing/2014/main" val="1371255265"/>
                    </a:ext>
                  </a:extLst>
                </a:gridCol>
                <a:gridCol w="406982">
                  <a:extLst>
                    <a:ext uri="{9D8B030D-6E8A-4147-A177-3AD203B41FA5}">
                      <a16:colId xmlns:a16="http://schemas.microsoft.com/office/drawing/2014/main" val="2032224996"/>
                    </a:ext>
                  </a:extLst>
                </a:gridCol>
                <a:gridCol w="406982">
                  <a:extLst>
                    <a:ext uri="{9D8B030D-6E8A-4147-A177-3AD203B41FA5}">
                      <a16:colId xmlns:a16="http://schemas.microsoft.com/office/drawing/2014/main" val="1910328735"/>
                    </a:ext>
                  </a:extLst>
                </a:gridCol>
              </a:tblGrid>
              <a:tr h="268154"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484532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690461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7963600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2974150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5167017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330624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413980"/>
                  </a:ext>
                </a:extLst>
              </a:tr>
            </a:tbl>
          </a:graphicData>
        </a:graphic>
      </p:graphicFrame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1ED9712C-49D9-4B42-BA67-A0C483C1EBDF}"/>
              </a:ext>
            </a:extLst>
          </p:cNvPr>
          <p:cNvSpPr/>
          <p:nvPr/>
        </p:nvSpPr>
        <p:spPr>
          <a:xfrm rot="10800000">
            <a:off x="5434279" y="5745538"/>
            <a:ext cx="402513" cy="70617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D9BCAEC-44D3-425A-8F01-F26DA9CB1A22}"/>
              </a:ext>
            </a:extLst>
          </p:cNvPr>
          <p:cNvSpPr txBox="1"/>
          <p:nvPr/>
        </p:nvSpPr>
        <p:spPr>
          <a:xfrm>
            <a:off x="5434279" y="3597839"/>
            <a:ext cx="164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Average pooling</a:t>
            </a:r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50DF65-E7F1-48C2-A249-4EC9A7A37962}"/>
              </a:ext>
            </a:extLst>
          </p:cNvPr>
          <p:cNvSpPr/>
          <p:nvPr/>
        </p:nvSpPr>
        <p:spPr>
          <a:xfrm>
            <a:off x="3038085" y="2273331"/>
            <a:ext cx="379379" cy="34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左弧形 19">
            <a:extLst>
              <a:ext uri="{FF2B5EF4-FFF2-40B4-BE49-F238E27FC236}">
                <a16:creationId xmlns:a16="http://schemas.microsoft.com/office/drawing/2014/main" id="{9F5B0D8B-0B7A-4050-87C4-2087B91F1B88}"/>
              </a:ext>
            </a:extLst>
          </p:cNvPr>
          <p:cNvSpPr/>
          <p:nvPr/>
        </p:nvSpPr>
        <p:spPr>
          <a:xfrm rot="10800000">
            <a:off x="4879257" y="2460079"/>
            <a:ext cx="402513" cy="70617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83587D-0248-463E-B8B9-15226F898034}"/>
              </a:ext>
            </a:extLst>
          </p:cNvPr>
          <p:cNvSpPr txBox="1"/>
          <p:nvPr/>
        </p:nvSpPr>
        <p:spPr>
          <a:xfrm>
            <a:off x="5404929" y="2613799"/>
            <a:ext cx="164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Dense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390A04-8CBE-4DAE-A804-102C44979707}"/>
              </a:ext>
            </a:extLst>
          </p:cNvPr>
          <p:cNvSpPr txBox="1"/>
          <p:nvPr/>
        </p:nvSpPr>
        <p:spPr>
          <a:xfrm>
            <a:off x="217671" y="4067299"/>
            <a:ext cx="13324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like</a:t>
            </a:r>
          </a:p>
          <a:p>
            <a:r>
              <a:rPr lang="en-US" altLang="zh-CN" dirty="0"/>
              <a:t>this</a:t>
            </a:r>
          </a:p>
          <a:p>
            <a:r>
              <a:rPr lang="en-US" altLang="zh-CN" dirty="0"/>
              <a:t>Movie</a:t>
            </a:r>
          </a:p>
          <a:p>
            <a:r>
              <a:rPr lang="en-US" altLang="zh-CN" dirty="0"/>
              <a:t>(I like)</a:t>
            </a:r>
          </a:p>
          <a:p>
            <a:r>
              <a:rPr lang="en-US" altLang="zh-CN" dirty="0"/>
              <a:t>(like this)</a:t>
            </a:r>
          </a:p>
          <a:p>
            <a:r>
              <a:rPr lang="en-US" altLang="zh-CN" dirty="0"/>
              <a:t>(this movie)</a:t>
            </a:r>
            <a:endParaRPr lang="zh-CN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D45C704-C8F6-456D-9E1B-DF1398EF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86530"/>
              </p:ext>
            </p:extLst>
          </p:nvPr>
        </p:nvGraphicFramePr>
        <p:xfrm>
          <a:off x="1626617" y="3271925"/>
          <a:ext cx="3193919" cy="176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34">
                  <a:extLst>
                    <a:ext uri="{9D8B030D-6E8A-4147-A177-3AD203B41FA5}">
                      <a16:colId xmlns:a16="http://schemas.microsoft.com/office/drawing/2014/main" val="171948339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688290290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858516802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700433267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64417026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37125526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03222499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910328735"/>
                    </a:ext>
                  </a:extLst>
                </a:gridCol>
              </a:tblGrid>
              <a:tr h="176543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484532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881891B1-08F6-42FC-91C4-FDDBFE8F62A5}"/>
              </a:ext>
            </a:extLst>
          </p:cNvPr>
          <p:cNvSpPr txBox="1"/>
          <p:nvPr/>
        </p:nvSpPr>
        <p:spPr>
          <a:xfrm>
            <a:off x="2819460" y="356706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sum/7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D4A08CA-28D8-45DE-AB48-BAA242822CCA}"/>
              </a:ext>
            </a:extLst>
          </p:cNvPr>
          <p:cNvSpPr txBox="1"/>
          <p:nvPr/>
        </p:nvSpPr>
        <p:spPr>
          <a:xfrm>
            <a:off x="2819460" y="2763746"/>
            <a:ext cx="971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sigmoid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EF7CFF7-C44E-46E2-9EDC-E73461BFD3C5}"/>
              </a:ext>
            </a:extLst>
          </p:cNvPr>
          <p:cNvSpPr txBox="1"/>
          <p:nvPr/>
        </p:nvSpPr>
        <p:spPr>
          <a:xfrm>
            <a:off x="1343278" y="1598518"/>
            <a:ext cx="14761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&gt;0.5   positive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8512C86-762F-4869-BF74-464600C368A1}"/>
              </a:ext>
            </a:extLst>
          </p:cNvPr>
          <p:cNvSpPr txBox="1"/>
          <p:nvPr/>
        </p:nvSpPr>
        <p:spPr>
          <a:xfrm>
            <a:off x="3627695" y="1588630"/>
            <a:ext cx="14761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&lt;0.5   negative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D10062-36EB-4BC1-B892-2D93094F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832" y="1736284"/>
            <a:ext cx="4518815" cy="25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9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A93CA-8597-4439-AF3E-EB161D4C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Fasttext-trgram</a:t>
            </a:r>
            <a:r>
              <a:rPr lang="en-US" altLang="zh-CN" dirty="0"/>
              <a:t> model architecture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BAD137-BF61-4DE5-89C7-3FE7CD8A0988}"/>
              </a:ext>
            </a:extLst>
          </p:cNvPr>
          <p:cNvSpPr/>
          <p:nvPr/>
        </p:nvSpPr>
        <p:spPr>
          <a:xfrm>
            <a:off x="1124550" y="6300936"/>
            <a:ext cx="4157220" cy="377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 like this movie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箭头: 左弧形 10">
            <a:extLst>
              <a:ext uri="{FF2B5EF4-FFF2-40B4-BE49-F238E27FC236}">
                <a16:creationId xmlns:a16="http://schemas.microsoft.com/office/drawing/2014/main" id="{C70DDA20-711A-4D66-8894-1B1D56ED90CE}"/>
              </a:ext>
            </a:extLst>
          </p:cNvPr>
          <p:cNvSpPr/>
          <p:nvPr/>
        </p:nvSpPr>
        <p:spPr>
          <a:xfrm rot="10800000">
            <a:off x="4991215" y="3657143"/>
            <a:ext cx="402513" cy="70617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689217-16AA-48B0-B7A4-0577550CA738}"/>
              </a:ext>
            </a:extLst>
          </p:cNvPr>
          <p:cNvSpPr txBox="1"/>
          <p:nvPr/>
        </p:nvSpPr>
        <p:spPr>
          <a:xfrm>
            <a:off x="5836792" y="5944735"/>
            <a:ext cx="164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Embedding layer</a:t>
            </a:r>
            <a:endParaRPr lang="zh-CN" altLang="en-US" sz="140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10470EF-F1DF-4E2E-B4A6-F690D5586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95087"/>
              </p:ext>
            </p:extLst>
          </p:nvPr>
        </p:nvGraphicFramePr>
        <p:xfrm>
          <a:off x="1626617" y="4314203"/>
          <a:ext cx="3250034" cy="1608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160">
                  <a:extLst>
                    <a:ext uri="{9D8B030D-6E8A-4147-A177-3AD203B41FA5}">
                      <a16:colId xmlns:a16="http://schemas.microsoft.com/office/drawing/2014/main" val="1719483395"/>
                    </a:ext>
                  </a:extLst>
                </a:gridCol>
                <a:gridCol w="406982">
                  <a:extLst>
                    <a:ext uri="{9D8B030D-6E8A-4147-A177-3AD203B41FA5}">
                      <a16:colId xmlns:a16="http://schemas.microsoft.com/office/drawing/2014/main" val="1688290290"/>
                    </a:ext>
                  </a:extLst>
                </a:gridCol>
                <a:gridCol w="406982">
                  <a:extLst>
                    <a:ext uri="{9D8B030D-6E8A-4147-A177-3AD203B41FA5}">
                      <a16:colId xmlns:a16="http://schemas.microsoft.com/office/drawing/2014/main" val="1858516802"/>
                    </a:ext>
                  </a:extLst>
                </a:gridCol>
                <a:gridCol w="406982">
                  <a:extLst>
                    <a:ext uri="{9D8B030D-6E8A-4147-A177-3AD203B41FA5}">
                      <a16:colId xmlns:a16="http://schemas.microsoft.com/office/drawing/2014/main" val="2700433267"/>
                    </a:ext>
                  </a:extLst>
                </a:gridCol>
                <a:gridCol w="406982">
                  <a:extLst>
                    <a:ext uri="{9D8B030D-6E8A-4147-A177-3AD203B41FA5}">
                      <a16:colId xmlns:a16="http://schemas.microsoft.com/office/drawing/2014/main" val="2644170266"/>
                    </a:ext>
                  </a:extLst>
                </a:gridCol>
                <a:gridCol w="406982">
                  <a:extLst>
                    <a:ext uri="{9D8B030D-6E8A-4147-A177-3AD203B41FA5}">
                      <a16:colId xmlns:a16="http://schemas.microsoft.com/office/drawing/2014/main" val="1371255265"/>
                    </a:ext>
                  </a:extLst>
                </a:gridCol>
                <a:gridCol w="406982">
                  <a:extLst>
                    <a:ext uri="{9D8B030D-6E8A-4147-A177-3AD203B41FA5}">
                      <a16:colId xmlns:a16="http://schemas.microsoft.com/office/drawing/2014/main" val="2032224996"/>
                    </a:ext>
                  </a:extLst>
                </a:gridCol>
                <a:gridCol w="406982">
                  <a:extLst>
                    <a:ext uri="{9D8B030D-6E8A-4147-A177-3AD203B41FA5}">
                      <a16:colId xmlns:a16="http://schemas.microsoft.com/office/drawing/2014/main" val="1910328735"/>
                    </a:ext>
                  </a:extLst>
                </a:gridCol>
              </a:tblGrid>
              <a:tr h="268154"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690461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7963600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2974150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5167017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330624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413980"/>
                  </a:ext>
                </a:extLst>
              </a:tr>
            </a:tbl>
          </a:graphicData>
        </a:graphic>
      </p:graphicFrame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1ED9712C-49D9-4B42-BA67-A0C483C1EBDF}"/>
              </a:ext>
            </a:extLst>
          </p:cNvPr>
          <p:cNvSpPr/>
          <p:nvPr/>
        </p:nvSpPr>
        <p:spPr>
          <a:xfrm rot="10800000">
            <a:off x="5434279" y="5745538"/>
            <a:ext cx="402513" cy="70617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D9BCAEC-44D3-425A-8F01-F26DA9CB1A22}"/>
              </a:ext>
            </a:extLst>
          </p:cNvPr>
          <p:cNvSpPr txBox="1"/>
          <p:nvPr/>
        </p:nvSpPr>
        <p:spPr>
          <a:xfrm>
            <a:off x="5434278" y="3866206"/>
            <a:ext cx="164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Average pooling</a:t>
            </a:r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50DF65-E7F1-48C2-A249-4EC9A7A37962}"/>
              </a:ext>
            </a:extLst>
          </p:cNvPr>
          <p:cNvSpPr/>
          <p:nvPr/>
        </p:nvSpPr>
        <p:spPr>
          <a:xfrm>
            <a:off x="3066141" y="2526232"/>
            <a:ext cx="379379" cy="34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左弧形 19">
            <a:extLst>
              <a:ext uri="{FF2B5EF4-FFF2-40B4-BE49-F238E27FC236}">
                <a16:creationId xmlns:a16="http://schemas.microsoft.com/office/drawing/2014/main" id="{9F5B0D8B-0B7A-4050-87C4-2087B91F1B88}"/>
              </a:ext>
            </a:extLst>
          </p:cNvPr>
          <p:cNvSpPr/>
          <p:nvPr/>
        </p:nvSpPr>
        <p:spPr>
          <a:xfrm rot="10800000">
            <a:off x="4907313" y="2712980"/>
            <a:ext cx="402513" cy="70617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83587D-0248-463E-B8B9-15226F898034}"/>
              </a:ext>
            </a:extLst>
          </p:cNvPr>
          <p:cNvSpPr txBox="1"/>
          <p:nvPr/>
        </p:nvSpPr>
        <p:spPr>
          <a:xfrm>
            <a:off x="5404929" y="2613799"/>
            <a:ext cx="164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Dense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390A04-8CBE-4DAE-A804-102C44979707}"/>
              </a:ext>
            </a:extLst>
          </p:cNvPr>
          <p:cNvSpPr txBox="1"/>
          <p:nvPr/>
        </p:nvSpPr>
        <p:spPr>
          <a:xfrm>
            <a:off x="0" y="4331003"/>
            <a:ext cx="1725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like</a:t>
            </a:r>
          </a:p>
          <a:p>
            <a:r>
              <a:rPr lang="en-US" altLang="zh-CN" dirty="0"/>
              <a:t>this</a:t>
            </a:r>
          </a:p>
          <a:p>
            <a:r>
              <a:rPr lang="en-US" altLang="zh-CN" dirty="0"/>
              <a:t>Movie</a:t>
            </a:r>
          </a:p>
          <a:p>
            <a:r>
              <a:rPr lang="en-US" altLang="zh-CN" dirty="0"/>
              <a:t>(I like this)</a:t>
            </a:r>
          </a:p>
          <a:p>
            <a:r>
              <a:rPr lang="en-US" altLang="zh-CN" dirty="0"/>
              <a:t>(like this movie)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D45C704-C8F6-456D-9E1B-DF1398EF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9083"/>
              </p:ext>
            </p:extLst>
          </p:nvPr>
        </p:nvGraphicFramePr>
        <p:xfrm>
          <a:off x="1654673" y="3533216"/>
          <a:ext cx="3193919" cy="176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34">
                  <a:extLst>
                    <a:ext uri="{9D8B030D-6E8A-4147-A177-3AD203B41FA5}">
                      <a16:colId xmlns:a16="http://schemas.microsoft.com/office/drawing/2014/main" val="171948339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688290290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858516802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700433267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64417026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37125526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03222499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910328735"/>
                    </a:ext>
                  </a:extLst>
                </a:gridCol>
              </a:tblGrid>
              <a:tr h="176543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484532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881891B1-08F6-42FC-91C4-FDDBFE8F62A5}"/>
              </a:ext>
            </a:extLst>
          </p:cNvPr>
          <p:cNvSpPr txBox="1"/>
          <p:nvPr/>
        </p:nvSpPr>
        <p:spPr>
          <a:xfrm>
            <a:off x="2847516" y="380465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sum/6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D4A08CA-28D8-45DE-AB48-BAA242822CCA}"/>
              </a:ext>
            </a:extLst>
          </p:cNvPr>
          <p:cNvSpPr txBox="1"/>
          <p:nvPr/>
        </p:nvSpPr>
        <p:spPr>
          <a:xfrm>
            <a:off x="2847516" y="3016647"/>
            <a:ext cx="971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sigmoid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EF7CFF7-C44E-46E2-9EDC-E73461BFD3C5}"/>
              </a:ext>
            </a:extLst>
          </p:cNvPr>
          <p:cNvSpPr txBox="1"/>
          <p:nvPr/>
        </p:nvSpPr>
        <p:spPr>
          <a:xfrm>
            <a:off x="1371334" y="1987355"/>
            <a:ext cx="14761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&gt;0.5   positive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8512C86-762F-4869-BF74-464600C368A1}"/>
              </a:ext>
            </a:extLst>
          </p:cNvPr>
          <p:cNvSpPr txBox="1"/>
          <p:nvPr/>
        </p:nvSpPr>
        <p:spPr>
          <a:xfrm>
            <a:off x="3632387" y="1987355"/>
            <a:ext cx="14761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&lt;0.5   negative</a:t>
            </a: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97BD81-2D33-4E13-A945-251004CC8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97" y="1775269"/>
            <a:ext cx="3383573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0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A93CA-8597-4439-AF3E-EB161D4C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Fasttext</a:t>
            </a:r>
            <a:r>
              <a:rPr lang="en-US" altLang="zh-CN" dirty="0"/>
              <a:t> model visualization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BAD137-BF61-4DE5-89C7-3FE7CD8A0988}"/>
              </a:ext>
            </a:extLst>
          </p:cNvPr>
          <p:cNvSpPr/>
          <p:nvPr/>
        </p:nvSpPr>
        <p:spPr>
          <a:xfrm>
            <a:off x="1753849" y="4974122"/>
            <a:ext cx="4157220" cy="377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 like this movie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10470EF-F1DF-4E2E-B4A6-F690D5586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314"/>
              </p:ext>
            </p:extLst>
          </p:nvPr>
        </p:nvGraphicFramePr>
        <p:xfrm>
          <a:off x="2235502" y="2830785"/>
          <a:ext cx="3193919" cy="176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34">
                  <a:extLst>
                    <a:ext uri="{9D8B030D-6E8A-4147-A177-3AD203B41FA5}">
                      <a16:colId xmlns:a16="http://schemas.microsoft.com/office/drawing/2014/main" val="171948339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688290290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858516802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700433267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64417026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37125526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03222499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910328735"/>
                    </a:ext>
                  </a:extLst>
                </a:gridCol>
              </a:tblGrid>
              <a:tr h="176543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48453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9A9A023-6660-41F2-B906-99BD69B8F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75887"/>
              </p:ext>
            </p:extLst>
          </p:nvPr>
        </p:nvGraphicFramePr>
        <p:xfrm>
          <a:off x="2235501" y="3337914"/>
          <a:ext cx="3193919" cy="176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34">
                  <a:extLst>
                    <a:ext uri="{9D8B030D-6E8A-4147-A177-3AD203B41FA5}">
                      <a16:colId xmlns:a16="http://schemas.microsoft.com/office/drawing/2014/main" val="171948339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688290290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858516802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700433267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64417026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37125526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03222499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910328735"/>
                    </a:ext>
                  </a:extLst>
                </a:gridCol>
              </a:tblGrid>
              <a:tr h="176543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48453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879BB62-B93C-4AB6-937C-8EE2DBCEB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53132"/>
              </p:ext>
            </p:extLst>
          </p:nvPr>
        </p:nvGraphicFramePr>
        <p:xfrm>
          <a:off x="2235501" y="4418724"/>
          <a:ext cx="3193919" cy="176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34">
                  <a:extLst>
                    <a:ext uri="{9D8B030D-6E8A-4147-A177-3AD203B41FA5}">
                      <a16:colId xmlns:a16="http://schemas.microsoft.com/office/drawing/2014/main" val="171948339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688290290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858516802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700433267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64417026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37125526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03222499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910328735"/>
                    </a:ext>
                  </a:extLst>
                </a:gridCol>
              </a:tblGrid>
              <a:tr h="176543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484532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0A87826-627B-46FB-BFD4-C0ED79BED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47881"/>
              </p:ext>
            </p:extLst>
          </p:nvPr>
        </p:nvGraphicFramePr>
        <p:xfrm>
          <a:off x="2235501" y="3911595"/>
          <a:ext cx="3193919" cy="176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34">
                  <a:extLst>
                    <a:ext uri="{9D8B030D-6E8A-4147-A177-3AD203B41FA5}">
                      <a16:colId xmlns:a16="http://schemas.microsoft.com/office/drawing/2014/main" val="171948339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688290290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858516802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700433267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64417026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371255265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2032224996"/>
                    </a:ext>
                  </a:extLst>
                </a:gridCol>
                <a:gridCol w="399955">
                  <a:extLst>
                    <a:ext uri="{9D8B030D-6E8A-4147-A177-3AD203B41FA5}">
                      <a16:colId xmlns:a16="http://schemas.microsoft.com/office/drawing/2014/main" val="1910328735"/>
                    </a:ext>
                  </a:extLst>
                </a:gridCol>
              </a:tblGrid>
              <a:tr h="176543"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48453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D390A04-8CBE-4DAE-A804-102C44979707}"/>
              </a:ext>
            </a:extLst>
          </p:cNvPr>
          <p:cNvSpPr txBox="1"/>
          <p:nvPr/>
        </p:nvSpPr>
        <p:spPr>
          <a:xfrm>
            <a:off x="1266853" y="2670226"/>
            <a:ext cx="7889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</a:p>
          <a:p>
            <a:endParaRPr lang="en-US" altLang="zh-CN" dirty="0"/>
          </a:p>
          <a:p>
            <a:r>
              <a:rPr lang="en-US" altLang="zh-CN" dirty="0"/>
              <a:t>like</a:t>
            </a:r>
          </a:p>
          <a:p>
            <a:endParaRPr lang="en-US" altLang="zh-CN" dirty="0"/>
          </a:p>
          <a:p>
            <a:r>
              <a:rPr lang="en-US" altLang="zh-CN" dirty="0"/>
              <a:t>this</a:t>
            </a:r>
          </a:p>
          <a:p>
            <a:endParaRPr lang="en-US" altLang="zh-CN" dirty="0"/>
          </a:p>
          <a:p>
            <a:r>
              <a:rPr lang="en-US" altLang="zh-CN" dirty="0"/>
              <a:t>movie</a:t>
            </a:r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EBF4E06-B3BA-45FA-8B0F-24559ACFB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803635"/>
              </p:ext>
            </p:extLst>
          </p:nvPr>
        </p:nvGraphicFramePr>
        <p:xfrm>
          <a:off x="7359912" y="2264328"/>
          <a:ext cx="35127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77">
                  <a:extLst>
                    <a:ext uri="{9D8B030D-6E8A-4147-A177-3AD203B41FA5}">
                      <a16:colId xmlns:a16="http://schemas.microsoft.com/office/drawing/2014/main" val="154341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4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45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8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2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00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04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7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92720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EF6DB68-F01C-4733-86ED-3144FDE91FFB}"/>
              </a:ext>
            </a:extLst>
          </p:cNvPr>
          <p:cNvCxnSpPr>
            <a:endCxn id="12" idx="1"/>
          </p:cNvCxnSpPr>
          <p:nvPr/>
        </p:nvCxnSpPr>
        <p:spPr>
          <a:xfrm>
            <a:off x="5429420" y="2919056"/>
            <a:ext cx="1930492" cy="828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4AC612C-72F4-4327-B701-8F51433BC592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5429420" y="3426185"/>
            <a:ext cx="1930492" cy="321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6023BE-9E8D-4613-A2DC-51EE4EC3E175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5429420" y="3747688"/>
            <a:ext cx="1930492" cy="25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06EA0B2-208B-4195-8B94-A4F6A3FC24F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450580" y="3747688"/>
            <a:ext cx="1909332" cy="757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B51DB07-6907-450B-92A0-353A74586DCF}"/>
              </a:ext>
            </a:extLst>
          </p:cNvPr>
          <p:cNvSpPr txBox="1"/>
          <p:nvPr/>
        </p:nvSpPr>
        <p:spPr>
          <a:xfrm>
            <a:off x="6296937" y="287977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F33EA47-654A-429A-AF78-65EABEAFFA0A}"/>
              </a:ext>
            </a:extLst>
          </p:cNvPr>
          <p:cNvSpPr txBox="1"/>
          <p:nvPr/>
        </p:nvSpPr>
        <p:spPr>
          <a:xfrm>
            <a:off x="6770757" y="169068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Dense weight</a:t>
            </a:r>
            <a:endParaRPr lang="zh-CN" altLang="en-US" dirty="0"/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917EFFD1-334D-4868-B855-87DB977A1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39960"/>
              </p:ext>
            </p:extLst>
          </p:nvPr>
        </p:nvGraphicFramePr>
        <p:xfrm>
          <a:off x="8730772" y="3020613"/>
          <a:ext cx="3512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77">
                  <a:extLst>
                    <a:ext uri="{9D8B030D-6E8A-4147-A177-3AD203B41FA5}">
                      <a16:colId xmlns:a16="http://schemas.microsoft.com/office/drawing/2014/main" val="154341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4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45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8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209974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25A1DC0C-C1F7-4886-B5BD-01E45C896E99}"/>
              </a:ext>
            </a:extLst>
          </p:cNvPr>
          <p:cNvSpPr txBox="1"/>
          <p:nvPr/>
        </p:nvSpPr>
        <p:spPr>
          <a:xfrm>
            <a:off x="9082049" y="3147523"/>
            <a:ext cx="788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like</a:t>
            </a:r>
          </a:p>
          <a:p>
            <a:r>
              <a:rPr lang="en-US" altLang="zh-CN" dirty="0"/>
              <a:t>this</a:t>
            </a:r>
          </a:p>
          <a:p>
            <a:r>
              <a:rPr lang="en-US" altLang="zh-CN" dirty="0"/>
              <a:t>movie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711D6D4-AA26-4FEF-87A1-E2D3080A4EE4}"/>
              </a:ext>
            </a:extLst>
          </p:cNvPr>
          <p:cNvSpPr txBox="1"/>
          <p:nvPr/>
        </p:nvSpPr>
        <p:spPr>
          <a:xfrm>
            <a:off x="8249661" y="248556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words weight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D6F6D9-F231-470C-80DD-81B308AE8F54}"/>
              </a:ext>
            </a:extLst>
          </p:cNvPr>
          <p:cNvSpPr txBox="1"/>
          <p:nvPr/>
        </p:nvSpPr>
        <p:spPr>
          <a:xfrm>
            <a:off x="583660" y="595332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(I + like + this + movie) / 4 ☉ dense weight = I ☉ 4* dense weight + like ☉ 4* dense weight + this ☉ 4* dense weight + movie ☉ 4*dense weight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75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C8286-3152-443E-A83E-10490716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Text-CNN model(baseline)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F51D6-FCF0-4A16-8862-7D83231F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Refer: </a:t>
            </a:r>
            <a:r>
              <a:rPr lang="en-US" altLang="zh-CN" sz="2000" dirty="0">
                <a:hlinkClick r:id="rId2"/>
              </a:rPr>
              <a:t>https://chunyang-chen.github.io/publication/proactiveEdit_cscw18.pdf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FD6940-6148-4BD1-ACD0-79CB073E2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0" y="2168015"/>
            <a:ext cx="4437412" cy="45498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E41899-AAC0-42EA-8C9E-AFECBE30F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403" y="2408576"/>
            <a:ext cx="4549534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7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C8286-3152-443E-A83E-10490716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Text-CNN model(baseline) </a:t>
            </a:r>
            <a:r>
              <a:rPr lang="en-US" altLang="zh-CN" dirty="0" err="1"/>
              <a:t>visualisation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F51D6-FCF0-4A16-8862-7D83231F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Refer: </a:t>
            </a:r>
            <a:r>
              <a:rPr lang="en-US" altLang="zh-CN" sz="2000" dirty="0">
                <a:hlinkClick r:id="rId2"/>
              </a:rPr>
              <a:t>https://chunyang-chen.github.io/publication/proactiveEdit_cscw18.pdf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C54ED6-C3C6-48F9-B570-23346C2E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16" y="2653985"/>
            <a:ext cx="2712955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1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C8286-3152-443E-A83E-10490716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RNN(HAN)(baseline)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F51D6-FCF0-4A16-8862-7D83231F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Refer: </a:t>
            </a:r>
            <a:r>
              <a:rPr lang="en-US" altLang="zh-C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http://www.aclweb.org/anthology/N16-1174(2016)</a:t>
            </a:r>
            <a:endParaRPr lang="en-US" altLang="zh-CN" sz="2000" dirty="0"/>
          </a:p>
          <a:p>
            <a:r>
              <a:rPr lang="en-US" altLang="zh-CN" sz="2000" dirty="0"/>
              <a:t>Visualization by attention weight</a:t>
            </a:r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9C607B-C65B-4BDF-B4B5-D594F7939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101" y="1352144"/>
            <a:ext cx="4414884" cy="49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413</Words>
  <Application>Microsoft Office PowerPoint</Application>
  <PresentationFormat>宽屏</PresentationFormat>
  <Paragraphs>145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Work summary</vt:lpstr>
      <vt:lpstr>Anticipated contribution</vt:lpstr>
      <vt:lpstr>Fasttext model architecture</vt:lpstr>
      <vt:lpstr>Fasttext-bigram model architecture</vt:lpstr>
      <vt:lpstr>Fasttext-trgram model architecture</vt:lpstr>
      <vt:lpstr>Fasttext model visualization</vt:lpstr>
      <vt:lpstr>Text-CNN model(baseline) architecture</vt:lpstr>
      <vt:lpstr>Text-CNN model(baseline) visualisation</vt:lpstr>
      <vt:lpstr>RNN(HAN)(baseline) architecture</vt:lpstr>
      <vt:lpstr>Next step baseline</vt:lpstr>
      <vt:lpstr>PowerPoint 演示文稿</vt:lpstr>
      <vt:lpstr>CNN predict negative and others predict positive. label is positive</vt:lpstr>
      <vt:lpstr>All predict positive. label is positive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Erde Lee</dc:creator>
  <cp:lastModifiedBy>Erde Lee</cp:lastModifiedBy>
  <cp:revision>22</cp:revision>
  <dcterms:created xsi:type="dcterms:W3CDTF">2019-07-17T05:42:34Z</dcterms:created>
  <dcterms:modified xsi:type="dcterms:W3CDTF">2019-07-17T12:11:41Z</dcterms:modified>
</cp:coreProperties>
</file>