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3"/>
    <p:sldId id="348" r:id="rId4"/>
    <p:sldId id="351" r:id="rId5"/>
    <p:sldId id="352" r:id="rId6"/>
    <p:sldId id="354" r:id="rId8"/>
    <p:sldId id="353" r:id="rId9"/>
    <p:sldId id="357" r:id="rId10"/>
    <p:sldId id="358" r:id="rId11"/>
    <p:sldId id="302" r:id="rId12"/>
    <p:sldId id="319" r:id="rId13"/>
    <p:sldId id="355" r:id="rId14"/>
    <p:sldId id="361" r:id="rId15"/>
    <p:sldId id="326" r:id="rId16"/>
    <p:sldId id="359" r:id="rId17"/>
    <p:sldId id="360" r:id="rId18"/>
    <p:sldId id="356" r:id="rId19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374" autoAdjust="0"/>
  </p:normalViewPr>
  <p:slideViewPr>
    <p:cSldViewPr snapToGrid="0" showGuides="1">
      <p:cViewPr varScale="1">
        <p:scale>
          <a:sx n="69" d="100"/>
          <a:sy n="69" d="100"/>
        </p:scale>
        <p:origin x="738" y="78"/>
      </p:cViewPr>
      <p:guideLst>
        <p:guide orient="horz" pos="2067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E:\ObjectDetection\PyTorch-YOLOv3-master\data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E:\ObjectDetection\PyTorch-YOLOv3-master\data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E:\ObjectDetection\PyTorch-YOLOv3-master\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data.xlsx!$B$1</c:f>
              <c:strCache>
                <c:ptCount val="1"/>
                <c:pt idx="0">
                  <c:v>train_loss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val>
            <c:numRef>
              <c:f>data.xlsx!$B$2:$B$51</c:f>
              <c:numCache>
                <c:formatCode>General</c:formatCode>
                <c:ptCount val="50"/>
                <c:pt idx="0">
                  <c:v>15.8179397583008</c:v>
                </c:pt>
                <c:pt idx="1">
                  <c:v>9.02605247497559</c:v>
                </c:pt>
                <c:pt idx="2">
                  <c:v>9.54355716705322</c:v>
                </c:pt>
                <c:pt idx="3">
                  <c:v>7.70954275131226</c:v>
                </c:pt>
                <c:pt idx="4">
                  <c:v>6.16459512710571</c:v>
                </c:pt>
                <c:pt idx="5">
                  <c:v>6.15426445007324</c:v>
                </c:pt>
                <c:pt idx="6">
                  <c:v>8.22039222717285</c:v>
                </c:pt>
                <c:pt idx="7">
                  <c:v>7.20113086700439</c:v>
                </c:pt>
                <c:pt idx="8">
                  <c:v>7.74059581756592</c:v>
                </c:pt>
                <c:pt idx="9">
                  <c:v>9.69982528686523</c:v>
                </c:pt>
                <c:pt idx="10">
                  <c:v>6.53312635421753</c:v>
                </c:pt>
                <c:pt idx="11">
                  <c:v>10.4041442871094</c:v>
                </c:pt>
                <c:pt idx="12">
                  <c:v>4.78138303756714</c:v>
                </c:pt>
                <c:pt idx="13">
                  <c:v>7.99666213989258</c:v>
                </c:pt>
                <c:pt idx="14">
                  <c:v>13.0255451202393</c:v>
                </c:pt>
                <c:pt idx="15">
                  <c:v>7.28495693206787</c:v>
                </c:pt>
                <c:pt idx="16">
                  <c:v>6.2672061920166</c:v>
                </c:pt>
                <c:pt idx="17">
                  <c:v>8.12242984771729</c:v>
                </c:pt>
                <c:pt idx="18">
                  <c:v>7.00427436828613</c:v>
                </c:pt>
                <c:pt idx="19">
                  <c:v>6.74567890167236</c:v>
                </c:pt>
                <c:pt idx="20">
                  <c:v>6.53439044952393</c:v>
                </c:pt>
                <c:pt idx="21">
                  <c:v>5.28029870986938</c:v>
                </c:pt>
                <c:pt idx="22">
                  <c:v>4.13674736022949</c:v>
                </c:pt>
                <c:pt idx="23">
                  <c:v>11.8367443084717</c:v>
                </c:pt>
                <c:pt idx="24">
                  <c:v>6.04818248748779</c:v>
                </c:pt>
                <c:pt idx="25">
                  <c:v>5.45828008651733</c:v>
                </c:pt>
                <c:pt idx="26">
                  <c:v>5.31222915649414</c:v>
                </c:pt>
                <c:pt idx="27">
                  <c:v>4.11690902709961</c:v>
                </c:pt>
                <c:pt idx="28">
                  <c:v>4.50244951248169</c:v>
                </c:pt>
                <c:pt idx="29">
                  <c:v>7.68414783477783</c:v>
                </c:pt>
                <c:pt idx="30">
                  <c:v>8.16575145721436</c:v>
                </c:pt>
                <c:pt idx="31">
                  <c:v>5.56810855865479</c:v>
                </c:pt>
                <c:pt idx="32">
                  <c:v>8.00638771057129</c:v>
                </c:pt>
                <c:pt idx="33">
                  <c:v>8.32011890411377</c:v>
                </c:pt>
                <c:pt idx="34">
                  <c:v>9.31982803344727</c:v>
                </c:pt>
                <c:pt idx="35">
                  <c:v>5.77931118011475</c:v>
                </c:pt>
                <c:pt idx="36">
                  <c:v>4.82168531417847</c:v>
                </c:pt>
                <c:pt idx="37">
                  <c:v>4.49111890792847</c:v>
                </c:pt>
                <c:pt idx="38">
                  <c:v>5.21266222000122</c:v>
                </c:pt>
                <c:pt idx="39">
                  <c:v>3.07889318466187</c:v>
                </c:pt>
                <c:pt idx="40">
                  <c:v>4.97643089294434</c:v>
                </c:pt>
                <c:pt idx="41">
                  <c:v>3.11184144020081</c:v>
                </c:pt>
                <c:pt idx="42">
                  <c:v>8.11076259613037</c:v>
                </c:pt>
                <c:pt idx="43">
                  <c:v>3.82195997238159</c:v>
                </c:pt>
                <c:pt idx="44">
                  <c:v>4.58415746688843</c:v>
                </c:pt>
                <c:pt idx="45">
                  <c:v>4.65183544158936</c:v>
                </c:pt>
                <c:pt idx="46">
                  <c:v>3.52435445785522</c:v>
                </c:pt>
                <c:pt idx="47">
                  <c:v>4.23141193389893</c:v>
                </c:pt>
                <c:pt idx="48">
                  <c:v>2.77132534980774</c:v>
                </c:pt>
                <c:pt idx="49">
                  <c:v>2.14158201217651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4744949"/>
        <c:axId val="410749074"/>
      </c:lineChart>
      <c:catAx>
        <c:axId val="47474494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10749074"/>
        <c:crosses val="autoZero"/>
        <c:auto val="1"/>
        <c:lblAlgn val="ctr"/>
        <c:lblOffset val="100"/>
        <c:noMultiLvlLbl val="0"/>
      </c:catAx>
      <c:valAx>
        <c:axId val="41074907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7474494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data.xlsx!$F$1</c:f>
              <c:strCache>
                <c:ptCount val="1"/>
                <c:pt idx="0">
                  <c:v>val_loss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val>
            <c:numRef>
              <c:f>data.xlsx!$F$2:$F$51</c:f>
              <c:numCache>
                <c:formatCode>General</c:formatCode>
                <c:ptCount val="50"/>
                <c:pt idx="0">
                  <c:v>21.0930976867676</c:v>
                </c:pt>
                <c:pt idx="1">
                  <c:v>20.3847961425781</c:v>
                </c:pt>
                <c:pt idx="2">
                  <c:v>20.0379047393799</c:v>
                </c:pt>
                <c:pt idx="3">
                  <c:v>20.4363117218018</c:v>
                </c:pt>
                <c:pt idx="4">
                  <c:v>20.2340202331543</c:v>
                </c:pt>
                <c:pt idx="5">
                  <c:v>20.1855583190918</c:v>
                </c:pt>
                <c:pt idx="6">
                  <c:v>19.0734901428223</c:v>
                </c:pt>
                <c:pt idx="7">
                  <c:v>21.0473556518555</c:v>
                </c:pt>
                <c:pt idx="8">
                  <c:v>19.919942855835</c:v>
                </c:pt>
                <c:pt idx="9">
                  <c:v>19.3816299438477</c:v>
                </c:pt>
                <c:pt idx="10">
                  <c:v>19.0988426208496</c:v>
                </c:pt>
                <c:pt idx="11">
                  <c:v>19.875638961792</c:v>
                </c:pt>
                <c:pt idx="12">
                  <c:v>19.0095367431641</c:v>
                </c:pt>
                <c:pt idx="13">
                  <c:v>19.4242858886719</c:v>
                </c:pt>
                <c:pt idx="14">
                  <c:v>21.1116847991943</c:v>
                </c:pt>
                <c:pt idx="15">
                  <c:v>19.3619804382324</c:v>
                </c:pt>
                <c:pt idx="16">
                  <c:v>21.9099922180176</c:v>
                </c:pt>
                <c:pt idx="17">
                  <c:v>20.6419639587402</c:v>
                </c:pt>
                <c:pt idx="18">
                  <c:v>20.6858539581299</c:v>
                </c:pt>
                <c:pt idx="19">
                  <c:v>19.4375076293945</c:v>
                </c:pt>
                <c:pt idx="20">
                  <c:v>19.3953685760498</c:v>
                </c:pt>
                <c:pt idx="21">
                  <c:v>18.8109493255615</c:v>
                </c:pt>
                <c:pt idx="22">
                  <c:v>19.1437721252441</c:v>
                </c:pt>
                <c:pt idx="23">
                  <c:v>19.133882522583</c:v>
                </c:pt>
                <c:pt idx="24">
                  <c:v>18.4884471893311</c:v>
                </c:pt>
                <c:pt idx="25">
                  <c:v>17.7759971618652</c:v>
                </c:pt>
                <c:pt idx="26">
                  <c:v>19.4465370178223</c:v>
                </c:pt>
                <c:pt idx="27">
                  <c:v>18.5267772674561</c:v>
                </c:pt>
                <c:pt idx="28">
                  <c:v>18.2811698913574</c:v>
                </c:pt>
                <c:pt idx="29">
                  <c:v>18.8419456481934</c:v>
                </c:pt>
                <c:pt idx="30">
                  <c:v>21.2199249267578</c:v>
                </c:pt>
                <c:pt idx="31">
                  <c:v>18.1647720336914</c:v>
                </c:pt>
                <c:pt idx="32">
                  <c:v>19.9668827056885</c:v>
                </c:pt>
                <c:pt idx="33">
                  <c:v>17.6359920501709</c:v>
                </c:pt>
                <c:pt idx="34">
                  <c:v>17.5819435119629</c:v>
                </c:pt>
                <c:pt idx="35">
                  <c:v>18.1323871612549</c:v>
                </c:pt>
                <c:pt idx="36">
                  <c:v>17.3212738037109</c:v>
                </c:pt>
                <c:pt idx="37">
                  <c:v>19.1802215576172</c:v>
                </c:pt>
                <c:pt idx="38">
                  <c:v>17.559549331665</c:v>
                </c:pt>
                <c:pt idx="39">
                  <c:v>18.3727111816406</c:v>
                </c:pt>
                <c:pt idx="40">
                  <c:v>18.2618427276611</c:v>
                </c:pt>
                <c:pt idx="41">
                  <c:v>18.4385051727295</c:v>
                </c:pt>
                <c:pt idx="42">
                  <c:v>18.1050987243652</c:v>
                </c:pt>
                <c:pt idx="43">
                  <c:v>18.6828804016113</c:v>
                </c:pt>
                <c:pt idx="44">
                  <c:v>19.6842002868652</c:v>
                </c:pt>
                <c:pt idx="45">
                  <c:v>16.9350433349609</c:v>
                </c:pt>
                <c:pt idx="46">
                  <c:v>16.142032623291</c:v>
                </c:pt>
                <c:pt idx="47">
                  <c:v>17.1635055541992</c:v>
                </c:pt>
                <c:pt idx="48">
                  <c:v>17.6497669219971</c:v>
                </c:pt>
                <c:pt idx="49">
                  <c:v>16.8036079406738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0362431"/>
        <c:axId val="713299349"/>
      </c:lineChart>
      <c:catAx>
        <c:axId val="7503624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13299349"/>
        <c:crosses val="autoZero"/>
        <c:auto val="1"/>
        <c:lblAlgn val="ctr"/>
        <c:lblOffset val="100"/>
        <c:noMultiLvlLbl val="0"/>
      </c:catAx>
      <c:valAx>
        <c:axId val="71329934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50362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data.xlsx!$E$1</c:f>
              <c:strCache>
                <c:ptCount val="1"/>
                <c:pt idx="0">
                  <c:v>val_mAP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val>
            <c:numRef>
              <c:f>data.xlsx!$E$2:$E$51</c:f>
              <c:numCache>
                <c:formatCode>General</c:formatCode>
                <c:ptCount val="50"/>
                <c:pt idx="0">
                  <c:v>0.0605546335407457</c:v>
                </c:pt>
                <c:pt idx="1">
                  <c:v>0.0842953690335222</c:v>
                </c:pt>
                <c:pt idx="2">
                  <c:v>0.0979223804066901</c:v>
                </c:pt>
                <c:pt idx="3">
                  <c:v>0.109721706745214</c:v>
                </c:pt>
                <c:pt idx="4">
                  <c:v>0.118152011519728</c:v>
                </c:pt>
                <c:pt idx="5">
                  <c:v>0.107159596373932</c:v>
                </c:pt>
                <c:pt idx="6">
                  <c:v>0.147656727353929</c:v>
                </c:pt>
                <c:pt idx="7">
                  <c:v>0.0922198323799296</c:v>
                </c:pt>
                <c:pt idx="8">
                  <c:v>0.126758859407152</c:v>
                </c:pt>
                <c:pt idx="9">
                  <c:v>0.16174001718726</c:v>
                </c:pt>
                <c:pt idx="10">
                  <c:v>0.173811184280528</c:v>
                </c:pt>
                <c:pt idx="11">
                  <c:v>0.186430398050479</c:v>
                </c:pt>
                <c:pt idx="12">
                  <c:v>0.183471637195387</c:v>
                </c:pt>
                <c:pt idx="13">
                  <c:v>0.184968841540877</c:v>
                </c:pt>
                <c:pt idx="14">
                  <c:v>0.185518113739842</c:v>
                </c:pt>
                <c:pt idx="15">
                  <c:v>0.216930905294152</c:v>
                </c:pt>
                <c:pt idx="16">
                  <c:v>0.148643427236602</c:v>
                </c:pt>
                <c:pt idx="17">
                  <c:v>0.178728974523679</c:v>
                </c:pt>
                <c:pt idx="18">
                  <c:v>0.210649259072471</c:v>
                </c:pt>
                <c:pt idx="19">
                  <c:v>0.202903249999128</c:v>
                </c:pt>
                <c:pt idx="20">
                  <c:v>0.219089737546111</c:v>
                </c:pt>
                <c:pt idx="21">
                  <c:v>0.216987610470492</c:v>
                </c:pt>
                <c:pt idx="22">
                  <c:v>0.222724315515235</c:v>
                </c:pt>
                <c:pt idx="23">
                  <c:v>0.230985110941316</c:v>
                </c:pt>
                <c:pt idx="24">
                  <c:v>0.220619688851184</c:v>
                </c:pt>
                <c:pt idx="25">
                  <c:v>0.220499043960283</c:v>
                </c:pt>
                <c:pt idx="26">
                  <c:v>0.247436748195228</c:v>
                </c:pt>
                <c:pt idx="27">
                  <c:v>0.26631904803055</c:v>
                </c:pt>
                <c:pt idx="28">
                  <c:v>0.26509901367523</c:v>
                </c:pt>
                <c:pt idx="29">
                  <c:v>0.240695138172797</c:v>
                </c:pt>
                <c:pt idx="30">
                  <c:v>0.218894177336723</c:v>
                </c:pt>
                <c:pt idx="31">
                  <c:v>0.256186648475541</c:v>
                </c:pt>
                <c:pt idx="32">
                  <c:v>0.211405622234851</c:v>
                </c:pt>
                <c:pt idx="33">
                  <c:v>0.27780539609815</c:v>
                </c:pt>
                <c:pt idx="34">
                  <c:v>0.247915801470065</c:v>
                </c:pt>
                <c:pt idx="35">
                  <c:v>0.26210509871896</c:v>
                </c:pt>
                <c:pt idx="36">
                  <c:v>0.268416798099721</c:v>
                </c:pt>
                <c:pt idx="37">
                  <c:v>0.256991013252038</c:v>
                </c:pt>
                <c:pt idx="38">
                  <c:v>0.259846336473062</c:v>
                </c:pt>
                <c:pt idx="39">
                  <c:v>0.268994854766713</c:v>
                </c:pt>
                <c:pt idx="40">
                  <c:v>0.297920724168015</c:v>
                </c:pt>
                <c:pt idx="41">
                  <c:v>0.258893242561148</c:v>
                </c:pt>
                <c:pt idx="42">
                  <c:v>0.300198599500787</c:v>
                </c:pt>
                <c:pt idx="43">
                  <c:v>0.274829569036467</c:v>
                </c:pt>
                <c:pt idx="44">
                  <c:v>0.258296607094982</c:v>
                </c:pt>
                <c:pt idx="45">
                  <c:v>0.295562026373287</c:v>
                </c:pt>
                <c:pt idx="46">
                  <c:v>0.308014094065053</c:v>
                </c:pt>
                <c:pt idx="47">
                  <c:v>0.306685266899425</c:v>
                </c:pt>
                <c:pt idx="48">
                  <c:v>0.29147424078384</c:v>
                </c:pt>
                <c:pt idx="49">
                  <c:v>0.304238512331519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0878398"/>
        <c:axId val="816169843"/>
      </c:lineChart>
      <c:catAx>
        <c:axId val="32087839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16169843"/>
        <c:crosses val="autoZero"/>
        <c:auto val="1"/>
        <c:lblAlgn val="ctr"/>
        <c:lblOffset val="100"/>
        <c:noMultiLvlLbl val="0"/>
      </c:catAx>
      <c:valAx>
        <c:axId val="8161698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2087839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增加包含少量</a:t>
            </a:r>
            <a:r>
              <a:rPr lang="en-US" altLang="zh-CN"/>
              <a:t>components</a:t>
            </a:r>
            <a:r>
              <a:rPr lang="zh-CN" altLang="en-US"/>
              <a:t>的</a:t>
            </a:r>
            <a:r>
              <a:rPr lang="en-US" altLang="zh-CN"/>
              <a:t>ui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006820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jpeg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17210" y="21082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工作汇报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副标题 2"/>
          <p:cNvSpPr txBox="1"/>
          <p:nvPr/>
        </p:nvSpPr>
        <p:spPr>
          <a:xfrm>
            <a:off x="4010997" y="4037642"/>
            <a:ext cx="3407720" cy="10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吴 迪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2019.7.15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YOLOv3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"input_size": [</a:t>
            </a:r>
            <a:r>
              <a:rPr lang="en-US" altLang="zh-CN"/>
              <a:t>416,416</a:t>
            </a:r>
            <a:r>
              <a:rPr lang="zh-CN" altLang="en-US"/>
              <a:t>],</a:t>
            </a:r>
            <a:endParaRPr lang="zh-CN" altLang="en-US"/>
          </a:p>
          <a:p>
            <a:r>
              <a:rPr lang="zh-CN" altLang="en-US"/>
              <a:t>"batch_size": </a:t>
            </a:r>
            <a:r>
              <a:rPr lang="en-US" altLang="zh-CN"/>
              <a:t>8</a:t>
            </a:r>
            <a:r>
              <a:rPr lang="zh-CN" altLang="en-US"/>
              <a:t>,    </a:t>
            </a:r>
            <a:endParaRPr lang="zh-CN" altLang="en-US"/>
          </a:p>
          <a:p>
            <a:r>
              <a:rPr lang="zh-CN" altLang="en-US">
                <a:sym typeface="+mn-ea"/>
              </a:rPr>
              <a:t>"decay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=0.0005</a:t>
            </a:r>
            <a:r>
              <a:rPr lang="en-US" altLang="zh-CN">
                <a:sym typeface="+mn-ea"/>
              </a:rPr>
              <a:t>,</a:t>
            </a:r>
            <a:endParaRPr lang="zh-CN" altLang="en-US"/>
          </a:p>
          <a:p>
            <a:r>
              <a:rPr lang="zh-CN" altLang="en-US"/>
              <a:t>"learning_rate":0.001</a:t>
            </a:r>
            <a:r>
              <a:rPr lang="en-US" altLang="zh-CN"/>
              <a:t>,</a:t>
            </a:r>
            <a:endParaRPr lang="en-US" altLang="zh-CN"/>
          </a:p>
          <a:p>
            <a:r>
              <a:rPr lang="en-US" altLang="zh-CN"/>
              <a:t>"epoch": 50,</a:t>
            </a:r>
            <a:endParaRPr lang="en-US" altLang="zh-CN"/>
          </a:p>
          <a:p>
            <a:r>
              <a:rPr lang="en-US" altLang="zh-CN"/>
              <a:t>"categories": 13,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7" name="内容占位符 6"/>
          <p:cNvGraphicFramePr/>
          <p:nvPr>
            <p:ph idx="1"/>
          </p:nvPr>
        </p:nvGraphicFramePr>
        <p:xfrm>
          <a:off x="677545" y="3628390"/>
          <a:ext cx="8596630" cy="2832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8" name="图表 7"/>
          <p:cNvGraphicFramePr/>
          <p:nvPr/>
        </p:nvGraphicFramePr>
        <p:xfrm>
          <a:off x="677545" y="609600"/>
          <a:ext cx="8597265" cy="3018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7" name="内容占位符 6"/>
          <p:cNvGraphicFramePr/>
          <p:nvPr>
            <p:ph idx="1"/>
          </p:nvPr>
        </p:nvGraphicFramePr>
        <p:xfrm>
          <a:off x="677334" y="2160589"/>
          <a:ext cx="8596668" cy="3880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45" y="609600"/>
            <a:ext cx="8596630" cy="680085"/>
          </a:xfrm>
        </p:spPr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Testing result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884045"/>
            <a:ext cx="8596630" cy="4157345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8705" y="1883410"/>
            <a:ext cx="7604760" cy="41579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8165" y="609600"/>
            <a:ext cx="11151235" cy="49606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2910" y="609600"/>
            <a:ext cx="11339830" cy="50622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Next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Whether the uneven distribution of categories is a common phenomenon </a:t>
            </a:r>
            <a:r>
              <a:rPr lang="en-US" altLang="zh-CN"/>
              <a:t>in android ui design</a:t>
            </a:r>
            <a:r>
              <a:rPr lang="zh-CN" altLang="en-US"/>
              <a:t>？（No relevant information has been found）</a:t>
            </a:r>
            <a:endParaRPr lang="zh-CN" altLang="en-US"/>
          </a:p>
          <a:p>
            <a:r>
              <a:rPr lang="en-US" altLang="zh-CN"/>
              <a:t>Using tf-faster_rcnn and SSD model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Components categories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424940"/>
            <a:ext cx="8596630" cy="4616450"/>
          </a:xfrm>
        </p:spPr>
        <p:txBody>
          <a:bodyPr>
            <a:normAutofit fontScale="80000"/>
          </a:bodyPr>
          <a:p>
            <a:pPr algn="l"/>
            <a:r>
              <a:rPr lang="zh-CN" altLang="en-US" b="1"/>
              <a:t>android.widget.TextView:  292452         51.6172 %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显示字符串的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/>
              <a:t>android.widget.Button:  31865                5.6241 %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按钮</a:t>
            </a:r>
            <a:endParaRPr lang="zh-CN" altLang="en-US" b="1">
              <a:latin typeface="仿宋" panose="02010609060101010101" charset="-122"/>
              <a:ea typeface="仿宋" panose="02010609060101010101" charset="-122"/>
            </a:endParaRPr>
          </a:p>
          <a:p>
            <a:pPr algn="l"/>
            <a:r>
              <a:rPr lang="zh-CN" altLang="en-US" b="1"/>
              <a:t>android.widget.ImageView:  159195       28.0976 %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显示图片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b="1"/>
              <a:t>android.widget.CheckBox:  7145             1.2611 %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方形复选框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b="1"/>
              <a:t>android.widget.ProgressBar:  1906          0.3364 %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进度条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/>
              <a:t>android.widget.SeekBar:  949                  0.1675 %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拖动条</a:t>
            </a:r>
            <a:endParaRPr lang="zh-CN" altLang="en-US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b="1"/>
              <a:t>android.widget.ImageButton:  45421        8.0167 %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图片按钮</a:t>
            </a:r>
            <a:endParaRPr lang="zh-CN" altLang="en-US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b="1"/>
              <a:t>android.widget.EditText:  11493               2.0285 %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用来输入文本的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b="1"/>
              <a:t>android.widget.Image:  7172                    1.2658 %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图片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b="1"/>
              <a:t>android.widget.RadioButton:  2634           0.4649 %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圆形单选框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b="1"/>
              <a:t>android.widget.ToggleButton:  952           0.1680 %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状态开关按钮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b="1"/>
              <a:t>android.widget.CheckedTextView:  2842   0.5016 %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判断字符串显示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/>
              <a:t>android.widget.Switch:  899                     0.1587 %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开关控件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45" y="609600"/>
            <a:ext cx="8596630" cy="991235"/>
          </a:xfrm>
        </p:spPr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Remove duplicate</a:t>
            </a:r>
            <a:br>
              <a:rPr lang="zh-CN" altLang="en-US">
                <a:sym typeface="+mn-ea"/>
              </a:rPr>
            </a:br>
            <a:r>
              <a:rPr lang="zh-CN" altLang="en-US" sz="2400">
                <a:sym typeface="+mn-ea"/>
              </a:rPr>
              <a:t>threshold </a:t>
            </a:r>
            <a:r>
              <a:rPr lang="en-US" altLang="zh-CN" sz="2400">
                <a:sym typeface="+mn-ea"/>
              </a:rPr>
              <a:t>= 0.94     0.90</a:t>
            </a:r>
            <a:endParaRPr lang="en-US" altLang="zh-CN" sz="2400">
              <a:sym typeface="+mn-ea"/>
            </a:endParaRPr>
          </a:p>
        </p:txBody>
      </p:sp>
      <p:pic>
        <p:nvPicPr>
          <p:cNvPr id="15" name="内容占位符 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5975" y="1796415"/>
            <a:ext cx="7481570" cy="38182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android.widget.RadioButton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0000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8390" y="1468755"/>
            <a:ext cx="2941955" cy="4478655"/>
          </a:xfrm>
          <a:prstGeom prst="rect">
            <a:avLst/>
          </a:prstGeom>
        </p:spPr>
      </p:pic>
      <p:pic>
        <p:nvPicPr>
          <p:cNvPr id="9" name="图片 8" descr="0002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960" y="1468755"/>
            <a:ext cx="3101340" cy="472059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089275" y="4183380"/>
            <a:ext cx="941070" cy="761365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537960" y="4295775"/>
            <a:ext cx="1429385" cy="328295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android.widget.ToggleButton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02868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545" y="1513205"/>
            <a:ext cx="3330575" cy="507047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164205" y="1930400"/>
            <a:ext cx="589280" cy="925195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 descr="0231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695" y="1513205"/>
            <a:ext cx="3355975" cy="51085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803390" y="1513205"/>
            <a:ext cx="753110" cy="2553335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0048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540" y="1513205"/>
            <a:ext cx="3331210" cy="507111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0134600" y="5384165"/>
            <a:ext cx="1072515" cy="388620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android.widget.Switch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00078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545" y="1485265"/>
            <a:ext cx="3115310" cy="4742180"/>
          </a:xfrm>
          <a:prstGeom prst="rect">
            <a:avLst/>
          </a:prstGeom>
        </p:spPr>
      </p:pic>
      <p:pic>
        <p:nvPicPr>
          <p:cNvPr id="5" name="图片 4" descr="0042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295" y="1425575"/>
            <a:ext cx="3154045" cy="4801870"/>
          </a:xfrm>
          <a:prstGeom prst="rect">
            <a:avLst/>
          </a:prstGeom>
        </p:spPr>
      </p:pic>
      <p:pic>
        <p:nvPicPr>
          <p:cNvPr id="9" name="图片 8" descr="0055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9795" y="1485265"/>
            <a:ext cx="3056255" cy="465201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825615" y="2160905"/>
            <a:ext cx="941070" cy="687070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874010" y="3435350"/>
            <a:ext cx="941070" cy="492760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333105" y="5429885"/>
            <a:ext cx="941070" cy="611505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</a:t>
            </a:r>
            <a:r>
              <a:rPr lang="zh-CN" altLang="en-US"/>
              <a:t>pecial </a:t>
            </a:r>
            <a:r>
              <a:rPr lang="en-US" altLang="zh-CN"/>
              <a:t>UIs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0002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185" y="1930400"/>
            <a:ext cx="2342515" cy="3566795"/>
          </a:xfrm>
          <a:prstGeom prst="rect">
            <a:avLst/>
          </a:prstGeom>
        </p:spPr>
      </p:pic>
      <p:pic>
        <p:nvPicPr>
          <p:cNvPr id="5" name="图片 4" descr="0004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810" y="1930400"/>
            <a:ext cx="2425065" cy="3692525"/>
          </a:xfrm>
          <a:prstGeom prst="rect">
            <a:avLst/>
          </a:prstGeom>
        </p:spPr>
      </p:pic>
      <p:pic>
        <p:nvPicPr>
          <p:cNvPr id="6" name="图片 5" descr="0005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350" y="1930400"/>
            <a:ext cx="2433320" cy="3704590"/>
          </a:xfrm>
          <a:prstGeom prst="rect">
            <a:avLst/>
          </a:prstGeom>
        </p:spPr>
      </p:pic>
      <p:pic>
        <p:nvPicPr>
          <p:cNvPr id="8" name="图片 7" descr="0013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885" y="1930400"/>
            <a:ext cx="2501900" cy="38093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Report</a:t>
            </a:r>
            <a:endParaRPr lang="en-US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en-US" altLang="zh-CN"/>
              <a:t>The example of successful detection from the report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9380" y="2484120"/>
            <a:ext cx="2914650" cy="4076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</a:t>
            </a:r>
            <a:endParaRPr lang="en-US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677545" y="2160905"/>
            <a:ext cx="9389110" cy="3880485"/>
          </a:xfrm>
        </p:spPr>
        <p:txBody>
          <a:bodyPr/>
          <a:p>
            <a:r>
              <a:rPr lang="en-US" altLang="zh-CN" sz="2000">
                <a:sym typeface="+mn-ea"/>
              </a:rPr>
              <a:t>23622 UIs (80%) for training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2954 UIs (10%) for testing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2952 UIs (10%) for validation</a:t>
            </a:r>
            <a:endParaRPr lang="en-US" altLang="zh-CN" sz="2000" dirty="0" smtClean="0">
              <a:latin typeface="Nirmala UI" panose="020B0502040204020203" pitchFamily="34" charset="0"/>
              <a:cs typeface="Nirmala UI" panose="020B0502040204020203" pitchFamily="34" charset="0"/>
            </a:endParaRPr>
          </a:p>
          <a:p>
            <a:r>
              <a:rPr lang="en-US" altLang="zh-CN" sz="2000">
                <a:sym typeface="+mn-ea"/>
              </a:rPr>
              <a:t>Cut images (800,1216,3)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Fixed the negative coordinates to 0</a:t>
            </a:r>
            <a:endParaRPr lang="en-US" altLang="zh-CN" sz="2000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DOC_GUID" val="{f3dce430-5c00-4ee1-b741-a123c78ab8e7}"/>
</p:tagLst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1413</Words>
  <Application>WPS 演示</Application>
  <PresentationFormat>宽屏</PresentationFormat>
  <Paragraphs>61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5" baseType="lpstr">
      <vt:lpstr>Arial</vt:lpstr>
      <vt:lpstr>宋体</vt:lpstr>
      <vt:lpstr>Wingdings</vt:lpstr>
      <vt:lpstr>Wingdings 3</vt:lpstr>
      <vt:lpstr>Arial</vt:lpstr>
      <vt:lpstr>Nirmala UI</vt:lpstr>
      <vt:lpstr>微软雅黑</vt:lpstr>
      <vt:lpstr>Arial Unicode MS</vt:lpstr>
      <vt:lpstr>方正姚体</vt:lpstr>
      <vt:lpstr>Trebuchet MS</vt:lpstr>
      <vt:lpstr>华文新魏</vt:lpstr>
      <vt:lpstr>Calibri</vt:lpstr>
      <vt:lpstr>仿宋</vt:lpstr>
      <vt:lpstr>Segoe UI</vt:lpstr>
      <vt:lpstr>Microsoft JhengHei</vt:lpstr>
      <vt:lpstr>华文宋体</vt:lpstr>
      <vt:lpstr>华文楷体</vt:lpstr>
      <vt:lpstr>幼圆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Data</vt:lpstr>
      <vt:lpstr>YOLOv3</vt:lpstr>
      <vt:lpstr>PowerPoint 演示文稿</vt:lpstr>
      <vt:lpstr>PowerPoint 演示文稿</vt:lpstr>
      <vt:lpstr>Testing result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Blaze</dc:creator>
  <cp:lastModifiedBy>wwd</cp:lastModifiedBy>
  <cp:revision>505</cp:revision>
  <dcterms:created xsi:type="dcterms:W3CDTF">2018-11-07T01:05:00Z</dcterms:created>
  <dcterms:modified xsi:type="dcterms:W3CDTF">2019-07-15T10:21:08Z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2052-11.1.0.8751</vt:lpwstr>
  </property>
</Properties>
</file>