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5D5D"/>
    <a:srgbClr val="965B59"/>
    <a:srgbClr val="5E6674"/>
    <a:srgbClr val="955B5A"/>
    <a:srgbClr val="A55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5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6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8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3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0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6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5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7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7764-EDCA-41FE-AE36-9130D43051B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16E1-4F07-49AC-B153-581390EF001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C030964-8C68-4DD2-B7C8-534D32A44D3F}"/>
              </a:ext>
            </a:extLst>
          </p:cNvPr>
          <p:cNvGrpSpPr/>
          <p:nvPr userDrawn="1"/>
        </p:nvGrpSpPr>
        <p:grpSpPr>
          <a:xfrm>
            <a:off x="8001000" y="81625"/>
            <a:ext cx="1234621" cy="1181603"/>
            <a:chOff x="7103836" y="79829"/>
            <a:chExt cx="2113643" cy="202287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F95F30E-29DF-488F-89C9-995387AEA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836" y="79829"/>
              <a:ext cx="2113643" cy="169091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5C2A2E-DD98-4168-8830-405A5B64C9FD}"/>
                </a:ext>
              </a:extLst>
            </p:cNvPr>
            <p:cNvSpPr/>
            <p:nvPr/>
          </p:nvSpPr>
          <p:spPr>
            <a:xfrm>
              <a:off x="7182262" y="1523110"/>
              <a:ext cx="1956788" cy="5795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8E5D5D"/>
                  </a:solidFill>
                  <a:latin typeface="Arvo" panose="02000000000000000000" pitchFamily="2" charset="0"/>
                </a:rPr>
                <a:t>Scan us</a:t>
              </a:r>
              <a:endParaRPr lang="zh-CN" altLang="en-US" sz="1600" b="1" dirty="0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319B50D4-E1B5-4FFF-92B3-21D3C8086FF9}"/>
              </a:ext>
            </a:extLst>
          </p:cNvPr>
          <p:cNvSpPr txBox="1">
            <a:spLocks/>
          </p:cNvSpPr>
          <p:nvPr userDrawn="1"/>
        </p:nvSpPr>
        <p:spPr>
          <a:xfrm>
            <a:off x="7881257" y="6492874"/>
            <a:ext cx="1354364" cy="407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100" dirty="0" err="1">
                <a:solidFill>
                  <a:srgbClr val="8E5D5D"/>
                </a:solidFill>
                <a:latin typeface="Arvo" panose="02000000000000000000" pitchFamily="2" charset="0"/>
              </a:rPr>
              <a:t>EducationTech@HackUST</a:t>
            </a:r>
            <a:endParaRPr lang="zh-CN" altLang="en-US" sz="11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7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69000">
              <a:srgbClr val="8E5D5D">
                <a:alpha val="17000"/>
              </a:srgbClr>
            </a:gs>
            <a:gs pos="100000">
              <a:schemeClr val="accent3">
                <a:lumMod val="30000"/>
                <a:lumOff val="70000"/>
                <a:alpha val="2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40CA-FF87-4688-9170-B9FD9F436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79076"/>
            <a:ext cx="7772400" cy="8298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8E5D5D"/>
                </a:solidFill>
                <a:latin typeface="Arvo" panose="02000000000000000000" pitchFamily="2" charset="0"/>
              </a:rPr>
              <a:t>AI Learning Advisor</a:t>
            </a:r>
            <a:endParaRPr lang="zh-CN" altLang="en-US" sz="48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0136A1-22F3-453D-AA97-D63810A3941B}"/>
              </a:ext>
            </a:extLst>
          </p:cNvPr>
          <p:cNvSpPr/>
          <p:nvPr/>
        </p:nvSpPr>
        <p:spPr>
          <a:xfrm>
            <a:off x="2356339" y="612734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8E5D5D"/>
                </a:solidFill>
                <a:latin typeface="Lobster" panose="02000506000000020003" pitchFamily="2" charset="0"/>
              </a:rPr>
              <a:t>By</a:t>
            </a:r>
          </a:p>
          <a:p>
            <a:pPr algn="ctr"/>
            <a:r>
              <a:rPr lang="en-US" altLang="zh-CN" sz="1600" dirty="0">
                <a:solidFill>
                  <a:srgbClr val="8E5D5D"/>
                </a:solidFill>
                <a:latin typeface="Lobster" panose="02000506000000020003" pitchFamily="2" charset="0"/>
              </a:rPr>
              <a:t>Bottom Level @ HKUST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FB5198-BEA1-413E-9A38-83651BF5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15" y="863999"/>
            <a:ext cx="2321170" cy="23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69000">
              <a:srgbClr val="8E5D5D">
                <a:alpha val="17000"/>
              </a:srgbClr>
            </a:gs>
            <a:gs pos="100000">
              <a:schemeClr val="accent3">
                <a:lumMod val="30000"/>
                <a:lumOff val="7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069F-3B92-4831-B8AA-5C02229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97" y="682103"/>
            <a:ext cx="7886700" cy="495193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What Problem We Solve</a:t>
            </a:r>
            <a:endParaRPr lang="zh-CN" altLang="en-US" sz="32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1B172-6438-487A-835D-84A92CE6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524" y="1855794"/>
            <a:ext cx="5253404" cy="59531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8E5D5D"/>
                </a:solidFill>
                <a:latin typeface="Arvo" panose="02000000000000000000" pitchFamily="2" charset="0"/>
              </a:rPr>
              <a:t>Booming developing AI Industry</a:t>
            </a:r>
            <a:endParaRPr lang="zh-CN" altLang="en-US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13CE92-1FE0-4346-95B2-9B6E8B9F7278}"/>
              </a:ext>
            </a:extLst>
          </p:cNvPr>
          <p:cNvSpPr txBox="1">
            <a:spLocks/>
          </p:cNvSpPr>
          <p:nvPr/>
        </p:nvSpPr>
        <p:spPr>
          <a:xfrm>
            <a:off x="1040524" y="2934170"/>
            <a:ext cx="5869012" cy="54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Lack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of systematic study direction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308B646-5C9D-4F97-830F-4EF24F26159B}"/>
              </a:ext>
            </a:extLst>
          </p:cNvPr>
          <p:cNvSpPr txBox="1">
            <a:spLocks/>
          </p:cNvSpPr>
          <p:nvPr/>
        </p:nvSpPr>
        <p:spPr>
          <a:xfrm>
            <a:off x="1040524" y="4155428"/>
            <a:ext cx="5253404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Existing </a:t>
            </a:r>
            <a:r>
              <a:rPr lang="en-US" altLang="zh-CN" sz="2400">
                <a:solidFill>
                  <a:srgbClr val="8E5D5D"/>
                </a:solidFill>
                <a:latin typeface="Arvo" panose="02000000000000000000" pitchFamily="2" charset="0"/>
              </a:rPr>
              <a:t>AI trainings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0C0EFEC-DD41-4405-AC8C-3B686571949B}"/>
              </a:ext>
            </a:extLst>
          </p:cNvPr>
          <p:cNvSpPr txBox="1">
            <a:spLocks/>
          </p:cNvSpPr>
          <p:nvPr/>
        </p:nvSpPr>
        <p:spPr>
          <a:xfrm>
            <a:off x="4650828" y="2234832"/>
            <a:ext cx="3733697" cy="587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dirty="0">
                <a:solidFill>
                  <a:srgbClr val="8E5D5D"/>
                </a:solidFill>
                <a:latin typeface="Arvo" panose="02000000000000000000" pitchFamily="2" charset="0"/>
              </a:rPr>
              <a:t>——  </a:t>
            </a:r>
            <a:r>
              <a:rPr lang="en-US" altLang="zh-CN" b="1" dirty="0">
                <a:solidFill>
                  <a:srgbClr val="8E5D5D"/>
                </a:solidFill>
                <a:latin typeface="Arvo" panose="02000000000000000000" pitchFamily="2" charset="0"/>
              </a:rPr>
              <a:t>Huge Need</a:t>
            </a:r>
            <a:endParaRPr lang="zh-CN" altLang="en-US" b="1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3C2DBE-1B1E-4BED-99D9-9196F7BA65C4}"/>
              </a:ext>
            </a:extLst>
          </p:cNvPr>
          <p:cNvSpPr txBox="1">
            <a:spLocks/>
          </p:cNvSpPr>
          <p:nvPr/>
        </p:nvSpPr>
        <p:spPr>
          <a:xfrm>
            <a:off x="2606566" y="3476930"/>
            <a:ext cx="5777959" cy="54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—— Learning is </a:t>
            </a:r>
            <a:r>
              <a:rPr lang="en-US" altLang="zh-CN" b="1" dirty="0">
                <a:solidFill>
                  <a:srgbClr val="8E5D5D"/>
                </a:solidFill>
                <a:latin typeface="Arvo" panose="02000000000000000000" pitchFamily="2" charset="0"/>
              </a:rPr>
              <a:t>too complex</a:t>
            </a:r>
            <a:endParaRPr lang="zh-CN" altLang="en-US" b="1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6A18D9E-6555-47FA-A443-8DD706AE09BD}"/>
              </a:ext>
            </a:extLst>
          </p:cNvPr>
          <p:cNvSpPr txBox="1">
            <a:spLocks/>
          </p:cNvSpPr>
          <p:nvPr/>
        </p:nvSpPr>
        <p:spPr>
          <a:xfrm>
            <a:off x="3457904" y="4562450"/>
            <a:ext cx="4926622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dirty="0">
                <a:solidFill>
                  <a:srgbClr val="8E5D5D"/>
                </a:solidFill>
                <a:latin typeface="Arvo" panose="02000000000000000000" pitchFamily="2" charset="0"/>
              </a:rPr>
              <a:t>——  </a:t>
            </a:r>
            <a:r>
              <a:rPr lang="en-US" altLang="zh-CN" b="1" dirty="0">
                <a:solidFill>
                  <a:srgbClr val="8E5D5D"/>
                </a:solidFill>
                <a:latin typeface="Arvo" panose="02000000000000000000" pitchFamily="2" charset="0"/>
              </a:rPr>
              <a:t>Too Expensive</a:t>
            </a:r>
            <a:endParaRPr lang="zh-CN" altLang="en-US" b="1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2F5AAC-4AA0-48CF-916D-8D2EAB26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" y="230190"/>
            <a:ext cx="829508" cy="82950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82CCF51-4FB8-48B7-AC24-CF884BFB2B77}"/>
              </a:ext>
            </a:extLst>
          </p:cNvPr>
          <p:cNvSpPr txBox="1">
            <a:spLocks/>
          </p:cNvSpPr>
          <p:nvPr/>
        </p:nvSpPr>
        <p:spPr>
          <a:xfrm>
            <a:off x="1114098" y="167730"/>
            <a:ext cx="3463158" cy="4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AI Learning Advisor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753273-1BD8-46A2-8D5F-F981EEFCC14C}"/>
              </a:ext>
            </a:extLst>
          </p:cNvPr>
          <p:cNvGrpSpPr/>
          <p:nvPr/>
        </p:nvGrpSpPr>
        <p:grpSpPr>
          <a:xfrm>
            <a:off x="1040524" y="230192"/>
            <a:ext cx="3179380" cy="831356"/>
            <a:chOff x="772508" y="230192"/>
            <a:chExt cx="3373823" cy="8313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B178AB-40BB-4E3A-B016-B576655C3B29}"/>
                </a:ext>
              </a:extLst>
            </p:cNvPr>
            <p:cNvSpPr/>
            <p:nvPr/>
          </p:nvSpPr>
          <p:spPr>
            <a:xfrm flipV="1">
              <a:off x="846082" y="566354"/>
              <a:ext cx="3300249" cy="87211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A25F26-6533-41D9-9224-1AA9745D0E0E}"/>
                </a:ext>
              </a:extLst>
            </p:cNvPr>
            <p:cNvSpPr/>
            <p:nvPr/>
          </p:nvSpPr>
          <p:spPr>
            <a:xfrm rot="5400000">
              <a:off x="393617" y="609083"/>
              <a:ext cx="831356" cy="73574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20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69000">
              <a:srgbClr val="8E5D5D">
                <a:alpha val="17000"/>
              </a:srgbClr>
            </a:gs>
            <a:gs pos="100000">
              <a:schemeClr val="accent3">
                <a:lumMod val="30000"/>
                <a:lumOff val="7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069F-3B92-4831-B8AA-5C02229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97" y="682103"/>
            <a:ext cx="7886700" cy="495193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How We Solve</a:t>
            </a:r>
            <a:endParaRPr lang="zh-CN" altLang="en-US" sz="32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1B172-6438-487A-835D-84A92CE6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524" y="1855794"/>
            <a:ext cx="5253404" cy="59531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8E5D5D"/>
                </a:solidFill>
                <a:latin typeface="Arvo" panose="02000000000000000000" pitchFamily="2" charset="0"/>
              </a:rPr>
              <a:t>Booming developing AI Industry</a:t>
            </a:r>
            <a:endParaRPr lang="zh-CN" altLang="en-US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0C0EFEC-DD41-4405-AC8C-3B686571949B}"/>
              </a:ext>
            </a:extLst>
          </p:cNvPr>
          <p:cNvSpPr txBox="1">
            <a:spLocks/>
          </p:cNvSpPr>
          <p:nvPr/>
        </p:nvSpPr>
        <p:spPr>
          <a:xfrm>
            <a:off x="4650828" y="2234832"/>
            <a:ext cx="3733697" cy="587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dirty="0">
                <a:solidFill>
                  <a:srgbClr val="8E5D5D"/>
                </a:solidFill>
                <a:latin typeface="Arvo" panose="02000000000000000000" pitchFamily="2" charset="0"/>
              </a:rPr>
              <a:t>——  </a:t>
            </a:r>
            <a:r>
              <a:rPr lang="en-US" altLang="zh-CN" b="1" dirty="0">
                <a:solidFill>
                  <a:srgbClr val="8E5D5D"/>
                </a:solidFill>
                <a:latin typeface="Arvo" panose="02000000000000000000" pitchFamily="2" charset="0"/>
              </a:rPr>
              <a:t>Huge Need</a:t>
            </a:r>
            <a:endParaRPr lang="zh-CN" altLang="en-US" b="1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2F5AAC-4AA0-48CF-916D-8D2EAB26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" y="230190"/>
            <a:ext cx="829508" cy="82950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82CCF51-4FB8-48B7-AC24-CF884BFB2B77}"/>
              </a:ext>
            </a:extLst>
          </p:cNvPr>
          <p:cNvSpPr txBox="1">
            <a:spLocks/>
          </p:cNvSpPr>
          <p:nvPr/>
        </p:nvSpPr>
        <p:spPr>
          <a:xfrm>
            <a:off x="1114098" y="167730"/>
            <a:ext cx="3463158" cy="4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AI Learning Advisor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753273-1BD8-46A2-8D5F-F981EEFCC14C}"/>
              </a:ext>
            </a:extLst>
          </p:cNvPr>
          <p:cNvGrpSpPr/>
          <p:nvPr/>
        </p:nvGrpSpPr>
        <p:grpSpPr>
          <a:xfrm>
            <a:off x="1040524" y="230192"/>
            <a:ext cx="3179380" cy="831356"/>
            <a:chOff x="772508" y="230192"/>
            <a:chExt cx="3373823" cy="8313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B178AB-40BB-4E3A-B016-B576655C3B29}"/>
                </a:ext>
              </a:extLst>
            </p:cNvPr>
            <p:cNvSpPr/>
            <p:nvPr/>
          </p:nvSpPr>
          <p:spPr>
            <a:xfrm flipV="1">
              <a:off x="846082" y="566354"/>
              <a:ext cx="3300249" cy="87211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A25F26-6533-41D9-9224-1AA9745D0E0E}"/>
                </a:ext>
              </a:extLst>
            </p:cNvPr>
            <p:cNvSpPr/>
            <p:nvPr/>
          </p:nvSpPr>
          <p:spPr>
            <a:xfrm rot="5400000">
              <a:off x="393617" y="609083"/>
              <a:ext cx="831356" cy="73574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425BBD-ED4B-4CF6-8E9A-D317A2FB2291}"/>
              </a:ext>
            </a:extLst>
          </p:cNvPr>
          <p:cNvSpPr txBox="1">
            <a:spLocks/>
          </p:cNvSpPr>
          <p:nvPr/>
        </p:nvSpPr>
        <p:spPr>
          <a:xfrm>
            <a:off x="1040523" y="2833686"/>
            <a:ext cx="5573153" cy="1045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Driven by personal interest &amp; need</a:t>
            </a:r>
          </a:p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Evaluated by customized TESTs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ADAC0B4-C049-4716-B725-1E76C9E26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86" y="2770383"/>
            <a:ext cx="1952657" cy="34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4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69000">
              <a:srgbClr val="8E5D5D">
                <a:alpha val="17000"/>
              </a:srgbClr>
            </a:gs>
            <a:gs pos="100000">
              <a:schemeClr val="accent3">
                <a:lumMod val="30000"/>
                <a:lumOff val="7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069F-3B92-4831-B8AA-5C02229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97" y="682103"/>
            <a:ext cx="7886700" cy="495193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What Problem We Solve</a:t>
            </a:r>
            <a:endParaRPr lang="zh-CN" altLang="en-US" sz="32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13CE92-1FE0-4346-95B2-9B6E8B9F7278}"/>
              </a:ext>
            </a:extLst>
          </p:cNvPr>
          <p:cNvSpPr txBox="1">
            <a:spLocks/>
          </p:cNvSpPr>
          <p:nvPr/>
        </p:nvSpPr>
        <p:spPr>
          <a:xfrm>
            <a:off x="1040523" y="1825416"/>
            <a:ext cx="5712373" cy="54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Lack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of systematic study direction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3C2DBE-1B1E-4BED-99D9-9196F7BA65C4}"/>
              </a:ext>
            </a:extLst>
          </p:cNvPr>
          <p:cNvSpPr txBox="1">
            <a:spLocks/>
          </p:cNvSpPr>
          <p:nvPr/>
        </p:nvSpPr>
        <p:spPr>
          <a:xfrm>
            <a:off x="3258207" y="2239259"/>
            <a:ext cx="5126318" cy="542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—— Learning is </a:t>
            </a:r>
            <a:r>
              <a:rPr lang="en-US" altLang="zh-CN" b="1" dirty="0">
                <a:solidFill>
                  <a:srgbClr val="8E5D5D"/>
                </a:solidFill>
                <a:latin typeface="Arvo" panose="02000000000000000000" pitchFamily="2" charset="0"/>
              </a:rPr>
              <a:t>too complex</a:t>
            </a:r>
            <a:endParaRPr lang="zh-CN" altLang="en-US" b="1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2F5AAC-4AA0-48CF-916D-8D2EAB26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" y="230190"/>
            <a:ext cx="829508" cy="82950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82CCF51-4FB8-48B7-AC24-CF884BFB2B77}"/>
              </a:ext>
            </a:extLst>
          </p:cNvPr>
          <p:cNvSpPr txBox="1">
            <a:spLocks/>
          </p:cNvSpPr>
          <p:nvPr/>
        </p:nvSpPr>
        <p:spPr>
          <a:xfrm>
            <a:off x="1114098" y="167730"/>
            <a:ext cx="3463158" cy="4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AI Learning Advisor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753273-1BD8-46A2-8D5F-F981EEFCC14C}"/>
              </a:ext>
            </a:extLst>
          </p:cNvPr>
          <p:cNvGrpSpPr/>
          <p:nvPr/>
        </p:nvGrpSpPr>
        <p:grpSpPr>
          <a:xfrm>
            <a:off x="1040524" y="230192"/>
            <a:ext cx="3179380" cy="831356"/>
            <a:chOff x="772508" y="230192"/>
            <a:chExt cx="3373823" cy="8313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B178AB-40BB-4E3A-B016-B576655C3B29}"/>
                </a:ext>
              </a:extLst>
            </p:cNvPr>
            <p:cNvSpPr/>
            <p:nvPr/>
          </p:nvSpPr>
          <p:spPr>
            <a:xfrm flipV="1">
              <a:off x="846082" y="566354"/>
              <a:ext cx="3300249" cy="87211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A25F26-6533-41D9-9224-1AA9745D0E0E}"/>
                </a:ext>
              </a:extLst>
            </p:cNvPr>
            <p:cNvSpPr/>
            <p:nvPr/>
          </p:nvSpPr>
          <p:spPr>
            <a:xfrm rot="5400000">
              <a:off x="393617" y="609083"/>
              <a:ext cx="831356" cy="73574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A989476-A141-4220-A904-DCF766365AAB}"/>
              </a:ext>
            </a:extLst>
          </p:cNvPr>
          <p:cNvSpPr txBox="1">
            <a:spLocks/>
          </p:cNvSpPr>
          <p:nvPr/>
        </p:nvSpPr>
        <p:spPr>
          <a:xfrm>
            <a:off x="1040524" y="2833687"/>
            <a:ext cx="7590638" cy="92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8E5D5D"/>
                </a:solidFill>
                <a:latin typeface="Arvo" panose="02000000000000000000" pitchFamily="2" charset="0"/>
              </a:rPr>
              <a:t>Flexible Learning Paths &amp; Skill-Tree Management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FD33F2F-D4E8-46CE-9648-AFC42846C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00" y="3195862"/>
            <a:ext cx="2022442" cy="35972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25B48B8-993B-41DD-A6F6-46E4639BD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81" y="3195863"/>
            <a:ext cx="2022442" cy="35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3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69000">
              <a:srgbClr val="8E5D5D">
                <a:alpha val="17000"/>
              </a:srgbClr>
            </a:gs>
            <a:gs pos="100000">
              <a:schemeClr val="accent3">
                <a:lumMod val="30000"/>
                <a:lumOff val="7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069F-3B92-4831-B8AA-5C02229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97" y="682103"/>
            <a:ext cx="7886700" cy="495193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What Problem We Solve</a:t>
            </a:r>
            <a:endParaRPr lang="zh-CN" altLang="en-US" sz="32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8E8CD2-50A7-437D-B2ED-F36658A65807}"/>
              </a:ext>
            </a:extLst>
          </p:cNvPr>
          <p:cNvGrpSpPr/>
          <p:nvPr/>
        </p:nvGrpSpPr>
        <p:grpSpPr>
          <a:xfrm>
            <a:off x="1040524" y="1827391"/>
            <a:ext cx="7344002" cy="1002335"/>
            <a:chOff x="1040524" y="4155428"/>
            <a:chExt cx="7344002" cy="1002335"/>
          </a:xfrm>
        </p:grpSpPr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D308B646-5C9D-4F97-830F-4EF24F26159B}"/>
                </a:ext>
              </a:extLst>
            </p:cNvPr>
            <p:cNvSpPr txBox="1">
              <a:spLocks/>
            </p:cNvSpPr>
            <p:nvPr/>
          </p:nvSpPr>
          <p:spPr>
            <a:xfrm>
              <a:off x="1040524" y="4155428"/>
              <a:ext cx="5253404" cy="595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8E5D5D"/>
                  </a:solidFill>
                  <a:latin typeface="Arvo" panose="02000000000000000000" pitchFamily="2" charset="0"/>
                </a:rPr>
                <a:t>Existing AI courses</a:t>
              </a:r>
              <a:endParaRPr lang="zh-CN" altLang="en-US" sz="2400" dirty="0">
                <a:solidFill>
                  <a:srgbClr val="8E5D5D"/>
                </a:solidFill>
                <a:latin typeface="Arvo" panose="02000000000000000000" pitchFamily="2" charset="0"/>
              </a:endParaRPr>
            </a:p>
          </p:txBody>
        </p:sp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56A18D9E-6555-47FA-A443-8DD706AE09BD}"/>
                </a:ext>
              </a:extLst>
            </p:cNvPr>
            <p:cNvSpPr txBox="1">
              <a:spLocks/>
            </p:cNvSpPr>
            <p:nvPr/>
          </p:nvSpPr>
          <p:spPr>
            <a:xfrm>
              <a:off x="3457904" y="4562450"/>
              <a:ext cx="4926622" cy="595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zh-CN" dirty="0">
                  <a:solidFill>
                    <a:srgbClr val="8E5D5D"/>
                  </a:solidFill>
                  <a:latin typeface="Arvo" panose="02000000000000000000" pitchFamily="2" charset="0"/>
                </a:rPr>
                <a:t>——  </a:t>
              </a:r>
              <a:r>
                <a:rPr lang="en-US" altLang="zh-CN" b="1" dirty="0">
                  <a:solidFill>
                    <a:srgbClr val="8E5D5D"/>
                  </a:solidFill>
                  <a:latin typeface="Arvo" panose="02000000000000000000" pitchFamily="2" charset="0"/>
                </a:rPr>
                <a:t>Too Expensive</a:t>
              </a:r>
              <a:endParaRPr lang="zh-CN" altLang="en-US" b="1" dirty="0">
                <a:solidFill>
                  <a:srgbClr val="8E5D5D"/>
                </a:solidFill>
                <a:latin typeface="Arvo" panose="02000000000000000000" pitchFamily="2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D2F5AAC-4AA0-48CF-916D-8D2EAB26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" y="230190"/>
            <a:ext cx="829508" cy="82950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82CCF51-4FB8-48B7-AC24-CF884BFB2B77}"/>
              </a:ext>
            </a:extLst>
          </p:cNvPr>
          <p:cNvSpPr txBox="1">
            <a:spLocks/>
          </p:cNvSpPr>
          <p:nvPr/>
        </p:nvSpPr>
        <p:spPr>
          <a:xfrm>
            <a:off x="1114098" y="167730"/>
            <a:ext cx="3463158" cy="4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AI Learning Advisor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753273-1BD8-46A2-8D5F-F981EEFCC14C}"/>
              </a:ext>
            </a:extLst>
          </p:cNvPr>
          <p:cNvGrpSpPr/>
          <p:nvPr/>
        </p:nvGrpSpPr>
        <p:grpSpPr>
          <a:xfrm>
            <a:off x="1040524" y="230192"/>
            <a:ext cx="3179380" cy="831356"/>
            <a:chOff x="772508" y="230192"/>
            <a:chExt cx="3373823" cy="8313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B178AB-40BB-4E3A-B016-B576655C3B29}"/>
                </a:ext>
              </a:extLst>
            </p:cNvPr>
            <p:cNvSpPr/>
            <p:nvPr/>
          </p:nvSpPr>
          <p:spPr>
            <a:xfrm flipV="1">
              <a:off x="846082" y="566354"/>
              <a:ext cx="3300249" cy="87211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A25F26-6533-41D9-9224-1AA9745D0E0E}"/>
                </a:ext>
              </a:extLst>
            </p:cNvPr>
            <p:cNvSpPr/>
            <p:nvPr/>
          </p:nvSpPr>
          <p:spPr>
            <a:xfrm rot="5400000">
              <a:off x="393617" y="609083"/>
              <a:ext cx="831356" cy="73574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757D196C-1280-485E-B0AF-452F764890EF}"/>
              </a:ext>
            </a:extLst>
          </p:cNvPr>
          <p:cNvSpPr txBox="1">
            <a:spLocks/>
          </p:cNvSpPr>
          <p:nvPr/>
        </p:nvSpPr>
        <p:spPr>
          <a:xfrm>
            <a:off x="1040524" y="2833687"/>
            <a:ext cx="7483366" cy="92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All our services are </a:t>
            </a:r>
            <a:r>
              <a:rPr lang="en-US" altLang="zh-CN" sz="2400" b="1" dirty="0">
                <a:solidFill>
                  <a:srgbClr val="8E5D5D"/>
                </a:solidFill>
                <a:latin typeface="Arvo" panose="02000000000000000000" pitchFamily="2" charset="0"/>
              </a:rPr>
              <a:t>free</a:t>
            </a:r>
            <a:r>
              <a:rPr lang="zh-CN" altLang="en-US" sz="2400" b="1" dirty="0">
                <a:solidFill>
                  <a:srgbClr val="8E5D5D"/>
                </a:solidFill>
                <a:latin typeface="Arvo" panose="02000000000000000000" pitchFamily="2" charset="0"/>
              </a:rPr>
              <a:t>！</a:t>
            </a:r>
            <a:endParaRPr lang="en-US" altLang="zh-CN" sz="2400" b="1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383CA42-0836-4801-9B6A-A5196A4F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1" y="3901889"/>
            <a:ext cx="2717608" cy="2725919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C2168750-10D0-462C-A77B-C96FFF2BC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77" y="3897968"/>
            <a:ext cx="710323" cy="55143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7715751A-0BDE-4CFE-B6CC-E3CD4E6F9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75" y="4407063"/>
            <a:ext cx="834825" cy="834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80F90F-2F9E-4BAD-9C73-7670395F7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904" y="2894734"/>
            <a:ext cx="4507322" cy="38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69000">
              <a:srgbClr val="8E5D5D">
                <a:alpha val="17000"/>
              </a:srgbClr>
            </a:gs>
            <a:gs pos="100000">
              <a:schemeClr val="accent3">
                <a:lumMod val="30000"/>
                <a:lumOff val="7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069F-3B92-4831-B8AA-5C02229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97" y="682103"/>
            <a:ext cx="7886700" cy="495193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How the APP Works</a:t>
            </a:r>
            <a:endParaRPr lang="zh-CN" altLang="en-US" sz="32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2F5AAC-4AA0-48CF-916D-8D2EAB26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" y="230190"/>
            <a:ext cx="829508" cy="82950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82CCF51-4FB8-48B7-AC24-CF884BFB2B77}"/>
              </a:ext>
            </a:extLst>
          </p:cNvPr>
          <p:cNvSpPr txBox="1">
            <a:spLocks/>
          </p:cNvSpPr>
          <p:nvPr/>
        </p:nvSpPr>
        <p:spPr>
          <a:xfrm>
            <a:off x="1114098" y="167730"/>
            <a:ext cx="3463158" cy="4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AI Learning Advisor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753273-1BD8-46A2-8D5F-F981EEFCC14C}"/>
              </a:ext>
            </a:extLst>
          </p:cNvPr>
          <p:cNvGrpSpPr/>
          <p:nvPr/>
        </p:nvGrpSpPr>
        <p:grpSpPr>
          <a:xfrm>
            <a:off x="1040524" y="230192"/>
            <a:ext cx="3179380" cy="831356"/>
            <a:chOff x="772508" y="230192"/>
            <a:chExt cx="3373823" cy="8313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B178AB-40BB-4E3A-B016-B576655C3B29}"/>
                </a:ext>
              </a:extLst>
            </p:cNvPr>
            <p:cNvSpPr/>
            <p:nvPr/>
          </p:nvSpPr>
          <p:spPr>
            <a:xfrm flipV="1">
              <a:off x="846082" y="566354"/>
              <a:ext cx="3300249" cy="87211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A25F26-6533-41D9-9224-1AA9745D0E0E}"/>
                </a:ext>
              </a:extLst>
            </p:cNvPr>
            <p:cNvSpPr/>
            <p:nvPr/>
          </p:nvSpPr>
          <p:spPr>
            <a:xfrm rot="5400000">
              <a:off x="393617" y="609083"/>
              <a:ext cx="831356" cy="73574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标题 1">
            <a:extLst>
              <a:ext uri="{FF2B5EF4-FFF2-40B4-BE49-F238E27FC236}">
                <a16:creationId xmlns:a16="http://schemas.microsoft.com/office/drawing/2014/main" id="{95DC4E9F-5CCD-4D76-B2D2-813463CF0A91}"/>
              </a:ext>
            </a:extLst>
          </p:cNvPr>
          <p:cNvSpPr txBox="1">
            <a:spLocks/>
          </p:cNvSpPr>
          <p:nvPr/>
        </p:nvSpPr>
        <p:spPr>
          <a:xfrm>
            <a:off x="2148446" y="1428378"/>
            <a:ext cx="4857115" cy="1426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Our Code on GitHub:</a:t>
            </a:r>
          </a:p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Just Scan and Check</a:t>
            </a:r>
          </a:p>
        </p:txBody>
      </p:sp>
      <p:pic>
        <p:nvPicPr>
          <p:cNvPr id="1026" name="Picture 2" descr="https://qr.api.cli.im/qr?data=https%253A%252F%252Fgithub.com%252Fshendeguize%252FHack-HKUST&amp;level=H&amp;transparent=false&amp;bgcolor=%23ffffff&amp;forecolor=%23000000&amp;blockpixel=12&amp;marginblock=1&amp;logourl=&amp;size=280&amp;kid=cliim&amp;key=acd50e75fd5747884c5657ded58b35bf">
            <a:extLst>
              <a:ext uri="{FF2B5EF4-FFF2-40B4-BE49-F238E27FC236}">
                <a16:creationId xmlns:a16="http://schemas.microsoft.com/office/drawing/2014/main" id="{684B5A10-8A65-486A-9741-71E45F1F7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77" y="2854476"/>
            <a:ext cx="3007361" cy="300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9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69000">
              <a:srgbClr val="8E5D5D">
                <a:alpha val="17000"/>
              </a:srgbClr>
            </a:gs>
            <a:gs pos="100000">
              <a:schemeClr val="accent3">
                <a:lumMod val="30000"/>
                <a:lumOff val="7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069F-3B92-4831-B8AA-5C02229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97" y="682103"/>
            <a:ext cx="7886700" cy="495193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How the APP Works</a:t>
            </a:r>
            <a:endParaRPr lang="zh-CN" altLang="en-US" sz="32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2F5AAC-4AA0-48CF-916D-8D2EAB26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" y="230190"/>
            <a:ext cx="829508" cy="82950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82CCF51-4FB8-48B7-AC24-CF884BFB2B77}"/>
              </a:ext>
            </a:extLst>
          </p:cNvPr>
          <p:cNvSpPr txBox="1">
            <a:spLocks/>
          </p:cNvSpPr>
          <p:nvPr/>
        </p:nvSpPr>
        <p:spPr>
          <a:xfrm>
            <a:off x="1114098" y="167730"/>
            <a:ext cx="3463158" cy="4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AI Learning Advisor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753273-1BD8-46A2-8D5F-F981EEFCC14C}"/>
              </a:ext>
            </a:extLst>
          </p:cNvPr>
          <p:cNvGrpSpPr/>
          <p:nvPr/>
        </p:nvGrpSpPr>
        <p:grpSpPr>
          <a:xfrm>
            <a:off x="1040524" y="230192"/>
            <a:ext cx="3179380" cy="831356"/>
            <a:chOff x="772508" y="230192"/>
            <a:chExt cx="3373823" cy="8313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B178AB-40BB-4E3A-B016-B576655C3B29}"/>
                </a:ext>
              </a:extLst>
            </p:cNvPr>
            <p:cNvSpPr/>
            <p:nvPr/>
          </p:nvSpPr>
          <p:spPr>
            <a:xfrm flipV="1">
              <a:off x="846082" y="566354"/>
              <a:ext cx="3300249" cy="87211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A25F26-6533-41D9-9224-1AA9745D0E0E}"/>
                </a:ext>
              </a:extLst>
            </p:cNvPr>
            <p:cNvSpPr/>
            <p:nvPr/>
          </p:nvSpPr>
          <p:spPr>
            <a:xfrm rot="5400000">
              <a:off x="393617" y="609083"/>
              <a:ext cx="831356" cy="73574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915B654-0087-48FD-8192-105AAA9157F8}"/>
              </a:ext>
            </a:extLst>
          </p:cNvPr>
          <p:cNvGrpSpPr/>
          <p:nvPr/>
        </p:nvGrpSpPr>
        <p:grpSpPr>
          <a:xfrm>
            <a:off x="603886" y="1177296"/>
            <a:ext cx="2924201" cy="5390497"/>
            <a:chOff x="701524" y="387048"/>
            <a:chExt cx="2830286" cy="621211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49A5516-4AEB-4AF7-994C-499A464C3144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0D00E7B1-603B-48D5-8378-D9424535575C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  <a:ln w="25400">
                <a:solidFill>
                  <a:srgbClr val="8E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5D5D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7EA530D-9133-48F5-90D4-8B9FEDACA3CF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  <a:ln w="25400">
                <a:solidFill>
                  <a:srgbClr val="8E5D5D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CAF666-27E0-4140-B12E-4E64D7A3210C}"/>
                </a:ext>
              </a:extLst>
            </p:cNvPr>
            <p:cNvSpPr/>
            <p:nvPr/>
          </p:nvSpPr>
          <p:spPr>
            <a:xfrm>
              <a:off x="1571928" y="387048"/>
              <a:ext cx="1089478" cy="81578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>
                  <a:ln w="0"/>
                  <a:solidFill>
                    <a:srgbClr val="8E5D5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7137978-5FC0-4D7D-B1AE-FC31999096B4}"/>
              </a:ext>
            </a:extLst>
          </p:cNvPr>
          <p:cNvGrpSpPr/>
          <p:nvPr/>
        </p:nvGrpSpPr>
        <p:grpSpPr>
          <a:xfrm>
            <a:off x="5548420" y="1177296"/>
            <a:ext cx="2924201" cy="5390500"/>
            <a:chOff x="701524" y="387048"/>
            <a:chExt cx="2830286" cy="621211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C5AB25F-2929-4E3A-B7EF-760646F1184B}"/>
                </a:ext>
              </a:extLst>
            </p:cNvPr>
            <p:cNvGrpSpPr/>
            <p:nvPr/>
          </p:nvGrpSpPr>
          <p:grpSpPr>
            <a:xfrm>
              <a:off x="701524" y="387048"/>
              <a:ext cx="2830286" cy="6212114"/>
              <a:chOff x="701524" y="387048"/>
              <a:chExt cx="2830286" cy="6212114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74D3B549-1DBF-4B79-AE26-A9104325D5D2}"/>
                  </a:ext>
                </a:extLst>
              </p:cNvPr>
              <p:cNvSpPr/>
              <p:nvPr/>
            </p:nvSpPr>
            <p:spPr>
              <a:xfrm>
                <a:off x="701524" y="387048"/>
                <a:ext cx="2830286" cy="6212114"/>
              </a:xfrm>
              <a:prstGeom prst="roundRect">
                <a:avLst/>
              </a:prstGeom>
              <a:noFill/>
              <a:ln w="25400">
                <a:solidFill>
                  <a:srgbClr val="8E5D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5D5D"/>
                  </a:solidFill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3E2DE1F-B4A1-4EE7-84B0-485A9B56A176}"/>
                  </a:ext>
                </a:extLst>
              </p:cNvPr>
              <p:cNvCxnSpPr/>
              <p:nvPr/>
            </p:nvCxnSpPr>
            <p:spPr>
              <a:xfrm>
                <a:off x="701524" y="1083733"/>
                <a:ext cx="2830286" cy="0"/>
              </a:xfrm>
              <a:prstGeom prst="line">
                <a:avLst/>
              </a:prstGeom>
              <a:ln w="25400">
                <a:solidFill>
                  <a:srgbClr val="8E5D5D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48B8466-58CB-4F45-8423-EA47C875F2EE}"/>
                </a:ext>
              </a:extLst>
            </p:cNvPr>
            <p:cNvSpPr/>
            <p:nvPr/>
          </p:nvSpPr>
          <p:spPr>
            <a:xfrm>
              <a:off x="1378766" y="387048"/>
              <a:ext cx="1475806" cy="81578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000" dirty="0">
                  <a:ln w="0"/>
                  <a:solidFill>
                    <a:srgbClr val="8E5D5D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13F69F5-D792-473D-9515-62F734478B28}"/>
              </a:ext>
            </a:extLst>
          </p:cNvPr>
          <p:cNvCxnSpPr>
            <a:cxnSpLocks/>
          </p:cNvCxnSpPr>
          <p:nvPr/>
        </p:nvCxnSpPr>
        <p:spPr>
          <a:xfrm>
            <a:off x="2819149" y="2328876"/>
            <a:ext cx="3425453" cy="1"/>
          </a:xfrm>
          <a:prstGeom prst="straightConnector1">
            <a:avLst/>
          </a:prstGeom>
          <a:ln>
            <a:solidFill>
              <a:srgbClr val="8E5D5D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0F25B9-3C35-4886-8017-9AC8D6DD7E29}"/>
              </a:ext>
            </a:extLst>
          </p:cNvPr>
          <p:cNvCxnSpPr>
            <a:cxnSpLocks/>
          </p:cNvCxnSpPr>
          <p:nvPr/>
        </p:nvCxnSpPr>
        <p:spPr>
          <a:xfrm flipH="1">
            <a:off x="2826239" y="2815918"/>
            <a:ext cx="3411299" cy="0"/>
          </a:xfrm>
          <a:prstGeom prst="straightConnector1">
            <a:avLst/>
          </a:prstGeom>
          <a:ln>
            <a:solidFill>
              <a:srgbClr val="5E6674"/>
            </a:solidFill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37733F7-70EA-4FBE-98C9-46E8A433C85D}"/>
              </a:ext>
            </a:extLst>
          </p:cNvPr>
          <p:cNvCxnSpPr>
            <a:cxnSpLocks/>
          </p:cNvCxnSpPr>
          <p:nvPr/>
        </p:nvCxnSpPr>
        <p:spPr>
          <a:xfrm>
            <a:off x="2842920" y="3525941"/>
            <a:ext cx="3425453" cy="1"/>
          </a:xfrm>
          <a:prstGeom prst="straightConnector1">
            <a:avLst/>
          </a:prstGeom>
          <a:ln>
            <a:solidFill>
              <a:srgbClr val="8E5D5D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8A8E7C8-C5E7-490B-98AB-587B0DD1A874}"/>
              </a:ext>
            </a:extLst>
          </p:cNvPr>
          <p:cNvSpPr/>
          <p:nvPr/>
        </p:nvSpPr>
        <p:spPr>
          <a:xfrm>
            <a:off x="1383240" y="2213345"/>
            <a:ext cx="1265664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CED22A-7521-4A5E-881B-C5BAFBEB4BF1}"/>
              </a:ext>
            </a:extLst>
          </p:cNvPr>
          <p:cNvSpPr/>
          <p:nvPr/>
        </p:nvSpPr>
        <p:spPr>
          <a:xfrm>
            <a:off x="3438091" y="2008236"/>
            <a:ext cx="2098730" cy="6041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username, password,</a:t>
            </a:r>
          </a:p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email, career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DB6ADF-32B7-4800-B517-CBF922FBEF34}"/>
              </a:ext>
            </a:extLst>
          </p:cNvPr>
          <p:cNvSpPr/>
          <p:nvPr/>
        </p:nvSpPr>
        <p:spPr>
          <a:xfrm>
            <a:off x="3891409" y="2509816"/>
            <a:ext cx="9796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F2ADAD9-12A9-43A8-AD9C-DC8EE00180C3}"/>
              </a:ext>
            </a:extLst>
          </p:cNvPr>
          <p:cNvCxnSpPr>
            <a:cxnSpLocks/>
          </p:cNvCxnSpPr>
          <p:nvPr/>
        </p:nvCxnSpPr>
        <p:spPr>
          <a:xfrm flipH="1">
            <a:off x="2842920" y="3902579"/>
            <a:ext cx="3379201" cy="4164"/>
          </a:xfrm>
          <a:prstGeom prst="straightConnector1">
            <a:avLst/>
          </a:prstGeom>
          <a:ln>
            <a:solidFill>
              <a:srgbClr val="5E6674"/>
            </a:solidFill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EB22A01-C644-4060-80D9-6D79FBF9F36E}"/>
              </a:ext>
            </a:extLst>
          </p:cNvPr>
          <p:cNvSpPr/>
          <p:nvPr/>
        </p:nvSpPr>
        <p:spPr>
          <a:xfrm>
            <a:off x="4068342" y="3594499"/>
            <a:ext cx="868178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Success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881745-89DC-4209-9FBA-E308985D7D50}"/>
              </a:ext>
            </a:extLst>
          </p:cNvPr>
          <p:cNvSpPr/>
          <p:nvPr/>
        </p:nvSpPr>
        <p:spPr>
          <a:xfrm>
            <a:off x="3536504" y="3202061"/>
            <a:ext cx="2052356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username, password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DF6DAC-23D7-496C-A0DA-0FA34581DD58}"/>
              </a:ext>
            </a:extLst>
          </p:cNvPr>
          <p:cNvSpPr/>
          <p:nvPr/>
        </p:nvSpPr>
        <p:spPr>
          <a:xfrm>
            <a:off x="6361181" y="2213344"/>
            <a:ext cx="1191135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E69FAC-B964-45EB-A128-BB27C3A9813E}"/>
              </a:ext>
            </a:extLst>
          </p:cNvPr>
          <p:cNvSpPr/>
          <p:nvPr/>
        </p:nvSpPr>
        <p:spPr>
          <a:xfrm>
            <a:off x="1451366" y="3576250"/>
            <a:ext cx="1124888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9759A2-A0B3-4309-8D91-B6BC09E15B7C}"/>
              </a:ext>
            </a:extLst>
          </p:cNvPr>
          <p:cNvSpPr/>
          <p:nvPr/>
        </p:nvSpPr>
        <p:spPr>
          <a:xfrm>
            <a:off x="6482485" y="3565095"/>
            <a:ext cx="1020547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810D354-D707-469A-8577-3DCA52F633FE}"/>
              </a:ext>
            </a:extLst>
          </p:cNvPr>
          <p:cNvCxnSpPr>
            <a:cxnSpLocks/>
          </p:cNvCxnSpPr>
          <p:nvPr/>
        </p:nvCxnSpPr>
        <p:spPr>
          <a:xfrm>
            <a:off x="2816643" y="4756554"/>
            <a:ext cx="3425453" cy="1"/>
          </a:xfrm>
          <a:prstGeom prst="straightConnector1">
            <a:avLst/>
          </a:prstGeom>
          <a:ln>
            <a:solidFill>
              <a:srgbClr val="8E5D5D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45E0B56-A3BF-4AFA-B3C9-0DB8D2B502A5}"/>
              </a:ext>
            </a:extLst>
          </p:cNvPr>
          <p:cNvCxnSpPr>
            <a:cxnSpLocks/>
          </p:cNvCxnSpPr>
          <p:nvPr/>
        </p:nvCxnSpPr>
        <p:spPr>
          <a:xfrm flipH="1">
            <a:off x="2816643" y="5127395"/>
            <a:ext cx="3379201" cy="5798"/>
          </a:xfrm>
          <a:prstGeom prst="straightConnector1">
            <a:avLst/>
          </a:prstGeom>
          <a:ln>
            <a:solidFill>
              <a:srgbClr val="5E6674"/>
            </a:solidFill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AE4411C-FEB8-42CA-8B18-92379ECE505B}"/>
              </a:ext>
            </a:extLst>
          </p:cNvPr>
          <p:cNvSpPr/>
          <p:nvPr/>
        </p:nvSpPr>
        <p:spPr>
          <a:xfrm>
            <a:off x="3725974" y="4803600"/>
            <a:ext cx="148656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Questionnaire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C306DC-03A6-4781-B0B9-4B3117AC24BC}"/>
              </a:ext>
            </a:extLst>
          </p:cNvPr>
          <p:cNvSpPr/>
          <p:nvPr/>
        </p:nvSpPr>
        <p:spPr>
          <a:xfrm>
            <a:off x="3978304" y="4427327"/>
            <a:ext cx="1085140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43112BC-BF62-4DF5-B391-31E189F6AC8C}"/>
              </a:ext>
            </a:extLst>
          </p:cNvPr>
          <p:cNvSpPr/>
          <p:nvPr/>
        </p:nvSpPr>
        <p:spPr>
          <a:xfrm>
            <a:off x="1633306" y="4725098"/>
            <a:ext cx="748931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A4E1460-989E-4BEF-A81E-9EF93BA68783}"/>
              </a:ext>
            </a:extLst>
          </p:cNvPr>
          <p:cNvSpPr/>
          <p:nvPr/>
        </p:nvSpPr>
        <p:spPr>
          <a:xfrm>
            <a:off x="6371891" y="4739061"/>
            <a:ext cx="1277258" cy="47698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FA51AF-7BDE-4A10-92E4-8E7259EB8BC7}"/>
              </a:ext>
            </a:extLst>
          </p:cNvPr>
          <p:cNvCxnSpPr>
            <a:cxnSpLocks/>
          </p:cNvCxnSpPr>
          <p:nvPr/>
        </p:nvCxnSpPr>
        <p:spPr>
          <a:xfrm>
            <a:off x="2880404" y="5647896"/>
            <a:ext cx="3425453" cy="1"/>
          </a:xfrm>
          <a:prstGeom prst="straightConnector1">
            <a:avLst/>
          </a:prstGeom>
          <a:ln>
            <a:solidFill>
              <a:srgbClr val="8E5D5D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49DC4F8-E822-40A0-B4F1-9AE89B554A9F}"/>
              </a:ext>
            </a:extLst>
          </p:cNvPr>
          <p:cNvCxnSpPr>
            <a:cxnSpLocks/>
          </p:cNvCxnSpPr>
          <p:nvPr/>
        </p:nvCxnSpPr>
        <p:spPr>
          <a:xfrm flipH="1">
            <a:off x="2880404" y="6061367"/>
            <a:ext cx="3425453" cy="0"/>
          </a:xfrm>
          <a:prstGeom prst="straightConnector1">
            <a:avLst/>
          </a:prstGeom>
          <a:ln>
            <a:solidFill>
              <a:srgbClr val="5E6674"/>
            </a:solidFill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A1EB6AA4-3581-4322-BC1E-CE735DD96146}"/>
              </a:ext>
            </a:extLst>
          </p:cNvPr>
          <p:cNvSpPr/>
          <p:nvPr/>
        </p:nvSpPr>
        <p:spPr>
          <a:xfrm>
            <a:off x="3853481" y="5711579"/>
            <a:ext cx="1538936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Ability Analysis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FB13473-860B-49BC-A29C-90AA8086F733}"/>
              </a:ext>
            </a:extLst>
          </p:cNvPr>
          <p:cNvSpPr/>
          <p:nvPr/>
        </p:nvSpPr>
        <p:spPr>
          <a:xfrm>
            <a:off x="4042065" y="5318669"/>
            <a:ext cx="1085140" cy="3497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CFA62B3-2DDD-4D45-8875-8DD59534227F}"/>
              </a:ext>
            </a:extLst>
          </p:cNvPr>
          <p:cNvSpPr/>
          <p:nvPr/>
        </p:nvSpPr>
        <p:spPr>
          <a:xfrm>
            <a:off x="1488490" y="5526527"/>
            <a:ext cx="1111638" cy="476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9E1B0D1-1712-45D8-80B6-2873C14966C6}"/>
              </a:ext>
            </a:extLst>
          </p:cNvPr>
          <p:cNvCxnSpPr>
            <a:cxnSpLocks/>
          </p:cNvCxnSpPr>
          <p:nvPr/>
        </p:nvCxnSpPr>
        <p:spPr>
          <a:xfrm>
            <a:off x="603887" y="3039192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CE22BC-B968-4641-A82E-6E9A034425CA}"/>
              </a:ext>
            </a:extLst>
          </p:cNvPr>
          <p:cNvCxnSpPr>
            <a:cxnSpLocks/>
          </p:cNvCxnSpPr>
          <p:nvPr/>
        </p:nvCxnSpPr>
        <p:spPr>
          <a:xfrm>
            <a:off x="603887" y="4385041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C94B7E2-2447-4AA0-B8F7-15E5FF1638CC}"/>
              </a:ext>
            </a:extLst>
          </p:cNvPr>
          <p:cNvCxnSpPr>
            <a:cxnSpLocks/>
          </p:cNvCxnSpPr>
          <p:nvPr/>
        </p:nvCxnSpPr>
        <p:spPr>
          <a:xfrm>
            <a:off x="582209" y="5428910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AEBE771-76E5-4DD1-87F5-C1FC3D11E7EE}"/>
              </a:ext>
            </a:extLst>
          </p:cNvPr>
          <p:cNvCxnSpPr>
            <a:cxnSpLocks/>
          </p:cNvCxnSpPr>
          <p:nvPr/>
        </p:nvCxnSpPr>
        <p:spPr>
          <a:xfrm>
            <a:off x="5548421" y="3039192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124FE5-E30A-4865-B6EB-036A38C89776}"/>
              </a:ext>
            </a:extLst>
          </p:cNvPr>
          <p:cNvCxnSpPr>
            <a:cxnSpLocks/>
          </p:cNvCxnSpPr>
          <p:nvPr/>
        </p:nvCxnSpPr>
        <p:spPr>
          <a:xfrm>
            <a:off x="5548421" y="4341277"/>
            <a:ext cx="2924201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DAF80E1A-6081-4D9E-AFB6-1F0FB2637CB9}"/>
              </a:ext>
            </a:extLst>
          </p:cNvPr>
          <p:cNvSpPr/>
          <p:nvPr/>
        </p:nvSpPr>
        <p:spPr>
          <a:xfrm>
            <a:off x="1761139" y="6043651"/>
            <a:ext cx="493264" cy="493264"/>
          </a:xfrm>
          <a:prstGeom prst="ellipse">
            <a:avLst/>
          </a:prstGeom>
          <a:noFill/>
          <a:ln>
            <a:solidFill>
              <a:srgbClr val="8E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E5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69000">
              <a:srgbClr val="8E5D5D">
                <a:alpha val="17000"/>
              </a:srgbClr>
            </a:gs>
            <a:gs pos="100000">
              <a:schemeClr val="accent3">
                <a:lumMod val="30000"/>
                <a:lumOff val="7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069F-3B92-4831-B8AA-5C02229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97" y="682103"/>
            <a:ext cx="7886700" cy="495193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How the APP Works</a:t>
            </a:r>
            <a:endParaRPr lang="zh-CN" altLang="en-US" sz="32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2F5AAC-4AA0-48CF-916D-8D2EAB26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" y="230190"/>
            <a:ext cx="829508" cy="82950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82CCF51-4FB8-48B7-AC24-CF884BFB2B77}"/>
              </a:ext>
            </a:extLst>
          </p:cNvPr>
          <p:cNvSpPr txBox="1">
            <a:spLocks/>
          </p:cNvSpPr>
          <p:nvPr/>
        </p:nvSpPr>
        <p:spPr>
          <a:xfrm>
            <a:off x="1114098" y="167730"/>
            <a:ext cx="3463158" cy="4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AI Learning Advisor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753273-1BD8-46A2-8D5F-F981EEFCC14C}"/>
              </a:ext>
            </a:extLst>
          </p:cNvPr>
          <p:cNvGrpSpPr/>
          <p:nvPr/>
        </p:nvGrpSpPr>
        <p:grpSpPr>
          <a:xfrm>
            <a:off x="1040524" y="230192"/>
            <a:ext cx="3179380" cy="831356"/>
            <a:chOff x="772508" y="230192"/>
            <a:chExt cx="3373823" cy="8313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B178AB-40BB-4E3A-B016-B576655C3B29}"/>
                </a:ext>
              </a:extLst>
            </p:cNvPr>
            <p:cNvSpPr/>
            <p:nvPr/>
          </p:nvSpPr>
          <p:spPr>
            <a:xfrm flipV="1">
              <a:off x="846082" y="566354"/>
              <a:ext cx="3300249" cy="87211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A25F26-6533-41D9-9224-1AA9745D0E0E}"/>
                </a:ext>
              </a:extLst>
            </p:cNvPr>
            <p:cNvSpPr/>
            <p:nvPr/>
          </p:nvSpPr>
          <p:spPr>
            <a:xfrm rot="5400000">
              <a:off x="393617" y="609083"/>
              <a:ext cx="831356" cy="73574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07C6100-E882-40FC-92B5-FE47310BF27A}"/>
              </a:ext>
            </a:extLst>
          </p:cNvPr>
          <p:cNvGrpSpPr/>
          <p:nvPr/>
        </p:nvGrpSpPr>
        <p:grpSpPr>
          <a:xfrm>
            <a:off x="599620" y="1205834"/>
            <a:ext cx="2830286" cy="5297709"/>
            <a:chOff x="701524" y="387048"/>
            <a:chExt cx="2830286" cy="6212114"/>
          </a:xfrm>
        </p:grpSpPr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08012C55-109E-4C14-877F-4FF35CF631B5}"/>
                </a:ext>
              </a:extLst>
            </p:cNvPr>
            <p:cNvSpPr/>
            <p:nvPr/>
          </p:nvSpPr>
          <p:spPr>
            <a:xfrm>
              <a:off x="701524" y="387048"/>
              <a:ext cx="2830286" cy="6212114"/>
            </a:xfrm>
            <a:prstGeom prst="roundRect">
              <a:avLst/>
            </a:prstGeom>
            <a:noFill/>
            <a:ln w="25400">
              <a:solidFill>
                <a:srgbClr val="8E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5D5D"/>
                </a:solidFill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00DDCB4-5E6E-439A-ADC0-C16FC6110986}"/>
                </a:ext>
              </a:extLst>
            </p:cNvPr>
            <p:cNvCxnSpPr/>
            <p:nvPr/>
          </p:nvCxnSpPr>
          <p:spPr>
            <a:xfrm>
              <a:off x="701524" y="1083733"/>
              <a:ext cx="2830286" cy="0"/>
            </a:xfrm>
            <a:prstGeom prst="line">
              <a:avLst/>
            </a:prstGeom>
            <a:ln w="25400">
              <a:solidFill>
                <a:srgbClr val="8E5D5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09EDE24E-7E9C-4622-80DC-1853E6EE077A}"/>
              </a:ext>
            </a:extLst>
          </p:cNvPr>
          <p:cNvSpPr/>
          <p:nvPr/>
        </p:nvSpPr>
        <p:spPr>
          <a:xfrm>
            <a:off x="1451949" y="1205834"/>
            <a:ext cx="1125629" cy="707886"/>
          </a:xfrm>
          <a:prstGeom prst="rect">
            <a:avLst/>
          </a:prstGeom>
          <a:noFill/>
          <a:ln w="25400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EB6EFD97-A95F-4109-B30E-8DB66C1BAE63}"/>
              </a:ext>
            </a:extLst>
          </p:cNvPr>
          <p:cNvGrpSpPr/>
          <p:nvPr/>
        </p:nvGrpSpPr>
        <p:grpSpPr>
          <a:xfrm>
            <a:off x="5544154" y="1205832"/>
            <a:ext cx="2830286" cy="5297709"/>
            <a:chOff x="701524" y="387048"/>
            <a:chExt cx="2830286" cy="6212114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35942E1F-6F56-4BFE-B653-E94136D9F138}"/>
                </a:ext>
              </a:extLst>
            </p:cNvPr>
            <p:cNvSpPr/>
            <p:nvPr/>
          </p:nvSpPr>
          <p:spPr>
            <a:xfrm>
              <a:off x="701524" y="387048"/>
              <a:ext cx="2830286" cy="6212114"/>
            </a:xfrm>
            <a:prstGeom prst="roundRect">
              <a:avLst/>
            </a:prstGeom>
            <a:noFill/>
            <a:ln w="25400">
              <a:solidFill>
                <a:srgbClr val="8E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5D5D"/>
                </a:solidFill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C2E9A03-0538-49BF-8B9D-409C3D8F7506}"/>
                </a:ext>
              </a:extLst>
            </p:cNvPr>
            <p:cNvCxnSpPr/>
            <p:nvPr/>
          </p:nvCxnSpPr>
          <p:spPr>
            <a:xfrm>
              <a:off x="701524" y="1083733"/>
              <a:ext cx="2830286" cy="0"/>
            </a:xfrm>
            <a:prstGeom prst="line">
              <a:avLst/>
            </a:prstGeom>
            <a:ln>
              <a:solidFill>
                <a:srgbClr val="8E5D5D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8A700B71-4E66-4810-980B-E1CD55ECB5A1}"/>
              </a:ext>
            </a:extLst>
          </p:cNvPr>
          <p:cNvSpPr/>
          <p:nvPr/>
        </p:nvSpPr>
        <p:spPr>
          <a:xfrm>
            <a:off x="6196910" y="1205832"/>
            <a:ext cx="15247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DA9944A-309B-40ED-A081-6BF3581EF83E}"/>
              </a:ext>
            </a:extLst>
          </p:cNvPr>
          <p:cNvCxnSpPr/>
          <p:nvPr/>
        </p:nvCxnSpPr>
        <p:spPr>
          <a:xfrm>
            <a:off x="2883201" y="2166985"/>
            <a:ext cx="3315440" cy="0"/>
          </a:xfrm>
          <a:prstGeom prst="straightConnector1">
            <a:avLst/>
          </a:prstGeom>
          <a:ln>
            <a:solidFill>
              <a:srgbClr val="8E5D5D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AE481AA-6971-4185-BBFD-29639E0AF8AB}"/>
              </a:ext>
            </a:extLst>
          </p:cNvPr>
          <p:cNvCxnSpPr>
            <a:cxnSpLocks/>
          </p:cNvCxnSpPr>
          <p:nvPr/>
        </p:nvCxnSpPr>
        <p:spPr>
          <a:xfrm rot="10800000">
            <a:off x="2823935" y="3708461"/>
            <a:ext cx="3315440" cy="0"/>
          </a:xfrm>
          <a:prstGeom prst="straightConnector1">
            <a:avLst/>
          </a:prstGeom>
          <a:ln>
            <a:solidFill>
              <a:srgbClr val="5E6674"/>
            </a:solidFill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61351CD3-260B-4E16-8298-D1FB5B9F53ED}"/>
              </a:ext>
            </a:extLst>
          </p:cNvPr>
          <p:cNvSpPr/>
          <p:nvPr/>
        </p:nvSpPr>
        <p:spPr>
          <a:xfrm>
            <a:off x="1279025" y="2441061"/>
            <a:ext cx="13881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Skill Tree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5D2823D-E957-4FF8-A442-BB59DDBDA3C7}"/>
              </a:ext>
            </a:extLst>
          </p:cNvPr>
          <p:cNvSpPr/>
          <p:nvPr/>
        </p:nvSpPr>
        <p:spPr>
          <a:xfrm>
            <a:off x="3992662" y="1865748"/>
            <a:ext cx="105028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BCFEDE6-985A-48F2-A4D5-E3A61BD93059}"/>
              </a:ext>
            </a:extLst>
          </p:cNvPr>
          <p:cNvSpPr/>
          <p:nvPr/>
        </p:nvSpPr>
        <p:spPr>
          <a:xfrm>
            <a:off x="3851867" y="3391054"/>
            <a:ext cx="1235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SkillTree.png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985CC76-948E-426F-8FCD-08986ABF3435}"/>
              </a:ext>
            </a:extLst>
          </p:cNvPr>
          <p:cNvSpPr/>
          <p:nvPr/>
        </p:nvSpPr>
        <p:spPr>
          <a:xfrm>
            <a:off x="6287986" y="1933094"/>
            <a:ext cx="12907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6E487B4-4741-47FB-8204-088E60ACD839}"/>
              </a:ext>
            </a:extLst>
          </p:cNvPr>
          <p:cNvSpPr/>
          <p:nvPr/>
        </p:nvSpPr>
        <p:spPr>
          <a:xfrm>
            <a:off x="7040848" y="2748406"/>
            <a:ext cx="12678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Learned Points</a:t>
            </a:r>
            <a:endParaRPr lang="zh-CN" altLang="en-US" sz="1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1B0F33E-11F9-44D0-83B1-C0533B4CD789}"/>
              </a:ext>
            </a:extLst>
          </p:cNvPr>
          <p:cNvCxnSpPr/>
          <p:nvPr/>
        </p:nvCxnSpPr>
        <p:spPr>
          <a:xfrm>
            <a:off x="2812376" y="4681705"/>
            <a:ext cx="3315440" cy="0"/>
          </a:xfrm>
          <a:prstGeom prst="straightConnector1">
            <a:avLst/>
          </a:prstGeom>
          <a:ln>
            <a:solidFill>
              <a:srgbClr val="8E5D5D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5D86CCD-F373-4771-B62E-C41D9B600082}"/>
              </a:ext>
            </a:extLst>
          </p:cNvPr>
          <p:cNvCxnSpPr>
            <a:cxnSpLocks/>
          </p:cNvCxnSpPr>
          <p:nvPr/>
        </p:nvCxnSpPr>
        <p:spPr>
          <a:xfrm rot="10800000">
            <a:off x="2745865" y="5919372"/>
            <a:ext cx="3315440" cy="0"/>
          </a:xfrm>
          <a:prstGeom prst="straightConnector1">
            <a:avLst/>
          </a:prstGeom>
          <a:ln>
            <a:solidFill>
              <a:srgbClr val="5E6674"/>
            </a:solidFill>
            <a:tailEnd type="stealth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B732B601-BA9D-4F09-B6D0-09B023981D24}"/>
              </a:ext>
            </a:extLst>
          </p:cNvPr>
          <p:cNvSpPr/>
          <p:nvPr/>
        </p:nvSpPr>
        <p:spPr>
          <a:xfrm>
            <a:off x="3379292" y="5633588"/>
            <a:ext cx="22154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 Page,</a:t>
            </a:r>
          </a:p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Advertising optimization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16409A8-6785-4EA2-B74B-BABF38FA3404}"/>
              </a:ext>
            </a:extLst>
          </p:cNvPr>
          <p:cNvSpPr/>
          <p:nvPr/>
        </p:nvSpPr>
        <p:spPr>
          <a:xfrm>
            <a:off x="3785684" y="4363712"/>
            <a:ext cx="14269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 err="1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Username,pID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BA85CAA-1A4D-4F96-B6C6-737C90C76E80}"/>
              </a:ext>
            </a:extLst>
          </p:cNvPr>
          <p:cNvSpPr/>
          <p:nvPr/>
        </p:nvSpPr>
        <p:spPr>
          <a:xfrm>
            <a:off x="1162146" y="5020831"/>
            <a:ext cx="16546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algn="ctr"/>
            <a:r>
              <a:rPr lang="en-US" altLang="zh-CN" sz="2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CN" altLang="en-US" sz="2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ADF45F7E-5AA0-4E50-B69C-AE6960BFE72E}"/>
              </a:ext>
            </a:extLst>
          </p:cNvPr>
          <p:cNvCxnSpPr/>
          <p:nvPr/>
        </p:nvCxnSpPr>
        <p:spPr>
          <a:xfrm>
            <a:off x="599620" y="3915299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2BEC3150-2B4D-4E13-BFC2-9F6646B4B44D}"/>
              </a:ext>
            </a:extLst>
          </p:cNvPr>
          <p:cNvCxnSpPr/>
          <p:nvPr/>
        </p:nvCxnSpPr>
        <p:spPr>
          <a:xfrm>
            <a:off x="5544154" y="3871535"/>
            <a:ext cx="283028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74838A9-DF18-40FE-8D1A-800AAC930626}"/>
              </a:ext>
            </a:extLst>
          </p:cNvPr>
          <p:cNvCxnSpPr>
            <a:cxnSpLocks/>
          </p:cNvCxnSpPr>
          <p:nvPr/>
        </p:nvCxnSpPr>
        <p:spPr>
          <a:xfrm>
            <a:off x="7040847" y="2350482"/>
            <a:ext cx="679108" cy="38201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B2B887-670B-4905-BE79-3E0FBB258248}"/>
              </a:ext>
            </a:extLst>
          </p:cNvPr>
          <p:cNvCxnSpPr>
            <a:cxnSpLocks/>
          </p:cNvCxnSpPr>
          <p:nvPr/>
        </p:nvCxnSpPr>
        <p:spPr>
          <a:xfrm flipH="1">
            <a:off x="7040848" y="3054384"/>
            <a:ext cx="680587" cy="47993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A4D2B58B-CD7C-4092-B5B7-0E105DA99479}"/>
              </a:ext>
            </a:extLst>
          </p:cNvPr>
          <p:cNvSpPr/>
          <p:nvPr/>
        </p:nvSpPr>
        <p:spPr>
          <a:xfrm>
            <a:off x="6340187" y="3497850"/>
            <a:ext cx="16251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Replot SkillTree.png</a:t>
            </a:r>
            <a:endParaRPr lang="zh-CN" altLang="en-US" sz="1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5BA651D-7A10-43C9-BA2B-E358FFD3C93F}"/>
              </a:ext>
            </a:extLst>
          </p:cNvPr>
          <p:cNvSpPr/>
          <p:nvPr/>
        </p:nvSpPr>
        <p:spPr>
          <a:xfrm>
            <a:off x="7160191" y="4087614"/>
            <a:ext cx="9204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 err="1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UserInfo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861D4CE-567F-48F1-994C-5D539A2F658C}"/>
              </a:ext>
            </a:extLst>
          </p:cNvPr>
          <p:cNvSpPr/>
          <p:nvPr/>
        </p:nvSpPr>
        <p:spPr>
          <a:xfrm>
            <a:off x="7054292" y="4938803"/>
            <a:ext cx="133132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Career Selected</a:t>
            </a:r>
            <a:endParaRPr lang="zh-CN" altLang="en-US" sz="1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A3F58225-588D-4E48-8DF7-1200123EFE28}"/>
              </a:ext>
            </a:extLst>
          </p:cNvPr>
          <p:cNvCxnSpPr>
            <a:cxnSpLocks/>
          </p:cNvCxnSpPr>
          <p:nvPr/>
        </p:nvCxnSpPr>
        <p:spPr>
          <a:xfrm>
            <a:off x="7647419" y="4443146"/>
            <a:ext cx="54012" cy="48372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7E1AAF5-A4BE-4AA5-B05E-7FC9F59D5270}"/>
              </a:ext>
            </a:extLst>
          </p:cNvPr>
          <p:cNvCxnSpPr>
            <a:cxnSpLocks/>
          </p:cNvCxnSpPr>
          <p:nvPr/>
        </p:nvCxnSpPr>
        <p:spPr>
          <a:xfrm flipH="1">
            <a:off x="7221517" y="5231783"/>
            <a:ext cx="454389" cy="49539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AEFA00F1-2593-44A1-8EC1-4931A43902DA}"/>
              </a:ext>
            </a:extLst>
          </p:cNvPr>
          <p:cNvSpPr/>
          <p:nvPr/>
        </p:nvSpPr>
        <p:spPr>
          <a:xfrm>
            <a:off x="6122368" y="5675249"/>
            <a:ext cx="19697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Advertising optimization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98D052D-FD5A-4565-97BE-033E1C1AF6A9}"/>
              </a:ext>
            </a:extLst>
          </p:cNvPr>
          <p:cNvSpPr/>
          <p:nvPr/>
        </p:nvSpPr>
        <p:spPr>
          <a:xfrm>
            <a:off x="6028396" y="4084997"/>
            <a:ext cx="763734" cy="344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Points</a:t>
            </a:r>
            <a:endParaRPr lang="zh-CN" altLang="en-US" sz="16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8E84512-CCE2-4262-B1A8-E24EA6C78683}"/>
              </a:ext>
            </a:extLst>
          </p:cNvPr>
          <p:cNvCxnSpPr>
            <a:cxnSpLocks/>
          </p:cNvCxnSpPr>
          <p:nvPr/>
        </p:nvCxnSpPr>
        <p:spPr>
          <a:xfrm flipH="1">
            <a:off x="6370108" y="4443146"/>
            <a:ext cx="49027" cy="54468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A0CADFDB-EDB7-4DBE-A4AE-164B622677F3}"/>
              </a:ext>
            </a:extLst>
          </p:cNvPr>
          <p:cNvSpPr/>
          <p:nvPr/>
        </p:nvSpPr>
        <p:spPr>
          <a:xfrm>
            <a:off x="5876381" y="4971895"/>
            <a:ext cx="9531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solidFill>
                  <a:srgbClr val="8E5D5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 Page</a:t>
            </a:r>
            <a:endParaRPr lang="zh-CN" altLang="en-US" sz="1400" dirty="0">
              <a:ln w="0"/>
              <a:solidFill>
                <a:srgbClr val="8E5D5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1038CEA-65A7-4E46-8DF0-99362BE20488}"/>
              </a:ext>
            </a:extLst>
          </p:cNvPr>
          <p:cNvCxnSpPr>
            <a:cxnSpLocks/>
          </p:cNvCxnSpPr>
          <p:nvPr/>
        </p:nvCxnSpPr>
        <p:spPr>
          <a:xfrm>
            <a:off x="6342312" y="5238910"/>
            <a:ext cx="506196" cy="49130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9A481ADA-B35F-4FD1-A01B-0908EC3F6D88}"/>
              </a:ext>
            </a:extLst>
          </p:cNvPr>
          <p:cNvSpPr/>
          <p:nvPr/>
        </p:nvSpPr>
        <p:spPr>
          <a:xfrm>
            <a:off x="1726461" y="5947155"/>
            <a:ext cx="493264" cy="493264"/>
          </a:xfrm>
          <a:prstGeom prst="ellipse">
            <a:avLst/>
          </a:prstGeom>
          <a:noFill/>
          <a:ln>
            <a:solidFill>
              <a:srgbClr val="8E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E5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0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69000">
              <a:srgbClr val="8E5D5D">
                <a:alpha val="17000"/>
              </a:srgbClr>
            </a:gs>
            <a:gs pos="100000">
              <a:schemeClr val="accent3">
                <a:lumMod val="30000"/>
                <a:lumOff val="70000"/>
                <a:alpha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069F-3B92-4831-B8AA-5C02229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97" y="682103"/>
            <a:ext cx="7886700" cy="495193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How the APP Works</a:t>
            </a:r>
            <a:endParaRPr lang="zh-CN" altLang="en-US" sz="32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2F5AAC-4AA0-48CF-916D-8D2EAB26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3" y="230190"/>
            <a:ext cx="829508" cy="82950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F82CCF51-4FB8-48B7-AC24-CF884BFB2B77}"/>
              </a:ext>
            </a:extLst>
          </p:cNvPr>
          <p:cNvSpPr txBox="1">
            <a:spLocks/>
          </p:cNvSpPr>
          <p:nvPr/>
        </p:nvSpPr>
        <p:spPr>
          <a:xfrm>
            <a:off x="1114098" y="167730"/>
            <a:ext cx="3463158" cy="451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8E5D5D"/>
                </a:solidFill>
                <a:latin typeface="Arvo" panose="02000000000000000000" pitchFamily="2" charset="0"/>
              </a:rPr>
              <a:t>AI Learning Advisor</a:t>
            </a:r>
            <a:endParaRPr lang="zh-CN" altLang="en-US" sz="2400" dirty="0">
              <a:solidFill>
                <a:srgbClr val="8E5D5D"/>
              </a:solidFill>
              <a:latin typeface="Arvo" panose="02000000000000000000" pitchFamily="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753273-1BD8-46A2-8D5F-F981EEFCC14C}"/>
              </a:ext>
            </a:extLst>
          </p:cNvPr>
          <p:cNvGrpSpPr/>
          <p:nvPr/>
        </p:nvGrpSpPr>
        <p:grpSpPr>
          <a:xfrm>
            <a:off x="1040524" y="230192"/>
            <a:ext cx="3179380" cy="831356"/>
            <a:chOff x="772508" y="230192"/>
            <a:chExt cx="3373823" cy="8313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CB178AB-40BB-4E3A-B016-B576655C3B29}"/>
                </a:ext>
              </a:extLst>
            </p:cNvPr>
            <p:cNvSpPr/>
            <p:nvPr/>
          </p:nvSpPr>
          <p:spPr>
            <a:xfrm flipV="1">
              <a:off x="846082" y="566354"/>
              <a:ext cx="3300249" cy="87211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A25F26-6533-41D9-9224-1AA9745D0E0E}"/>
                </a:ext>
              </a:extLst>
            </p:cNvPr>
            <p:cNvSpPr/>
            <p:nvPr/>
          </p:nvSpPr>
          <p:spPr>
            <a:xfrm rot="5400000">
              <a:off x="393617" y="609083"/>
              <a:ext cx="831356" cy="73574"/>
            </a:xfrm>
            <a:prstGeom prst="rect">
              <a:avLst/>
            </a:prstGeom>
            <a:solidFill>
              <a:srgbClr val="8E5D5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标题 1">
            <a:extLst>
              <a:ext uri="{FF2B5EF4-FFF2-40B4-BE49-F238E27FC236}">
                <a16:creationId xmlns:a16="http://schemas.microsoft.com/office/drawing/2014/main" id="{95DC4E9F-5CCD-4D76-B2D2-813463CF0A91}"/>
              </a:ext>
            </a:extLst>
          </p:cNvPr>
          <p:cNvSpPr txBox="1">
            <a:spLocks/>
          </p:cNvSpPr>
          <p:nvPr/>
        </p:nvSpPr>
        <p:spPr>
          <a:xfrm>
            <a:off x="2148446" y="1428378"/>
            <a:ext cx="4857115" cy="1426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Our introduction video</a:t>
            </a:r>
          </a:p>
          <a:p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On </a:t>
            </a:r>
            <a:r>
              <a:rPr lang="en-US" altLang="zh-CN" sz="3200" dirty="0" err="1">
                <a:solidFill>
                  <a:srgbClr val="8E5D5D"/>
                </a:solidFill>
                <a:latin typeface="Arvo" panose="02000000000000000000" pitchFamily="2" charset="0"/>
              </a:rPr>
              <a:t>Youtube</a:t>
            </a:r>
            <a:r>
              <a:rPr lang="en-US" altLang="zh-CN" sz="3200" dirty="0">
                <a:solidFill>
                  <a:srgbClr val="8E5D5D"/>
                </a:solidFill>
                <a:latin typeface="Arvo" panose="02000000000000000000" pitchFamily="2" charset="0"/>
              </a:rPr>
              <a:t>, Scan us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5B58AE-703E-40FC-AC41-0D17FD9E3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t="3542"/>
          <a:stretch/>
        </p:blipFill>
        <p:spPr>
          <a:xfrm>
            <a:off x="2802134" y="2651276"/>
            <a:ext cx="3157089" cy="32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9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210</Words>
  <Application>Microsoft Office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Arial</vt:lpstr>
      <vt:lpstr>Arvo</vt:lpstr>
      <vt:lpstr>Calibri</vt:lpstr>
      <vt:lpstr>Calibri Light</vt:lpstr>
      <vt:lpstr>Lobster</vt:lpstr>
      <vt:lpstr>Times New Roman</vt:lpstr>
      <vt:lpstr>Office 主题​​</vt:lpstr>
      <vt:lpstr>AI Learning Advisor</vt:lpstr>
      <vt:lpstr>What Problem We Solve</vt:lpstr>
      <vt:lpstr>How We Solve</vt:lpstr>
      <vt:lpstr>What Problem We Solve</vt:lpstr>
      <vt:lpstr>What Problem We Solve</vt:lpstr>
      <vt:lpstr>How the APP Works</vt:lpstr>
      <vt:lpstr>How the APP Works</vt:lpstr>
      <vt:lpstr>How the APP Works</vt:lpstr>
      <vt:lpstr>How the APP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Jingyu</dc:creator>
  <cp:lastModifiedBy>Yang Jingyu</cp:lastModifiedBy>
  <cp:revision>21</cp:revision>
  <dcterms:created xsi:type="dcterms:W3CDTF">2018-04-22T02:35:18Z</dcterms:created>
  <dcterms:modified xsi:type="dcterms:W3CDTF">2018-04-22T05:14:32Z</dcterms:modified>
</cp:coreProperties>
</file>