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3"/>
  </p:handoutMasterIdLst>
  <p:sldIdLst>
    <p:sldId id="256" r:id="rId3"/>
    <p:sldId id="257" r:id="rId5"/>
    <p:sldId id="262" r:id="rId6"/>
    <p:sldId id="263" r:id="rId7"/>
    <p:sldId id="269" r:id="rId8"/>
    <p:sldId id="264" r:id="rId9"/>
    <p:sldId id="270" r:id="rId10"/>
    <p:sldId id="271" r:id="rId11"/>
    <p:sldId id="266"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47"/>
        <p:guide pos="3837"/>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9450" y="346075"/>
            <a:ext cx="11116945" cy="3419475"/>
          </a:xfrm>
        </p:spPr>
        <p:txBody>
          <a:bodyPr>
            <a:normAutofit fontScale="90000"/>
          </a:bodyPr>
          <a:lstStyle/>
          <a:p>
            <a:r>
              <a:rPr lang="zh-CN" altLang="en-US" dirty="0">
                <a:effectLst/>
              </a:rPr>
              <a:t>Programming Language/Toolchain for quick IoT Prototyping</a:t>
            </a:r>
            <a:endParaRPr lang="zh-CN" altLang="en-US" dirty="0">
              <a:effectLst/>
            </a:endParaRPr>
          </a:p>
        </p:txBody>
      </p:sp>
      <p:sp>
        <p:nvSpPr>
          <p:cNvPr id="5" name="副标题 4"/>
          <p:cNvSpPr>
            <a:spLocks noGrp="1"/>
          </p:cNvSpPr>
          <p:nvPr>
            <p:ph type="subTitle" idx="1"/>
          </p:nvPr>
        </p:nvSpPr>
        <p:spPr>
          <a:xfrm>
            <a:off x="1429385" y="4010343"/>
            <a:ext cx="9144000" cy="1655762"/>
          </a:xfrm>
        </p:spPr>
        <p:txBody>
          <a:bodyPr/>
          <a:lstStyle/>
          <a:p>
            <a:endParaRPr lang="en-US" altLang="zh-CN" dirty="0">
              <a:latin typeface="+mn-lt"/>
            </a:endParaRPr>
          </a:p>
          <a:p>
            <a:r>
              <a:rPr lang="en-US" altLang="zh-CN" dirty="0">
                <a:latin typeface="+mn-lt"/>
              </a:rPr>
              <a:t>Yixiang Wang</a:t>
            </a:r>
            <a:endParaRPr lang="en-US" altLang="zh-CN"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243840" y="178435"/>
            <a:ext cx="11438255" cy="6463665"/>
          </a:xfrm>
        </p:spPr>
        <p:txBody>
          <a:bodyPr>
            <a:normAutofit lnSpcReduction="20000"/>
          </a:bodyPr>
          <a:lstStyle/>
          <a:p>
            <a:pPr algn="l"/>
            <a:r>
              <a:rPr lang="zh-CN" altLang="en-US" b="1" dirty="0">
                <a:latin typeface="+mn-lt"/>
              </a:rPr>
              <a:t>Overview</a:t>
            </a:r>
            <a:endParaRPr lang="zh-CN" altLang="en-US" b="1" dirty="0">
              <a:latin typeface="+mn-lt"/>
            </a:endParaRPr>
          </a:p>
          <a:p>
            <a:pPr algn="l"/>
            <a:r>
              <a:rPr lang="zh-CN" altLang="en-US" dirty="0">
                <a:latin typeface="+mn-lt"/>
              </a:rPr>
              <a:t>The Internet of Things was first introduced by Kevin Ashton in 1982 in a lecture.</a:t>
            </a:r>
            <a:r>
              <a:rPr lang="en-US" altLang="zh-CN" dirty="0">
                <a:latin typeface="+mn-lt"/>
              </a:rPr>
              <a:t> </a:t>
            </a:r>
            <a:r>
              <a:rPr lang="zh-CN" altLang="en-US" dirty="0">
                <a:latin typeface="+mn-lt"/>
                <a:sym typeface="+mn-ea"/>
              </a:rPr>
              <a:t>The Internet of Things is a development of the Internet</a:t>
            </a:r>
            <a:r>
              <a:rPr lang="en-US" altLang="zh-CN" dirty="0">
                <a:latin typeface="+mn-lt"/>
                <a:sym typeface="+mn-ea"/>
              </a:rPr>
              <a:t> (</a:t>
            </a:r>
            <a:r>
              <a:rPr lang="zh-CN" altLang="en-US" dirty="0">
                <a:latin typeface="+mn-lt"/>
                <a:sym typeface="+mn-ea"/>
              </a:rPr>
              <a:t>Yang</a:t>
            </a:r>
            <a:r>
              <a:rPr lang="en-US" altLang="zh-CN" dirty="0">
                <a:latin typeface="+mn-lt"/>
                <a:sym typeface="+mn-ea"/>
              </a:rPr>
              <a:t> et. al., 2011) </a:t>
            </a:r>
            <a:r>
              <a:rPr lang="zh-CN" altLang="en-US" dirty="0">
                <a:latin typeface="+mn-lt"/>
                <a:sym typeface="+mn-ea"/>
              </a:rPr>
              <a:t>, the Internet of Things brings physical objects into the network.</a:t>
            </a:r>
            <a:endParaRPr lang="zh-CN" altLang="en-US" dirty="0">
              <a:latin typeface="+mn-lt"/>
              <a:sym typeface="+mn-ea"/>
            </a:endParaRPr>
          </a:p>
          <a:p>
            <a:pPr algn="l"/>
            <a:endParaRPr lang="zh-CN" altLang="en-US" dirty="0">
              <a:latin typeface="+mn-lt"/>
              <a:sym typeface="+mn-ea"/>
            </a:endParaRPr>
          </a:p>
          <a:p>
            <a:pPr algn="l"/>
            <a:r>
              <a:rPr lang="zh-CN" altLang="en-US" dirty="0">
                <a:latin typeface="+mn-lt"/>
              </a:rPr>
              <a:t>The Internet of Things often involves many areas of technology, such as mechanics, logistics, interaction design, etc., and some of the technicians in these areas are not proficient with programming.</a:t>
            </a:r>
            <a:endParaRPr lang="zh-CN" altLang="en-US" dirty="0">
              <a:latin typeface="+mn-lt"/>
            </a:endParaRPr>
          </a:p>
          <a:p>
            <a:pPr algn="l"/>
            <a:endParaRPr lang="zh-CN" altLang="en-US" dirty="0">
              <a:latin typeface="+mn-lt"/>
            </a:endParaRPr>
          </a:p>
          <a:p>
            <a:pPr algn="l"/>
            <a:r>
              <a:rPr dirty="0">
                <a:latin typeface="+mn-lt"/>
              </a:rPr>
              <a:t>Graphical programming makes it easier for users to create programs (Bak et. al., 2020), so many block programming tools have been designed to make it easier for people with no computer expertise to write programs.</a:t>
            </a:r>
            <a:endParaRPr dirty="0">
              <a:latin typeface="+mn-lt"/>
            </a:endParaRPr>
          </a:p>
          <a:p>
            <a:pPr algn="l"/>
            <a:endParaRPr dirty="0">
              <a:latin typeface="+mn-lt"/>
            </a:endParaRPr>
          </a:p>
          <a:p>
            <a:pPr algn="l"/>
            <a:r>
              <a:rPr lang="zh-CN" altLang="en-US" dirty="0">
                <a:latin typeface="+mn-lt"/>
              </a:rPr>
              <a:t>This project will design an innovative and targeted graphical programming tool for the Internet of Things (IoT) that will most importantly improve the efficiency of building IoT.</a:t>
            </a:r>
            <a:endParaRPr lang="zh-CN" altLang="en-US"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234315" y="178435"/>
            <a:ext cx="11722735" cy="6539865"/>
          </a:xfrm>
        </p:spPr>
        <p:txBody>
          <a:bodyPr>
            <a:normAutofit fontScale="90000" lnSpcReduction="10000"/>
          </a:bodyPr>
          <a:lstStyle/>
          <a:p>
            <a:pPr algn="l"/>
            <a:r>
              <a:rPr lang="zh-CN" altLang="en-US" b="1" dirty="0">
                <a:latin typeface="+mn-lt"/>
              </a:rPr>
              <a:t>Background</a:t>
            </a:r>
            <a:endParaRPr lang="zh-CN" altLang="en-US" b="1" dirty="0">
              <a:latin typeface="+mn-lt"/>
            </a:endParaRPr>
          </a:p>
          <a:p>
            <a:pPr algn="l"/>
            <a:r>
              <a:rPr dirty="0">
                <a:latin typeface="+mn-lt"/>
                <a:sym typeface="+mn-ea"/>
              </a:rPr>
              <a:t>The arduino IDE is the most commonly used arduino program editor, it is very lightweight but at the same time not very comprehensive, for example it has no workspace and all the code is in a single file.</a:t>
            </a:r>
            <a:endParaRPr dirty="0">
              <a:latin typeface="+mn-lt"/>
              <a:sym typeface="+mn-ea"/>
            </a:endParaRPr>
          </a:p>
          <a:p>
            <a:pPr algn="l"/>
            <a:endParaRPr lang="zh-CN" altLang="en-US" dirty="0">
              <a:latin typeface="+mn-lt"/>
              <a:sym typeface="+mn-ea"/>
            </a:endParaRPr>
          </a:p>
          <a:p>
            <a:pPr algn="l"/>
            <a:r>
              <a:rPr lang="en-US" dirty="0">
                <a:latin typeface="+mn-lt"/>
              </a:rPr>
              <a:t>For</a:t>
            </a:r>
            <a:r>
              <a:rPr dirty="0">
                <a:latin typeface="+mn-lt"/>
              </a:rPr>
              <a:t> non-experienced users, the arduino IDE is difficult to use and has only simple error correction features such as keyword colour change. Beginners often encounter various syntax errors when using it and waste a lot of time doing so. The </a:t>
            </a:r>
            <a:r>
              <a:rPr lang="en-US" dirty="0">
                <a:latin typeface="+mn-lt"/>
              </a:rPr>
              <a:t>simple </a:t>
            </a:r>
            <a:r>
              <a:rPr dirty="0">
                <a:latin typeface="+mn-lt"/>
              </a:rPr>
              <a:t>interface also often makes it difficult for non-experts to </a:t>
            </a:r>
            <a:r>
              <a:rPr lang="en-US" dirty="0">
                <a:latin typeface="+mn-lt"/>
              </a:rPr>
              <a:t>understand the code</a:t>
            </a:r>
            <a:r>
              <a:rPr dirty="0">
                <a:latin typeface="+mn-lt"/>
              </a:rPr>
              <a:t>.</a:t>
            </a:r>
            <a:endParaRPr dirty="0">
              <a:latin typeface="+mn-lt"/>
            </a:endParaRPr>
          </a:p>
          <a:p>
            <a:pPr algn="l"/>
            <a:endParaRPr dirty="0">
              <a:latin typeface="+mn-lt"/>
            </a:endParaRPr>
          </a:p>
          <a:p>
            <a:pPr algn="l"/>
            <a:r>
              <a:rPr lang="zh-CN" altLang="en-US" dirty="0">
                <a:latin typeface="+mn-lt"/>
                <a:sym typeface="+mn-ea"/>
              </a:rPr>
              <a:t>Graphical programming has been around for a long time and there have been many graphical programming tools produced so far</a:t>
            </a:r>
            <a:r>
              <a:rPr lang="en-US" altLang="zh-CN" dirty="0">
                <a:latin typeface="+mn-lt"/>
                <a:sym typeface="+mn-ea"/>
              </a:rPr>
              <a:t>(</a:t>
            </a:r>
            <a:r>
              <a:rPr lang="zh-CN" altLang="en-US" dirty="0">
                <a:latin typeface="+mn-lt"/>
                <a:sym typeface="+mn-ea"/>
              </a:rPr>
              <a:t>Lin</a:t>
            </a:r>
            <a:r>
              <a:rPr lang="en-US" altLang="zh-CN" dirty="0">
                <a:latin typeface="+mn-lt"/>
                <a:sym typeface="+mn-ea"/>
              </a:rPr>
              <a:t> &amp; </a:t>
            </a:r>
            <a:r>
              <a:rPr lang="zh-CN" altLang="en-US" dirty="0">
                <a:latin typeface="+mn-lt"/>
                <a:sym typeface="+mn-ea"/>
              </a:rPr>
              <a:t>Weintrop</a:t>
            </a:r>
            <a:r>
              <a:rPr lang="en-US" altLang="zh-CN" dirty="0">
                <a:latin typeface="+mn-lt"/>
                <a:sym typeface="+mn-ea"/>
              </a:rPr>
              <a:t>,2021)</a:t>
            </a:r>
            <a:r>
              <a:rPr lang="zh-CN" altLang="en-US" dirty="0">
                <a:latin typeface="+mn-lt"/>
                <a:sym typeface="+mn-ea"/>
              </a:rPr>
              <a:t>, The broad types are graphical tools connected by lines, jigsaw-like programming tools, and programming tools close to the text</a:t>
            </a:r>
            <a:r>
              <a:rPr lang="en-US" altLang="zh-CN" dirty="0">
                <a:latin typeface="+mn-lt"/>
                <a:sym typeface="+mn-ea"/>
              </a:rPr>
              <a:t> base code</a:t>
            </a:r>
            <a:r>
              <a:rPr lang="zh-CN" altLang="en-US" dirty="0">
                <a:latin typeface="+mn-lt"/>
                <a:sym typeface="+mn-ea"/>
              </a:rPr>
              <a:t>.</a:t>
            </a:r>
            <a:endParaRPr lang="zh-CN" altLang="en-US" dirty="0">
              <a:latin typeface="+mn-lt"/>
              <a:sym typeface="+mn-ea"/>
            </a:endParaRPr>
          </a:p>
          <a:p>
            <a:pPr algn="l"/>
            <a:endParaRPr lang="zh-CN" altLang="en-US" dirty="0">
              <a:latin typeface="+mn-lt"/>
              <a:sym typeface="+mn-ea"/>
            </a:endParaRPr>
          </a:p>
          <a:p>
            <a:pPr algn="l"/>
            <a:r>
              <a:rPr lang="zh-CN" altLang="en-US" dirty="0">
                <a:latin typeface="+mn-lt"/>
                <a:sym typeface="+mn-ea"/>
              </a:rPr>
              <a:t>Graphical programming languages solve almost all the syntax problems encountered in programming</a:t>
            </a:r>
            <a:r>
              <a:rPr lang="en-US" altLang="zh-CN" dirty="0">
                <a:latin typeface="+mn-lt"/>
                <a:sym typeface="+mn-ea"/>
              </a:rPr>
              <a:t>. </a:t>
            </a:r>
            <a:r>
              <a:rPr dirty="0">
                <a:latin typeface="+mn-lt"/>
                <a:sym typeface="+mn-ea"/>
              </a:rPr>
              <a:t>Taking this a step further, Repenning</a:t>
            </a:r>
            <a:r>
              <a:rPr lang="en-US" dirty="0">
                <a:latin typeface="+mn-lt"/>
                <a:sym typeface="+mn-ea"/>
              </a:rPr>
              <a:t> (</a:t>
            </a:r>
            <a:r>
              <a:rPr dirty="0">
                <a:latin typeface="+mn-lt"/>
                <a:sym typeface="+mn-ea"/>
              </a:rPr>
              <a:t>2017) suggests that graphical programming can also show more advantages in terms of error correction in semantics. </a:t>
            </a:r>
            <a:r>
              <a:rPr lang="en-US" dirty="0">
                <a:latin typeface="+mn-lt"/>
                <a:sym typeface="+mn-ea"/>
              </a:rPr>
              <a:t>I</a:t>
            </a:r>
            <a:r>
              <a:rPr dirty="0">
                <a:latin typeface="+mn-lt"/>
                <a:sym typeface="+mn-ea"/>
              </a:rPr>
              <a:t>t can more easily reveal non-grammatical logical gaps, or some errors that reveal conformity to the syntax but are inconsistent with the actual goal.</a:t>
            </a:r>
            <a:endParaRPr dirty="0">
              <a:latin typeface="+mn-lt"/>
              <a:sym typeface="+mn-ea"/>
            </a:endParaRPr>
          </a:p>
          <a:p>
            <a:pPr algn="l"/>
            <a:endParaRPr lang="en-US" altLang="zh-CN" dirty="0">
              <a:latin typeface="+mn-lt"/>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234315" y="178435"/>
            <a:ext cx="9144000" cy="5952490"/>
          </a:xfrm>
        </p:spPr>
        <p:txBody>
          <a:bodyPr>
            <a:normAutofit/>
          </a:bodyPr>
          <a:lstStyle/>
          <a:p>
            <a:pPr algn="l"/>
            <a:r>
              <a:rPr lang="zh-CN" altLang="en-US" b="1" dirty="0">
                <a:latin typeface="+mn-lt"/>
                <a:sym typeface="+mn-ea"/>
              </a:rPr>
              <a:t>Background</a:t>
            </a:r>
            <a:endParaRPr lang="zh-CN" altLang="en-US" b="1" dirty="0">
              <a:latin typeface="+mn-lt"/>
            </a:endParaRPr>
          </a:p>
          <a:p>
            <a:pPr algn="l"/>
            <a:endParaRPr lang="zh-CN" altLang="en-US" b="1" dirty="0">
              <a:latin typeface="+mn-lt"/>
            </a:endParaRPr>
          </a:p>
        </p:txBody>
      </p:sp>
      <p:pic>
        <p:nvPicPr>
          <p:cNvPr id="2" name="图片 1"/>
          <p:cNvPicPr>
            <a:picLocks noChangeAspect="1"/>
          </p:cNvPicPr>
          <p:nvPr/>
        </p:nvPicPr>
        <p:blipFill>
          <a:blip r:embed="rId1"/>
          <a:srcRect l="3169" t="36668" b="8791"/>
          <a:stretch>
            <a:fillRect/>
          </a:stretch>
        </p:blipFill>
        <p:spPr>
          <a:xfrm>
            <a:off x="655955" y="3640455"/>
            <a:ext cx="4927600" cy="2257425"/>
          </a:xfrm>
          <a:prstGeom prst="rect">
            <a:avLst/>
          </a:prstGeom>
        </p:spPr>
      </p:pic>
      <p:sp>
        <p:nvSpPr>
          <p:cNvPr id="3" name="副标题 4"/>
          <p:cNvSpPr>
            <a:spLocks noGrp="1"/>
          </p:cNvSpPr>
          <p:nvPr/>
        </p:nvSpPr>
        <p:spPr>
          <a:xfrm>
            <a:off x="438785" y="6316345"/>
            <a:ext cx="11315065" cy="63030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lumMod val="75000"/>
                    <a:lumOff val="25000"/>
                  </a:schemeClr>
                </a:solidFill>
                <a:effectLst/>
                <a:latin typeface="+mn-ea"/>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1800" dirty="0">
                <a:latin typeface="+mn-lt"/>
                <a:sym typeface="+mn-ea"/>
              </a:rPr>
              <a:t>  </a:t>
            </a:r>
            <a:r>
              <a:rPr lang="zh-CN" altLang="en-US" sz="1800" dirty="0">
                <a:latin typeface="+mn-lt"/>
                <a:sym typeface="+mn-ea"/>
              </a:rPr>
              <a:t>AgentSheets</a:t>
            </a:r>
            <a:r>
              <a:rPr lang="en-US" altLang="zh-CN" sz="1800" dirty="0">
                <a:latin typeface="+mn-lt"/>
                <a:sym typeface="+mn-ea"/>
              </a:rPr>
              <a:t> (</a:t>
            </a:r>
            <a:r>
              <a:rPr lang="zh-CN" altLang="en-US" sz="1800" dirty="0">
                <a:latin typeface="+mn-lt"/>
                <a:sym typeface="+mn-ea"/>
              </a:rPr>
              <a:t>Repenning</a:t>
            </a:r>
            <a:r>
              <a:rPr lang="en-US" altLang="zh-CN" sz="1800" dirty="0">
                <a:latin typeface="+mn-lt"/>
                <a:sym typeface="+mn-ea"/>
              </a:rPr>
              <a:t>, 2000)       </a:t>
            </a:r>
            <a:endParaRPr lang="zh-CN" altLang="en-US" sz="1800" dirty="0">
              <a:latin typeface="+mn-lt"/>
              <a:sym typeface="+mn-ea"/>
            </a:endParaRPr>
          </a:p>
        </p:txBody>
      </p:sp>
      <p:pic>
        <p:nvPicPr>
          <p:cNvPr id="7" name="图片 6"/>
          <p:cNvPicPr>
            <a:picLocks noChangeAspect="1"/>
          </p:cNvPicPr>
          <p:nvPr/>
        </p:nvPicPr>
        <p:blipFill>
          <a:blip r:embed="rId2"/>
          <a:srcRect t="-649" r="246" b="48130"/>
          <a:stretch>
            <a:fillRect/>
          </a:stretch>
        </p:blipFill>
        <p:spPr>
          <a:xfrm>
            <a:off x="7475855" y="309880"/>
            <a:ext cx="3090545" cy="2773680"/>
          </a:xfrm>
          <a:prstGeom prst="rect">
            <a:avLst/>
          </a:prstGeom>
        </p:spPr>
      </p:pic>
      <p:pic>
        <p:nvPicPr>
          <p:cNvPr id="8" name="图片 7"/>
          <p:cNvPicPr>
            <a:picLocks noChangeAspect="1"/>
          </p:cNvPicPr>
          <p:nvPr/>
        </p:nvPicPr>
        <p:blipFill>
          <a:blip r:embed="rId3"/>
          <a:srcRect t="21808"/>
          <a:stretch>
            <a:fillRect/>
          </a:stretch>
        </p:blipFill>
        <p:spPr>
          <a:xfrm>
            <a:off x="655955" y="658495"/>
            <a:ext cx="3540760" cy="2076450"/>
          </a:xfrm>
          <a:prstGeom prst="rect">
            <a:avLst/>
          </a:prstGeom>
        </p:spPr>
      </p:pic>
      <p:sp>
        <p:nvSpPr>
          <p:cNvPr id="9" name="副标题 4"/>
          <p:cNvSpPr>
            <a:spLocks noGrp="1"/>
          </p:cNvSpPr>
          <p:nvPr/>
        </p:nvSpPr>
        <p:spPr>
          <a:xfrm>
            <a:off x="0" y="2858135"/>
            <a:ext cx="11903075" cy="63030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lumMod val="75000"/>
                    <a:lumOff val="25000"/>
                  </a:schemeClr>
                </a:solidFill>
                <a:effectLst/>
                <a:latin typeface="+mn-ea"/>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1800" dirty="0">
                <a:latin typeface="+mn-lt"/>
                <a:sym typeface="+mn-ea"/>
              </a:rPr>
              <a:t>Unity shader graph, </a:t>
            </a:r>
            <a:r>
              <a:rPr lang="zh-CN" altLang="en-US" sz="1800" dirty="0">
                <a:latin typeface="+mn-lt"/>
                <a:sym typeface="+mn-ea"/>
              </a:rPr>
              <a:t>Connected graphical programming languag</a:t>
            </a:r>
            <a:r>
              <a:rPr lang="en-US" altLang="zh-CN" sz="1800" dirty="0">
                <a:latin typeface="+mn-lt"/>
                <a:sym typeface="+mn-ea"/>
              </a:rPr>
              <a:t>.</a:t>
            </a:r>
            <a:endParaRPr lang="zh-CN" altLang="en-US" sz="1800" dirty="0">
              <a:latin typeface="+mn-lt"/>
              <a:sym typeface="+mn-ea"/>
            </a:endParaRPr>
          </a:p>
          <a:p>
            <a:pPr algn="l"/>
            <a:r>
              <a:rPr lang="zh-CN" altLang="en-US" sz="1800" dirty="0">
                <a:latin typeface="+mn-lt"/>
                <a:sym typeface="+mn-ea"/>
              </a:rPr>
              <a:t> </a:t>
            </a:r>
            <a:r>
              <a:rPr lang="en-US" altLang="zh-CN" sz="1800" dirty="0">
                <a:latin typeface="+mn-lt"/>
                <a:sym typeface="+mn-ea"/>
              </a:rPr>
              <a:t>                                                                                             </a:t>
            </a:r>
            <a:r>
              <a:rPr lang="en-US" altLang="zh-CN" sz="1800" dirty="0">
                <a:latin typeface="+mn-lt"/>
                <a:sym typeface="+mn-ea"/>
              </a:rPr>
              <a:t>Scratch,</a:t>
            </a:r>
            <a:r>
              <a:rPr sz="1800" dirty="0">
                <a:latin typeface="+mn-lt"/>
                <a:sym typeface="+mn-ea"/>
              </a:rPr>
              <a:t>Programming languages with puzzle features</a:t>
            </a:r>
            <a:r>
              <a:rPr lang="en-US" sz="1800" dirty="0">
                <a:latin typeface="+mn-lt"/>
                <a:sym typeface="+mn-ea"/>
              </a:rPr>
              <a:t>.</a:t>
            </a:r>
            <a:endParaRPr lang="en-US" sz="1800" dirty="0">
              <a:latin typeface="+mn-lt"/>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234315" y="178435"/>
            <a:ext cx="11610340" cy="6938645"/>
          </a:xfrm>
        </p:spPr>
        <p:txBody>
          <a:bodyPr>
            <a:normAutofit lnSpcReduction="20000"/>
          </a:bodyPr>
          <a:lstStyle/>
          <a:p>
            <a:pPr algn="l"/>
            <a:r>
              <a:rPr lang="zh-CN" altLang="en-US" b="1" dirty="0">
                <a:latin typeface="+mn-lt"/>
              </a:rPr>
              <a:t>Design</a:t>
            </a:r>
            <a:endParaRPr lang="zh-CN" altLang="en-US" b="1" dirty="0">
              <a:latin typeface="+mn-lt"/>
            </a:endParaRPr>
          </a:p>
          <a:p>
            <a:pPr algn="l"/>
            <a:r>
              <a:rPr dirty="0">
                <a:latin typeface="+mn-lt"/>
                <a:sym typeface="+mn-ea"/>
              </a:rPr>
              <a:t>The common mode of operation for entities in the Internet of Things is to acquire environmental data or data about themselves via sensors. The data is then sent to a data processing device for decision making or presentation via some WIFI, Bluetooth or other </a:t>
            </a:r>
            <a:r>
              <a:rPr lang="en-US" dirty="0">
                <a:latin typeface="+mn-lt"/>
                <a:sym typeface="+mn-ea"/>
              </a:rPr>
              <a:t>ways </a:t>
            </a:r>
            <a:r>
              <a:rPr dirty="0">
                <a:latin typeface="+mn-lt"/>
                <a:sym typeface="+mn-ea"/>
              </a:rPr>
              <a:t>of communication. </a:t>
            </a:r>
            <a:endParaRPr dirty="0">
              <a:latin typeface="+mn-lt"/>
              <a:sym typeface="+mn-ea"/>
            </a:endParaRPr>
          </a:p>
          <a:p>
            <a:pPr algn="l"/>
            <a:r>
              <a:rPr dirty="0">
                <a:latin typeface="+mn-lt"/>
                <a:sym typeface="+mn-ea"/>
              </a:rPr>
              <a:t>For this reason I have designed a block programming language that will have many sensor blocks and communication blocks, and to enhance the presentation of their semantics many of the blocks in this project will be accompanied by icons to show the corresponding device, for example the two below are two methods in the wifi module</a:t>
            </a:r>
            <a:r>
              <a:rPr lang="en-US" dirty="0">
                <a:latin typeface="+mn-lt"/>
                <a:sym typeface="+mn-ea"/>
              </a:rPr>
              <a:t>.</a:t>
            </a:r>
            <a:endParaRPr dirty="0">
              <a:latin typeface="+mn-lt"/>
              <a:sym typeface="+mn-ea"/>
            </a:endParaRPr>
          </a:p>
          <a:p>
            <a:pPr algn="l"/>
            <a:r>
              <a:rPr dirty="0">
                <a:latin typeface="+mn-lt"/>
                <a:sym typeface="+mn-ea"/>
              </a:rPr>
              <a:t>.</a:t>
            </a:r>
            <a:r>
              <a:rPr lang="en-US" dirty="0">
                <a:latin typeface="+mn-lt"/>
                <a:sym typeface="+mn-ea"/>
              </a:rPr>
              <a:t> </a:t>
            </a:r>
            <a:endParaRPr dirty="0">
              <a:latin typeface="+mn-lt"/>
              <a:sym typeface="+mn-ea"/>
            </a:endParaRPr>
          </a:p>
          <a:p>
            <a:pPr algn="l"/>
            <a:endParaRPr lang="zh-CN" altLang="en-US" dirty="0">
              <a:latin typeface="+mn-lt"/>
            </a:endParaRPr>
          </a:p>
          <a:p>
            <a:pPr algn="l"/>
            <a:r>
              <a:rPr lang="en-US" altLang="zh-CN" dirty="0">
                <a:latin typeface="+mn-lt"/>
              </a:rPr>
              <a:t>        </a:t>
            </a:r>
            <a:endParaRPr lang="zh-CN" altLang="en-US" dirty="0">
              <a:latin typeface="+mn-lt"/>
            </a:endParaRPr>
          </a:p>
          <a:p>
            <a:pPr algn="l"/>
            <a:r>
              <a:rPr dirty="0">
                <a:latin typeface="+mn-lt"/>
              </a:rPr>
              <a:t>Also to enhance the semantic presentation, the </a:t>
            </a:r>
            <a:r>
              <a:rPr lang="en-US" dirty="0">
                <a:latin typeface="+mn-lt"/>
              </a:rPr>
              <a:t>condition</a:t>
            </a:r>
            <a:r>
              <a:rPr dirty="0">
                <a:latin typeface="+mn-lt"/>
              </a:rPr>
              <a:t> (bool) is shown in green and the actual action is shown in blue. Therefore the if</a:t>
            </a:r>
            <a:r>
              <a:rPr lang="en-US" dirty="0">
                <a:latin typeface="+mn-lt"/>
              </a:rPr>
              <a:t> </a:t>
            </a:r>
            <a:r>
              <a:rPr dirty="0">
                <a:latin typeface="+mn-lt"/>
              </a:rPr>
              <a:t>else statements in this project are also given the corresponding colour</a:t>
            </a:r>
            <a:endParaRPr dirty="0">
              <a:latin typeface="+mn-lt"/>
            </a:endParaRPr>
          </a:p>
        </p:txBody>
      </p:sp>
      <p:pic>
        <p:nvPicPr>
          <p:cNvPr id="3" name="图片 2"/>
          <p:cNvPicPr>
            <a:picLocks noChangeAspect="1"/>
          </p:cNvPicPr>
          <p:nvPr/>
        </p:nvPicPr>
        <p:blipFill>
          <a:blip r:embed="rId1"/>
          <a:srcRect t="17341" r="13513" b="27341"/>
          <a:stretch>
            <a:fillRect/>
          </a:stretch>
        </p:blipFill>
        <p:spPr>
          <a:xfrm>
            <a:off x="424180" y="3220085"/>
            <a:ext cx="4189730" cy="854710"/>
          </a:xfrm>
          <a:prstGeom prst="rect">
            <a:avLst/>
          </a:prstGeom>
        </p:spPr>
      </p:pic>
      <p:pic>
        <p:nvPicPr>
          <p:cNvPr id="4" name="图片 3"/>
          <p:cNvPicPr>
            <a:picLocks noChangeAspect="1"/>
          </p:cNvPicPr>
          <p:nvPr/>
        </p:nvPicPr>
        <p:blipFill>
          <a:blip r:embed="rId2"/>
          <a:srcRect t="4175"/>
          <a:stretch>
            <a:fillRect/>
          </a:stretch>
        </p:blipFill>
        <p:spPr>
          <a:xfrm>
            <a:off x="540385" y="5123815"/>
            <a:ext cx="3067050" cy="17341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234315" y="178435"/>
            <a:ext cx="11809095" cy="6407785"/>
          </a:xfrm>
        </p:spPr>
        <p:txBody>
          <a:bodyPr>
            <a:normAutofit fontScale="80000"/>
          </a:bodyPr>
          <a:lstStyle/>
          <a:p>
            <a:pPr algn="l"/>
            <a:r>
              <a:rPr lang="zh-CN" altLang="en-US" b="1" dirty="0">
                <a:latin typeface="+mn-lt"/>
                <a:sym typeface="+mn-ea"/>
              </a:rPr>
              <a:t>Design</a:t>
            </a:r>
            <a:endParaRPr lang="zh-CN" altLang="en-US" b="1" dirty="0">
              <a:latin typeface="+mn-lt"/>
              <a:sym typeface="+mn-ea"/>
            </a:endParaRPr>
          </a:p>
          <a:p>
            <a:pPr algn="l"/>
            <a:r>
              <a:rPr dirty="0">
                <a:latin typeface="+mn-lt"/>
              </a:rPr>
              <a:t>State machines are a common abstraction method used in IoT programming to make programs more readable and less coupled. Writing a state machine from </a:t>
            </a:r>
            <a:r>
              <a:rPr lang="en-US" dirty="0">
                <a:latin typeface="+mn-lt"/>
              </a:rPr>
              <a:t>zero </a:t>
            </a:r>
            <a:r>
              <a:rPr dirty="0">
                <a:latin typeface="+mn-lt"/>
              </a:rPr>
              <a:t>can take a lot of time, so for this reason this project</a:t>
            </a:r>
            <a:r>
              <a:rPr lang="en-US" dirty="0">
                <a:latin typeface="+mn-lt"/>
              </a:rPr>
              <a:t> includes state blocks</a:t>
            </a:r>
            <a:r>
              <a:rPr dirty="0">
                <a:latin typeface="+mn-lt"/>
              </a:rPr>
              <a:t> and the state related blocks have been given a yellow colour in order to distinguish them from the conditions and the </a:t>
            </a:r>
            <a:r>
              <a:rPr lang="en-US" dirty="0">
                <a:latin typeface="+mn-lt"/>
              </a:rPr>
              <a:t>function </a:t>
            </a:r>
            <a:r>
              <a:rPr dirty="0">
                <a:latin typeface="+mn-lt"/>
              </a:rPr>
              <a:t>method.</a:t>
            </a:r>
            <a:endParaRPr dirty="0">
              <a:latin typeface="+mn-lt"/>
            </a:endParaRPr>
          </a:p>
          <a:p>
            <a:pPr algn="l"/>
            <a:endParaRPr dirty="0">
              <a:latin typeface="+mn-lt"/>
            </a:endParaRPr>
          </a:p>
          <a:p>
            <a:pPr algn="l"/>
            <a:endParaRPr lang="zh-CN" altLang="en-US" dirty="0">
              <a:latin typeface="+mn-lt"/>
            </a:endParaRPr>
          </a:p>
          <a:p>
            <a:pPr algn="l"/>
            <a:endParaRPr lang="zh-CN" altLang="en-US" dirty="0">
              <a:latin typeface="+mn-lt"/>
            </a:endParaRPr>
          </a:p>
          <a:p>
            <a:pPr algn="l"/>
            <a:r>
              <a:rPr lang="zh-CN" altLang="en-US" dirty="0">
                <a:latin typeface="+mn-lt"/>
              </a:rPr>
              <a:t>To enhance the semantic cues between states, the different states are automatically linked by arrows, allowing the user to visualise the transition between states</a:t>
            </a:r>
            <a:r>
              <a:rPr lang="en-US" altLang="zh-CN" dirty="0">
                <a:latin typeface="+mn-lt"/>
              </a:rPr>
              <a:t>.</a:t>
            </a:r>
            <a:endParaRPr lang="zh-CN" altLang="en-US" dirty="0">
              <a:latin typeface="+mn-lt"/>
            </a:endParaRPr>
          </a:p>
          <a:p>
            <a:pPr algn="l"/>
            <a:endParaRPr lang="zh-CN" altLang="en-US" dirty="0">
              <a:latin typeface="+mn-lt"/>
            </a:endParaRPr>
          </a:p>
          <a:p>
            <a:pPr algn="l"/>
            <a:endParaRPr lang="zh-CN" altLang="en-US" dirty="0">
              <a:latin typeface="+mn-lt"/>
            </a:endParaRPr>
          </a:p>
          <a:p>
            <a:pPr algn="l"/>
            <a:endParaRPr lang="zh-CN" altLang="en-US" dirty="0">
              <a:latin typeface="+mn-lt"/>
            </a:endParaRPr>
          </a:p>
          <a:p>
            <a:pPr algn="l"/>
            <a:endParaRPr lang="zh-CN" altLang="en-US" dirty="0">
              <a:latin typeface="+mn-lt"/>
            </a:endParaRPr>
          </a:p>
          <a:p>
            <a:pPr algn="l"/>
            <a:endParaRPr lang="zh-CN" altLang="en-US" dirty="0">
              <a:latin typeface="+mn-lt"/>
            </a:endParaRPr>
          </a:p>
          <a:p>
            <a:pPr algn="l"/>
            <a:r>
              <a:rPr dirty="0">
                <a:latin typeface="+mn-lt"/>
              </a:rPr>
              <a:t>In order to distinguish between keywords and method names, the names of structures such as if, else, then state, etc. have been placed on the left-hand side</a:t>
            </a:r>
            <a:r>
              <a:rPr lang="en-US" dirty="0">
                <a:latin typeface="+mn-lt"/>
              </a:rPr>
              <a:t> </a:t>
            </a:r>
            <a:r>
              <a:rPr dirty="0">
                <a:latin typeface="+mn-lt"/>
              </a:rPr>
              <a:t>to improve readability.</a:t>
            </a:r>
            <a:endParaRPr dirty="0">
              <a:latin typeface="+mn-lt"/>
            </a:endParaRPr>
          </a:p>
        </p:txBody>
      </p:sp>
      <p:pic>
        <p:nvPicPr>
          <p:cNvPr id="2" name="图片 1"/>
          <p:cNvPicPr>
            <a:picLocks noChangeAspect="1"/>
          </p:cNvPicPr>
          <p:nvPr/>
        </p:nvPicPr>
        <p:blipFill>
          <a:blip r:embed="rId1"/>
          <a:srcRect b="30000"/>
          <a:stretch>
            <a:fillRect/>
          </a:stretch>
        </p:blipFill>
        <p:spPr>
          <a:xfrm>
            <a:off x="423545" y="1810385"/>
            <a:ext cx="3600450" cy="840105"/>
          </a:xfrm>
          <a:prstGeom prst="rect">
            <a:avLst/>
          </a:prstGeom>
        </p:spPr>
      </p:pic>
      <p:pic>
        <p:nvPicPr>
          <p:cNvPr id="3" name="图片 2"/>
          <p:cNvPicPr>
            <a:picLocks noChangeAspect="1"/>
          </p:cNvPicPr>
          <p:nvPr/>
        </p:nvPicPr>
        <p:blipFill>
          <a:blip r:embed="rId2"/>
          <a:srcRect b="16308"/>
          <a:stretch>
            <a:fillRect/>
          </a:stretch>
        </p:blipFill>
        <p:spPr>
          <a:xfrm>
            <a:off x="234315" y="3689985"/>
            <a:ext cx="4592320" cy="1557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234315" y="178435"/>
            <a:ext cx="11713210" cy="6132195"/>
          </a:xfrm>
        </p:spPr>
        <p:txBody>
          <a:bodyPr/>
          <a:lstStyle/>
          <a:p>
            <a:pPr algn="l"/>
            <a:r>
              <a:rPr lang="zh-CN" altLang="en-US" b="1" dirty="0">
                <a:latin typeface="+mn-lt"/>
              </a:rPr>
              <a:t>Results</a:t>
            </a:r>
            <a:endParaRPr lang="zh-CN" altLang="en-US" b="1" dirty="0">
              <a:latin typeface="+mn-lt"/>
            </a:endParaRPr>
          </a:p>
          <a:p>
            <a:pPr algn="l"/>
            <a:r>
              <a:rPr lang="zh-CN" altLang="en-US" dirty="0">
                <a:latin typeface="+mn-lt"/>
                <a:sym typeface="+mn-ea"/>
              </a:rPr>
              <a:t>Based on the above design, we can easily build program logic that includes state transitions, reading sensor data, and transferring data to the service, as shown in the following diagram</a:t>
            </a:r>
            <a:endParaRPr lang="zh-CN" altLang="en-US" dirty="0">
              <a:latin typeface="+mn-lt"/>
              <a:sym typeface="+mn-ea"/>
            </a:endParaRPr>
          </a:p>
          <a:p>
            <a:pPr algn="l"/>
            <a:endParaRPr lang="zh-CN" altLang="en-US" dirty="0">
              <a:latin typeface="+mn-lt"/>
            </a:endParaRPr>
          </a:p>
          <a:p>
            <a:pPr algn="l"/>
            <a:endParaRPr lang="zh-CN" altLang="en-US" dirty="0">
              <a:latin typeface="+mn-lt"/>
            </a:endParaRPr>
          </a:p>
          <a:p>
            <a:pPr algn="l"/>
            <a:endParaRPr lang="zh-CN" altLang="en-US" dirty="0">
              <a:latin typeface="+mn-lt"/>
            </a:endParaRPr>
          </a:p>
        </p:txBody>
      </p:sp>
      <p:pic>
        <p:nvPicPr>
          <p:cNvPr id="2" name="图片 1"/>
          <p:cNvPicPr>
            <a:picLocks noChangeAspect="1"/>
          </p:cNvPicPr>
          <p:nvPr/>
        </p:nvPicPr>
        <p:blipFill>
          <a:blip r:embed="rId1"/>
          <a:srcRect r="21991" b="11932"/>
          <a:stretch>
            <a:fillRect/>
          </a:stretch>
        </p:blipFill>
        <p:spPr>
          <a:xfrm>
            <a:off x="445135" y="1913890"/>
            <a:ext cx="7019925" cy="43922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234315" y="178435"/>
            <a:ext cx="11713210" cy="6132195"/>
          </a:xfrm>
        </p:spPr>
        <p:txBody>
          <a:bodyPr/>
          <a:lstStyle/>
          <a:p>
            <a:pPr algn="l"/>
            <a:r>
              <a:rPr lang="zh-CN" altLang="en-US" b="1" dirty="0">
                <a:latin typeface="+mn-lt"/>
              </a:rPr>
              <a:t>Results</a:t>
            </a:r>
            <a:endParaRPr lang="zh-CN" altLang="en-US" b="1" dirty="0">
              <a:latin typeface="+mn-lt"/>
            </a:endParaRPr>
          </a:p>
          <a:p>
            <a:pPr algn="l"/>
            <a:r>
              <a:rPr lang="en-US" altLang="zh-CN" dirty="0">
                <a:latin typeface="+mn-lt"/>
              </a:rPr>
              <a:t>This</a:t>
            </a:r>
            <a:r>
              <a:rPr lang="zh-CN" altLang="en-US" dirty="0">
                <a:latin typeface="+mn-lt"/>
              </a:rPr>
              <a:t> editor's blocks are arranged in a regular reading order close to the text, and it is also compatible with many text editors' operating methods or shortcuts when in use.</a:t>
            </a:r>
            <a:endParaRPr lang="zh-CN" altLang="en-US" dirty="0">
              <a:latin typeface="+mn-lt"/>
            </a:endParaRPr>
          </a:p>
          <a:p>
            <a:pPr algn="l"/>
            <a:endParaRPr lang="zh-CN" altLang="en-US" dirty="0">
              <a:latin typeface="+mn-lt"/>
            </a:endParaRPr>
          </a:p>
          <a:p>
            <a:pPr algn="l"/>
            <a:r>
              <a:rPr lang="zh-CN" altLang="en-US" dirty="0">
                <a:latin typeface="+mn-lt"/>
              </a:rPr>
              <a:t>The </a:t>
            </a:r>
            <a:r>
              <a:rPr lang="en-US" altLang="zh-CN" dirty="0">
                <a:latin typeface="+mn-lt"/>
              </a:rPr>
              <a:t>structure </a:t>
            </a:r>
            <a:r>
              <a:rPr lang="zh-CN" altLang="en-US" dirty="0">
                <a:latin typeface="+mn-lt"/>
              </a:rPr>
              <a:t>of these blocks is determined at the time of writing and does not require much syntactic analysis</a:t>
            </a:r>
            <a:r>
              <a:rPr lang="en-US" altLang="zh-CN" dirty="0">
                <a:latin typeface="+mn-lt"/>
              </a:rPr>
              <a:t> when saving and generating code</a:t>
            </a:r>
            <a:r>
              <a:rPr lang="en-US" altLang="zh-CN" dirty="0">
                <a:latin typeface="+mn-lt"/>
              </a:rPr>
              <a:t>.</a:t>
            </a:r>
            <a:endParaRPr lang="zh-CN" altLang="en-US" dirty="0">
              <a:latin typeface="+mn-lt"/>
            </a:endParaRPr>
          </a:p>
          <a:p>
            <a:pPr algn="l"/>
            <a:endParaRPr lang="zh-CN" altLang="en-US" dirty="0">
              <a:latin typeface="+mn-lt"/>
            </a:endParaRPr>
          </a:p>
          <a:p>
            <a:pPr algn="l"/>
            <a:r>
              <a:rPr lang="zh-CN" altLang="en-US" dirty="0">
                <a:latin typeface="+mn-lt"/>
              </a:rPr>
              <a:t>The code can be stored in json format according to the tree structure, and the blocks can be converted into runnable code relatively easily through a mid-order traversal</a:t>
            </a:r>
            <a:endParaRPr lang="zh-CN" altLang="en-US" dirty="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234315" y="178435"/>
            <a:ext cx="11448415" cy="6256020"/>
          </a:xfrm>
        </p:spPr>
        <p:txBody>
          <a:bodyPr>
            <a:normAutofit fontScale="90000" lnSpcReduction="20000"/>
          </a:bodyPr>
          <a:lstStyle/>
          <a:p>
            <a:pPr algn="l"/>
            <a:r>
              <a:rPr lang="en-US" altLang="zh-CN" b="1" dirty="0">
                <a:latin typeface="+mn-lt"/>
              </a:rPr>
              <a:t>References</a:t>
            </a:r>
            <a:endParaRPr lang="en-US" altLang="zh-CN" dirty="0">
              <a:latin typeface="+mn-lt"/>
            </a:endParaRPr>
          </a:p>
          <a:p>
            <a:pPr algn="l"/>
            <a:r>
              <a:rPr lang="zh-CN" altLang="en-US" dirty="0">
                <a:latin typeface="+mn-lt"/>
              </a:rPr>
              <a:t>Bak, N., Chang, B. M., &amp; Choi, K. (2020). Smart Block: A visual block language and its programming environment for IoT. Journal of Computer Languages, 60, 100999.</a:t>
            </a:r>
            <a:endParaRPr lang="zh-CN" altLang="en-US" dirty="0">
              <a:latin typeface="+mn-lt"/>
            </a:endParaRPr>
          </a:p>
          <a:p>
            <a:pPr algn="l"/>
            <a:r>
              <a:rPr lang="zh-CN" altLang="en-US" dirty="0">
                <a:latin typeface="+mn-lt"/>
              </a:rPr>
              <a:t>Lin, Y., &amp; Weintrop, D. (2021). The landscape of Block-based programming: Characteristics of block-based environments and how they support the transition to text-based programming. Journal of Computer Languages, 67, 101075.</a:t>
            </a:r>
            <a:endParaRPr lang="zh-CN" altLang="en-US" dirty="0">
              <a:latin typeface="+mn-lt"/>
            </a:endParaRPr>
          </a:p>
          <a:p>
            <a:pPr algn="l"/>
            <a:r>
              <a:rPr lang="zh-CN" altLang="en-US" dirty="0">
                <a:latin typeface="+mn-lt"/>
              </a:rPr>
              <a:t>Repenning, A., Ioannidou, A., &amp; Zola, J. (2000). AgentSheets: End-user programmable simulations. Journal of Artificial Societies and Social Simulation, 3(3), 351-358.</a:t>
            </a:r>
            <a:endParaRPr lang="zh-CN" altLang="en-US" dirty="0">
              <a:latin typeface="+mn-lt"/>
            </a:endParaRPr>
          </a:p>
          <a:p>
            <a:pPr algn="l"/>
            <a:r>
              <a:rPr lang="zh-CN" altLang="en-US" dirty="0">
                <a:latin typeface="+mn-lt"/>
              </a:rPr>
              <a:t>Repenning, A. (2017). Moving Beyond Syntax: Lessons from 20 Years of Blocks Programing in AgentSheets. J. Vis. Lang. Sentient Syst., 3(1), 68-89.</a:t>
            </a:r>
            <a:endParaRPr lang="zh-CN" altLang="en-US" dirty="0">
              <a:latin typeface="+mn-lt"/>
            </a:endParaRPr>
          </a:p>
          <a:p>
            <a:pPr algn="l"/>
            <a:r>
              <a:rPr lang="zh-CN" altLang="en-US" dirty="0">
                <a:latin typeface="+mn-lt"/>
              </a:rPr>
              <a:t>Triantafyllou, A., Sarigiannidis, P., &amp; Lagkas, T. D. (2018). Network protocols, schemes, and mechanisms for internet of things (iot): Features, open challenges, and trends. Wireless communications and mobile computing, 2018.</a:t>
            </a:r>
            <a:endParaRPr lang="zh-CN" altLang="en-US" dirty="0">
              <a:latin typeface="+mn-lt"/>
            </a:endParaRPr>
          </a:p>
          <a:p>
            <a:pPr algn="l"/>
            <a:r>
              <a:rPr lang="zh-CN" altLang="en-US" dirty="0">
                <a:latin typeface="+mn-lt"/>
              </a:rPr>
              <a:t>Yang, Z., Yue, Y., Yang, Y., Peng, Y., Wang, X., &amp; Liu, W. (2011, July). Study and application on the architecture and key technologies for IOT. In 2011 International Conference on Multimedia Technology (pp. 747-751). IEEE.</a:t>
            </a:r>
            <a:endParaRPr lang="zh-CN" altLang="en-US" dirty="0">
              <a:latin typeface="+mn-lt"/>
            </a:endParaRPr>
          </a:p>
          <a:p>
            <a:pPr algn="l"/>
            <a:endParaRPr lang="zh-CN" altLang="en-US" dirty="0">
              <a:latin typeface="+mn-lt"/>
            </a:endParaRPr>
          </a:p>
          <a:p>
            <a:pPr algn="l"/>
            <a:endParaRPr lang="zh-CN" altLang="en-US" dirty="0">
              <a:latin typeface="+mn-lt"/>
            </a:endParaRPr>
          </a:p>
          <a:p>
            <a:pPr algn="l"/>
            <a:r>
              <a:rPr lang="zh-CN" altLang="en-US" sz="3555" b="1" dirty="0">
                <a:latin typeface="+mn-lt"/>
              </a:rPr>
              <a:t>Any questions?</a:t>
            </a:r>
            <a:endParaRPr lang="zh-CN" altLang="en-US" sz="3555" b="1" dirty="0">
              <a:latin typeface="+mn-lt"/>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5775</Words>
  <Application>WPS 演示</Application>
  <PresentationFormat>宽屏</PresentationFormat>
  <Paragraphs>76</Paragraphs>
  <Slides>9</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宋体</vt:lpstr>
      <vt:lpstr>Wingdings</vt:lpstr>
      <vt:lpstr>Calibri</vt:lpstr>
      <vt:lpstr>Helvetica Neue</vt:lpstr>
      <vt:lpstr>微软雅黑</vt:lpstr>
      <vt:lpstr>汉仪旗黑</vt:lpstr>
      <vt:lpstr>宋体</vt:lpstr>
      <vt:lpstr>Arial Unicode MS</vt:lpstr>
      <vt:lpstr>汉仪书宋二KW</vt:lpstr>
      <vt:lpstr>Office 主题​​</vt:lpstr>
      <vt:lpstr>Programming Language/Toolchain for quick IoT Prototyping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hll</dc:creator>
  <cp:lastModifiedBy>圣光</cp:lastModifiedBy>
  <cp:revision>12</cp:revision>
  <dcterms:created xsi:type="dcterms:W3CDTF">2022-09-07T13:10:18Z</dcterms:created>
  <dcterms:modified xsi:type="dcterms:W3CDTF">2022-09-07T13:10:18Z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2052-4.5.0.7405</vt:lpwstr>
  </property>
  <property fmtid="{D5CDD505-2E9C-101B-9397-08002B2CF9AE}" pid="3" name="ICV">
    <vt:lpwstr>903E7E0A2BC4ED0999D4176375B00F47</vt:lpwstr>
  </property>
</Properties>
</file>