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nonymous Pro Bold" panose="02020500000000000000" charset="0"/>
      <p:regular r:id="rId11"/>
    </p:embeddedFont>
    <p:embeddedFont>
      <p:font typeface="Cousine Bold" panose="02020500000000000000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ousine" panose="02020500000000000000" charset="0"/>
      <p:regular r:id="rId17"/>
    </p:embeddedFont>
    <p:embeddedFont>
      <p:font typeface="Canva Sans" panose="02020500000000000000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66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6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20.svg"/><Relationship Id="rId5" Type="http://schemas.openxmlformats.org/officeDocument/2006/relationships/image" Target="../media/image4.sv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934" y="440465"/>
            <a:ext cx="17470132" cy="957120"/>
            <a:chOff x="0" y="0"/>
            <a:chExt cx="4601187" cy="252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1187" cy="252081"/>
            </a:xfrm>
            <a:custGeom>
              <a:avLst/>
              <a:gdLst/>
              <a:ahLst/>
              <a:cxnLst/>
              <a:rect l="l" t="t" r="r" b="b"/>
              <a:pathLst>
                <a:path w="4601187" h="252081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8934" y="1397585"/>
            <a:ext cx="17470132" cy="8704754"/>
            <a:chOff x="0" y="0"/>
            <a:chExt cx="4601187" cy="22926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01187" cy="2292610"/>
            </a:xfrm>
            <a:custGeom>
              <a:avLst/>
              <a:gdLst/>
              <a:ahLst/>
              <a:cxnLst/>
              <a:rect l="l" t="t" r="r" b="b"/>
              <a:pathLst>
                <a:path w="4601187" h="2292610">
                  <a:moveTo>
                    <a:pt x="0" y="0"/>
                  </a:moveTo>
                  <a:lnTo>
                    <a:pt x="4601187" y="0"/>
                  </a:lnTo>
                  <a:lnTo>
                    <a:pt x="4601187" y="2292610"/>
                  </a:lnTo>
                  <a:lnTo>
                    <a:pt x="0" y="229261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601187" cy="23402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12909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467139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80721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08934" y="9474254"/>
            <a:ext cx="17470132" cy="652980"/>
            <a:chOff x="0" y="0"/>
            <a:chExt cx="4601187" cy="1719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01187" cy="171978"/>
            </a:xfrm>
            <a:custGeom>
              <a:avLst/>
              <a:gdLst/>
              <a:ahLst/>
              <a:cxnLst/>
              <a:rect l="l" t="t" r="r" b="b"/>
              <a:pathLst>
                <a:path w="4601187" h="171978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52459" y="9474254"/>
            <a:ext cx="1271608" cy="652980"/>
            <a:chOff x="0" y="0"/>
            <a:chExt cx="334909" cy="1719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34909" cy="171978"/>
            </a:xfrm>
            <a:custGeom>
              <a:avLst/>
              <a:gdLst/>
              <a:ahLst/>
              <a:cxnLst/>
              <a:rect l="l" t="t" r="r" b="b"/>
              <a:pathLst>
                <a:path w="334909" h="171978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08934" y="9474254"/>
            <a:ext cx="755149" cy="652980"/>
            <a:chOff x="0" y="0"/>
            <a:chExt cx="198887" cy="1719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7123917" y="9474254"/>
            <a:ext cx="755149" cy="652980"/>
            <a:chOff x="0" y="0"/>
            <a:chExt cx="198887" cy="17197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17382855" y="9587036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flipH="1">
            <a:off x="584087" y="9587036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1460239" y="2509677"/>
            <a:ext cx="15279714" cy="2685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199"/>
              </a:lnSpc>
            </a:pPr>
            <a:r>
              <a:rPr lang="en-US" sz="20199" b="1" spc="-686">
                <a:solidFill>
                  <a:srgbClr val="0057CC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TETRIS</a:t>
            </a:r>
          </a:p>
        </p:txBody>
      </p:sp>
      <p:sp>
        <p:nvSpPr>
          <p:cNvPr id="26" name="Freeform 26"/>
          <p:cNvSpPr/>
          <p:nvPr/>
        </p:nvSpPr>
        <p:spPr>
          <a:xfrm>
            <a:off x="7962228" y="7627385"/>
            <a:ext cx="2275736" cy="628931"/>
          </a:xfrm>
          <a:custGeom>
            <a:avLst/>
            <a:gdLst/>
            <a:ahLst/>
            <a:cxnLst/>
            <a:rect l="l" t="t" r="r" b="b"/>
            <a:pathLst>
              <a:path w="2275736" h="628931">
                <a:moveTo>
                  <a:pt x="0" y="0"/>
                </a:moveTo>
                <a:lnTo>
                  <a:pt x="2275736" y="0"/>
                </a:lnTo>
                <a:lnTo>
                  <a:pt x="2275736" y="628931"/>
                </a:lnTo>
                <a:lnTo>
                  <a:pt x="0" y="6289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9879429" y="7759801"/>
            <a:ext cx="765682" cy="1303792"/>
          </a:xfrm>
          <a:custGeom>
            <a:avLst/>
            <a:gdLst/>
            <a:ahLst/>
            <a:cxnLst/>
            <a:rect l="l" t="t" r="r" b="b"/>
            <a:pathLst>
              <a:path w="765682" h="1303792">
                <a:moveTo>
                  <a:pt x="0" y="0"/>
                </a:moveTo>
                <a:lnTo>
                  <a:pt x="765681" y="0"/>
                </a:lnTo>
                <a:lnTo>
                  <a:pt x="765681" y="1303792"/>
                </a:lnTo>
                <a:lnTo>
                  <a:pt x="0" y="13037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5463627" y="5673762"/>
            <a:ext cx="7360746" cy="1016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57" spc="325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B11007111胡予肴</a:t>
            </a:r>
          </a:p>
          <a:p>
            <a:pPr algn="ctr">
              <a:lnSpc>
                <a:spcPts val="4000"/>
              </a:lnSpc>
            </a:pPr>
            <a:r>
              <a:rPr lang="en-US" sz="2857" spc="325">
                <a:solidFill>
                  <a:srgbClr val="000000"/>
                </a:solidFill>
                <a:latin typeface="Cousine"/>
                <a:ea typeface="Cousine"/>
                <a:cs typeface="Cousine"/>
                <a:sym typeface="Cousine"/>
              </a:rPr>
              <a:t>B11007131潘永牧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84087" y="644177"/>
            <a:ext cx="5115100" cy="5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1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JAVA_11302_Tetris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934" y="440465"/>
            <a:ext cx="17470132" cy="957120"/>
            <a:chOff x="0" y="0"/>
            <a:chExt cx="4601187" cy="252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1187" cy="252081"/>
            </a:xfrm>
            <a:custGeom>
              <a:avLst/>
              <a:gdLst/>
              <a:ahLst/>
              <a:cxnLst/>
              <a:rect l="l" t="t" r="r" b="b"/>
              <a:pathLst>
                <a:path w="4601187" h="252081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8934" y="1397585"/>
            <a:ext cx="17470132" cy="8448951"/>
            <a:chOff x="0" y="0"/>
            <a:chExt cx="4601187" cy="22252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01187" cy="2225238"/>
            </a:xfrm>
            <a:custGeom>
              <a:avLst/>
              <a:gdLst/>
              <a:ahLst/>
              <a:cxnLst/>
              <a:rect l="l" t="t" r="r" b="b"/>
              <a:pathLst>
                <a:path w="4601187" h="2225238">
                  <a:moveTo>
                    <a:pt x="0" y="0"/>
                  </a:moveTo>
                  <a:lnTo>
                    <a:pt x="4601187" y="0"/>
                  </a:lnTo>
                  <a:lnTo>
                    <a:pt x="4601187" y="2225238"/>
                  </a:lnTo>
                  <a:lnTo>
                    <a:pt x="0" y="2225238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601187" cy="22728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12909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467139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80721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08934" y="9193555"/>
            <a:ext cx="17470132" cy="652980"/>
            <a:chOff x="0" y="0"/>
            <a:chExt cx="4601187" cy="1719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01187" cy="171978"/>
            </a:xfrm>
            <a:custGeom>
              <a:avLst/>
              <a:gdLst/>
              <a:ahLst/>
              <a:cxnLst/>
              <a:rect l="l" t="t" r="r" b="b"/>
              <a:pathLst>
                <a:path w="4601187" h="171978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8934" y="9193555"/>
            <a:ext cx="755149" cy="652980"/>
            <a:chOff x="0" y="0"/>
            <a:chExt cx="198887" cy="1719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123917" y="9193555"/>
            <a:ext cx="755149" cy="652980"/>
            <a:chOff x="0" y="0"/>
            <a:chExt cx="198887" cy="1719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7382855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flipH="1">
            <a:off x="584087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928787" y="2068786"/>
            <a:ext cx="3921524" cy="2089103"/>
          </a:xfrm>
          <a:custGeom>
            <a:avLst/>
            <a:gdLst/>
            <a:ahLst/>
            <a:cxnLst/>
            <a:rect l="l" t="t" r="r" b="b"/>
            <a:pathLst>
              <a:path w="3921524" h="2089103">
                <a:moveTo>
                  <a:pt x="0" y="0"/>
                </a:moveTo>
                <a:lnTo>
                  <a:pt x="3921525" y="0"/>
                </a:lnTo>
                <a:lnTo>
                  <a:pt x="3921525" y="2089103"/>
                </a:lnTo>
                <a:lnTo>
                  <a:pt x="0" y="20891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4481962" y="3841129"/>
            <a:ext cx="640554" cy="1090726"/>
          </a:xfrm>
          <a:custGeom>
            <a:avLst/>
            <a:gdLst/>
            <a:ahLst/>
            <a:cxnLst/>
            <a:rect l="l" t="t" r="r" b="b"/>
            <a:pathLst>
              <a:path w="640554" h="1090726">
                <a:moveTo>
                  <a:pt x="0" y="0"/>
                </a:moveTo>
                <a:lnTo>
                  <a:pt x="640553" y="0"/>
                </a:lnTo>
                <a:lnTo>
                  <a:pt x="640553" y="1090725"/>
                </a:lnTo>
                <a:lnTo>
                  <a:pt x="0" y="10907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758789" y="1529887"/>
            <a:ext cx="1048895" cy="1018382"/>
          </a:xfrm>
          <a:custGeom>
            <a:avLst/>
            <a:gdLst/>
            <a:ahLst/>
            <a:cxnLst/>
            <a:rect l="l" t="t" r="r" b="b"/>
            <a:pathLst>
              <a:path w="1048895" h="1018382">
                <a:moveTo>
                  <a:pt x="0" y="0"/>
                </a:moveTo>
                <a:lnTo>
                  <a:pt x="1048895" y="0"/>
                </a:lnTo>
                <a:lnTo>
                  <a:pt x="1048895" y="1018382"/>
                </a:lnTo>
                <a:lnTo>
                  <a:pt x="0" y="101838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2253746" y="9193555"/>
            <a:ext cx="1271608" cy="652980"/>
            <a:chOff x="0" y="0"/>
            <a:chExt cx="334909" cy="17197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34909" cy="171978"/>
            </a:xfrm>
            <a:custGeom>
              <a:avLst/>
              <a:gdLst/>
              <a:ahLst/>
              <a:cxnLst/>
              <a:rect l="l" t="t" r="r" b="b"/>
              <a:pathLst>
                <a:path w="334909" h="171978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22188" y="2902309"/>
            <a:ext cx="5534722" cy="901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7"/>
              </a:lnSpc>
            </a:pPr>
            <a:r>
              <a:rPr lang="en-US" sz="7420" b="1" spc="-252" dirty="0" err="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目錄</a:t>
            </a:r>
            <a:endParaRPr lang="en-US" sz="7420" b="1" spc="-252" dirty="0">
              <a:solidFill>
                <a:srgbClr val="000000"/>
              </a:solidFill>
              <a:latin typeface="Anonymous Pro Bold"/>
              <a:ea typeface="Anonymous Pro Bold"/>
              <a:cs typeface="Anonymous Pro Bold"/>
              <a:sym typeface="Anonymous Pro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584087" y="644177"/>
            <a:ext cx="5115100" cy="5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1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JAVA_11302_Tetris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195182" y="2545866"/>
            <a:ext cx="3897635" cy="5933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14729" lvl="1" indent="-507364" algn="just">
              <a:lnSpc>
                <a:spcPts val="7895"/>
              </a:lnSpc>
              <a:buFont typeface="Arial"/>
              <a:buChar char="•"/>
            </a:pPr>
            <a:r>
              <a:rPr lang="en-US" sz="4699" b="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遊戲簡介</a:t>
            </a:r>
          </a:p>
          <a:p>
            <a:pPr marL="1014729" lvl="1" indent="-507364" algn="just">
              <a:lnSpc>
                <a:spcPts val="7895"/>
              </a:lnSpc>
              <a:buFont typeface="Arial"/>
              <a:buChar char="•"/>
            </a:pPr>
            <a:r>
              <a:rPr lang="en-US" sz="4699" b="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模式介紹</a:t>
            </a:r>
          </a:p>
          <a:p>
            <a:pPr marL="1014729" lvl="1" indent="-507364" algn="just">
              <a:lnSpc>
                <a:spcPts val="7895"/>
              </a:lnSpc>
              <a:buFont typeface="Arial"/>
              <a:buChar char="•"/>
            </a:pPr>
            <a:r>
              <a:rPr lang="en-US" sz="4699" b="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計分方式</a:t>
            </a:r>
          </a:p>
          <a:p>
            <a:pPr marL="1014729" lvl="1" indent="-507364" algn="just">
              <a:lnSpc>
                <a:spcPts val="7895"/>
              </a:lnSpc>
              <a:buFont typeface="Arial"/>
              <a:buChar char="•"/>
            </a:pPr>
            <a:r>
              <a:rPr lang="en-US" sz="4699" b="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主要類別</a:t>
            </a:r>
          </a:p>
          <a:p>
            <a:pPr marL="1014729" lvl="1" indent="-507364" algn="just">
              <a:lnSpc>
                <a:spcPts val="7895"/>
              </a:lnSpc>
              <a:buFont typeface="Arial"/>
              <a:buChar char="•"/>
            </a:pPr>
            <a:r>
              <a:rPr lang="en-US" sz="4699" b="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組員分工</a:t>
            </a:r>
          </a:p>
          <a:p>
            <a:pPr marL="1014729" lvl="1" indent="-507364" algn="just">
              <a:lnSpc>
                <a:spcPts val="7895"/>
              </a:lnSpc>
              <a:buFont typeface="Arial"/>
              <a:buChar char="•"/>
            </a:pPr>
            <a:r>
              <a:rPr lang="en-US" sz="4699" b="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AI協作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934" y="440465"/>
            <a:ext cx="17470132" cy="957120"/>
            <a:chOff x="0" y="0"/>
            <a:chExt cx="4601187" cy="252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1187" cy="252081"/>
            </a:xfrm>
            <a:custGeom>
              <a:avLst/>
              <a:gdLst/>
              <a:ahLst/>
              <a:cxnLst/>
              <a:rect l="l" t="t" r="r" b="b"/>
              <a:pathLst>
                <a:path w="4601187" h="252081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8934" y="1397585"/>
            <a:ext cx="17470132" cy="8448951"/>
            <a:chOff x="0" y="0"/>
            <a:chExt cx="4601187" cy="22252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01187" cy="2225238"/>
            </a:xfrm>
            <a:custGeom>
              <a:avLst/>
              <a:gdLst/>
              <a:ahLst/>
              <a:cxnLst/>
              <a:rect l="l" t="t" r="r" b="b"/>
              <a:pathLst>
                <a:path w="4601187" h="2225238">
                  <a:moveTo>
                    <a:pt x="0" y="0"/>
                  </a:moveTo>
                  <a:lnTo>
                    <a:pt x="4601187" y="0"/>
                  </a:lnTo>
                  <a:lnTo>
                    <a:pt x="4601187" y="2225238"/>
                  </a:lnTo>
                  <a:lnTo>
                    <a:pt x="0" y="2225238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601187" cy="22728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12909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467139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80721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08934" y="9193555"/>
            <a:ext cx="17470132" cy="652980"/>
            <a:chOff x="0" y="0"/>
            <a:chExt cx="4601187" cy="1719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01187" cy="171978"/>
            </a:xfrm>
            <a:custGeom>
              <a:avLst/>
              <a:gdLst/>
              <a:ahLst/>
              <a:cxnLst/>
              <a:rect l="l" t="t" r="r" b="b"/>
              <a:pathLst>
                <a:path w="4601187" h="171978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8934" y="9193555"/>
            <a:ext cx="755149" cy="652980"/>
            <a:chOff x="0" y="0"/>
            <a:chExt cx="198887" cy="1719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123917" y="9193555"/>
            <a:ext cx="755149" cy="652980"/>
            <a:chOff x="0" y="0"/>
            <a:chExt cx="198887" cy="1719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7382855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flipH="1">
            <a:off x="584087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928787" y="2068786"/>
            <a:ext cx="3921524" cy="2089103"/>
          </a:xfrm>
          <a:custGeom>
            <a:avLst/>
            <a:gdLst/>
            <a:ahLst/>
            <a:cxnLst/>
            <a:rect l="l" t="t" r="r" b="b"/>
            <a:pathLst>
              <a:path w="3921524" h="2089103">
                <a:moveTo>
                  <a:pt x="0" y="0"/>
                </a:moveTo>
                <a:lnTo>
                  <a:pt x="3921525" y="0"/>
                </a:lnTo>
                <a:lnTo>
                  <a:pt x="3921525" y="2089103"/>
                </a:lnTo>
                <a:lnTo>
                  <a:pt x="0" y="20891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4481962" y="3841129"/>
            <a:ext cx="640554" cy="1090726"/>
          </a:xfrm>
          <a:custGeom>
            <a:avLst/>
            <a:gdLst/>
            <a:ahLst/>
            <a:cxnLst/>
            <a:rect l="l" t="t" r="r" b="b"/>
            <a:pathLst>
              <a:path w="640554" h="1090726">
                <a:moveTo>
                  <a:pt x="0" y="0"/>
                </a:moveTo>
                <a:lnTo>
                  <a:pt x="640553" y="0"/>
                </a:lnTo>
                <a:lnTo>
                  <a:pt x="640553" y="1090725"/>
                </a:lnTo>
                <a:lnTo>
                  <a:pt x="0" y="10907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758789" y="1529887"/>
            <a:ext cx="1048895" cy="1018382"/>
          </a:xfrm>
          <a:custGeom>
            <a:avLst/>
            <a:gdLst/>
            <a:ahLst/>
            <a:cxnLst/>
            <a:rect l="l" t="t" r="r" b="b"/>
            <a:pathLst>
              <a:path w="1048895" h="1018382">
                <a:moveTo>
                  <a:pt x="0" y="0"/>
                </a:moveTo>
                <a:lnTo>
                  <a:pt x="1048895" y="0"/>
                </a:lnTo>
                <a:lnTo>
                  <a:pt x="1048895" y="1018382"/>
                </a:lnTo>
                <a:lnTo>
                  <a:pt x="0" y="101838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2889550" y="9193555"/>
            <a:ext cx="1271608" cy="652980"/>
            <a:chOff x="0" y="0"/>
            <a:chExt cx="334909" cy="17197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34909" cy="171978"/>
            </a:xfrm>
            <a:custGeom>
              <a:avLst/>
              <a:gdLst/>
              <a:ahLst/>
              <a:cxnLst/>
              <a:rect l="l" t="t" r="r" b="b"/>
              <a:pathLst>
                <a:path w="334909" h="171978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22188" y="2939589"/>
            <a:ext cx="5534722" cy="901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7"/>
              </a:lnSpc>
            </a:pPr>
            <a:r>
              <a:rPr lang="en-US" sz="7420" b="1" spc="-252" dirty="0" err="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遊戲簡介</a:t>
            </a:r>
            <a:endParaRPr lang="en-US" sz="7420" b="1" spc="-252" dirty="0">
              <a:solidFill>
                <a:srgbClr val="000000"/>
              </a:solidFill>
              <a:latin typeface="Anonymous Pro Bold"/>
              <a:ea typeface="Anonymous Pro Bold"/>
              <a:cs typeface="Anonymous Pro Bold"/>
              <a:sym typeface="Anonymous Pro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584087" y="644177"/>
            <a:ext cx="5115100" cy="5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1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JAVA_11302_Tetris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136192" y="6913636"/>
            <a:ext cx="10876574" cy="669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0" lvl="1" indent="-485775" algn="just">
              <a:lnSpc>
                <a:spcPts val="5625"/>
              </a:lnSpc>
              <a:buFont typeface="Arial"/>
              <a:buChar char="•"/>
            </a:pPr>
            <a:r>
              <a:rPr lang="en-US" sz="4500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音效、震動、UI</a:t>
            </a:r>
            <a:r>
              <a:rPr lang="en-US" sz="4500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 </a:t>
            </a:r>
            <a:r>
              <a:rPr lang="en-US" sz="4500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特效豐富</a:t>
            </a:r>
            <a:endParaRPr lang="en-US" sz="4500" dirty="0">
              <a:solidFill>
                <a:srgbClr val="000000"/>
              </a:solidFill>
              <a:latin typeface="Anonymous Pro Bold" panose="02020500000000000000" charset="0"/>
              <a:ea typeface="Anonymous Pro Bold" panose="02020500000000000000" charset="0"/>
              <a:cs typeface="Cousine"/>
              <a:sym typeface="Cousine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6136192" y="2877404"/>
            <a:ext cx="5763576" cy="1400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0" lvl="1" indent="-485775" algn="just">
              <a:lnSpc>
                <a:spcPts val="6255"/>
              </a:lnSpc>
              <a:buFont typeface="Arial"/>
              <a:buChar char="•"/>
            </a:pPr>
            <a:r>
              <a:rPr lang="en-US" sz="4500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遊戲模式多元</a:t>
            </a:r>
            <a:endParaRPr lang="en-US" sz="4500" dirty="0">
              <a:solidFill>
                <a:srgbClr val="000000"/>
              </a:solidFill>
              <a:latin typeface="Anonymous Pro Bold" panose="02020500000000000000" charset="0"/>
              <a:ea typeface="Anonymous Pro Bold" panose="02020500000000000000" charset="0"/>
              <a:cs typeface="Cousine"/>
              <a:sym typeface="Cousine"/>
            </a:endParaRPr>
          </a:p>
          <a:p>
            <a:pPr algn="just">
              <a:lnSpc>
                <a:spcPts val="4694"/>
              </a:lnSpc>
            </a:pPr>
            <a:r>
              <a:rPr lang="en-US" sz="3755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   (</a:t>
            </a:r>
            <a:r>
              <a:rPr lang="en-US" sz="3755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單人</a:t>
            </a:r>
            <a:r>
              <a:rPr lang="en-US" sz="3755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, </a:t>
            </a:r>
            <a:r>
              <a:rPr lang="en-US" sz="3755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對戰</a:t>
            </a:r>
            <a:r>
              <a:rPr lang="en-US" sz="3755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, </a:t>
            </a:r>
            <a:r>
              <a:rPr lang="en-US" sz="3755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合作</a:t>
            </a:r>
            <a:r>
              <a:rPr lang="en-US" sz="3755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)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136192" y="4850459"/>
            <a:ext cx="10876574" cy="1440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0" lvl="1" indent="-485775" algn="just">
              <a:lnSpc>
                <a:spcPts val="6299"/>
              </a:lnSpc>
              <a:buFont typeface="Arial"/>
              <a:buChar char="•"/>
            </a:pPr>
            <a:r>
              <a:rPr lang="en-US" sz="4500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進階技巧加入分數計算中</a:t>
            </a:r>
            <a:endParaRPr lang="en-US" sz="4500" dirty="0">
              <a:solidFill>
                <a:srgbClr val="000000"/>
              </a:solidFill>
              <a:latin typeface="Anonymous Pro Bold" panose="02020500000000000000" charset="0"/>
              <a:ea typeface="Anonymous Pro Bold" panose="02020500000000000000" charset="0"/>
              <a:cs typeface="Cousine"/>
              <a:sym typeface="Cousine"/>
            </a:endParaRPr>
          </a:p>
          <a:p>
            <a:pPr algn="just">
              <a:lnSpc>
                <a:spcPts val="5220"/>
              </a:lnSpc>
            </a:pPr>
            <a:r>
              <a:rPr lang="en-US" sz="3755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   (T-spin, Back to Back, </a:t>
            </a:r>
            <a:r>
              <a:rPr lang="en-US" sz="3755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Combo,全清</a:t>
            </a:r>
            <a:r>
              <a:rPr lang="en-US" sz="3755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934" y="440465"/>
            <a:ext cx="17470132" cy="957120"/>
            <a:chOff x="0" y="0"/>
            <a:chExt cx="4601187" cy="252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1187" cy="252081"/>
            </a:xfrm>
            <a:custGeom>
              <a:avLst/>
              <a:gdLst/>
              <a:ahLst/>
              <a:cxnLst/>
              <a:rect l="l" t="t" r="r" b="b"/>
              <a:pathLst>
                <a:path w="4601187" h="252081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8934" y="1397585"/>
            <a:ext cx="17470132" cy="8448951"/>
            <a:chOff x="0" y="0"/>
            <a:chExt cx="4601187" cy="22252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01187" cy="2225238"/>
            </a:xfrm>
            <a:custGeom>
              <a:avLst/>
              <a:gdLst/>
              <a:ahLst/>
              <a:cxnLst/>
              <a:rect l="l" t="t" r="r" b="b"/>
              <a:pathLst>
                <a:path w="4601187" h="2225238">
                  <a:moveTo>
                    <a:pt x="0" y="0"/>
                  </a:moveTo>
                  <a:lnTo>
                    <a:pt x="4601187" y="0"/>
                  </a:lnTo>
                  <a:lnTo>
                    <a:pt x="4601187" y="2225238"/>
                  </a:lnTo>
                  <a:lnTo>
                    <a:pt x="0" y="2225238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601187" cy="22728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12909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467139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80721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08934" y="9193555"/>
            <a:ext cx="17470132" cy="652980"/>
            <a:chOff x="0" y="0"/>
            <a:chExt cx="4601187" cy="1719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01187" cy="171978"/>
            </a:xfrm>
            <a:custGeom>
              <a:avLst/>
              <a:gdLst/>
              <a:ahLst/>
              <a:cxnLst/>
              <a:rect l="l" t="t" r="r" b="b"/>
              <a:pathLst>
                <a:path w="4601187" h="171978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8934" y="9193555"/>
            <a:ext cx="755149" cy="652980"/>
            <a:chOff x="0" y="0"/>
            <a:chExt cx="198887" cy="1719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123917" y="9193555"/>
            <a:ext cx="755149" cy="652980"/>
            <a:chOff x="0" y="0"/>
            <a:chExt cx="198887" cy="1719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7382855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flipH="1">
            <a:off x="584087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928787" y="2068786"/>
            <a:ext cx="3921524" cy="2089103"/>
          </a:xfrm>
          <a:custGeom>
            <a:avLst/>
            <a:gdLst/>
            <a:ahLst/>
            <a:cxnLst/>
            <a:rect l="l" t="t" r="r" b="b"/>
            <a:pathLst>
              <a:path w="3921524" h="2089103">
                <a:moveTo>
                  <a:pt x="0" y="0"/>
                </a:moveTo>
                <a:lnTo>
                  <a:pt x="3921525" y="0"/>
                </a:lnTo>
                <a:lnTo>
                  <a:pt x="3921525" y="2089103"/>
                </a:lnTo>
                <a:lnTo>
                  <a:pt x="0" y="20891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4481962" y="3841129"/>
            <a:ext cx="640554" cy="1090726"/>
          </a:xfrm>
          <a:custGeom>
            <a:avLst/>
            <a:gdLst/>
            <a:ahLst/>
            <a:cxnLst/>
            <a:rect l="l" t="t" r="r" b="b"/>
            <a:pathLst>
              <a:path w="640554" h="1090726">
                <a:moveTo>
                  <a:pt x="0" y="0"/>
                </a:moveTo>
                <a:lnTo>
                  <a:pt x="640553" y="0"/>
                </a:lnTo>
                <a:lnTo>
                  <a:pt x="640553" y="1090725"/>
                </a:lnTo>
                <a:lnTo>
                  <a:pt x="0" y="10907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758789" y="1529887"/>
            <a:ext cx="1048895" cy="1018382"/>
          </a:xfrm>
          <a:custGeom>
            <a:avLst/>
            <a:gdLst/>
            <a:ahLst/>
            <a:cxnLst/>
            <a:rect l="l" t="t" r="r" b="b"/>
            <a:pathLst>
              <a:path w="1048895" h="1018382">
                <a:moveTo>
                  <a:pt x="0" y="0"/>
                </a:moveTo>
                <a:lnTo>
                  <a:pt x="1048895" y="0"/>
                </a:lnTo>
                <a:lnTo>
                  <a:pt x="1048895" y="1018382"/>
                </a:lnTo>
                <a:lnTo>
                  <a:pt x="0" y="101838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3578704" y="9193555"/>
            <a:ext cx="1271608" cy="652980"/>
            <a:chOff x="0" y="0"/>
            <a:chExt cx="334909" cy="17197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34909" cy="171978"/>
            </a:xfrm>
            <a:custGeom>
              <a:avLst/>
              <a:gdLst/>
              <a:ahLst/>
              <a:cxnLst/>
              <a:rect l="l" t="t" r="r" b="b"/>
              <a:pathLst>
                <a:path w="334909" h="171978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22188" y="2902309"/>
            <a:ext cx="5534722" cy="901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7"/>
              </a:lnSpc>
            </a:pPr>
            <a:r>
              <a:rPr lang="en-US" sz="7420" b="1" spc="-252" dirty="0" err="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模式介紹</a:t>
            </a:r>
            <a:endParaRPr lang="en-US" sz="7420" b="1" spc="-252" dirty="0">
              <a:solidFill>
                <a:srgbClr val="000000"/>
              </a:solidFill>
              <a:latin typeface="Anonymous Pro Bold"/>
              <a:ea typeface="Anonymous Pro Bold"/>
              <a:cs typeface="Anonymous Pro Bold"/>
              <a:sym typeface="Anonymous Pro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584087" y="644177"/>
            <a:ext cx="5115100" cy="5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1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JAVA_11302_Tetris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912055" y="2110119"/>
            <a:ext cx="11003082" cy="618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0" lvl="1" indent="-485775" algn="just">
              <a:lnSpc>
                <a:spcPts val="9990"/>
              </a:lnSpc>
              <a:buFont typeface="Arial"/>
              <a:buChar char="•"/>
            </a:pPr>
            <a:r>
              <a:rPr lang="en-US" sz="4500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Classic：單人經典模式</a:t>
            </a:r>
            <a:endParaRPr lang="en-US" sz="4500" dirty="0">
              <a:solidFill>
                <a:srgbClr val="000000"/>
              </a:solidFill>
              <a:latin typeface="Anonymous Pro Bold" panose="02020500000000000000" charset="0"/>
              <a:ea typeface="Anonymous Pro Bold" panose="02020500000000000000" charset="0"/>
              <a:cs typeface="Cousine"/>
              <a:sym typeface="Cousine"/>
            </a:endParaRPr>
          </a:p>
          <a:p>
            <a:pPr marL="971550" lvl="1" indent="-485775" algn="just">
              <a:lnSpc>
                <a:spcPts val="9990"/>
              </a:lnSpc>
              <a:buFont typeface="Arial"/>
              <a:buChar char="•"/>
            </a:pPr>
            <a:r>
              <a:rPr lang="en-US" sz="4500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20 </a:t>
            </a:r>
            <a:r>
              <a:rPr lang="en-US" sz="4500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Gravity：高速挑戰模式</a:t>
            </a:r>
            <a:endParaRPr lang="en-US" sz="4500" dirty="0">
              <a:solidFill>
                <a:srgbClr val="000000"/>
              </a:solidFill>
              <a:latin typeface="Anonymous Pro Bold" panose="02020500000000000000" charset="0"/>
              <a:ea typeface="Anonymous Pro Bold" panose="02020500000000000000" charset="0"/>
              <a:cs typeface="Cousine"/>
              <a:sym typeface="Cousine"/>
            </a:endParaRPr>
          </a:p>
          <a:p>
            <a:pPr marL="971550" lvl="1" indent="-485775" algn="just">
              <a:lnSpc>
                <a:spcPts val="9990"/>
              </a:lnSpc>
              <a:buFont typeface="Arial"/>
              <a:buChar char="•"/>
            </a:pPr>
            <a:r>
              <a:rPr lang="en-US" sz="4500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Gap：雙人對戰（垃圾行可消除</a:t>
            </a:r>
            <a:r>
              <a:rPr lang="en-US" sz="4500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）</a:t>
            </a:r>
          </a:p>
          <a:p>
            <a:pPr marL="971550" lvl="1" indent="-485775" algn="just">
              <a:lnSpc>
                <a:spcPts val="9990"/>
              </a:lnSpc>
              <a:buFont typeface="Arial"/>
              <a:buChar char="•"/>
            </a:pPr>
            <a:r>
              <a:rPr lang="en-US" sz="4500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Purge：雙人對戰（垃圾行不可消除</a:t>
            </a:r>
            <a:r>
              <a:rPr lang="en-US" sz="4500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）</a:t>
            </a:r>
          </a:p>
          <a:p>
            <a:pPr marL="971550" lvl="1" indent="-485775" algn="just">
              <a:lnSpc>
                <a:spcPts val="9990"/>
              </a:lnSpc>
              <a:buFont typeface="Arial"/>
              <a:buChar char="•"/>
            </a:pPr>
            <a:r>
              <a:rPr lang="en-US" sz="4500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Survive：雙人合作生存模式</a:t>
            </a:r>
            <a:endParaRPr lang="en-US" sz="4500" dirty="0">
              <a:solidFill>
                <a:srgbClr val="000000"/>
              </a:solidFill>
              <a:latin typeface="Anonymous Pro Bold" panose="02020500000000000000" charset="0"/>
              <a:ea typeface="Anonymous Pro Bold" panose="02020500000000000000" charset="0"/>
              <a:cs typeface="Cousine"/>
              <a:sym typeface="Cousi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934" y="440465"/>
            <a:ext cx="17470132" cy="957120"/>
            <a:chOff x="0" y="0"/>
            <a:chExt cx="4601187" cy="252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1187" cy="252081"/>
            </a:xfrm>
            <a:custGeom>
              <a:avLst/>
              <a:gdLst/>
              <a:ahLst/>
              <a:cxnLst/>
              <a:rect l="l" t="t" r="r" b="b"/>
              <a:pathLst>
                <a:path w="4601187" h="252081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8934" y="1397585"/>
            <a:ext cx="17470132" cy="8448951"/>
            <a:chOff x="0" y="0"/>
            <a:chExt cx="4601187" cy="22252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01187" cy="2225238"/>
            </a:xfrm>
            <a:custGeom>
              <a:avLst/>
              <a:gdLst/>
              <a:ahLst/>
              <a:cxnLst/>
              <a:rect l="l" t="t" r="r" b="b"/>
              <a:pathLst>
                <a:path w="4601187" h="2225238">
                  <a:moveTo>
                    <a:pt x="0" y="0"/>
                  </a:moveTo>
                  <a:lnTo>
                    <a:pt x="4601187" y="0"/>
                  </a:lnTo>
                  <a:lnTo>
                    <a:pt x="4601187" y="2225238"/>
                  </a:lnTo>
                  <a:lnTo>
                    <a:pt x="0" y="2225238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601187" cy="22728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12909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467139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80721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08934" y="9193555"/>
            <a:ext cx="17470132" cy="652980"/>
            <a:chOff x="0" y="0"/>
            <a:chExt cx="4601187" cy="1719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01187" cy="171978"/>
            </a:xfrm>
            <a:custGeom>
              <a:avLst/>
              <a:gdLst/>
              <a:ahLst/>
              <a:cxnLst/>
              <a:rect l="l" t="t" r="r" b="b"/>
              <a:pathLst>
                <a:path w="4601187" h="171978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8934" y="9193555"/>
            <a:ext cx="755149" cy="652980"/>
            <a:chOff x="0" y="0"/>
            <a:chExt cx="198887" cy="1719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123917" y="9193555"/>
            <a:ext cx="755149" cy="652980"/>
            <a:chOff x="0" y="0"/>
            <a:chExt cx="198887" cy="1719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7382855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flipH="1">
            <a:off x="584087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928787" y="2068786"/>
            <a:ext cx="3921524" cy="2089103"/>
          </a:xfrm>
          <a:custGeom>
            <a:avLst/>
            <a:gdLst/>
            <a:ahLst/>
            <a:cxnLst/>
            <a:rect l="l" t="t" r="r" b="b"/>
            <a:pathLst>
              <a:path w="3921524" h="2089103">
                <a:moveTo>
                  <a:pt x="0" y="0"/>
                </a:moveTo>
                <a:lnTo>
                  <a:pt x="3921525" y="0"/>
                </a:lnTo>
                <a:lnTo>
                  <a:pt x="3921525" y="2089103"/>
                </a:lnTo>
                <a:lnTo>
                  <a:pt x="0" y="20891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4481962" y="3841129"/>
            <a:ext cx="640554" cy="1090726"/>
          </a:xfrm>
          <a:custGeom>
            <a:avLst/>
            <a:gdLst/>
            <a:ahLst/>
            <a:cxnLst/>
            <a:rect l="l" t="t" r="r" b="b"/>
            <a:pathLst>
              <a:path w="640554" h="1090726">
                <a:moveTo>
                  <a:pt x="0" y="0"/>
                </a:moveTo>
                <a:lnTo>
                  <a:pt x="640553" y="0"/>
                </a:lnTo>
                <a:lnTo>
                  <a:pt x="640553" y="1090725"/>
                </a:lnTo>
                <a:lnTo>
                  <a:pt x="0" y="10907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758789" y="1529887"/>
            <a:ext cx="1048895" cy="1018382"/>
          </a:xfrm>
          <a:custGeom>
            <a:avLst/>
            <a:gdLst/>
            <a:ahLst/>
            <a:cxnLst/>
            <a:rect l="l" t="t" r="r" b="b"/>
            <a:pathLst>
              <a:path w="1048895" h="1018382">
                <a:moveTo>
                  <a:pt x="0" y="0"/>
                </a:moveTo>
                <a:lnTo>
                  <a:pt x="1048895" y="0"/>
                </a:lnTo>
                <a:lnTo>
                  <a:pt x="1048895" y="1018382"/>
                </a:lnTo>
                <a:lnTo>
                  <a:pt x="0" y="101838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5226033" y="9193555"/>
            <a:ext cx="1271608" cy="652980"/>
            <a:chOff x="0" y="0"/>
            <a:chExt cx="334909" cy="17197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34909" cy="171978"/>
            </a:xfrm>
            <a:custGeom>
              <a:avLst/>
              <a:gdLst/>
              <a:ahLst/>
              <a:cxnLst/>
              <a:rect l="l" t="t" r="r" b="b"/>
              <a:pathLst>
                <a:path w="334909" h="171978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28"/>
          <p:cNvSpPr/>
          <p:nvPr/>
        </p:nvSpPr>
        <p:spPr>
          <a:xfrm>
            <a:off x="6689480" y="1397585"/>
            <a:ext cx="7815509" cy="7795971"/>
          </a:xfrm>
          <a:custGeom>
            <a:avLst/>
            <a:gdLst/>
            <a:ahLst/>
            <a:cxnLst/>
            <a:rect l="l" t="t" r="r" b="b"/>
            <a:pathLst>
              <a:path w="7815509" h="7795971">
                <a:moveTo>
                  <a:pt x="0" y="0"/>
                </a:moveTo>
                <a:lnTo>
                  <a:pt x="7815510" y="0"/>
                </a:lnTo>
                <a:lnTo>
                  <a:pt x="7815510" y="7795970"/>
                </a:lnTo>
                <a:lnTo>
                  <a:pt x="0" y="779597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122188" y="2902309"/>
            <a:ext cx="5534722" cy="901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7"/>
              </a:lnSpc>
            </a:pPr>
            <a:r>
              <a:rPr lang="en-US" sz="7420" b="1" spc="-252" dirty="0" err="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計分方式</a:t>
            </a:r>
            <a:endParaRPr lang="en-US" sz="7420" b="1" spc="-252" dirty="0">
              <a:solidFill>
                <a:srgbClr val="000000"/>
              </a:solidFill>
              <a:latin typeface="Anonymous Pro Bold"/>
              <a:ea typeface="Anonymous Pro Bold"/>
              <a:cs typeface="Anonymous Pro Bold"/>
              <a:sym typeface="Anonymous Pro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584087" y="644177"/>
            <a:ext cx="5115100" cy="5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1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JAVA_11302_Tetris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934" y="440465"/>
            <a:ext cx="17470132" cy="957120"/>
            <a:chOff x="0" y="0"/>
            <a:chExt cx="4601187" cy="252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1187" cy="252081"/>
            </a:xfrm>
            <a:custGeom>
              <a:avLst/>
              <a:gdLst/>
              <a:ahLst/>
              <a:cxnLst/>
              <a:rect l="l" t="t" r="r" b="b"/>
              <a:pathLst>
                <a:path w="4601187" h="252081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8934" y="1352193"/>
            <a:ext cx="17470132" cy="8494343"/>
            <a:chOff x="0" y="0"/>
            <a:chExt cx="4601187" cy="22371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01187" cy="2237193"/>
            </a:xfrm>
            <a:custGeom>
              <a:avLst/>
              <a:gdLst/>
              <a:ahLst/>
              <a:cxnLst/>
              <a:rect l="l" t="t" r="r" b="b"/>
              <a:pathLst>
                <a:path w="4601187" h="2237193">
                  <a:moveTo>
                    <a:pt x="0" y="0"/>
                  </a:moveTo>
                  <a:lnTo>
                    <a:pt x="4601187" y="0"/>
                  </a:lnTo>
                  <a:lnTo>
                    <a:pt x="4601187" y="2237193"/>
                  </a:lnTo>
                  <a:lnTo>
                    <a:pt x="0" y="2237193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601187" cy="22848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12909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467139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80721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08934" y="9193555"/>
            <a:ext cx="17470132" cy="652980"/>
            <a:chOff x="0" y="0"/>
            <a:chExt cx="4601187" cy="1719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01187" cy="171978"/>
            </a:xfrm>
            <a:custGeom>
              <a:avLst/>
              <a:gdLst/>
              <a:ahLst/>
              <a:cxnLst/>
              <a:rect l="l" t="t" r="r" b="b"/>
              <a:pathLst>
                <a:path w="4601187" h="171978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8934" y="9193555"/>
            <a:ext cx="755149" cy="652980"/>
            <a:chOff x="0" y="0"/>
            <a:chExt cx="198887" cy="1719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123917" y="9193555"/>
            <a:ext cx="755149" cy="652980"/>
            <a:chOff x="0" y="0"/>
            <a:chExt cx="198887" cy="1719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7382855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flipH="1">
            <a:off x="584087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928787" y="2036335"/>
            <a:ext cx="3921524" cy="2089103"/>
          </a:xfrm>
          <a:custGeom>
            <a:avLst/>
            <a:gdLst/>
            <a:ahLst/>
            <a:cxnLst/>
            <a:rect l="l" t="t" r="r" b="b"/>
            <a:pathLst>
              <a:path w="3921524" h="2089103">
                <a:moveTo>
                  <a:pt x="0" y="0"/>
                </a:moveTo>
                <a:lnTo>
                  <a:pt x="3921525" y="0"/>
                </a:lnTo>
                <a:lnTo>
                  <a:pt x="3921525" y="2089103"/>
                </a:lnTo>
                <a:lnTo>
                  <a:pt x="0" y="20891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4481962" y="3808677"/>
            <a:ext cx="640554" cy="1090726"/>
          </a:xfrm>
          <a:custGeom>
            <a:avLst/>
            <a:gdLst/>
            <a:ahLst/>
            <a:cxnLst/>
            <a:rect l="l" t="t" r="r" b="b"/>
            <a:pathLst>
              <a:path w="640554" h="1090726">
                <a:moveTo>
                  <a:pt x="0" y="0"/>
                </a:moveTo>
                <a:lnTo>
                  <a:pt x="640553" y="0"/>
                </a:lnTo>
                <a:lnTo>
                  <a:pt x="640553" y="1090726"/>
                </a:lnTo>
                <a:lnTo>
                  <a:pt x="0" y="10907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758789" y="1497436"/>
            <a:ext cx="1048895" cy="1018382"/>
          </a:xfrm>
          <a:custGeom>
            <a:avLst/>
            <a:gdLst/>
            <a:ahLst/>
            <a:cxnLst/>
            <a:rect l="l" t="t" r="r" b="b"/>
            <a:pathLst>
              <a:path w="1048895" h="1018382">
                <a:moveTo>
                  <a:pt x="0" y="0"/>
                </a:moveTo>
                <a:lnTo>
                  <a:pt x="1048895" y="0"/>
                </a:lnTo>
                <a:lnTo>
                  <a:pt x="1048895" y="1018381"/>
                </a:lnTo>
                <a:lnTo>
                  <a:pt x="0" y="101838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122188" y="2869858"/>
            <a:ext cx="5534722" cy="901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7"/>
              </a:lnSpc>
            </a:pPr>
            <a:r>
              <a:rPr lang="en-US" sz="7420" b="1" spc="-252" dirty="0" err="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主要類別</a:t>
            </a:r>
            <a:endParaRPr lang="en-US" sz="7420" b="1" spc="-252" dirty="0">
              <a:solidFill>
                <a:srgbClr val="000000"/>
              </a:solidFill>
              <a:latin typeface="Anonymous Pro Bold"/>
              <a:ea typeface="Anonymous Pro Bold"/>
              <a:cs typeface="Anonymous Pro Bold"/>
              <a:sym typeface="Anonymous Pro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84087" y="644177"/>
            <a:ext cx="5115100" cy="5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1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JAVA_11302_Tetris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7513839" y="9192707"/>
            <a:ext cx="1271608" cy="652980"/>
            <a:chOff x="0" y="0"/>
            <a:chExt cx="334909" cy="171978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34909" cy="171978"/>
            </a:xfrm>
            <a:custGeom>
              <a:avLst/>
              <a:gdLst/>
              <a:ahLst/>
              <a:cxnLst/>
              <a:rect l="l" t="t" r="r" b="b"/>
              <a:pathLst>
                <a:path w="334909" h="171978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004210" y="1712758"/>
            <a:ext cx="12124880" cy="7079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0" lvl="1" indent="-485775" algn="just">
              <a:lnSpc>
                <a:spcPts val="6299"/>
              </a:lnSpc>
              <a:buFont typeface="Arial"/>
              <a:buChar char="•"/>
            </a:pPr>
            <a:r>
              <a:rPr lang="en-US" sz="4500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Tetris</a:t>
            </a:r>
          </a:p>
          <a:p>
            <a:pPr algn="just">
              <a:lnSpc>
                <a:spcPts val="4938"/>
              </a:lnSpc>
            </a:pPr>
            <a:r>
              <a:rPr lang="en-US" sz="3527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   (</a:t>
            </a:r>
            <a:r>
              <a:rPr lang="en-US" sz="3527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主程式</a:t>
            </a:r>
            <a:r>
              <a:rPr lang="en-US" sz="3527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, </a:t>
            </a:r>
            <a:r>
              <a:rPr lang="en-US" sz="3527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頁面初始化與切換、按鍵與滑鼠事件</a:t>
            </a:r>
            <a:r>
              <a:rPr lang="en-US" sz="3527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)</a:t>
            </a:r>
          </a:p>
          <a:p>
            <a:pPr marL="971550" lvl="1" indent="-485775" algn="just">
              <a:lnSpc>
                <a:spcPts val="6299"/>
              </a:lnSpc>
              <a:buFont typeface="Arial"/>
              <a:buChar char="•"/>
            </a:pPr>
            <a:r>
              <a:rPr lang="en-US" sz="4500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Player</a:t>
            </a:r>
          </a:p>
          <a:p>
            <a:pPr algn="just">
              <a:lnSpc>
                <a:spcPts val="4938"/>
              </a:lnSpc>
            </a:pPr>
            <a:r>
              <a:rPr lang="en-US" sz="3527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   (</a:t>
            </a:r>
            <a:r>
              <a:rPr lang="en-US" sz="3527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方塊生成、移動、旋轉、T-Spin</a:t>
            </a:r>
            <a:r>
              <a:rPr lang="en-US" sz="3527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 </a:t>
            </a:r>
            <a:r>
              <a:rPr lang="en-US" sz="3527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判定、預覽</a:t>
            </a:r>
            <a:r>
              <a:rPr lang="en-US" sz="3527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)</a:t>
            </a:r>
          </a:p>
          <a:p>
            <a:pPr marL="971550" lvl="1" indent="-485775" algn="just">
              <a:lnSpc>
                <a:spcPts val="6299"/>
              </a:lnSpc>
              <a:buFont typeface="Arial"/>
              <a:buChar char="•"/>
            </a:pPr>
            <a:r>
              <a:rPr lang="en-US" sz="4500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Grid</a:t>
            </a:r>
          </a:p>
          <a:p>
            <a:pPr algn="just">
              <a:lnSpc>
                <a:spcPts val="4938"/>
              </a:lnSpc>
            </a:pPr>
            <a:r>
              <a:rPr lang="en-US" sz="3527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   (</a:t>
            </a:r>
            <a:r>
              <a:rPr lang="en-US" sz="3527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方塊放置與、計分、行列消除、勝敗判定、顯示效果</a:t>
            </a:r>
            <a:r>
              <a:rPr lang="en-US" sz="3527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)</a:t>
            </a:r>
          </a:p>
          <a:p>
            <a:pPr marL="971550" lvl="1" indent="-485775" algn="just">
              <a:lnSpc>
                <a:spcPts val="6299"/>
              </a:lnSpc>
              <a:buFont typeface="Arial"/>
              <a:buChar char="•"/>
            </a:pPr>
            <a:r>
              <a:rPr lang="en-US" sz="4500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MusicPlayer</a:t>
            </a:r>
            <a:endParaRPr lang="en-US" sz="4500" dirty="0">
              <a:solidFill>
                <a:srgbClr val="000000"/>
              </a:solidFill>
              <a:latin typeface="Anonymous Pro Bold" panose="02020500000000000000" charset="0"/>
              <a:ea typeface="Anonymous Pro Bold" panose="02020500000000000000" charset="0"/>
              <a:cs typeface="Cousine"/>
              <a:sym typeface="Cousine"/>
            </a:endParaRPr>
          </a:p>
          <a:p>
            <a:pPr algn="just">
              <a:lnSpc>
                <a:spcPts val="4938"/>
              </a:lnSpc>
            </a:pPr>
            <a:r>
              <a:rPr lang="en-US" sz="3527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   (</a:t>
            </a:r>
            <a:r>
              <a:rPr lang="en-US" sz="3527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播放、停止、重複音樂</a:t>
            </a:r>
            <a:r>
              <a:rPr lang="en-US" sz="3527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)</a:t>
            </a:r>
          </a:p>
          <a:p>
            <a:pPr marL="971550" lvl="1" indent="-485775" algn="just">
              <a:lnSpc>
                <a:spcPts val="6299"/>
              </a:lnSpc>
              <a:buFont typeface="Arial"/>
              <a:buChar char="•"/>
            </a:pPr>
            <a:r>
              <a:rPr lang="en-US" sz="4500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ClearEffects</a:t>
            </a:r>
            <a:endParaRPr lang="en-US" sz="4500" dirty="0">
              <a:solidFill>
                <a:srgbClr val="000000"/>
              </a:solidFill>
              <a:latin typeface="Anonymous Pro Bold" panose="02020500000000000000" charset="0"/>
              <a:ea typeface="Anonymous Pro Bold" panose="02020500000000000000" charset="0"/>
              <a:cs typeface="Cousine"/>
              <a:sym typeface="Cousine"/>
            </a:endParaRPr>
          </a:p>
          <a:p>
            <a:pPr algn="just">
              <a:lnSpc>
                <a:spcPts val="4938"/>
              </a:lnSpc>
            </a:pPr>
            <a:r>
              <a:rPr lang="en-US" sz="3527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   (</a:t>
            </a:r>
            <a:r>
              <a:rPr lang="en-US" sz="3527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記錄與繪製消除位置、定時顯示動畫、時間倒數處理</a:t>
            </a:r>
            <a:r>
              <a:rPr lang="en-US" sz="3527" dirty="0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ousine"/>
                <a:sym typeface="Cousine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934" y="440465"/>
            <a:ext cx="17470132" cy="957120"/>
            <a:chOff x="0" y="0"/>
            <a:chExt cx="4601187" cy="252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1187" cy="252081"/>
            </a:xfrm>
            <a:custGeom>
              <a:avLst/>
              <a:gdLst/>
              <a:ahLst/>
              <a:cxnLst/>
              <a:rect l="l" t="t" r="r" b="b"/>
              <a:pathLst>
                <a:path w="4601187" h="252081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8934" y="1352193"/>
            <a:ext cx="17470132" cy="8494343"/>
            <a:chOff x="0" y="0"/>
            <a:chExt cx="4601187" cy="22371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01187" cy="2237193"/>
            </a:xfrm>
            <a:custGeom>
              <a:avLst/>
              <a:gdLst/>
              <a:ahLst/>
              <a:cxnLst/>
              <a:rect l="l" t="t" r="r" b="b"/>
              <a:pathLst>
                <a:path w="4601187" h="2237193">
                  <a:moveTo>
                    <a:pt x="0" y="0"/>
                  </a:moveTo>
                  <a:lnTo>
                    <a:pt x="4601187" y="0"/>
                  </a:lnTo>
                  <a:lnTo>
                    <a:pt x="4601187" y="2237193"/>
                  </a:lnTo>
                  <a:lnTo>
                    <a:pt x="0" y="2237193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601187" cy="22848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12909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467139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80721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08934" y="9193555"/>
            <a:ext cx="17470132" cy="652980"/>
            <a:chOff x="0" y="0"/>
            <a:chExt cx="4601187" cy="1719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01187" cy="171978"/>
            </a:xfrm>
            <a:custGeom>
              <a:avLst/>
              <a:gdLst/>
              <a:ahLst/>
              <a:cxnLst/>
              <a:rect l="l" t="t" r="r" b="b"/>
              <a:pathLst>
                <a:path w="4601187" h="171978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8934" y="9193555"/>
            <a:ext cx="755149" cy="652980"/>
            <a:chOff x="0" y="0"/>
            <a:chExt cx="198887" cy="1719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123917" y="9193555"/>
            <a:ext cx="755149" cy="652980"/>
            <a:chOff x="0" y="0"/>
            <a:chExt cx="198887" cy="1719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7382855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flipH="1">
            <a:off x="584087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928787" y="2036335"/>
            <a:ext cx="3921524" cy="2089103"/>
          </a:xfrm>
          <a:custGeom>
            <a:avLst/>
            <a:gdLst/>
            <a:ahLst/>
            <a:cxnLst/>
            <a:rect l="l" t="t" r="r" b="b"/>
            <a:pathLst>
              <a:path w="3921524" h="2089103">
                <a:moveTo>
                  <a:pt x="0" y="0"/>
                </a:moveTo>
                <a:lnTo>
                  <a:pt x="3921525" y="0"/>
                </a:lnTo>
                <a:lnTo>
                  <a:pt x="3921525" y="2089103"/>
                </a:lnTo>
                <a:lnTo>
                  <a:pt x="0" y="20891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4481962" y="3808677"/>
            <a:ext cx="640554" cy="1090726"/>
          </a:xfrm>
          <a:custGeom>
            <a:avLst/>
            <a:gdLst/>
            <a:ahLst/>
            <a:cxnLst/>
            <a:rect l="l" t="t" r="r" b="b"/>
            <a:pathLst>
              <a:path w="640554" h="1090726">
                <a:moveTo>
                  <a:pt x="0" y="0"/>
                </a:moveTo>
                <a:lnTo>
                  <a:pt x="640553" y="0"/>
                </a:lnTo>
                <a:lnTo>
                  <a:pt x="640553" y="1090726"/>
                </a:lnTo>
                <a:lnTo>
                  <a:pt x="0" y="10907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758789" y="1497436"/>
            <a:ext cx="1048895" cy="1018382"/>
          </a:xfrm>
          <a:custGeom>
            <a:avLst/>
            <a:gdLst/>
            <a:ahLst/>
            <a:cxnLst/>
            <a:rect l="l" t="t" r="r" b="b"/>
            <a:pathLst>
              <a:path w="1048895" h="1018382">
                <a:moveTo>
                  <a:pt x="0" y="0"/>
                </a:moveTo>
                <a:lnTo>
                  <a:pt x="1048895" y="0"/>
                </a:lnTo>
                <a:lnTo>
                  <a:pt x="1048895" y="1018381"/>
                </a:lnTo>
                <a:lnTo>
                  <a:pt x="0" y="101838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9773955" y="9193555"/>
            <a:ext cx="1271608" cy="652980"/>
            <a:chOff x="0" y="0"/>
            <a:chExt cx="334909" cy="17197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34909" cy="171978"/>
            </a:xfrm>
            <a:custGeom>
              <a:avLst/>
              <a:gdLst/>
              <a:ahLst/>
              <a:cxnLst/>
              <a:rect l="l" t="t" r="r" b="b"/>
              <a:pathLst>
                <a:path w="334909" h="171978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Freeform 28"/>
          <p:cNvSpPr/>
          <p:nvPr/>
        </p:nvSpPr>
        <p:spPr>
          <a:xfrm>
            <a:off x="5895847" y="1716744"/>
            <a:ext cx="9027823" cy="7157652"/>
          </a:xfrm>
          <a:custGeom>
            <a:avLst/>
            <a:gdLst/>
            <a:ahLst/>
            <a:cxnLst/>
            <a:rect l="l" t="t" r="r" b="b"/>
            <a:pathLst>
              <a:path w="9027823" h="7157652">
                <a:moveTo>
                  <a:pt x="0" y="0"/>
                </a:moveTo>
                <a:lnTo>
                  <a:pt x="9027823" y="0"/>
                </a:lnTo>
                <a:lnTo>
                  <a:pt x="9027823" y="7157652"/>
                </a:lnTo>
                <a:lnTo>
                  <a:pt x="0" y="715765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grpSp>
        <p:nvGrpSpPr>
          <p:cNvPr id="29" name="Group 29"/>
          <p:cNvGrpSpPr/>
          <p:nvPr/>
        </p:nvGrpSpPr>
        <p:grpSpPr>
          <a:xfrm>
            <a:off x="6095001" y="3271613"/>
            <a:ext cx="1171482" cy="1074128"/>
            <a:chOff x="0" y="0"/>
            <a:chExt cx="308538" cy="282898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08538" cy="282898"/>
            </a:xfrm>
            <a:custGeom>
              <a:avLst/>
              <a:gdLst/>
              <a:ahLst/>
              <a:cxnLst/>
              <a:rect l="l" t="t" r="r" b="b"/>
              <a:pathLst>
                <a:path w="308538" h="282898">
                  <a:moveTo>
                    <a:pt x="141449" y="0"/>
                  </a:moveTo>
                  <a:lnTo>
                    <a:pt x="167089" y="0"/>
                  </a:lnTo>
                  <a:cubicBezTo>
                    <a:pt x="245210" y="0"/>
                    <a:pt x="308538" y="63329"/>
                    <a:pt x="308538" y="141449"/>
                  </a:cubicBezTo>
                  <a:lnTo>
                    <a:pt x="308538" y="141449"/>
                  </a:lnTo>
                  <a:cubicBezTo>
                    <a:pt x="308538" y="219569"/>
                    <a:pt x="245210" y="282898"/>
                    <a:pt x="167089" y="282898"/>
                  </a:cubicBezTo>
                  <a:lnTo>
                    <a:pt x="141449" y="282898"/>
                  </a:lnTo>
                  <a:cubicBezTo>
                    <a:pt x="63329" y="282898"/>
                    <a:pt x="0" y="219569"/>
                    <a:pt x="0" y="141449"/>
                  </a:cubicBezTo>
                  <a:lnTo>
                    <a:pt x="0" y="141449"/>
                  </a:lnTo>
                  <a:cubicBezTo>
                    <a:pt x="0" y="63329"/>
                    <a:pt x="63329" y="0"/>
                    <a:pt x="141449" y="0"/>
                  </a:cubicBezTo>
                  <a:close/>
                </a:path>
              </a:pathLst>
            </a:custGeom>
            <a:solidFill>
              <a:srgbClr val="13171E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308538" cy="3209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 b="1">
                  <a:solidFill>
                    <a:srgbClr val="FFFFFF"/>
                  </a:solidFill>
                  <a:latin typeface="Anonymous Pro Bold"/>
                  <a:ea typeface="Anonymous Pro Bold"/>
                  <a:cs typeface="Anonymous Pro Bold"/>
                  <a:sym typeface="Anonymous Pro Bold"/>
                </a:rPr>
                <a:t>潘永牧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22188" y="2869858"/>
            <a:ext cx="5534722" cy="901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7"/>
              </a:lnSpc>
            </a:pPr>
            <a:r>
              <a:rPr lang="en-US" sz="7420" b="1" spc="-252" dirty="0" err="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組員分工</a:t>
            </a:r>
            <a:endParaRPr lang="en-US" sz="7420" b="1" spc="-252" dirty="0">
              <a:solidFill>
                <a:srgbClr val="000000"/>
              </a:solidFill>
              <a:latin typeface="Anonymous Pro Bold"/>
              <a:ea typeface="Anonymous Pro Bold"/>
              <a:cs typeface="Anonymous Pro Bold"/>
              <a:sym typeface="Anonymous Pro Bold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584087" y="644177"/>
            <a:ext cx="5115100" cy="5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1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JAVA_11302_Tetris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6095001" y="6360843"/>
            <a:ext cx="1171482" cy="1074128"/>
            <a:chOff x="0" y="0"/>
            <a:chExt cx="308538" cy="28289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308538" cy="282898"/>
            </a:xfrm>
            <a:custGeom>
              <a:avLst/>
              <a:gdLst/>
              <a:ahLst/>
              <a:cxnLst/>
              <a:rect l="l" t="t" r="r" b="b"/>
              <a:pathLst>
                <a:path w="308538" h="282898">
                  <a:moveTo>
                    <a:pt x="141449" y="0"/>
                  </a:moveTo>
                  <a:lnTo>
                    <a:pt x="167089" y="0"/>
                  </a:lnTo>
                  <a:cubicBezTo>
                    <a:pt x="245210" y="0"/>
                    <a:pt x="308538" y="63329"/>
                    <a:pt x="308538" y="141449"/>
                  </a:cubicBezTo>
                  <a:lnTo>
                    <a:pt x="308538" y="141449"/>
                  </a:lnTo>
                  <a:cubicBezTo>
                    <a:pt x="308538" y="219569"/>
                    <a:pt x="245210" y="282898"/>
                    <a:pt x="167089" y="282898"/>
                  </a:cubicBezTo>
                  <a:lnTo>
                    <a:pt x="141449" y="282898"/>
                  </a:lnTo>
                  <a:cubicBezTo>
                    <a:pt x="63329" y="282898"/>
                    <a:pt x="0" y="219569"/>
                    <a:pt x="0" y="141449"/>
                  </a:cubicBezTo>
                  <a:lnTo>
                    <a:pt x="0" y="141449"/>
                  </a:lnTo>
                  <a:cubicBezTo>
                    <a:pt x="0" y="63329"/>
                    <a:pt x="63329" y="0"/>
                    <a:pt x="141449" y="0"/>
                  </a:cubicBezTo>
                  <a:close/>
                </a:path>
              </a:pathLst>
            </a:custGeom>
            <a:solidFill>
              <a:srgbClr val="13171E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308538" cy="3209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 b="1">
                  <a:solidFill>
                    <a:srgbClr val="FFFFFF"/>
                  </a:solidFill>
                  <a:latin typeface="Anonymous Pro Bold"/>
                  <a:ea typeface="Anonymous Pro Bold"/>
                  <a:cs typeface="Anonymous Pro Bold"/>
                  <a:sym typeface="Anonymous Pro Bold"/>
                </a:rPr>
                <a:t>胡予肴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934" y="440465"/>
            <a:ext cx="17470132" cy="957120"/>
            <a:chOff x="0" y="0"/>
            <a:chExt cx="4601187" cy="252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1187" cy="252081"/>
            </a:xfrm>
            <a:custGeom>
              <a:avLst/>
              <a:gdLst/>
              <a:ahLst/>
              <a:cxnLst/>
              <a:rect l="l" t="t" r="r" b="b"/>
              <a:pathLst>
                <a:path w="4601187" h="252081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8934" y="1352193"/>
            <a:ext cx="17470132" cy="8494343"/>
            <a:chOff x="0" y="0"/>
            <a:chExt cx="4601187" cy="22371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01187" cy="2237193"/>
            </a:xfrm>
            <a:custGeom>
              <a:avLst/>
              <a:gdLst/>
              <a:ahLst/>
              <a:cxnLst/>
              <a:rect l="l" t="t" r="r" b="b"/>
              <a:pathLst>
                <a:path w="4601187" h="2237193">
                  <a:moveTo>
                    <a:pt x="0" y="0"/>
                  </a:moveTo>
                  <a:lnTo>
                    <a:pt x="4601187" y="0"/>
                  </a:lnTo>
                  <a:lnTo>
                    <a:pt x="4601187" y="2237193"/>
                  </a:lnTo>
                  <a:lnTo>
                    <a:pt x="0" y="2237193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601187" cy="22848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12909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467139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80721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08934" y="9193555"/>
            <a:ext cx="17470132" cy="652980"/>
            <a:chOff x="0" y="0"/>
            <a:chExt cx="4601187" cy="1719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01187" cy="171978"/>
            </a:xfrm>
            <a:custGeom>
              <a:avLst/>
              <a:gdLst/>
              <a:ahLst/>
              <a:cxnLst/>
              <a:rect l="l" t="t" r="r" b="b"/>
              <a:pathLst>
                <a:path w="4601187" h="171978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8934" y="9193555"/>
            <a:ext cx="755149" cy="652980"/>
            <a:chOff x="0" y="0"/>
            <a:chExt cx="198887" cy="1719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123917" y="9193555"/>
            <a:ext cx="755149" cy="652980"/>
            <a:chOff x="0" y="0"/>
            <a:chExt cx="198887" cy="1719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7382855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flipH="1">
            <a:off x="584087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928787" y="2036335"/>
            <a:ext cx="3921524" cy="2089103"/>
          </a:xfrm>
          <a:custGeom>
            <a:avLst/>
            <a:gdLst/>
            <a:ahLst/>
            <a:cxnLst/>
            <a:rect l="l" t="t" r="r" b="b"/>
            <a:pathLst>
              <a:path w="3921524" h="2089103">
                <a:moveTo>
                  <a:pt x="0" y="0"/>
                </a:moveTo>
                <a:lnTo>
                  <a:pt x="3921525" y="0"/>
                </a:lnTo>
                <a:lnTo>
                  <a:pt x="3921525" y="2089103"/>
                </a:lnTo>
                <a:lnTo>
                  <a:pt x="0" y="20891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4481962" y="3808677"/>
            <a:ext cx="640554" cy="1090726"/>
          </a:xfrm>
          <a:custGeom>
            <a:avLst/>
            <a:gdLst/>
            <a:ahLst/>
            <a:cxnLst/>
            <a:rect l="l" t="t" r="r" b="b"/>
            <a:pathLst>
              <a:path w="640554" h="1090726">
                <a:moveTo>
                  <a:pt x="0" y="0"/>
                </a:moveTo>
                <a:lnTo>
                  <a:pt x="640553" y="0"/>
                </a:lnTo>
                <a:lnTo>
                  <a:pt x="640553" y="1090726"/>
                </a:lnTo>
                <a:lnTo>
                  <a:pt x="0" y="10907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758789" y="1497436"/>
            <a:ext cx="1048895" cy="1018382"/>
          </a:xfrm>
          <a:custGeom>
            <a:avLst/>
            <a:gdLst/>
            <a:ahLst/>
            <a:cxnLst/>
            <a:rect l="l" t="t" r="r" b="b"/>
            <a:pathLst>
              <a:path w="1048895" h="1018382">
                <a:moveTo>
                  <a:pt x="0" y="0"/>
                </a:moveTo>
                <a:lnTo>
                  <a:pt x="1048895" y="0"/>
                </a:lnTo>
                <a:lnTo>
                  <a:pt x="1048895" y="1018381"/>
                </a:lnTo>
                <a:lnTo>
                  <a:pt x="0" y="101838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>
            <a:off x="13014310" y="9193555"/>
            <a:ext cx="1271608" cy="652980"/>
            <a:chOff x="0" y="0"/>
            <a:chExt cx="334909" cy="17197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34909" cy="171978"/>
            </a:xfrm>
            <a:custGeom>
              <a:avLst/>
              <a:gdLst/>
              <a:ahLst/>
              <a:cxnLst/>
              <a:rect l="l" t="t" r="r" b="b"/>
              <a:pathLst>
                <a:path w="334909" h="171978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7600950" y="3600450"/>
            <a:ext cx="3086100" cy="3086100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22188" y="2869858"/>
            <a:ext cx="5534722" cy="901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7"/>
              </a:lnSpc>
            </a:pPr>
            <a:r>
              <a:rPr lang="en-US" sz="7420" b="1" spc="-252" dirty="0" err="1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AI協作</a:t>
            </a:r>
            <a:endParaRPr lang="en-US" sz="7420" b="1" spc="-252" dirty="0">
              <a:solidFill>
                <a:srgbClr val="000000"/>
              </a:solidFill>
              <a:latin typeface="Anonymous Pro Bold"/>
              <a:ea typeface="Anonymous Pro Bold"/>
              <a:cs typeface="Anonymous Pro Bold"/>
              <a:sym typeface="Anonymous Pro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584087" y="644177"/>
            <a:ext cx="5115100" cy="5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1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JAVA_11302_Tetris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903100" y="2588069"/>
            <a:ext cx="7892696" cy="6057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9823" lvl="1" indent="-409912" algn="l">
              <a:lnSpc>
                <a:spcPts val="5316"/>
              </a:lnSpc>
              <a:buFont typeface="Arial"/>
              <a:buChar char="•"/>
            </a:pPr>
            <a:r>
              <a:rPr lang="en-US" sz="3797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anva Sans"/>
                <a:sym typeface="Canva Sans"/>
              </a:rPr>
              <a:t>製作陽春的Tetris程式</a:t>
            </a:r>
            <a:endParaRPr lang="en-US" sz="3797" dirty="0">
              <a:solidFill>
                <a:srgbClr val="000000"/>
              </a:solidFill>
              <a:latin typeface="Anonymous Pro Bold" panose="02020500000000000000" charset="0"/>
              <a:ea typeface="Anonymous Pro Bold" panose="02020500000000000000" charset="0"/>
              <a:cs typeface="Canva Sans"/>
              <a:sym typeface="Canva Sans"/>
            </a:endParaRPr>
          </a:p>
          <a:p>
            <a:pPr marL="819823" lvl="1" indent="-409912" algn="l">
              <a:lnSpc>
                <a:spcPts val="5316"/>
              </a:lnSpc>
              <a:buFont typeface="Arial"/>
              <a:buChar char="•"/>
            </a:pPr>
            <a:r>
              <a:rPr lang="en-US" sz="3797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anva Sans"/>
                <a:sym typeface="Canva Sans"/>
              </a:rPr>
              <a:t>寫撥放音樂的類別</a:t>
            </a:r>
            <a:endParaRPr lang="en-US" sz="3797" dirty="0">
              <a:solidFill>
                <a:srgbClr val="000000"/>
              </a:solidFill>
              <a:latin typeface="Anonymous Pro Bold" panose="02020500000000000000" charset="0"/>
              <a:ea typeface="Anonymous Pro Bold" panose="02020500000000000000" charset="0"/>
              <a:cs typeface="Canva Sans"/>
              <a:sym typeface="Canva Sans"/>
            </a:endParaRPr>
          </a:p>
          <a:p>
            <a:pPr marL="819823" lvl="1" indent="-409912" algn="l">
              <a:lnSpc>
                <a:spcPts val="5316"/>
              </a:lnSpc>
              <a:buFont typeface="Arial"/>
              <a:buChar char="•"/>
            </a:pPr>
            <a:r>
              <a:rPr lang="en-US" sz="3797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anva Sans"/>
                <a:sym typeface="Canva Sans"/>
              </a:rPr>
              <a:t>協助查詢部分遊戲資料</a:t>
            </a:r>
            <a:endParaRPr lang="en-US" sz="3797" dirty="0">
              <a:solidFill>
                <a:srgbClr val="000000"/>
              </a:solidFill>
              <a:latin typeface="Anonymous Pro Bold" panose="02020500000000000000" charset="0"/>
              <a:ea typeface="Anonymous Pro Bold" panose="02020500000000000000" charset="0"/>
              <a:cs typeface="Canva Sans"/>
              <a:sym typeface="Canva Sans"/>
            </a:endParaRPr>
          </a:p>
          <a:p>
            <a:pPr marL="819823" lvl="1" indent="-409912" algn="l">
              <a:lnSpc>
                <a:spcPts val="5316"/>
              </a:lnSpc>
              <a:buFont typeface="Arial"/>
              <a:buChar char="•"/>
            </a:pPr>
            <a:r>
              <a:rPr lang="en-US" sz="3797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anva Sans"/>
                <a:sym typeface="Canva Sans"/>
              </a:rPr>
              <a:t>給一些Panel頁面控制的參考方法</a:t>
            </a:r>
            <a:endParaRPr lang="en-US" sz="3797" dirty="0">
              <a:solidFill>
                <a:srgbClr val="000000"/>
              </a:solidFill>
              <a:latin typeface="Anonymous Pro Bold" panose="02020500000000000000" charset="0"/>
              <a:ea typeface="Anonymous Pro Bold" panose="02020500000000000000" charset="0"/>
              <a:cs typeface="Canva Sans"/>
              <a:sym typeface="Canva Sans"/>
            </a:endParaRPr>
          </a:p>
          <a:p>
            <a:pPr marL="819823" lvl="1" indent="-409912" algn="l">
              <a:lnSpc>
                <a:spcPts val="5316"/>
              </a:lnSpc>
              <a:buFont typeface="Arial"/>
              <a:buChar char="•"/>
            </a:pPr>
            <a:r>
              <a:rPr lang="en-US" sz="3797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anva Sans"/>
                <a:sym typeface="Canva Sans"/>
              </a:rPr>
              <a:t>設計一些特定的初版遊戲參數</a:t>
            </a:r>
            <a:endParaRPr lang="en-US" sz="3797" dirty="0">
              <a:solidFill>
                <a:srgbClr val="000000"/>
              </a:solidFill>
              <a:latin typeface="Anonymous Pro Bold" panose="02020500000000000000" charset="0"/>
              <a:ea typeface="Anonymous Pro Bold" panose="02020500000000000000" charset="0"/>
              <a:cs typeface="Canva Sans"/>
              <a:sym typeface="Canva Sans"/>
            </a:endParaRPr>
          </a:p>
          <a:p>
            <a:pPr marL="819823" lvl="1" indent="-409912" algn="l">
              <a:lnSpc>
                <a:spcPts val="5316"/>
              </a:lnSpc>
              <a:buFont typeface="Arial"/>
              <a:buChar char="•"/>
            </a:pPr>
            <a:r>
              <a:rPr lang="en-US" sz="3797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anva Sans"/>
                <a:sym typeface="Canva Sans"/>
              </a:rPr>
              <a:t>協助註解程式</a:t>
            </a:r>
            <a:endParaRPr lang="en-US" sz="3797" dirty="0">
              <a:solidFill>
                <a:srgbClr val="000000"/>
              </a:solidFill>
              <a:latin typeface="Anonymous Pro Bold" panose="02020500000000000000" charset="0"/>
              <a:ea typeface="Anonymous Pro Bold" panose="02020500000000000000" charset="0"/>
              <a:cs typeface="Canva Sans"/>
              <a:sym typeface="Canva Sans"/>
            </a:endParaRPr>
          </a:p>
          <a:p>
            <a:pPr marL="819823" lvl="1" indent="-409912" algn="l">
              <a:lnSpc>
                <a:spcPts val="5316"/>
              </a:lnSpc>
              <a:buFont typeface="Arial"/>
              <a:buChar char="•"/>
            </a:pPr>
            <a:r>
              <a:rPr lang="en-US" sz="3797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anva Sans"/>
                <a:sym typeface="Canva Sans"/>
              </a:rPr>
              <a:t>繪製出UML類別圖</a:t>
            </a:r>
            <a:endParaRPr lang="en-US" sz="3797" dirty="0">
              <a:solidFill>
                <a:srgbClr val="000000"/>
              </a:solidFill>
              <a:latin typeface="Anonymous Pro Bold" panose="02020500000000000000" charset="0"/>
              <a:ea typeface="Anonymous Pro Bold" panose="02020500000000000000" charset="0"/>
              <a:cs typeface="Canva Sans"/>
              <a:sym typeface="Canva Sans"/>
            </a:endParaRPr>
          </a:p>
          <a:p>
            <a:pPr marL="819823" lvl="1" indent="-409912" algn="l">
              <a:lnSpc>
                <a:spcPts val="5316"/>
              </a:lnSpc>
              <a:buFont typeface="Arial"/>
              <a:buChar char="•"/>
            </a:pPr>
            <a:r>
              <a:rPr lang="en-US" sz="3797" dirty="0" err="1">
                <a:solidFill>
                  <a:srgbClr val="000000"/>
                </a:solidFill>
                <a:latin typeface="Anonymous Pro Bold" panose="02020500000000000000" charset="0"/>
                <a:ea typeface="Anonymous Pro Bold" panose="02020500000000000000" charset="0"/>
                <a:cs typeface="Canva Sans"/>
                <a:sym typeface="Canva Sans"/>
              </a:rPr>
              <a:t>繪製出序列圖</a:t>
            </a:r>
            <a:endParaRPr lang="en-US" sz="3797" dirty="0">
              <a:solidFill>
                <a:srgbClr val="000000"/>
              </a:solidFill>
              <a:latin typeface="Anonymous Pro Bold" panose="02020500000000000000" charset="0"/>
              <a:ea typeface="Anonymous Pro Bold" panose="02020500000000000000" charset="0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CA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8934" y="440465"/>
            <a:ext cx="17470132" cy="957120"/>
            <a:chOff x="0" y="0"/>
            <a:chExt cx="4601187" cy="2520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01187" cy="252081"/>
            </a:xfrm>
            <a:custGeom>
              <a:avLst/>
              <a:gdLst/>
              <a:ahLst/>
              <a:cxnLst/>
              <a:rect l="l" t="t" r="r" b="b"/>
              <a:pathLst>
                <a:path w="4601187" h="252081">
                  <a:moveTo>
                    <a:pt x="0" y="0"/>
                  </a:moveTo>
                  <a:lnTo>
                    <a:pt x="4601187" y="0"/>
                  </a:lnTo>
                  <a:lnTo>
                    <a:pt x="4601187" y="252081"/>
                  </a:lnTo>
                  <a:lnTo>
                    <a:pt x="0" y="252081"/>
                  </a:lnTo>
                  <a:close/>
                </a:path>
              </a:pathLst>
            </a:custGeom>
            <a:solidFill>
              <a:srgbClr val="0057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601187" cy="2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08934" y="1397585"/>
            <a:ext cx="17470132" cy="8448951"/>
            <a:chOff x="0" y="0"/>
            <a:chExt cx="4601187" cy="222523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01187" cy="2225238"/>
            </a:xfrm>
            <a:custGeom>
              <a:avLst/>
              <a:gdLst/>
              <a:ahLst/>
              <a:cxnLst/>
              <a:rect l="l" t="t" r="r" b="b"/>
              <a:pathLst>
                <a:path w="4601187" h="2225238">
                  <a:moveTo>
                    <a:pt x="0" y="0"/>
                  </a:moveTo>
                  <a:lnTo>
                    <a:pt x="4601187" y="0"/>
                  </a:lnTo>
                  <a:lnTo>
                    <a:pt x="4601187" y="2225238"/>
                  </a:lnTo>
                  <a:lnTo>
                    <a:pt x="0" y="2225238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601187" cy="22728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12909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467139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807211" y="646211"/>
            <a:ext cx="545628" cy="545628"/>
          </a:xfrm>
          <a:custGeom>
            <a:avLst/>
            <a:gdLst/>
            <a:ahLst/>
            <a:cxnLst/>
            <a:rect l="l" t="t" r="r" b="b"/>
            <a:pathLst>
              <a:path w="545628" h="545628">
                <a:moveTo>
                  <a:pt x="0" y="0"/>
                </a:moveTo>
                <a:lnTo>
                  <a:pt x="545628" y="0"/>
                </a:lnTo>
                <a:lnTo>
                  <a:pt x="545628" y="545628"/>
                </a:lnTo>
                <a:lnTo>
                  <a:pt x="0" y="5456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08934" y="9193555"/>
            <a:ext cx="17470132" cy="652980"/>
            <a:chOff x="0" y="0"/>
            <a:chExt cx="4601187" cy="17197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01187" cy="171978"/>
            </a:xfrm>
            <a:custGeom>
              <a:avLst/>
              <a:gdLst/>
              <a:ahLst/>
              <a:cxnLst/>
              <a:rect l="l" t="t" r="r" b="b"/>
              <a:pathLst>
                <a:path w="4601187" h="171978">
                  <a:moveTo>
                    <a:pt x="0" y="0"/>
                  </a:moveTo>
                  <a:lnTo>
                    <a:pt x="4601187" y="0"/>
                  </a:lnTo>
                  <a:lnTo>
                    <a:pt x="46011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6011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08934" y="9193555"/>
            <a:ext cx="755149" cy="652980"/>
            <a:chOff x="0" y="0"/>
            <a:chExt cx="198887" cy="17197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123917" y="9193555"/>
            <a:ext cx="755149" cy="652980"/>
            <a:chOff x="0" y="0"/>
            <a:chExt cx="198887" cy="17197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98887" cy="171978"/>
            </a:xfrm>
            <a:custGeom>
              <a:avLst/>
              <a:gdLst/>
              <a:ahLst/>
              <a:cxnLst/>
              <a:rect l="l" t="t" r="r" b="b"/>
              <a:pathLst>
                <a:path w="198887" h="171978">
                  <a:moveTo>
                    <a:pt x="0" y="0"/>
                  </a:moveTo>
                  <a:lnTo>
                    <a:pt x="198887" y="0"/>
                  </a:lnTo>
                  <a:lnTo>
                    <a:pt x="198887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C0C0C0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98887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7382855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0" y="0"/>
                </a:moveTo>
                <a:lnTo>
                  <a:pt x="320173" y="0"/>
                </a:lnTo>
                <a:lnTo>
                  <a:pt x="320173" y="427416"/>
                </a:lnTo>
                <a:lnTo>
                  <a:pt x="0" y="4274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flipH="1">
            <a:off x="584087" y="9306337"/>
            <a:ext cx="320173" cy="427416"/>
          </a:xfrm>
          <a:custGeom>
            <a:avLst/>
            <a:gdLst/>
            <a:ahLst/>
            <a:cxnLst/>
            <a:rect l="l" t="t" r="r" b="b"/>
            <a:pathLst>
              <a:path w="320173" h="427416">
                <a:moveTo>
                  <a:pt x="320174" y="0"/>
                </a:moveTo>
                <a:lnTo>
                  <a:pt x="0" y="0"/>
                </a:lnTo>
                <a:lnTo>
                  <a:pt x="0" y="427416"/>
                </a:lnTo>
                <a:lnTo>
                  <a:pt x="320174" y="427416"/>
                </a:lnTo>
                <a:lnTo>
                  <a:pt x="320174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>
            <a:off x="14657192" y="9193555"/>
            <a:ext cx="1271608" cy="652980"/>
            <a:chOff x="0" y="0"/>
            <a:chExt cx="334909" cy="17197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334909" cy="171978"/>
            </a:xfrm>
            <a:custGeom>
              <a:avLst/>
              <a:gdLst/>
              <a:ahLst/>
              <a:cxnLst/>
              <a:rect l="l" t="t" r="r" b="b"/>
              <a:pathLst>
                <a:path w="334909" h="171978">
                  <a:moveTo>
                    <a:pt x="0" y="0"/>
                  </a:moveTo>
                  <a:lnTo>
                    <a:pt x="334909" y="0"/>
                  </a:lnTo>
                  <a:lnTo>
                    <a:pt x="334909" y="171978"/>
                  </a:lnTo>
                  <a:lnTo>
                    <a:pt x="0" y="171978"/>
                  </a:lnTo>
                  <a:close/>
                </a:path>
              </a:pathLst>
            </a:custGeom>
            <a:solidFill>
              <a:srgbClr val="999999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334909" cy="2100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Freeform 25"/>
          <p:cNvSpPr/>
          <p:nvPr/>
        </p:nvSpPr>
        <p:spPr>
          <a:xfrm>
            <a:off x="6001573" y="4400535"/>
            <a:ext cx="6235207" cy="1723184"/>
          </a:xfrm>
          <a:custGeom>
            <a:avLst/>
            <a:gdLst/>
            <a:ahLst/>
            <a:cxnLst/>
            <a:rect l="l" t="t" r="r" b="b"/>
            <a:pathLst>
              <a:path w="6235207" h="1723184">
                <a:moveTo>
                  <a:pt x="0" y="0"/>
                </a:moveTo>
                <a:lnTo>
                  <a:pt x="6235207" y="0"/>
                </a:lnTo>
                <a:lnTo>
                  <a:pt x="6235207" y="1723185"/>
                </a:lnTo>
                <a:lnTo>
                  <a:pt x="0" y="172318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6" name="TextBox 26"/>
          <p:cNvSpPr txBox="1"/>
          <p:nvPr/>
        </p:nvSpPr>
        <p:spPr>
          <a:xfrm>
            <a:off x="5042762" y="4972269"/>
            <a:ext cx="8202477" cy="792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61"/>
              </a:lnSpc>
            </a:pPr>
            <a:r>
              <a:rPr lang="en-US" sz="6660" b="1" spc="-226" dirty="0">
                <a:solidFill>
                  <a:srgbClr val="000000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Q&amp;A</a:t>
            </a:r>
          </a:p>
        </p:txBody>
      </p:sp>
      <p:sp>
        <p:nvSpPr>
          <p:cNvPr id="27" name="Freeform 27"/>
          <p:cNvSpPr/>
          <p:nvPr/>
        </p:nvSpPr>
        <p:spPr>
          <a:xfrm>
            <a:off x="11495345" y="5403854"/>
            <a:ext cx="1482869" cy="1439731"/>
          </a:xfrm>
          <a:custGeom>
            <a:avLst/>
            <a:gdLst/>
            <a:ahLst/>
            <a:cxnLst/>
            <a:rect l="l" t="t" r="r" b="b"/>
            <a:pathLst>
              <a:path w="1482869" h="1439731">
                <a:moveTo>
                  <a:pt x="0" y="0"/>
                </a:moveTo>
                <a:lnTo>
                  <a:pt x="1482869" y="0"/>
                </a:lnTo>
                <a:lnTo>
                  <a:pt x="1482869" y="1439731"/>
                </a:lnTo>
                <a:lnTo>
                  <a:pt x="0" y="143973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584087" y="644177"/>
            <a:ext cx="5115100" cy="547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62"/>
              </a:lnSpc>
            </a:pPr>
            <a:r>
              <a:rPr lang="en-US" sz="3187" b="1">
                <a:solidFill>
                  <a:srgbClr val="CACACA"/>
                </a:solidFill>
                <a:latin typeface="Cousine Bold"/>
                <a:ea typeface="Cousine Bold"/>
                <a:cs typeface="Cousine Bold"/>
                <a:sym typeface="Cousine Bold"/>
              </a:rPr>
              <a:t>JAVA_110302_Tetris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150</Words>
  <Application>Microsoft Office PowerPoint</Application>
  <PresentationFormat>自訂</PresentationFormat>
  <Paragraphs>56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Anonymous Pro Bold</vt:lpstr>
      <vt:lpstr>Cousine Bold</vt:lpstr>
      <vt:lpstr>Calibri</vt:lpstr>
      <vt:lpstr>Cousine</vt:lpstr>
      <vt:lpstr>Canva Sans</vt:lpstr>
      <vt:lpstr>Arial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Computers</dc:title>
  <cp:lastModifiedBy>ephra</cp:lastModifiedBy>
  <cp:revision>2</cp:revision>
  <dcterms:created xsi:type="dcterms:W3CDTF">2006-08-16T00:00:00Z</dcterms:created>
  <dcterms:modified xsi:type="dcterms:W3CDTF">2025-05-23T07:53:54Z</dcterms:modified>
  <dc:identifier>DAGoPj-rV78</dc:identifier>
</cp:coreProperties>
</file>