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nonymous Pro Bold" panose="02020500000000000000" charset="0"/>
      <p:regular r:id="rId11"/>
    </p:embeddedFont>
    <p:embeddedFont>
      <p:font typeface="Cousine" panose="02020500000000000000" charset="0"/>
      <p:regular r:id="rId12"/>
    </p:embeddedFont>
    <p:embeddedFont>
      <p:font typeface="Cousine Bold" panose="02020500000000000000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133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予肴 胡" userId="4e92ff7d817eeba2" providerId="LiveId" clId="{AC097C94-92DF-4BAC-AF09-064B76CD0B1F}"/>
    <pc:docChg chg="modSld">
      <pc:chgData name="予肴 胡" userId="4e92ff7d817eeba2" providerId="LiveId" clId="{AC097C94-92DF-4BAC-AF09-064B76CD0B1F}" dt="2025-05-26T07:33:46.716" v="45" actId="14100"/>
      <pc:docMkLst>
        <pc:docMk/>
      </pc:docMkLst>
      <pc:sldChg chg="modSp mod">
        <pc:chgData name="予肴 胡" userId="4e92ff7d817eeba2" providerId="LiveId" clId="{AC097C94-92DF-4BAC-AF09-064B76CD0B1F}" dt="2025-05-26T07:33:04.282" v="44" actId="20577"/>
        <pc:sldMkLst>
          <pc:docMk/>
          <pc:sldMk cId="0" sldId="259"/>
        </pc:sldMkLst>
        <pc:spChg chg="mod">
          <ac:chgData name="予肴 胡" userId="4e92ff7d817eeba2" providerId="LiveId" clId="{AC097C94-92DF-4BAC-AF09-064B76CD0B1F}" dt="2025-05-26T07:33:04.282" v="44" actId="20577"/>
          <ac:spMkLst>
            <pc:docMk/>
            <pc:sldMk cId="0" sldId="259"/>
            <ac:spMk id="30" creationId="{00000000-0000-0000-0000-000000000000}"/>
          </ac:spMkLst>
        </pc:spChg>
      </pc:sldChg>
      <pc:sldChg chg="modSp mod">
        <pc:chgData name="予肴 胡" userId="4e92ff7d817eeba2" providerId="LiveId" clId="{AC097C94-92DF-4BAC-AF09-064B76CD0B1F}" dt="2025-05-26T07:33:46.716" v="45" actId="14100"/>
        <pc:sldMkLst>
          <pc:docMk/>
          <pc:sldMk cId="0" sldId="263"/>
        </pc:sldMkLst>
        <pc:spChg chg="mod">
          <ac:chgData name="予肴 胡" userId="4e92ff7d817eeba2" providerId="LiveId" clId="{AC097C94-92DF-4BAC-AF09-064B76CD0B1F}" dt="2025-05-26T07:33:46.716" v="45" actId="14100"/>
          <ac:spMkLst>
            <pc:docMk/>
            <pc:sldMk cId="0" sldId="263"/>
            <ac:spMk id="3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97585"/>
            <a:ext cx="17470132" cy="8704754"/>
            <a:chOff x="0" y="0"/>
            <a:chExt cx="4601187" cy="22926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92610"/>
            </a:xfrm>
            <a:custGeom>
              <a:avLst/>
              <a:gdLst/>
              <a:ahLst/>
              <a:cxnLst/>
              <a:rect l="l" t="t" r="r" b="b"/>
              <a:pathLst>
                <a:path w="4601187" h="2292610">
                  <a:moveTo>
                    <a:pt x="0" y="0"/>
                  </a:moveTo>
                  <a:lnTo>
                    <a:pt x="4601187" y="0"/>
                  </a:lnTo>
                  <a:lnTo>
                    <a:pt x="4601187" y="2292610"/>
                  </a:lnTo>
                  <a:lnTo>
                    <a:pt x="0" y="229261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3402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474254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52459" y="9474254"/>
            <a:ext cx="1271608" cy="652980"/>
            <a:chOff x="0" y="0"/>
            <a:chExt cx="334909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08934" y="9474254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123917" y="9474254"/>
            <a:ext cx="755149" cy="652980"/>
            <a:chOff x="0" y="0"/>
            <a:chExt cx="198887" cy="17197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7382855" y="9587036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Freeform 24"/>
          <p:cNvSpPr/>
          <p:nvPr/>
        </p:nvSpPr>
        <p:spPr>
          <a:xfrm flipH="1">
            <a:off x="584087" y="9587036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5" name="TextBox 25"/>
          <p:cNvSpPr txBox="1"/>
          <p:nvPr/>
        </p:nvSpPr>
        <p:spPr>
          <a:xfrm>
            <a:off x="1460239" y="2509677"/>
            <a:ext cx="15279714" cy="268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99"/>
              </a:lnSpc>
            </a:pPr>
            <a:r>
              <a:rPr lang="en-US" sz="20199" b="1" spc="-686">
                <a:solidFill>
                  <a:srgbClr val="0057CC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TETRIS</a:t>
            </a:r>
          </a:p>
        </p:txBody>
      </p:sp>
      <p:sp>
        <p:nvSpPr>
          <p:cNvPr id="26" name="Freeform 26"/>
          <p:cNvSpPr/>
          <p:nvPr/>
        </p:nvSpPr>
        <p:spPr>
          <a:xfrm>
            <a:off x="7962228" y="7627385"/>
            <a:ext cx="2275736" cy="628931"/>
          </a:xfrm>
          <a:custGeom>
            <a:avLst/>
            <a:gdLst/>
            <a:ahLst/>
            <a:cxnLst/>
            <a:rect l="l" t="t" r="r" b="b"/>
            <a:pathLst>
              <a:path w="2275736" h="628931">
                <a:moveTo>
                  <a:pt x="0" y="0"/>
                </a:moveTo>
                <a:lnTo>
                  <a:pt x="2275736" y="0"/>
                </a:lnTo>
                <a:lnTo>
                  <a:pt x="2275736" y="628931"/>
                </a:lnTo>
                <a:lnTo>
                  <a:pt x="0" y="6289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7" name="Freeform 27"/>
          <p:cNvSpPr/>
          <p:nvPr/>
        </p:nvSpPr>
        <p:spPr>
          <a:xfrm>
            <a:off x="9879429" y="7759801"/>
            <a:ext cx="765682" cy="1303792"/>
          </a:xfrm>
          <a:custGeom>
            <a:avLst/>
            <a:gdLst/>
            <a:ahLst/>
            <a:cxnLst/>
            <a:rect l="l" t="t" r="r" b="b"/>
            <a:pathLst>
              <a:path w="765682" h="1303792">
                <a:moveTo>
                  <a:pt x="0" y="0"/>
                </a:moveTo>
                <a:lnTo>
                  <a:pt x="765681" y="0"/>
                </a:lnTo>
                <a:lnTo>
                  <a:pt x="765681" y="1303792"/>
                </a:lnTo>
                <a:lnTo>
                  <a:pt x="0" y="13037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8" name="TextBox 28"/>
          <p:cNvSpPr txBox="1"/>
          <p:nvPr/>
        </p:nvSpPr>
        <p:spPr>
          <a:xfrm>
            <a:off x="5463627" y="5673762"/>
            <a:ext cx="7360746" cy="1016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57" spc="325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B11007111胡予肴</a:t>
            </a:r>
          </a:p>
          <a:p>
            <a:pPr algn="ctr">
              <a:lnSpc>
                <a:spcPts val="4000"/>
              </a:lnSpc>
            </a:pPr>
            <a:r>
              <a:rPr lang="en-US" sz="2857" spc="325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B11007131潘永牧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97585"/>
            <a:ext cx="17470132" cy="8448951"/>
            <a:chOff x="0" y="0"/>
            <a:chExt cx="4601187" cy="22252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25238"/>
            </a:xfrm>
            <a:custGeom>
              <a:avLst/>
              <a:gdLst/>
              <a:ahLst/>
              <a:cxnLst/>
              <a:rect l="l" t="t" r="r" b="b"/>
              <a:pathLst>
                <a:path w="4601187" h="2225238">
                  <a:moveTo>
                    <a:pt x="0" y="0"/>
                  </a:moveTo>
                  <a:lnTo>
                    <a:pt x="4601187" y="0"/>
                  </a:lnTo>
                  <a:lnTo>
                    <a:pt x="4601187" y="2225238"/>
                  </a:lnTo>
                  <a:lnTo>
                    <a:pt x="0" y="222523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72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2" name="Freeform 22"/>
          <p:cNvSpPr/>
          <p:nvPr/>
        </p:nvSpPr>
        <p:spPr>
          <a:xfrm>
            <a:off x="928787" y="2068786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23"/>
          <p:cNvSpPr/>
          <p:nvPr/>
        </p:nvSpPr>
        <p:spPr>
          <a:xfrm>
            <a:off x="4481962" y="3841129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5"/>
                </a:lnTo>
                <a:lnTo>
                  <a:pt x="0" y="1090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Freeform 24"/>
          <p:cNvSpPr/>
          <p:nvPr/>
        </p:nvSpPr>
        <p:spPr>
          <a:xfrm>
            <a:off x="758789" y="1529887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2"/>
                </a:lnTo>
                <a:lnTo>
                  <a:pt x="0" y="10183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5" name="Group 25"/>
          <p:cNvGrpSpPr/>
          <p:nvPr/>
        </p:nvGrpSpPr>
        <p:grpSpPr>
          <a:xfrm>
            <a:off x="2253746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22188" y="2902309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目錄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195182" y="2545866"/>
            <a:ext cx="3897635" cy="593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4729" lvl="1" indent="-507364" algn="just">
              <a:lnSpc>
                <a:spcPts val="7895"/>
              </a:lnSpc>
              <a:buFont typeface="Arial"/>
              <a:buChar char="•"/>
            </a:pPr>
            <a:r>
              <a:rPr lang="en-US" sz="4699" b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遊戲簡介</a:t>
            </a:r>
          </a:p>
          <a:p>
            <a:pPr marL="1014729" lvl="1" indent="-507364" algn="just">
              <a:lnSpc>
                <a:spcPts val="7895"/>
              </a:lnSpc>
              <a:buFont typeface="Arial"/>
              <a:buChar char="•"/>
            </a:pPr>
            <a:r>
              <a:rPr lang="en-US" sz="4699" b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模式介紹</a:t>
            </a:r>
          </a:p>
          <a:p>
            <a:pPr marL="1014729" lvl="1" indent="-507364" algn="just">
              <a:lnSpc>
                <a:spcPts val="7895"/>
              </a:lnSpc>
              <a:buFont typeface="Arial"/>
              <a:buChar char="•"/>
            </a:pPr>
            <a:r>
              <a:rPr lang="en-US" sz="4699" b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計分方式</a:t>
            </a:r>
          </a:p>
          <a:p>
            <a:pPr marL="1014729" lvl="1" indent="-507364" algn="just">
              <a:lnSpc>
                <a:spcPts val="7895"/>
              </a:lnSpc>
              <a:buFont typeface="Arial"/>
              <a:buChar char="•"/>
            </a:pPr>
            <a:r>
              <a:rPr lang="en-US" sz="4699" b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主要類別</a:t>
            </a:r>
          </a:p>
          <a:p>
            <a:pPr marL="1014729" lvl="1" indent="-507364" algn="just">
              <a:lnSpc>
                <a:spcPts val="7895"/>
              </a:lnSpc>
              <a:buFont typeface="Arial"/>
              <a:buChar char="•"/>
            </a:pPr>
            <a:r>
              <a:rPr lang="en-US" sz="4699" b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組員分工</a:t>
            </a:r>
          </a:p>
          <a:p>
            <a:pPr marL="1014729" lvl="1" indent="-507364" algn="just">
              <a:lnSpc>
                <a:spcPts val="7895"/>
              </a:lnSpc>
              <a:buFont typeface="Arial"/>
              <a:buChar char="•"/>
            </a:pPr>
            <a:r>
              <a:rPr lang="en-US" sz="4699" b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AI協作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97585"/>
            <a:ext cx="17470132" cy="8448951"/>
            <a:chOff x="0" y="0"/>
            <a:chExt cx="4601187" cy="22252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25238"/>
            </a:xfrm>
            <a:custGeom>
              <a:avLst/>
              <a:gdLst/>
              <a:ahLst/>
              <a:cxnLst/>
              <a:rect l="l" t="t" r="r" b="b"/>
              <a:pathLst>
                <a:path w="4601187" h="2225238">
                  <a:moveTo>
                    <a:pt x="0" y="0"/>
                  </a:moveTo>
                  <a:lnTo>
                    <a:pt x="4601187" y="0"/>
                  </a:lnTo>
                  <a:lnTo>
                    <a:pt x="4601187" y="2225238"/>
                  </a:lnTo>
                  <a:lnTo>
                    <a:pt x="0" y="222523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72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2" name="Freeform 22"/>
          <p:cNvSpPr/>
          <p:nvPr/>
        </p:nvSpPr>
        <p:spPr>
          <a:xfrm>
            <a:off x="928787" y="2068786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23"/>
          <p:cNvSpPr/>
          <p:nvPr/>
        </p:nvSpPr>
        <p:spPr>
          <a:xfrm>
            <a:off x="4481962" y="3841129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5"/>
                </a:lnTo>
                <a:lnTo>
                  <a:pt x="0" y="1090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Freeform 24"/>
          <p:cNvSpPr/>
          <p:nvPr/>
        </p:nvSpPr>
        <p:spPr>
          <a:xfrm>
            <a:off x="758789" y="1529887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2"/>
                </a:lnTo>
                <a:lnTo>
                  <a:pt x="0" y="10183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5" name="Group 25"/>
          <p:cNvGrpSpPr/>
          <p:nvPr/>
        </p:nvGrpSpPr>
        <p:grpSpPr>
          <a:xfrm>
            <a:off x="2889550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22188" y="2939589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遊戲簡介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136192" y="6913636"/>
            <a:ext cx="10876574" cy="66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5625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音效、震動、UI</a:t>
            </a: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特效豐富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136192" y="2877404"/>
            <a:ext cx="5763576" cy="140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6255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遊戲模式多元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  <a:p>
            <a:pPr algn="just">
              <a:lnSpc>
                <a:spcPts val="4694"/>
              </a:lnSpc>
            </a:pPr>
            <a:r>
              <a:rPr lang="en-US" sz="3755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</a:t>
            </a:r>
            <a:r>
              <a:rPr lang="en-US" sz="3755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單人</a:t>
            </a:r>
            <a:r>
              <a:rPr lang="en-US" sz="3755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, </a:t>
            </a:r>
            <a:r>
              <a:rPr lang="en-US" sz="3755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對戰</a:t>
            </a:r>
            <a:r>
              <a:rPr lang="en-US" sz="3755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, </a:t>
            </a:r>
            <a:r>
              <a:rPr lang="en-US" sz="3755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合作</a:t>
            </a:r>
            <a:r>
              <a:rPr lang="en-US" sz="3755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136192" y="4850459"/>
            <a:ext cx="10876574" cy="1440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進階技巧加入分數計算中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  <a:p>
            <a:pPr algn="just">
              <a:lnSpc>
                <a:spcPts val="5220"/>
              </a:lnSpc>
            </a:pPr>
            <a:r>
              <a:rPr lang="en-US" sz="3755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(T-spin, Back to Back, </a:t>
            </a:r>
            <a:r>
              <a:rPr lang="en-US" sz="3755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Combo,全清</a:t>
            </a:r>
            <a:r>
              <a:rPr lang="en-US" sz="3755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97585"/>
            <a:ext cx="17470132" cy="8448951"/>
            <a:chOff x="0" y="0"/>
            <a:chExt cx="4601187" cy="22252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25238"/>
            </a:xfrm>
            <a:custGeom>
              <a:avLst/>
              <a:gdLst/>
              <a:ahLst/>
              <a:cxnLst/>
              <a:rect l="l" t="t" r="r" b="b"/>
              <a:pathLst>
                <a:path w="4601187" h="2225238">
                  <a:moveTo>
                    <a:pt x="0" y="0"/>
                  </a:moveTo>
                  <a:lnTo>
                    <a:pt x="4601187" y="0"/>
                  </a:lnTo>
                  <a:lnTo>
                    <a:pt x="4601187" y="2225238"/>
                  </a:lnTo>
                  <a:lnTo>
                    <a:pt x="0" y="222523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72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2" name="Freeform 22"/>
          <p:cNvSpPr/>
          <p:nvPr/>
        </p:nvSpPr>
        <p:spPr>
          <a:xfrm>
            <a:off x="928787" y="2068786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23"/>
          <p:cNvSpPr/>
          <p:nvPr/>
        </p:nvSpPr>
        <p:spPr>
          <a:xfrm>
            <a:off x="4481962" y="3841129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5"/>
                </a:lnTo>
                <a:lnTo>
                  <a:pt x="0" y="1090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Freeform 24"/>
          <p:cNvSpPr/>
          <p:nvPr/>
        </p:nvSpPr>
        <p:spPr>
          <a:xfrm>
            <a:off x="758789" y="1529887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2"/>
                </a:lnTo>
                <a:lnTo>
                  <a:pt x="0" y="10183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5" name="Group 25"/>
          <p:cNvGrpSpPr/>
          <p:nvPr/>
        </p:nvGrpSpPr>
        <p:grpSpPr>
          <a:xfrm>
            <a:off x="3578704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22188" y="2902309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模式介紹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912055" y="2110119"/>
            <a:ext cx="11003082" cy="6222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9990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Classic：單人經典模式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  <a:p>
            <a:pPr marL="971550" lvl="1" indent="-485775" algn="just">
              <a:lnSpc>
                <a:spcPts val="9990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20 </a:t>
            </a: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Gravity：高速挑戰模式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  <a:p>
            <a:pPr marL="971550" lvl="1" indent="-485775" algn="just">
              <a:lnSpc>
                <a:spcPts val="9990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Gap：雙人對戰（</a:t>
            </a:r>
            <a:r>
              <a:rPr lang="en-US" altLang="zh-TW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9</a:t>
            </a:r>
            <a:r>
              <a:rPr lang="zh-TW" alt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實</a:t>
            </a:r>
            <a:r>
              <a:rPr lang="en-US" altLang="zh-TW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1</a:t>
            </a:r>
            <a:r>
              <a:rPr lang="zh-TW" alt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空</a:t>
            </a: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垃圾行</a:t>
            </a: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）</a:t>
            </a:r>
          </a:p>
          <a:p>
            <a:pPr marL="971550" lvl="1" indent="-485775" algn="just">
              <a:lnSpc>
                <a:spcPts val="9990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Purge：雙人對戰</a:t>
            </a: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（</a:t>
            </a:r>
            <a:r>
              <a:rPr lang="zh-TW" alt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全實心垃圾行</a:t>
            </a: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）</a:t>
            </a:r>
          </a:p>
          <a:p>
            <a:pPr marL="971550" lvl="1" indent="-485775" algn="just">
              <a:lnSpc>
                <a:spcPts val="9990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Survive：雙人合作生存模式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97585"/>
            <a:ext cx="17470132" cy="8448951"/>
            <a:chOff x="0" y="0"/>
            <a:chExt cx="4601187" cy="22252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25238"/>
            </a:xfrm>
            <a:custGeom>
              <a:avLst/>
              <a:gdLst/>
              <a:ahLst/>
              <a:cxnLst/>
              <a:rect l="l" t="t" r="r" b="b"/>
              <a:pathLst>
                <a:path w="4601187" h="2225238">
                  <a:moveTo>
                    <a:pt x="0" y="0"/>
                  </a:moveTo>
                  <a:lnTo>
                    <a:pt x="4601187" y="0"/>
                  </a:lnTo>
                  <a:lnTo>
                    <a:pt x="4601187" y="2225238"/>
                  </a:lnTo>
                  <a:lnTo>
                    <a:pt x="0" y="222523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72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2" name="Freeform 22"/>
          <p:cNvSpPr/>
          <p:nvPr/>
        </p:nvSpPr>
        <p:spPr>
          <a:xfrm>
            <a:off x="928787" y="2068786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23"/>
          <p:cNvSpPr/>
          <p:nvPr/>
        </p:nvSpPr>
        <p:spPr>
          <a:xfrm>
            <a:off x="4481962" y="3841129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5"/>
                </a:lnTo>
                <a:lnTo>
                  <a:pt x="0" y="1090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Freeform 24"/>
          <p:cNvSpPr/>
          <p:nvPr/>
        </p:nvSpPr>
        <p:spPr>
          <a:xfrm>
            <a:off x="758789" y="1529887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2"/>
                </a:lnTo>
                <a:lnTo>
                  <a:pt x="0" y="10183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5" name="Group 25"/>
          <p:cNvGrpSpPr/>
          <p:nvPr/>
        </p:nvGrpSpPr>
        <p:grpSpPr>
          <a:xfrm>
            <a:off x="5226033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6689480" y="1397585"/>
            <a:ext cx="7815509" cy="7795971"/>
          </a:xfrm>
          <a:custGeom>
            <a:avLst/>
            <a:gdLst/>
            <a:ahLst/>
            <a:cxnLst/>
            <a:rect l="l" t="t" r="r" b="b"/>
            <a:pathLst>
              <a:path w="7815509" h="7795971">
                <a:moveTo>
                  <a:pt x="0" y="0"/>
                </a:moveTo>
                <a:lnTo>
                  <a:pt x="7815510" y="0"/>
                </a:lnTo>
                <a:lnTo>
                  <a:pt x="7815510" y="7795970"/>
                </a:lnTo>
                <a:lnTo>
                  <a:pt x="0" y="779597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9" name="TextBox 29"/>
          <p:cNvSpPr txBox="1"/>
          <p:nvPr/>
        </p:nvSpPr>
        <p:spPr>
          <a:xfrm>
            <a:off x="122188" y="2902309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計分方式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52193"/>
            <a:ext cx="17470132" cy="8494343"/>
            <a:chOff x="0" y="0"/>
            <a:chExt cx="4601187" cy="22371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37193"/>
            </a:xfrm>
            <a:custGeom>
              <a:avLst/>
              <a:gdLst/>
              <a:ahLst/>
              <a:cxnLst/>
              <a:rect l="l" t="t" r="r" b="b"/>
              <a:pathLst>
                <a:path w="4601187" h="2237193">
                  <a:moveTo>
                    <a:pt x="0" y="0"/>
                  </a:moveTo>
                  <a:lnTo>
                    <a:pt x="4601187" y="0"/>
                  </a:lnTo>
                  <a:lnTo>
                    <a:pt x="4601187" y="2237193"/>
                  </a:lnTo>
                  <a:lnTo>
                    <a:pt x="0" y="223719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84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2" name="Freeform 22"/>
          <p:cNvSpPr/>
          <p:nvPr/>
        </p:nvSpPr>
        <p:spPr>
          <a:xfrm>
            <a:off x="928787" y="2036335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23"/>
          <p:cNvSpPr/>
          <p:nvPr/>
        </p:nvSpPr>
        <p:spPr>
          <a:xfrm>
            <a:off x="4481962" y="3808677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6"/>
                </a:lnTo>
                <a:lnTo>
                  <a:pt x="0" y="10907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Freeform 24"/>
          <p:cNvSpPr/>
          <p:nvPr/>
        </p:nvSpPr>
        <p:spPr>
          <a:xfrm>
            <a:off x="758789" y="1497436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1"/>
                </a:lnTo>
                <a:lnTo>
                  <a:pt x="0" y="10183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5" name="TextBox 25"/>
          <p:cNvSpPr txBox="1"/>
          <p:nvPr/>
        </p:nvSpPr>
        <p:spPr>
          <a:xfrm>
            <a:off x="122188" y="2869858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主要類別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7513839" y="9192707"/>
            <a:ext cx="1271608" cy="652980"/>
            <a:chOff x="0" y="0"/>
            <a:chExt cx="334909" cy="17197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004210" y="1712758"/>
            <a:ext cx="12124880" cy="7079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Tetris</a:t>
            </a:r>
          </a:p>
          <a:p>
            <a:pPr algn="just">
              <a:lnSpc>
                <a:spcPts val="4938"/>
              </a:lnSpc>
            </a:pP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主程式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, 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頁面初始化與切換、按鍵與滑鼠事件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Player</a:t>
            </a:r>
          </a:p>
          <a:p>
            <a:pPr algn="just">
              <a:lnSpc>
                <a:spcPts val="4938"/>
              </a:lnSpc>
            </a:pP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方塊生成、移動、旋轉、T-Spin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判定、預覽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Grid</a:t>
            </a:r>
          </a:p>
          <a:p>
            <a:pPr algn="just">
              <a:lnSpc>
                <a:spcPts val="4938"/>
              </a:lnSpc>
            </a:pP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方塊放置與、計分、行列消除、勝敗判定、顯示效果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MusicPlayer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  <a:p>
            <a:pPr algn="just">
              <a:lnSpc>
                <a:spcPts val="4938"/>
              </a:lnSpc>
            </a:pP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播放、停止、重複音樂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ClearEffects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  <a:p>
            <a:pPr algn="just">
              <a:lnSpc>
                <a:spcPts val="4938"/>
              </a:lnSpc>
            </a:pP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記錄與繪製消除位置、定時顯示動畫、時間倒數處理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52193"/>
            <a:ext cx="17470132" cy="8494343"/>
            <a:chOff x="0" y="0"/>
            <a:chExt cx="4601187" cy="22371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37193"/>
            </a:xfrm>
            <a:custGeom>
              <a:avLst/>
              <a:gdLst/>
              <a:ahLst/>
              <a:cxnLst/>
              <a:rect l="l" t="t" r="r" b="b"/>
              <a:pathLst>
                <a:path w="4601187" h="2237193">
                  <a:moveTo>
                    <a:pt x="0" y="0"/>
                  </a:moveTo>
                  <a:lnTo>
                    <a:pt x="4601187" y="0"/>
                  </a:lnTo>
                  <a:lnTo>
                    <a:pt x="4601187" y="2237193"/>
                  </a:lnTo>
                  <a:lnTo>
                    <a:pt x="0" y="223719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84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2" name="Freeform 22"/>
          <p:cNvSpPr/>
          <p:nvPr/>
        </p:nvSpPr>
        <p:spPr>
          <a:xfrm>
            <a:off x="928787" y="2036335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23"/>
          <p:cNvSpPr/>
          <p:nvPr/>
        </p:nvSpPr>
        <p:spPr>
          <a:xfrm>
            <a:off x="4481962" y="3808677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6"/>
                </a:lnTo>
                <a:lnTo>
                  <a:pt x="0" y="10907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Freeform 24"/>
          <p:cNvSpPr/>
          <p:nvPr/>
        </p:nvSpPr>
        <p:spPr>
          <a:xfrm>
            <a:off x="758789" y="1497436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1"/>
                </a:lnTo>
                <a:lnTo>
                  <a:pt x="0" y="10183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5" name="Group 25"/>
          <p:cNvGrpSpPr/>
          <p:nvPr/>
        </p:nvGrpSpPr>
        <p:grpSpPr>
          <a:xfrm>
            <a:off x="9773955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5895847" y="1716744"/>
            <a:ext cx="9027823" cy="7157652"/>
          </a:xfrm>
          <a:custGeom>
            <a:avLst/>
            <a:gdLst/>
            <a:ahLst/>
            <a:cxnLst/>
            <a:rect l="l" t="t" r="r" b="b"/>
            <a:pathLst>
              <a:path w="9027823" h="7157652">
                <a:moveTo>
                  <a:pt x="0" y="0"/>
                </a:moveTo>
                <a:lnTo>
                  <a:pt x="9027823" y="0"/>
                </a:lnTo>
                <a:lnTo>
                  <a:pt x="9027823" y="7157652"/>
                </a:lnTo>
                <a:lnTo>
                  <a:pt x="0" y="715765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9" name="Group 29"/>
          <p:cNvGrpSpPr/>
          <p:nvPr/>
        </p:nvGrpSpPr>
        <p:grpSpPr>
          <a:xfrm>
            <a:off x="6095001" y="3271613"/>
            <a:ext cx="1171482" cy="1074128"/>
            <a:chOff x="0" y="0"/>
            <a:chExt cx="308538" cy="28289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08538" cy="282898"/>
            </a:xfrm>
            <a:custGeom>
              <a:avLst/>
              <a:gdLst/>
              <a:ahLst/>
              <a:cxnLst/>
              <a:rect l="l" t="t" r="r" b="b"/>
              <a:pathLst>
                <a:path w="308538" h="282898">
                  <a:moveTo>
                    <a:pt x="141449" y="0"/>
                  </a:moveTo>
                  <a:lnTo>
                    <a:pt x="167089" y="0"/>
                  </a:lnTo>
                  <a:cubicBezTo>
                    <a:pt x="245210" y="0"/>
                    <a:pt x="308538" y="63329"/>
                    <a:pt x="308538" y="141449"/>
                  </a:cubicBezTo>
                  <a:lnTo>
                    <a:pt x="308538" y="141449"/>
                  </a:lnTo>
                  <a:cubicBezTo>
                    <a:pt x="308538" y="219569"/>
                    <a:pt x="245210" y="282898"/>
                    <a:pt x="167089" y="282898"/>
                  </a:cubicBezTo>
                  <a:lnTo>
                    <a:pt x="141449" y="282898"/>
                  </a:lnTo>
                  <a:cubicBezTo>
                    <a:pt x="63329" y="282898"/>
                    <a:pt x="0" y="219569"/>
                    <a:pt x="0" y="141449"/>
                  </a:cubicBezTo>
                  <a:lnTo>
                    <a:pt x="0" y="141449"/>
                  </a:lnTo>
                  <a:cubicBezTo>
                    <a:pt x="0" y="63329"/>
                    <a:pt x="63329" y="0"/>
                    <a:pt x="141449" y="0"/>
                  </a:cubicBezTo>
                  <a:close/>
                </a:path>
              </a:pathLst>
            </a:custGeom>
            <a:solidFill>
              <a:srgbClr val="1317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308538" cy="320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b="1">
                  <a:solidFill>
                    <a:srgbClr val="FFFFFF"/>
                  </a:solidFill>
                  <a:latin typeface="Anonymous Pro Bold"/>
                  <a:ea typeface="Anonymous Pro Bold"/>
                  <a:cs typeface="Anonymous Pro Bold"/>
                  <a:sym typeface="Anonymous Pro Bold"/>
                </a:rPr>
                <a:t>潘永牧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22188" y="2869858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組員分工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6095001" y="6360843"/>
            <a:ext cx="1171482" cy="1074128"/>
            <a:chOff x="0" y="0"/>
            <a:chExt cx="308538" cy="28289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308538" cy="282898"/>
            </a:xfrm>
            <a:custGeom>
              <a:avLst/>
              <a:gdLst/>
              <a:ahLst/>
              <a:cxnLst/>
              <a:rect l="l" t="t" r="r" b="b"/>
              <a:pathLst>
                <a:path w="308538" h="282898">
                  <a:moveTo>
                    <a:pt x="141449" y="0"/>
                  </a:moveTo>
                  <a:lnTo>
                    <a:pt x="167089" y="0"/>
                  </a:lnTo>
                  <a:cubicBezTo>
                    <a:pt x="245210" y="0"/>
                    <a:pt x="308538" y="63329"/>
                    <a:pt x="308538" y="141449"/>
                  </a:cubicBezTo>
                  <a:lnTo>
                    <a:pt x="308538" y="141449"/>
                  </a:lnTo>
                  <a:cubicBezTo>
                    <a:pt x="308538" y="219569"/>
                    <a:pt x="245210" y="282898"/>
                    <a:pt x="167089" y="282898"/>
                  </a:cubicBezTo>
                  <a:lnTo>
                    <a:pt x="141449" y="282898"/>
                  </a:lnTo>
                  <a:cubicBezTo>
                    <a:pt x="63329" y="282898"/>
                    <a:pt x="0" y="219569"/>
                    <a:pt x="0" y="141449"/>
                  </a:cubicBezTo>
                  <a:lnTo>
                    <a:pt x="0" y="141449"/>
                  </a:lnTo>
                  <a:cubicBezTo>
                    <a:pt x="0" y="63329"/>
                    <a:pt x="63329" y="0"/>
                    <a:pt x="141449" y="0"/>
                  </a:cubicBezTo>
                  <a:close/>
                </a:path>
              </a:pathLst>
            </a:custGeom>
            <a:solidFill>
              <a:srgbClr val="1317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308538" cy="320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b="1">
                  <a:solidFill>
                    <a:srgbClr val="FFFFFF"/>
                  </a:solidFill>
                  <a:latin typeface="Anonymous Pro Bold"/>
                  <a:ea typeface="Anonymous Pro Bold"/>
                  <a:cs typeface="Anonymous Pro Bold"/>
                  <a:sym typeface="Anonymous Pro Bold"/>
                </a:rPr>
                <a:t>胡予肴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52193"/>
            <a:ext cx="17470132" cy="8494343"/>
            <a:chOff x="0" y="0"/>
            <a:chExt cx="4601187" cy="22371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37193"/>
            </a:xfrm>
            <a:custGeom>
              <a:avLst/>
              <a:gdLst/>
              <a:ahLst/>
              <a:cxnLst/>
              <a:rect l="l" t="t" r="r" b="b"/>
              <a:pathLst>
                <a:path w="4601187" h="2237193">
                  <a:moveTo>
                    <a:pt x="0" y="0"/>
                  </a:moveTo>
                  <a:lnTo>
                    <a:pt x="4601187" y="0"/>
                  </a:lnTo>
                  <a:lnTo>
                    <a:pt x="4601187" y="2237193"/>
                  </a:lnTo>
                  <a:lnTo>
                    <a:pt x="0" y="223719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84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2" name="Freeform 22"/>
          <p:cNvSpPr/>
          <p:nvPr/>
        </p:nvSpPr>
        <p:spPr>
          <a:xfrm>
            <a:off x="928787" y="2036335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23"/>
          <p:cNvSpPr/>
          <p:nvPr/>
        </p:nvSpPr>
        <p:spPr>
          <a:xfrm>
            <a:off x="4481962" y="3808677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6"/>
                </a:lnTo>
                <a:lnTo>
                  <a:pt x="0" y="10907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Freeform 24"/>
          <p:cNvSpPr/>
          <p:nvPr/>
        </p:nvSpPr>
        <p:spPr>
          <a:xfrm>
            <a:off x="758789" y="1497436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1"/>
                </a:lnTo>
                <a:lnTo>
                  <a:pt x="0" y="10183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5" name="Group 25"/>
          <p:cNvGrpSpPr/>
          <p:nvPr/>
        </p:nvGrpSpPr>
        <p:grpSpPr>
          <a:xfrm>
            <a:off x="13014310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600950" y="3600450"/>
            <a:ext cx="3086100" cy="3086100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22188" y="2869858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AI協作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903100" y="2588069"/>
            <a:ext cx="8955900" cy="5378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製作陽春的Tetris程式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寫撥放音樂的類別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協助查詢部分遊戲資料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給一些Panel頁面控制的參考方法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設計一些特定的初版遊戲參數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協助註解程式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繪製出UML類別圖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繪製出序列圖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97585"/>
            <a:ext cx="17470132" cy="8448951"/>
            <a:chOff x="0" y="0"/>
            <a:chExt cx="4601187" cy="22252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25238"/>
            </a:xfrm>
            <a:custGeom>
              <a:avLst/>
              <a:gdLst/>
              <a:ahLst/>
              <a:cxnLst/>
              <a:rect l="l" t="t" r="r" b="b"/>
              <a:pathLst>
                <a:path w="4601187" h="2225238">
                  <a:moveTo>
                    <a:pt x="0" y="0"/>
                  </a:moveTo>
                  <a:lnTo>
                    <a:pt x="4601187" y="0"/>
                  </a:lnTo>
                  <a:lnTo>
                    <a:pt x="4601187" y="2225238"/>
                  </a:lnTo>
                  <a:lnTo>
                    <a:pt x="0" y="222523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72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2" name="Group 22"/>
          <p:cNvGrpSpPr/>
          <p:nvPr/>
        </p:nvGrpSpPr>
        <p:grpSpPr>
          <a:xfrm>
            <a:off x="14657192" y="9193555"/>
            <a:ext cx="1271608" cy="652980"/>
            <a:chOff x="0" y="0"/>
            <a:chExt cx="334909" cy="17197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6001573" y="4400535"/>
            <a:ext cx="6235207" cy="1723184"/>
          </a:xfrm>
          <a:custGeom>
            <a:avLst/>
            <a:gdLst/>
            <a:ahLst/>
            <a:cxnLst/>
            <a:rect l="l" t="t" r="r" b="b"/>
            <a:pathLst>
              <a:path w="6235207" h="1723184">
                <a:moveTo>
                  <a:pt x="0" y="0"/>
                </a:moveTo>
                <a:lnTo>
                  <a:pt x="6235207" y="0"/>
                </a:lnTo>
                <a:lnTo>
                  <a:pt x="6235207" y="1723185"/>
                </a:lnTo>
                <a:lnTo>
                  <a:pt x="0" y="17231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6" name="TextBox 26"/>
          <p:cNvSpPr txBox="1"/>
          <p:nvPr/>
        </p:nvSpPr>
        <p:spPr>
          <a:xfrm>
            <a:off x="5042762" y="4972269"/>
            <a:ext cx="8202477" cy="792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1"/>
              </a:lnSpc>
            </a:pPr>
            <a:r>
              <a:rPr lang="en-US" sz="6660" b="1" spc="-226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Q&amp;A</a:t>
            </a:r>
          </a:p>
        </p:txBody>
      </p:sp>
      <p:sp>
        <p:nvSpPr>
          <p:cNvPr id="27" name="Freeform 27"/>
          <p:cNvSpPr/>
          <p:nvPr/>
        </p:nvSpPr>
        <p:spPr>
          <a:xfrm>
            <a:off x="11495345" y="5403854"/>
            <a:ext cx="1482869" cy="1439731"/>
          </a:xfrm>
          <a:custGeom>
            <a:avLst/>
            <a:gdLst/>
            <a:ahLst/>
            <a:cxnLst/>
            <a:rect l="l" t="t" r="r" b="b"/>
            <a:pathLst>
              <a:path w="1482869" h="1439731">
                <a:moveTo>
                  <a:pt x="0" y="0"/>
                </a:moveTo>
                <a:lnTo>
                  <a:pt x="1482869" y="0"/>
                </a:lnTo>
                <a:lnTo>
                  <a:pt x="1482869" y="1439731"/>
                </a:lnTo>
                <a:lnTo>
                  <a:pt x="0" y="14397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8" name="TextBox 28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JAVA_110302_Tetris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195</Words>
  <Application>Microsoft Office PowerPoint</Application>
  <PresentationFormat>自訂</PresentationFormat>
  <Paragraphs>56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Cousine</vt:lpstr>
      <vt:lpstr>Calibri</vt:lpstr>
      <vt:lpstr>Anonymous Pro Bold</vt:lpstr>
      <vt:lpstr>Cousine Bold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</dc:title>
  <cp:lastModifiedBy>予肴 胡</cp:lastModifiedBy>
  <cp:revision>2</cp:revision>
  <dcterms:created xsi:type="dcterms:W3CDTF">2006-08-16T00:00:00Z</dcterms:created>
  <dcterms:modified xsi:type="dcterms:W3CDTF">2025-05-26T07:33:52Z</dcterms:modified>
  <dc:identifier>DAGoPj-rV78</dc:identifier>
</cp:coreProperties>
</file>