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66" r:id="rId4"/>
    <p:sldId id="1722" r:id="rId5"/>
    <p:sldId id="1723" r:id="rId6"/>
    <p:sldId id="260" r:id="rId7"/>
    <p:sldId id="1724" r:id="rId8"/>
    <p:sldId id="262" r:id="rId9"/>
    <p:sldId id="1721" r:id="rId10"/>
    <p:sldId id="268" r:id="rId11"/>
    <p:sldId id="272" r:id="rId12"/>
    <p:sldId id="1725" r:id="rId13"/>
    <p:sldId id="172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787"/>
    <a:srgbClr val="EDB159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26e440e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26e440e2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c26e440e2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6e440e2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c26e440e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76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五边形 11227">
            <a:extLst>
              <a:ext uri="{FF2B5EF4-FFF2-40B4-BE49-F238E27FC236}">
                <a16:creationId xmlns:a16="http://schemas.microsoft.com/office/drawing/2014/main" id="{B5A6BD59-0D46-45CD-8FFA-975209147A48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blipFill>
            <a:blip r:embed="rId2">
              <a:grayscl/>
            </a:blip>
            <a:srcRect/>
            <a:stretch>
              <a:fillRect t="-321082" b="-3210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666060-573D-4537-B580-D0ED44E05336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87343" y="3901347"/>
            <a:ext cx="5027657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7343" y="2757886"/>
            <a:ext cx="5027657" cy="108457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342" y="4793432"/>
            <a:ext cx="5027657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7342" y="5100686"/>
            <a:ext cx="5027657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920E3B-5FE9-4278-BC43-6EE8367F52BB}"/>
              </a:ext>
            </a:extLst>
          </p:cNvPr>
          <p:cNvGrpSpPr/>
          <p:nvPr userDrawn="1"/>
        </p:nvGrpSpPr>
        <p:grpSpPr>
          <a:xfrm>
            <a:off x="5368359" y="1864517"/>
            <a:ext cx="6183084" cy="5191258"/>
            <a:chOff x="5109029" y="1289957"/>
            <a:chExt cx="6183084" cy="519125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58B8CDE-68D2-47BD-984B-0CC03E2188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029" y="1289957"/>
              <a:ext cx="6183084" cy="5191258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61CF5C-06B1-4755-A6BA-CDC7EC999EC5}"/>
                </a:ext>
              </a:extLst>
            </p:cNvPr>
            <p:cNvSpPr/>
            <p:nvPr userDrawn="1"/>
          </p:nvSpPr>
          <p:spPr>
            <a:xfrm>
              <a:off x="6464301" y="1555750"/>
              <a:ext cx="4562474" cy="2508250"/>
            </a:xfrm>
            <a:prstGeom prst="rect">
              <a:avLst/>
            </a:prstGeom>
            <a:blipFill>
              <a:blip r:embed="rId4"/>
              <a:stretch>
                <a:fillRect t="-9989" b="-98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88376A-DB3C-423D-A836-AD1DF42BAB31}"/>
              </a:ext>
            </a:extLst>
          </p:cNvPr>
          <p:cNvGrpSpPr/>
          <p:nvPr userDrawn="1"/>
        </p:nvGrpSpPr>
        <p:grpSpPr>
          <a:xfrm>
            <a:off x="0" y="3283396"/>
            <a:ext cx="12192000" cy="2804124"/>
            <a:chOff x="0" y="3672165"/>
            <a:chExt cx="12192000" cy="2465110"/>
          </a:xfrm>
        </p:grpSpPr>
        <p:sp>
          <p:nvSpPr>
            <p:cNvPr id="7" name="箭头: 五边形 11227">
              <a:extLst>
                <a:ext uri="{FF2B5EF4-FFF2-40B4-BE49-F238E27FC236}">
                  <a16:creationId xmlns:a16="http://schemas.microsoft.com/office/drawing/2014/main" id="{EF1B95D8-1976-4608-8C22-7E9522F6F40E}"/>
                </a:ext>
              </a:extLst>
            </p:cNvPr>
            <p:cNvSpPr/>
            <p:nvPr userDrawn="1"/>
          </p:nvSpPr>
          <p:spPr>
            <a:xfrm>
              <a:off x="0" y="3672165"/>
              <a:ext cx="12192000" cy="2465110"/>
            </a:xfrm>
            <a:prstGeom prst="rect">
              <a:avLst/>
            </a:prstGeom>
            <a:blipFill>
              <a:blip r:embed="rId2">
                <a:grayscl/>
              </a:blip>
              <a:srcRect/>
              <a:stretch>
                <a:fillRect t="-321082" b="-32108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81F057-A544-4BB6-9F33-7E91268390AE}"/>
                </a:ext>
              </a:extLst>
            </p:cNvPr>
            <p:cNvSpPr/>
            <p:nvPr userDrawn="1"/>
          </p:nvSpPr>
          <p:spPr>
            <a:xfrm>
              <a:off x="0" y="3672165"/>
              <a:ext cx="3606800" cy="246511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D4C18C-8C6C-4F96-9D4D-2D00EA39D397}"/>
                </a:ext>
              </a:extLst>
            </p:cNvPr>
            <p:cNvSpPr/>
            <p:nvPr userDrawn="1"/>
          </p:nvSpPr>
          <p:spPr>
            <a:xfrm>
              <a:off x="8788400" y="3672165"/>
              <a:ext cx="3403600" cy="246511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1130300"/>
            <a:ext cx="4535055" cy="656792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187866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F5E13D-0C25-409D-94D3-E83F8DBAE4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22"/>
          <a:stretch/>
        </p:blipFill>
        <p:spPr>
          <a:xfrm>
            <a:off x="2155371" y="2998551"/>
            <a:ext cx="6865258" cy="38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11227">
            <a:extLst>
              <a:ext uri="{FF2B5EF4-FFF2-40B4-BE49-F238E27FC236}">
                <a16:creationId xmlns:a16="http://schemas.microsoft.com/office/drawing/2014/main" id="{F1A164D5-4F3B-421B-A87A-145D4D380939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blipFill>
            <a:blip r:embed="rId2">
              <a:grayscl/>
            </a:blip>
            <a:srcRect/>
            <a:stretch>
              <a:fillRect t="-321082" b="-3210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5C94B4-B9FA-4484-B5A8-E758485C0399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D005D9-D45D-4673-B4C6-8462C551DBF0}"/>
              </a:ext>
            </a:extLst>
          </p:cNvPr>
          <p:cNvGrpSpPr/>
          <p:nvPr userDrawn="1"/>
        </p:nvGrpSpPr>
        <p:grpSpPr>
          <a:xfrm>
            <a:off x="-32656" y="1779888"/>
            <a:ext cx="6183084" cy="5191258"/>
            <a:chOff x="986972" y="1289957"/>
            <a:chExt cx="6183084" cy="519125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2AB3989-ED8C-41FD-9C06-AE02774EE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1289957"/>
              <a:ext cx="6183084" cy="5191258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EC3AC8-95AE-4478-A834-84CE7C8ACFD2}"/>
                </a:ext>
              </a:extLst>
            </p:cNvPr>
            <p:cNvSpPr/>
            <p:nvPr userDrawn="1"/>
          </p:nvSpPr>
          <p:spPr>
            <a:xfrm>
              <a:off x="2338388" y="1552574"/>
              <a:ext cx="4567237" cy="2511425"/>
            </a:xfrm>
            <a:prstGeom prst="rect">
              <a:avLst/>
            </a:prstGeom>
            <a:blipFill>
              <a:blip r:embed="rId4"/>
              <a:stretch>
                <a:fillRect t="-9989" b="-98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501844" y="2681895"/>
            <a:ext cx="4018644" cy="986607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1844" y="3673265"/>
            <a:ext cx="40186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01844" y="3988899"/>
            <a:ext cx="40186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2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0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6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22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HOTEL DATABASE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87342" y="5598065"/>
            <a:ext cx="5027657" cy="248371"/>
          </a:xfrm>
        </p:spPr>
        <p:txBody>
          <a:bodyPr/>
          <a:lstStyle/>
          <a:p>
            <a:r>
              <a:rPr lang="en-US" altLang="zh-CN" dirty="0" err="1"/>
              <a:t>Beiyi</a:t>
            </a:r>
            <a:r>
              <a:rPr lang="en-US" altLang="zh-CN" dirty="0"/>
              <a:t> Shen</a:t>
            </a:r>
          </a:p>
          <a:p>
            <a:r>
              <a:rPr lang="en-US" altLang="zh-CN" dirty="0" err="1"/>
              <a:t>Minglei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Qiucheng Wang</a:t>
            </a:r>
          </a:p>
          <a:p>
            <a:r>
              <a:rPr lang="en-US" altLang="zh-CN" dirty="0" err="1"/>
              <a:t>Yangyang</a:t>
            </a:r>
            <a:r>
              <a:rPr lang="en-US" altLang="zh-CN" dirty="0"/>
              <a:t> Liu</a:t>
            </a:r>
          </a:p>
          <a:p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A5F0-B745-4CA0-9529-C83F7CBFCD99}"/>
              </a:ext>
            </a:extLst>
          </p:cNvPr>
          <p:cNvGrpSpPr/>
          <p:nvPr/>
        </p:nvGrpSpPr>
        <p:grpSpPr>
          <a:xfrm>
            <a:off x="796925" y="1582146"/>
            <a:ext cx="4441825" cy="466604"/>
            <a:chOff x="416689" y="1415352"/>
            <a:chExt cx="5537071" cy="10159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C9EDE1-6C62-4ADC-AA97-13F31E481E98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E6DA82-43A9-4962-9E09-4915E6F8C10E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accent1"/>
                    </a:solidFill>
                  </a:rPr>
                  <a:t>FINAL PRESENTATION</a:t>
                </a:r>
                <a:endParaRPr lang="zh-CN" altLang="en-US" sz="166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7745D08-A560-408C-AEBD-768D9DE7FF55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endParaRPr lang="en-US" altLang="zh-CN" sz="16600" noProof="0" dirty="0">
                  <a:solidFill>
                    <a:schemeClr val="accent1"/>
                  </a:solidFill>
                  <a:latin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DF0867-7200-43B7-961F-59554CA5C03A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INFO 6210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652F5-1BEA-4B03-B614-EC185424F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342" y="6339933"/>
            <a:ext cx="5027657" cy="248371"/>
          </a:xfrm>
        </p:spPr>
        <p:txBody>
          <a:bodyPr/>
          <a:lstStyle/>
          <a:p>
            <a:r>
              <a:rPr lang="en-US" dirty="0"/>
              <a:t>12/08/2019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04 View &amp; Visualization</a:t>
            </a:r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590" name="Google Shape;590;p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669927" y="1208713"/>
            <a:ext cx="7942357" cy="1159444"/>
            <a:chOff x="669926" y="1208658"/>
            <a:chExt cx="7942357" cy="1915487"/>
          </a:xfrm>
        </p:grpSpPr>
        <p:sp>
          <p:nvSpPr>
            <p:cNvPr id="591" name="Google Shape;591;p16"/>
            <p:cNvSpPr/>
            <p:nvPr/>
          </p:nvSpPr>
          <p:spPr>
            <a:xfrm>
              <a:off x="6546783" y="1619645"/>
              <a:ext cx="2065500" cy="1504500"/>
            </a:xfrm>
            <a:prstGeom prst="roundRect">
              <a:avLst>
                <a:gd name="adj" fmla="val 5694"/>
              </a:avLst>
            </a:prstGeom>
            <a:noFill/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7177617" y="1208658"/>
              <a:ext cx="804000" cy="804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 b="1">
                  <a:solidFill>
                    <a:schemeClr val="lt1"/>
                  </a:solidFill>
                </a:rPr>
                <a:t>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 txBox="1"/>
            <p:nvPr/>
          </p:nvSpPr>
          <p:spPr>
            <a:xfrm>
              <a:off x="6546782" y="1960001"/>
              <a:ext cx="206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>
                  <a:solidFill>
                    <a:schemeClr val="dk1"/>
                  </a:solidFill>
                </a:rPr>
                <a:t>Res Consumption and Its Proportion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669926" y="1619645"/>
              <a:ext cx="2065500" cy="1504500"/>
            </a:xfrm>
            <a:prstGeom prst="roundRect">
              <a:avLst>
                <a:gd name="adj" fmla="val 5694"/>
              </a:avLst>
            </a:prstGeom>
            <a:noFill/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300760" y="1208658"/>
              <a:ext cx="804000" cy="804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6"/>
            <p:cNvSpPr txBox="1"/>
            <p:nvPr/>
          </p:nvSpPr>
          <p:spPr>
            <a:xfrm>
              <a:off x="670000" y="1960001"/>
              <a:ext cx="206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Customers Consumption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7" name="Google Shape;5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800" y="2853300"/>
            <a:ext cx="5406802" cy="341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25" y="2877900"/>
            <a:ext cx="5279825" cy="3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04 View &amp; Visualization</a:t>
            </a:r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BC249-5C32-447A-BCF1-8CDBAC3F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19274"/>
            <a:ext cx="5168901" cy="4166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497ACC-E46A-4208-A264-8EAD0FB65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97"/>
          <a:stretch/>
        </p:blipFill>
        <p:spPr>
          <a:xfrm>
            <a:off x="6353177" y="1708710"/>
            <a:ext cx="5321817" cy="42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04 View &amp; Visualization</a:t>
            </a:r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807A32-279B-4F8A-806F-148A9CC51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1449" r="1794" b="2629"/>
          <a:stretch/>
        </p:blipFill>
        <p:spPr>
          <a:xfrm>
            <a:off x="669924" y="1714499"/>
            <a:ext cx="5076825" cy="40005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6AE99-776B-413F-BFAA-EB6935301D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r="2722"/>
          <a:stretch/>
        </p:blipFill>
        <p:spPr>
          <a:xfrm>
            <a:off x="6343653" y="1714499"/>
            <a:ext cx="4800598" cy="38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2D2940-9AC8-4E11-92F7-C80241372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05743"/>
            <a:ext cx="10807254" cy="3770490"/>
            <a:chOff x="0" y="1705743"/>
            <a:chExt cx="10807254" cy="3770490"/>
          </a:xfrm>
        </p:grpSpPr>
        <p:sp>
          <p:nvSpPr>
            <p:cNvPr id="3" name="îSḻïḓe">
              <a:extLst>
                <a:ext uri="{FF2B5EF4-FFF2-40B4-BE49-F238E27FC236}">
                  <a16:creationId xmlns:a16="http://schemas.microsoft.com/office/drawing/2014/main" id="{0269BF9D-4130-4643-BBD0-A617382832B6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/>
              <a:stretch>
                <a:fillRect t="-39815" b="-3929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î$1íḍê">
              <a:extLst>
                <a:ext uri="{FF2B5EF4-FFF2-40B4-BE49-F238E27FC236}">
                  <a16:creationId xmlns:a16="http://schemas.microsoft.com/office/drawing/2014/main" id="{86452769-D2FB-4D4C-8C6C-023817B23344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$lîḓé">
              <a:extLst>
                <a:ext uri="{FF2B5EF4-FFF2-40B4-BE49-F238E27FC236}">
                  <a16:creationId xmlns:a16="http://schemas.microsoft.com/office/drawing/2014/main" id="{B64B81F8-7DA0-4E54-B80E-CF22F0F99C2C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8" name="iṥḷiḓe">
              <a:extLst>
                <a:ext uri="{FF2B5EF4-FFF2-40B4-BE49-F238E27FC236}">
                  <a16:creationId xmlns:a16="http://schemas.microsoft.com/office/drawing/2014/main" id="{5853508F-F29B-4C98-ADBC-FE0F940700AE}"/>
                </a:ext>
              </a:extLst>
            </p:cNvPr>
            <p:cNvSpPr/>
            <p:nvPr/>
          </p:nvSpPr>
          <p:spPr>
            <a:xfrm>
              <a:off x="6492083" y="4449736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îšḻíḋè">
              <a:extLst>
                <a:ext uri="{FF2B5EF4-FFF2-40B4-BE49-F238E27FC236}">
                  <a16:creationId xmlns:a16="http://schemas.microsoft.com/office/drawing/2014/main" id="{036A38D9-1ABE-46C0-84B2-9D2610F62FE7}"/>
                </a:ext>
              </a:extLst>
            </p:cNvPr>
            <p:cNvSpPr txBox="1"/>
            <p:nvPr/>
          </p:nvSpPr>
          <p:spPr>
            <a:xfrm>
              <a:off x="7131000" y="4520090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b="1" dirty="0"/>
                <a:t>View &amp; Visualization</a:t>
              </a:r>
              <a:endParaRPr lang="zh-CN" altLang="en-US" b="1" dirty="0"/>
            </a:p>
          </p:txBody>
        </p:sp>
        <p:sp>
          <p:nvSpPr>
            <p:cNvPr id="10" name="îṩļiḑe">
              <a:extLst>
                <a:ext uri="{FF2B5EF4-FFF2-40B4-BE49-F238E27FC236}">
                  <a16:creationId xmlns:a16="http://schemas.microsoft.com/office/drawing/2014/main" id="{38211514-2EE2-4940-B54B-43C1429386CF}"/>
                </a:ext>
              </a:extLst>
            </p:cNvPr>
            <p:cNvSpPr/>
            <p:nvPr/>
          </p:nvSpPr>
          <p:spPr>
            <a:xfrm>
              <a:off x="6492083" y="3608690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iṣlíḓê">
              <a:extLst>
                <a:ext uri="{FF2B5EF4-FFF2-40B4-BE49-F238E27FC236}">
                  <a16:creationId xmlns:a16="http://schemas.microsoft.com/office/drawing/2014/main" id="{6EB2C8AE-8AD5-4C93-9DEF-0D298EB90E74}"/>
                </a:ext>
              </a:extLst>
            </p:cNvPr>
            <p:cNvSpPr txBox="1"/>
            <p:nvPr/>
          </p:nvSpPr>
          <p:spPr>
            <a:xfrm>
              <a:off x="7131000" y="3679044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b="1" dirty="0"/>
                <a:t>Database Implementation</a:t>
              </a:r>
              <a:endParaRPr lang="zh-CN" altLang="en-US" b="1" dirty="0"/>
            </a:p>
          </p:txBody>
        </p:sp>
        <p:sp>
          <p:nvSpPr>
            <p:cNvPr id="12" name="ïş1iḑè">
              <a:extLst>
                <a:ext uri="{FF2B5EF4-FFF2-40B4-BE49-F238E27FC236}">
                  <a16:creationId xmlns:a16="http://schemas.microsoft.com/office/drawing/2014/main" id="{8648CF14-D76E-4CD1-86CF-F5D8B36C1E75}"/>
                </a:ext>
              </a:extLst>
            </p:cNvPr>
            <p:cNvSpPr/>
            <p:nvPr/>
          </p:nvSpPr>
          <p:spPr>
            <a:xfrm>
              <a:off x="6492083" y="2767644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išľïḋê">
              <a:extLst>
                <a:ext uri="{FF2B5EF4-FFF2-40B4-BE49-F238E27FC236}">
                  <a16:creationId xmlns:a16="http://schemas.microsoft.com/office/drawing/2014/main" id="{7ADD3007-E451-4A4D-9193-DB6352611B34}"/>
                </a:ext>
              </a:extLst>
            </p:cNvPr>
            <p:cNvSpPr txBox="1"/>
            <p:nvPr/>
          </p:nvSpPr>
          <p:spPr>
            <a:xfrm>
              <a:off x="7131000" y="2837998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b="1" dirty="0"/>
                <a:t>ERD</a:t>
              </a:r>
              <a:endParaRPr lang="zh-CN" altLang="en-US" b="1" dirty="0"/>
            </a:p>
          </p:txBody>
        </p:sp>
        <p:sp>
          <p:nvSpPr>
            <p:cNvPr id="14" name="ïşḻîde">
              <a:extLst>
                <a:ext uri="{FF2B5EF4-FFF2-40B4-BE49-F238E27FC236}">
                  <a16:creationId xmlns:a16="http://schemas.microsoft.com/office/drawing/2014/main" id="{57FAA07D-80DB-4204-B6C6-D44CEA08F2FE}"/>
                </a:ext>
              </a:extLst>
            </p:cNvPr>
            <p:cNvSpPr/>
            <p:nvPr/>
          </p:nvSpPr>
          <p:spPr>
            <a:xfrm>
              <a:off x="6492083" y="1935292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ï$1iḋé">
              <a:extLst>
                <a:ext uri="{FF2B5EF4-FFF2-40B4-BE49-F238E27FC236}">
                  <a16:creationId xmlns:a16="http://schemas.microsoft.com/office/drawing/2014/main" id="{49AEB1E7-8A23-4343-9348-00E08B24B5C1}"/>
                </a:ext>
              </a:extLst>
            </p:cNvPr>
            <p:cNvSpPr txBox="1"/>
            <p:nvPr/>
          </p:nvSpPr>
          <p:spPr>
            <a:xfrm>
              <a:off x="7131000" y="2005646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b="1" dirty="0"/>
                <a:t>Database Description</a:t>
              </a:r>
              <a:endParaRPr lang="zh-CN" altLang="en-US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74A8A3C-1A48-40F3-901B-8B7D12BEDA13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70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01 Database Description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35" name="Google Shape;135;p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673099" y="1130300"/>
            <a:ext cx="10845801" cy="5016500"/>
            <a:chOff x="673099" y="1130300"/>
            <a:chExt cx="10845801" cy="5016500"/>
          </a:xfrm>
        </p:grpSpPr>
        <p:sp>
          <p:nvSpPr>
            <p:cNvPr id="136" name="Google Shape;136;p3"/>
            <p:cNvSpPr/>
            <p:nvPr/>
          </p:nvSpPr>
          <p:spPr>
            <a:xfrm>
              <a:off x="673100" y="1130300"/>
              <a:ext cx="10845798" cy="2991118"/>
            </a:xfrm>
            <a:prstGeom prst="roundRect">
              <a:avLst>
                <a:gd name="adj" fmla="val 1045"/>
              </a:avLst>
            </a:prstGeom>
            <a:blipFill rotWithShape="1">
              <a:blip r:embed="rId3">
                <a:alphaModFix/>
              </a:blip>
              <a:stretch>
                <a:fillRect t="-71160" b="-7056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3099" y="1130300"/>
              <a:ext cx="10845800" cy="474666"/>
            </a:xfrm>
            <a:prstGeom prst="roundRect">
              <a:avLst>
                <a:gd name="adj" fmla="val 0"/>
              </a:avLst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Functions &amp; Goals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73100" y="3668419"/>
              <a:ext cx="2676544" cy="2478381"/>
            </a:xfrm>
            <a:prstGeom prst="roundRect">
              <a:avLst>
                <a:gd name="adj" fmla="val 6453"/>
              </a:avLst>
            </a:prstGeom>
            <a:solidFill>
              <a:srgbClr val="D8D8D8">
                <a:alpha val="57647"/>
              </a:srgbClr>
            </a:solidFill>
            <a:ln>
              <a:noFill/>
            </a:ln>
          </p:spPr>
          <p:txBody>
            <a:bodyPr spcFirstLastPara="1" wrap="square" lIns="91425" tIns="9360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3"/>
            <p:cNvGrpSpPr/>
            <p:nvPr/>
          </p:nvGrpSpPr>
          <p:grpSpPr>
            <a:xfrm>
              <a:off x="676667" y="4231109"/>
              <a:ext cx="2669409" cy="1353000"/>
              <a:chOff x="826648" y="4554000"/>
              <a:chExt cx="2581002" cy="1353000"/>
            </a:xfrm>
          </p:grpSpPr>
          <p:sp>
            <p:nvSpPr>
              <p:cNvPr id="140" name="Google Shape;140;p3"/>
              <p:cNvSpPr txBox="1"/>
              <p:nvPr/>
            </p:nvSpPr>
            <p:spPr>
              <a:xfrm>
                <a:off x="826648" y="5007000"/>
                <a:ext cx="2581002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1">
                <a:normAutofit fontScale="85000" lnSpcReduction="10000"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Track every reservation, and </a:t>
                </a:r>
                <a:r>
                  <a:rPr lang="en-US">
                    <a:solidFill>
                      <a:schemeClr val="dk1"/>
                    </a:solidFill>
                  </a:rPr>
                  <a:t>process the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check-in and check-out</a:t>
                </a:r>
                <a:r>
                  <a:rPr lang="en-US">
                    <a:solidFill>
                      <a:schemeClr val="dk1"/>
                    </a:solidFill>
                  </a:rPr>
                  <a:t> progresses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>
                    <a:solidFill>
                      <a:schemeClr val="dk1"/>
                    </a:solidFill>
                  </a:rPr>
                  <a:t>for</a:t>
                </a: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all customers.</a:t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26648" y="4554000"/>
                <a:ext cx="2581002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ctr" anchorCtr="1">
                <a:norm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Check-in &amp; Check-out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3"/>
            <p:cNvSpPr/>
            <p:nvPr/>
          </p:nvSpPr>
          <p:spPr>
            <a:xfrm>
              <a:off x="3396185" y="3668419"/>
              <a:ext cx="2676544" cy="2478381"/>
            </a:xfrm>
            <a:prstGeom prst="roundRect">
              <a:avLst>
                <a:gd name="adj" fmla="val 6453"/>
              </a:avLst>
            </a:prstGeom>
            <a:solidFill>
              <a:srgbClr val="D8D8D8">
                <a:alpha val="57647"/>
              </a:srgbClr>
            </a:solidFill>
            <a:ln>
              <a:noFill/>
            </a:ln>
          </p:spPr>
          <p:txBody>
            <a:bodyPr spcFirstLastPara="1" wrap="square" lIns="91425" tIns="9360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p3"/>
            <p:cNvGrpSpPr/>
            <p:nvPr/>
          </p:nvGrpSpPr>
          <p:grpSpPr>
            <a:xfrm>
              <a:off x="3399752" y="4231109"/>
              <a:ext cx="2669409" cy="1353000"/>
              <a:chOff x="826648" y="4554000"/>
              <a:chExt cx="2581002" cy="1353000"/>
            </a:xfrm>
          </p:grpSpPr>
          <p:sp>
            <p:nvSpPr>
              <p:cNvPr id="144" name="Google Shape;144;p3"/>
              <p:cNvSpPr txBox="1"/>
              <p:nvPr/>
            </p:nvSpPr>
            <p:spPr>
              <a:xfrm>
                <a:off x="826648" y="5007000"/>
                <a:ext cx="2580900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1">
                <a:normAutofit fontScale="70000" lnSpcReduction="20000"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Record all the spending of customers in every amenity. Provide analysis for different departments.</a:t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26648" y="4554000"/>
                <a:ext cx="2581002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ctr" anchorCtr="1">
                <a:norm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Consumption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6119271" y="3668419"/>
              <a:ext cx="2676544" cy="2478381"/>
            </a:xfrm>
            <a:prstGeom prst="roundRect">
              <a:avLst>
                <a:gd name="adj" fmla="val 6453"/>
              </a:avLst>
            </a:prstGeom>
            <a:solidFill>
              <a:srgbClr val="D8D8D8">
                <a:alpha val="57647"/>
              </a:srgbClr>
            </a:solidFill>
            <a:ln>
              <a:noFill/>
            </a:ln>
          </p:spPr>
          <p:txBody>
            <a:bodyPr spcFirstLastPara="1" wrap="square" lIns="91425" tIns="9360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3"/>
            <p:cNvGrpSpPr/>
            <p:nvPr/>
          </p:nvGrpSpPr>
          <p:grpSpPr>
            <a:xfrm>
              <a:off x="6122838" y="4231109"/>
              <a:ext cx="2669409" cy="1353000"/>
              <a:chOff x="826648" y="4554000"/>
              <a:chExt cx="2581002" cy="1353000"/>
            </a:xfrm>
          </p:grpSpPr>
          <p:sp>
            <p:nvSpPr>
              <p:cNvPr id="148" name="Google Shape;148;p3"/>
              <p:cNvSpPr txBox="1"/>
              <p:nvPr/>
            </p:nvSpPr>
            <p:spPr>
              <a:xfrm>
                <a:off x="826648" y="5007000"/>
                <a:ext cx="2581002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1">
                <a:normAutofit fontScale="85000" lnSpcReduction="10000"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Manage employees from different departments, and assign work tasks for them.</a:t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26648" y="4554000"/>
                <a:ext cx="2581002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ctr" anchorCtr="1">
                <a:norm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 &amp; Tasks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3"/>
            <p:cNvSpPr/>
            <p:nvPr/>
          </p:nvSpPr>
          <p:spPr>
            <a:xfrm>
              <a:off x="8842356" y="3668419"/>
              <a:ext cx="2676544" cy="2478381"/>
            </a:xfrm>
            <a:prstGeom prst="roundRect">
              <a:avLst>
                <a:gd name="adj" fmla="val 6453"/>
              </a:avLst>
            </a:prstGeom>
            <a:solidFill>
              <a:srgbClr val="D8D8D8">
                <a:alpha val="57647"/>
              </a:srgbClr>
            </a:solidFill>
            <a:ln>
              <a:noFill/>
            </a:ln>
          </p:spPr>
          <p:txBody>
            <a:bodyPr spcFirstLastPara="1" wrap="square" lIns="91425" tIns="9360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8845923" y="4231109"/>
              <a:ext cx="2669409" cy="1353000"/>
              <a:chOff x="826648" y="4554000"/>
              <a:chExt cx="2581002" cy="1353000"/>
            </a:xfrm>
          </p:grpSpPr>
          <p:sp>
            <p:nvSpPr>
              <p:cNvPr id="152" name="Google Shape;152;p3"/>
              <p:cNvSpPr txBox="1"/>
              <p:nvPr/>
            </p:nvSpPr>
            <p:spPr>
              <a:xfrm>
                <a:off x="826648" y="5007000"/>
                <a:ext cx="2581002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1">
                <a:normAutofit fontScale="92500" lnSpcReduction="20000"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Manage hotel income.</a:t>
                </a:r>
                <a:endParaRPr/>
              </a:p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dk1"/>
                    </a:solidFill>
                  </a:rPr>
                  <a:t>Provide analysis report for this whole property.</a:t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26648" y="4554000"/>
                <a:ext cx="2581002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ctr" anchorCtr="1">
                <a:norm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Income 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"/>
            <p:cNvGrpSpPr/>
            <p:nvPr/>
          </p:nvGrpSpPr>
          <p:grpSpPr>
            <a:xfrm>
              <a:off x="4384456" y="3262271"/>
              <a:ext cx="677334" cy="677334"/>
              <a:chOff x="4498431" y="2976521"/>
              <a:chExt cx="677334" cy="677334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4498431" y="2976521"/>
                <a:ext cx="677334" cy="677334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717589" y="3143250"/>
                <a:ext cx="239018" cy="38218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90" extrusionOk="0">
                    <a:moveTo>
                      <a:pt x="98" y="118"/>
                    </a:moveTo>
                    <a:cubicBezTo>
                      <a:pt x="82" y="113"/>
                      <a:pt x="62" y="110"/>
                      <a:pt x="52" y="96"/>
                    </a:cubicBezTo>
                    <a:cubicBezTo>
                      <a:pt x="49" y="91"/>
                      <a:pt x="47" y="85"/>
                      <a:pt x="47" y="80"/>
                    </a:cubicBezTo>
                    <a:cubicBezTo>
                      <a:pt x="47" y="73"/>
                      <a:pt x="49" y="68"/>
                      <a:pt x="53" y="62"/>
                    </a:cubicBezTo>
                    <a:cubicBezTo>
                      <a:pt x="56" y="57"/>
                      <a:pt x="62" y="54"/>
                      <a:pt x="68" y="52"/>
                    </a:cubicBezTo>
                    <a:cubicBezTo>
                      <a:pt x="82" y="48"/>
                      <a:pt x="97" y="51"/>
                      <a:pt x="105" y="64"/>
                    </a:cubicBezTo>
                    <a:cubicBezTo>
                      <a:pt x="106" y="65"/>
                      <a:pt x="112" y="78"/>
                      <a:pt x="111" y="78"/>
                    </a:cubicBezTo>
                    <a:cubicBezTo>
                      <a:pt x="111" y="78"/>
                      <a:pt x="152" y="73"/>
                      <a:pt x="152" y="73"/>
                    </a:cubicBezTo>
                    <a:cubicBezTo>
                      <a:pt x="149" y="56"/>
                      <a:pt x="143" y="43"/>
                      <a:pt x="133" y="34"/>
                    </a:cubicBezTo>
                    <a:cubicBezTo>
                      <a:pt x="122" y="24"/>
                      <a:pt x="109" y="18"/>
                      <a:pt x="92" y="16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9" y="18"/>
                      <a:pt x="35" y="25"/>
                      <a:pt x="23" y="37"/>
                    </a:cubicBezTo>
                    <a:cubicBezTo>
                      <a:pt x="12" y="49"/>
                      <a:pt x="7" y="64"/>
                      <a:pt x="7" y="82"/>
                    </a:cubicBezTo>
                    <a:cubicBezTo>
                      <a:pt x="7" y="99"/>
                      <a:pt x="11" y="114"/>
                      <a:pt x="21" y="126"/>
                    </a:cubicBezTo>
                    <a:cubicBezTo>
                      <a:pt x="33" y="141"/>
                      <a:pt x="50" y="148"/>
                      <a:pt x="68" y="154"/>
                    </a:cubicBezTo>
                    <a:cubicBezTo>
                      <a:pt x="73" y="156"/>
                      <a:pt x="78" y="157"/>
                      <a:pt x="83" y="159"/>
                    </a:cubicBezTo>
                    <a:cubicBezTo>
                      <a:pt x="94" y="162"/>
                      <a:pt x="105" y="164"/>
                      <a:pt x="113" y="173"/>
                    </a:cubicBezTo>
                    <a:cubicBezTo>
                      <a:pt x="117" y="178"/>
                      <a:pt x="119" y="184"/>
                      <a:pt x="119" y="192"/>
                    </a:cubicBezTo>
                    <a:cubicBezTo>
                      <a:pt x="119" y="200"/>
                      <a:pt x="116" y="207"/>
                      <a:pt x="111" y="213"/>
                    </a:cubicBezTo>
                    <a:cubicBezTo>
                      <a:pt x="96" y="231"/>
                      <a:pt x="66" y="226"/>
                      <a:pt x="52" y="208"/>
                    </a:cubicBezTo>
                    <a:cubicBezTo>
                      <a:pt x="47" y="202"/>
                      <a:pt x="44" y="195"/>
                      <a:pt x="42" y="186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3" y="212"/>
                      <a:pt x="11" y="228"/>
                      <a:pt x="22" y="240"/>
                    </a:cubicBezTo>
                    <a:cubicBezTo>
                      <a:pt x="34" y="252"/>
                      <a:pt x="49" y="259"/>
                      <a:pt x="68" y="261"/>
                    </a:cubicBezTo>
                    <a:cubicBezTo>
                      <a:pt x="68" y="290"/>
                      <a:pt x="68" y="290"/>
                      <a:pt x="68" y="290"/>
                    </a:cubicBezTo>
                    <a:cubicBezTo>
                      <a:pt x="92" y="290"/>
                      <a:pt x="92" y="290"/>
                      <a:pt x="92" y="290"/>
                    </a:cubicBezTo>
                    <a:cubicBezTo>
                      <a:pt x="92" y="260"/>
                      <a:pt x="92" y="260"/>
                      <a:pt x="92" y="260"/>
                    </a:cubicBezTo>
                    <a:cubicBezTo>
                      <a:pt x="113" y="257"/>
                      <a:pt x="129" y="249"/>
                      <a:pt x="141" y="235"/>
                    </a:cubicBezTo>
                    <a:cubicBezTo>
                      <a:pt x="153" y="222"/>
                      <a:pt x="159" y="205"/>
                      <a:pt x="159" y="186"/>
                    </a:cubicBezTo>
                    <a:cubicBezTo>
                      <a:pt x="159" y="168"/>
                      <a:pt x="154" y="154"/>
                      <a:pt x="145" y="143"/>
                    </a:cubicBezTo>
                    <a:cubicBezTo>
                      <a:pt x="133" y="129"/>
                      <a:pt x="115" y="122"/>
                      <a:pt x="98" y="118"/>
                    </a:cubicBezTo>
                    <a:close/>
                    <a:moveTo>
                      <a:pt x="98" y="118"/>
                    </a:moveTo>
                    <a:cubicBezTo>
                      <a:pt x="98" y="118"/>
                      <a:pt x="98" y="118"/>
                      <a:pt x="98" y="11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1672705" y="3294406"/>
              <a:ext cx="677334" cy="677334"/>
              <a:chOff x="1672705" y="3294406"/>
              <a:chExt cx="677334" cy="67733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1672705" y="3294406"/>
                <a:ext cx="677334" cy="677334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823473" y="3478859"/>
                <a:ext cx="381053" cy="308427"/>
              </a:xfrm>
              <a:custGeom>
                <a:avLst/>
                <a:gdLst/>
                <a:ahLst/>
                <a:cxnLst/>
                <a:rect l="l" t="t" r="r" b="b"/>
                <a:pathLst>
                  <a:path w="607568" h="491771" extrusionOk="0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3"/>
            <p:cNvSpPr/>
            <p:nvPr/>
          </p:nvSpPr>
          <p:spPr>
            <a:xfrm>
              <a:off x="7118875" y="3282702"/>
              <a:ext cx="677334" cy="67733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267015" y="3431548"/>
              <a:ext cx="381053" cy="379641"/>
            </a:xfrm>
            <a:custGeom>
              <a:avLst/>
              <a:gdLst/>
              <a:ahLst/>
              <a:cxnLst/>
              <a:rect l="l" t="t" r="r" b="b"/>
              <a:pathLst>
                <a:path w="609473" h="607216" extrusionOk="0">
                  <a:moveTo>
                    <a:pt x="503895" y="296940"/>
                  </a:moveTo>
                  <a:lnTo>
                    <a:pt x="511570" y="296940"/>
                  </a:lnTo>
                  <a:lnTo>
                    <a:pt x="538816" y="296940"/>
                  </a:lnTo>
                  <a:cubicBezTo>
                    <a:pt x="544668" y="296940"/>
                    <a:pt x="549465" y="301731"/>
                    <a:pt x="549465" y="307624"/>
                  </a:cubicBezTo>
                  <a:lnTo>
                    <a:pt x="549465" y="324202"/>
                  </a:lnTo>
                  <a:cubicBezTo>
                    <a:pt x="560114" y="327268"/>
                    <a:pt x="569563" y="332155"/>
                    <a:pt x="577094" y="338384"/>
                  </a:cubicBezTo>
                  <a:cubicBezTo>
                    <a:pt x="591821" y="350601"/>
                    <a:pt x="600791" y="367418"/>
                    <a:pt x="603717" y="388308"/>
                  </a:cubicBezTo>
                  <a:cubicBezTo>
                    <a:pt x="604532" y="394105"/>
                    <a:pt x="600503" y="399471"/>
                    <a:pt x="594699" y="400381"/>
                  </a:cubicBezTo>
                  <a:lnTo>
                    <a:pt x="560353" y="405460"/>
                  </a:lnTo>
                  <a:cubicBezTo>
                    <a:pt x="559826" y="405556"/>
                    <a:pt x="559250" y="405604"/>
                    <a:pt x="558771" y="405604"/>
                  </a:cubicBezTo>
                  <a:cubicBezTo>
                    <a:pt x="553590" y="405604"/>
                    <a:pt x="549033" y="401819"/>
                    <a:pt x="548218" y="396548"/>
                  </a:cubicBezTo>
                  <a:cubicBezTo>
                    <a:pt x="546970" y="388499"/>
                    <a:pt x="544620" y="382271"/>
                    <a:pt x="541310" y="378581"/>
                  </a:cubicBezTo>
                  <a:cubicBezTo>
                    <a:pt x="536801" y="373551"/>
                    <a:pt x="529414" y="370676"/>
                    <a:pt x="521067" y="370676"/>
                  </a:cubicBezTo>
                  <a:cubicBezTo>
                    <a:pt x="517806" y="370676"/>
                    <a:pt x="514640" y="371107"/>
                    <a:pt x="511618" y="371922"/>
                  </a:cubicBezTo>
                  <a:cubicBezTo>
                    <a:pt x="506293" y="373407"/>
                    <a:pt x="501640" y="376090"/>
                    <a:pt x="498426" y="379683"/>
                  </a:cubicBezTo>
                  <a:cubicBezTo>
                    <a:pt x="494397" y="384139"/>
                    <a:pt x="492574" y="389122"/>
                    <a:pt x="492574" y="395398"/>
                  </a:cubicBezTo>
                  <a:cubicBezTo>
                    <a:pt x="492574" y="401579"/>
                    <a:pt x="494157" y="406514"/>
                    <a:pt x="497371" y="410395"/>
                  </a:cubicBezTo>
                  <a:cubicBezTo>
                    <a:pt x="498331" y="411545"/>
                    <a:pt x="499386" y="412647"/>
                    <a:pt x="500537" y="413605"/>
                  </a:cubicBezTo>
                  <a:cubicBezTo>
                    <a:pt x="508548" y="420313"/>
                    <a:pt x="520828" y="422708"/>
                    <a:pt x="533731" y="425343"/>
                  </a:cubicBezTo>
                  <a:cubicBezTo>
                    <a:pt x="543613" y="427308"/>
                    <a:pt x="553830" y="429368"/>
                    <a:pt x="563232" y="433536"/>
                  </a:cubicBezTo>
                  <a:cubicBezTo>
                    <a:pt x="573353" y="437992"/>
                    <a:pt x="581843" y="443598"/>
                    <a:pt x="588415" y="450209"/>
                  </a:cubicBezTo>
                  <a:cubicBezTo>
                    <a:pt x="595130" y="456965"/>
                    <a:pt x="600407" y="465014"/>
                    <a:pt x="604149" y="474405"/>
                  </a:cubicBezTo>
                  <a:cubicBezTo>
                    <a:pt x="607698" y="483412"/>
                    <a:pt x="609473" y="493234"/>
                    <a:pt x="609473" y="503583"/>
                  </a:cubicBezTo>
                  <a:cubicBezTo>
                    <a:pt x="609473" y="526293"/>
                    <a:pt x="602038" y="545554"/>
                    <a:pt x="587408" y="560885"/>
                  </a:cubicBezTo>
                  <a:cubicBezTo>
                    <a:pt x="577382" y="571426"/>
                    <a:pt x="564383" y="578996"/>
                    <a:pt x="549465" y="583116"/>
                  </a:cubicBezTo>
                  <a:lnTo>
                    <a:pt x="549465" y="596532"/>
                  </a:lnTo>
                  <a:cubicBezTo>
                    <a:pt x="549465" y="602425"/>
                    <a:pt x="544668" y="607216"/>
                    <a:pt x="538816" y="607216"/>
                  </a:cubicBezTo>
                  <a:lnTo>
                    <a:pt x="503991" y="607216"/>
                  </a:lnTo>
                  <a:cubicBezTo>
                    <a:pt x="498139" y="607216"/>
                    <a:pt x="493342" y="602425"/>
                    <a:pt x="493342" y="596532"/>
                  </a:cubicBezTo>
                  <a:lnTo>
                    <a:pt x="493342" y="582829"/>
                  </a:lnTo>
                  <a:cubicBezTo>
                    <a:pt x="486482" y="580960"/>
                    <a:pt x="479959" y="578421"/>
                    <a:pt x="473819" y="575259"/>
                  </a:cubicBezTo>
                  <a:cubicBezTo>
                    <a:pt x="463026" y="569701"/>
                    <a:pt x="453672" y="560837"/>
                    <a:pt x="446045" y="548907"/>
                  </a:cubicBezTo>
                  <a:cubicBezTo>
                    <a:pt x="438514" y="537073"/>
                    <a:pt x="434101" y="522700"/>
                    <a:pt x="432950" y="506170"/>
                  </a:cubicBezTo>
                  <a:cubicBezTo>
                    <a:pt x="432566" y="500660"/>
                    <a:pt x="436403" y="495821"/>
                    <a:pt x="441776" y="494863"/>
                  </a:cubicBezTo>
                  <a:lnTo>
                    <a:pt x="475354" y="489018"/>
                  </a:lnTo>
                  <a:cubicBezTo>
                    <a:pt x="475977" y="488922"/>
                    <a:pt x="476553" y="488826"/>
                    <a:pt x="477224" y="488826"/>
                  </a:cubicBezTo>
                  <a:cubicBezTo>
                    <a:pt x="482405" y="488826"/>
                    <a:pt x="487010" y="492659"/>
                    <a:pt x="487777" y="497977"/>
                  </a:cubicBezTo>
                  <a:cubicBezTo>
                    <a:pt x="489984" y="513501"/>
                    <a:pt x="493726" y="520927"/>
                    <a:pt x="496412" y="524377"/>
                  </a:cubicBezTo>
                  <a:cubicBezTo>
                    <a:pt x="502216" y="531851"/>
                    <a:pt x="512001" y="536307"/>
                    <a:pt x="522602" y="536307"/>
                  </a:cubicBezTo>
                  <a:cubicBezTo>
                    <a:pt x="524473" y="536307"/>
                    <a:pt x="526248" y="536163"/>
                    <a:pt x="528071" y="535923"/>
                  </a:cubicBezTo>
                  <a:cubicBezTo>
                    <a:pt x="535458" y="534774"/>
                    <a:pt x="542078" y="531324"/>
                    <a:pt x="546539" y="526197"/>
                  </a:cubicBezTo>
                  <a:cubicBezTo>
                    <a:pt x="551335" y="520735"/>
                    <a:pt x="553686" y="513884"/>
                    <a:pt x="553686" y="505452"/>
                  </a:cubicBezTo>
                  <a:cubicBezTo>
                    <a:pt x="553686" y="498696"/>
                    <a:pt x="552247" y="493378"/>
                    <a:pt x="549273" y="489784"/>
                  </a:cubicBezTo>
                  <a:cubicBezTo>
                    <a:pt x="543037" y="482119"/>
                    <a:pt x="530805" y="478477"/>
                    <a:pt x="519724" y="475986"/>
                  </a:cubicBezTo>
                  <a:cubicBezTo>
                    <a:pt x="502983" y="472249"/>
                    <a:pt x="487825" y="468416"/>
                    <a:pt x="472140" y="459648"/>
                  </a:cubicBezTo>
                  <a:cubicBezTo>
                    <a:pt x="461107" y="453467"/>
                    <a:pt x="452473" y="444748"/>
                    <a:pt x="446429" y="433824"/>
                  </a:cubicBezTo>
                  <a:cubicBezTo>
                    <a:pt x="443503" y="428458"/>
                    <a:pt x="441344" y="422804"/>
                    <a:pt x="439857" y="416767"/>
                  </a:cubicBezTo>
                  <a:cubicBezTo>
                    <a:pt x="438370" y="410730"/>
                    <a:pt x="437603" y="404310"/>
                    <a:pt x="437603" y="397602"/>
                  </a:cubicBezTo>
                  <a:cubicBezTo>
                    <a:pt x="437603" y="373982"/>
                    <a:pt x="446237" y="354434"/>
                    <a:pt x="463218" y="339629"/>
                  </a:cubicBezTo>
                  <a:cubicBezTo>
                    <a:pt x="471276" y="332538"/>
                    <a:pt x="481494" y="327220"/>
                    <a:pt x="493198" y="323962"/>
                  </a:cubicBezTo>
                  <a:lnTo>
                    <a:pt x="493198" y="307624"/>
                  </a:lnTo>
                  <a:cubicBezTo>
                    <a:pt x="493198" y="301731"/>
                    <a:pt x="497995" y="296940"/>
                    <a:pt x="503895" y="296940"/>
                  </a:cubicBezTo>
                  <a:close/>
                  <a:moveTo>
                    <a:pt x="382097" y="246415"/>
                  </a:moveTo>
                  <a:lnTo>
                    <a:pt x="489125" y="246415"/>
                  </a:lnTo>
                  <a:cubicBezTo>
                    <a:pt x="501454" y="246415"/>
                    <a:pt x="511528" y="256478"/>
                    <a:pt x="511528" y="268793"/>
                  </a:cubicBezTo>
                  <a:lnTo>
                    <a:pt x="511528" y="276891"/>
                  </a:lnTo>
                  <a:lnTo>
                    <a:pt x="503852" y="276891"/>
                  </a:lnTo>
                  <a:cubicBezTo>
                    <a:pt x="486870" y="276891"/>
                    <a:pt x="473150" y="290643"/>
                    <a:pt x="473150" y="307558"/>
                  </a:cubicBezTo>
                  <a:lnTo>
                    <a:pt x="473150" y="309858"/>
                  </a:lnTo>
                  <a:cubicBezTo>
                    <a:pt x="464515" y="313692"/>
                    <a:pt x="456743" y="318627"/>
                    <a:pt x="449979" y="324521"/>
                  </a:cubicBezTo>
                  <a:cubicBezTo>
                    <a:pt x="439281" y="333769"/>
                    <a:pt x="431126" y="344838"/>
                    <a:pt x="425657" y="357105"/>
                  </a:cubicBezTo>
                  <a:cubicBezTo>
                    <a:pt x="420284" y="369276"/>
                    <a:pt x="417549" y="382885"/>
                    <a:pt x="417549" y="397452"/>
                  </a:cubicBezTo>
                  <a:cubicBezTo>
                    <a:pt x="417549" y="404112"/>
                    <a:pt x="418173" y="410486"/>
                    <a:pt x="419324" y="416619"/>
                  </a:cubicBezTo>
                  <a:lnTo>
                    <a:pt x="382097" y="416619"/>
                  </a:lnTo>
                  <a:cubicBezTo>
                    <a:pt x="369768" y="416619"/>
                    <a:pt x="359742" y="406604"/>
                    <a:pt x="359742" y="394289"/>
                  </a:cubicBezTo>
                  <a:lnTo>
                    <a:pt x="359742" y="268793"/>
                  </a:lnTo>
                  <a:cubicBezTo>
                    <a:pt x="359742" y="256478"/>
                    <a:pt x="369768" y="246415"/>
                    <a:pt x="382097" y="246415"/>
                  </a:cubicBezTo>
                  <a:close/>
                  <a:moveTo>
                    <a:pt x="22403" y="117844"/>
                  </a:moveTo>
                  <a:lnTo>
                    <a:pt x="129383" y="117844"/>
                  </a:lnTo>
                  <a:cubicBezTo>
                    <a:pt x="141760" y="117844"/>
                    <a:pt x="151786" y="127905"/>
                    <a:pt x="151786" y="140217"/>
                  </a:cubicBezTo>
                  <a:lnTo>
                    <a:pt x="151786" y="394316"/>
                  </a:lnTo>
                  <a:cubicBezTo>
                    <a:pt x="151786" y="406629"/>
                    <a:pt x="141760" y="416689"/>
                    <a:pt x="129335" y="416689"/>
                  </a:cubicBezTo>
                  <a:lnTo>
                    <a:pt x="22403" y="416689"/>
                  </a:lnTo>
                  <a:cubicBezTo>
                    <a:pt x="10026" y="416689"/>
                    <a:pt x="0" y="406629"/>
                    <a:pt x="0" y="394316"/>
                  </a:cubicBezTo>
                  <a:lnTo>
                    <a:pt x="0" y="140217"/>
                  </a:lnTo>
                  <a:cubicBezTo>
                    <a:pt x="0" y="127905"/>
                    <a:pt x="10026" y="117844"/>
                    <a:pt x="22403" y="117844"/>
                  </a:cubicBezTo>
                  <a:close/>
                  <a:moveTo>
                    <a:pt x="202271" y="0"/>
                  </a:moveTo>
                  <a:lnTo>
                    <a:pt x="309187" y="0"/>
                  </a:lnTo>
                  <a:cubicBezTo>
                    <a:pt x="321562" y="0"/>
                    <a:pt x="331587" y="10012"/>
                    <a:pt x="331587" y="22371"/>
                  </a:cubicBezTo>
                  <a:lnTo>
                    <a:pt x="331587" y="394296"/>
                  </a:lnTo>
                  <a:cubicBezTo>
                    <a:pt x="331587" y="406607"/>
                    <a:pt x="321562" y="416619"/>
                    <a:pt x="309187" y="416619"/>
                  </a:cubicBezTo>
                  <a:lnTo>
                    <a:pt x="202271" y="416619"/>
                  </a:lnTo>
                  <a:cubicBezTo>
                    <a:pt x="189944" y="416619"/>
                    <a:pt x="179871" y="406607"/>
                    <a:pt x="179871" y="394296"/>
                  </a:cubicBezTo>
                  <a:lnTo>
                    <a:pt x="179871" y="22371"/>
                  </a:lnTo>
                  <a:cubicBezTo>
                    <a:pt x="179871" y="10012"/>
                    <a:pt x="189944" y="0"/>
                    <a:pt x="202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841961" y="3282702"/>
              <a:ext cx="677334" cy="67733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999653" y="3430842"/>
              <a:ext cx="361950" cy="381053"/>
            </a:xfrm>
            <a:custGeom>
              <a:avLst/>
              <a:gdLst/>
              <a:ahLst/>
              <a:cxnLst/>
              <a:rect l="l" t="t" r="r" b="b"/>
              <a:pathLst>
                <a:path w="576909" h="607357" extrusionOk="0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Highlights 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70" name="Google Shape;170;p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643350" y="2098280"/>
            <a:ext cx="10845800" cy="5280500"/>
            <a:chOff x="673100" y="1719330"/>
            <a:chExt cx="10845800" cy="5280500"/>
          </a:xfrm>
        </p:grpSpPr>
        <p:sp>
          <p:nvSpPr>
            <p:cNvPr id="171" name="Google Shape;171;p4"/>
            <p:cNvSpPr/>
            <p:nvPr/>
          </p:nvSpPr>
          <p:spPr>
            <a:xfrm>
              <a:off x="3782228" y="2361968"/>
              <a:ext cx="4637862" cy="4637862"/>
            </a:xfrm>
            <a:prstGeom prst="blockArc">
              <a:avLst>
                <a:gd name="adj1" fmla="val 11058826"/>
                <a:gd name="adj2" fmla="val 21364096"/>
                <a:gd name="adj3" fmla="val 734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4"/>
            <p:cNvGrpSpPr/>
            <p:nvPr/>
          </p:nvGrpSpPr>
          <p:grpSpPr>
            <a:xfrm>
              <a:off x="4909939" y="3323958"/>
              <a:ext cx="2370534" cy="2850356"/>
              <a:chOff x="3377804" y="1778794"/>
              <a:chExt cx="2370534" cy="2850356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3377804" y="1778794"/>
                <a:ext cx="2370534" cy="237053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rgbClr val="C7CD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770710" y="2145506"/>
                <a:ext cx="1595438" cy="2483644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312" extrusionOk="0">
                    <a:moveTo>
                      <a:pt x="388" y="1312"/>
                    </a:moveTo>
                    <a:cubicBezTo>
                      <a:pt x="362" y="1312"/>
                      <a:pt x="340" y="1291"/>
                      <a:pt x="340" y="1265"/>
                    </a:cubicBezTo>
                    <a:cubicBezTo>
                      <a:pt x="340" y="1259"/>
                      <a:pt x="341" y="1254"/>
                      <a:pt x="343" y="1249"/>
                    </a:cubicBezTo>
                    <a:cubicBezTo>
                      <a:pt x="278" y="1249"/>
                      <a:pt x="278" y="1249"/>
                      <a:pt x="278" y="1249"/>
                    </a:cubicBezTo>
                    <a:cubicBezTo>
                      <a:pt x="250" y="1249"/>
                      <a:pt x="228" y="1226"/>
                      <a:pt x="228" y="1199"/>
                    </a:cubicBezTo>
                    <a:cubicBezTo>
                      <a:pt x="228" y="1186"/>
                      <a:pt x="233" y="1173"/>
                      <a:pt x="241" y="1164"/>
                    </a:cubicBezTo>
                    <a:cubicBezTo>
                      <a:pt x="228" y="1156"/>
                      <a:pt x="219" y="1140"/>
                      <a:pt x="219" y="1121"/>
                    </a:cubicBezTo>
                    <a:cubicBezTo>
                      <a:pt x="219" y="1108"/>
                      <a:pt x="223" y="1095"/>
                      <a:pt x="232" y="1086"/>
                    </a:cubicBezTo>
                    <a:cubicBezTo>
                      <a:pt x="210" y="1073"/>
                      <a:pt x="196" y="1049"/>
                      <a:pt x="196" y="102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76"/>
                      <a:pt x="196" y="976"/>
                      <a:pt x="196" y="976"/>
                    </a:cubicBezTo>
                    <a:cubicBezTo>
                      <a:pt x="196" y="966"/>
                      <a:pt x="196" y="957"/>
                      <a:pt x="196" y="947"/>
                    </a:cubicBezTo>
                    <a:cubicBezTo>
                      <a:pt x="197" y="940"/>
                      <a:pt x="197" y="940"/>
                      <a:pt x="197" y="940"/>
                    </a:cubicBezTo>
                    <a:cubicBezTo>
                      <a:pt x="197" y="917"/>
                      <a:pt x="197" y="917"/>
                      <a:pt x="197" y="917"/>
                    </a:cubicBezTo>
                    <a:cubicBezTo>
                      <a:pt x="196" y="897"/>
                      <a:pt x="194" y="871"/>
                      <a:pt x="180" y="849"/>
                    </a:cubicBezTo>
                    <a:cubicBezTo>
                      <a:pt x="166" y="824"/>
                      <a:pt x="148" y="802"/>
                      <a:pt x="129" y="779"/>
                    </a:cubicBezTo>
                    <a:cubicBezTo>
                      <a:pt x="69" y="706"/>
                      <a:pt x="0" y="623"/>
                      <a:pt x="0" y="419"/>
                    </a:cubicBezTo>
                    <a:cubicBezTo>
                      <a:pt x="0" y="188"/>
                      <a:pt x="188" y="0"/>
                      <a:pt x="419" y="0"/>
                    </a:cubicBezTo>
                    <a:cubicBezTo>
                      <a:pt x="423" y="0"/>
                      <a:pt x="423" y="0"/>
                      <a:pt x="423" y="0"/>
                    </a:cubicBezTo>
                    <a:cubicBezTo>
                      <a:pt x="654" y="0"/>
                      <a:pt x="842" y="188"/>
                      <a:pt x="842" y="419"/>
                    </a:cubicBezTo>
                    <a:cubicBezTo>
                      <a:pt x="842" y="623"/>
                      <a:pt x="773" y="706"/>
                      <a:pt x="713" y="779"/>
                    </a:cubicBezTo>
                    <a:cubicBezTo>
                      <a:pt x="694" y="802"/>
                      <a:pt x="676" y="824"/>
                      <a:pt x="662" y="849"/>
                    </a:cubicBezTo>
                    <a:cubicBezTo>
                      <a:pt x="653" y="863"/>
                      <a:pt x="649" y="879"/>
                      <a:pt x="647" y="899"/>
                    </a:cubicBezTo>
                    <a:cubicBezTo>
                      <a:pt x="646" y="1023"/>
                      <a:pt x="646" y="1023"/>
                      <a:pt x="646" y="1023"/>
                    </a:cubicBezTo>
                    <a:cubicBezTo>
                      <a:pt x="646" y="1049"/>
                      <a:pt x="632" y="1073"/>
                      <a:pt x="610" y="1086"/>
                    </a:cubicBezTo>
                    <a:cubicBezTo>
                      <a:pt x="619" y="1095"/>
                      <a:pt x="623" y="1108"/>
                      <a:pt x="623" y="1121"/>
                    </a:cubicBezTo>
                    <a:cubicBezTo>
                      <a:pt x="623" y="1140"/>
                      <a:pt x="614" y="1156"/>
                      <a:pt x="601" y="1164"/>
                    </a:cubicBezTo>
                    <a:cubicBezTo>
                      <a:pt x="609" y="1173"/>
                      <a:pt x="614" y="1186"/>
                      <a:pt x="614" y="1199"/>
                    </a:cubicBezTo>
                    <a:cubicBezTo>
                      <a:pt x="614" y="1226"/>
                      <a:pt x="592" y="1249"/>
                      <a:pt x="564" y="1249"/>
                    </a:cubicBezTo>
                    <a:cubicBezTo>
                      <a:pt x="499" y="1249"/>
                      <a:pt x="499" y="1249"/>
                      <a:pt x="499" y="1249"/>
                    </a:cubicBezTo>
                    <a:cubicBezTo>
                      <a:pt x="501" y="1254"/>
                      <a:pt x="502" y="1259"/>
                      <a:pt x="502" y="1265"/>
                    </a:cubicBezTo>
                    <a:cubicBezTo>
                      <a:pt x="502" y="1291"/>
                      <a:pt x="480" y="1312"/>
                      <a:pt x="455" y="1312"/>
                    </a:cubicBezTo>
                    <a:lnTo>
                      <a:pt x="388" y="13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481513" y="4523185"/>
                <a:ext cx="175022" cy="48815"/>
              </a:xfrm>
              <a:custGeom>
                <a:avLst/>
                <a:gdLst/>
                <a:ahLst/>
                <a:cxnLst/>
                <a:rect l="l" t="t" r="r" b="b"/>
                <a:pathLst>
                  <a:path w="93" h="26" extrusionOk="0">
                    <a:moveTo>
                      <a:pt x="13" y="26"/>
                    </a:move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3" y="6"/>
                      <a:pt x="93" y="13"/>
                    </a:cubicBezTo>
                    <a:cubicBezTo>
                      <a:pt x="93" y="20"/>
                      <a:pt x="87" y="26"/>
                      <a:pt x="80" y="26"/>
                    </a:cubicBez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25000" lnSpcReduction="20000"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endParaRPr sz="33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4267201" y="4391025"/>
                <a:ext cx="602456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3" extrusionOk="0">
                    <a:moveTo>
                      <a:pt x="16" y="33"/>
                    </a:moveTo>
                    <a:cubicBezTo>
                      <a:pt x="7" y="33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11" y="0"/>
                      <a:pt x="318" y="7"/>
                      <a:pt x="318" y="16"/>
                    </a:cubicBezTo>
                    <a:cubicBezTo>
                      <a:pt x="318" y="25"/>
                      <a:pt x="311" y="33"/>
                      <a:pt x="302" y="33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25000" lnSpcReduction="20000"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endParaRPr sz="33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4248150" y="4232672"/>
                <a:ext cx="628650" cy="6429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4" extrusionOk="0">
                    <a:moveTo>
                      <a:pt x="17" y="34"/>
                    </a:moveTo>
                    <a:cubicBezTo>
                      <a:pt x="8" y="34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4" y="0"/>
                      <a:pt x="332" y="7"/>
                      <a:pt x="332" y="17"/>
                    </a:cubicBezTo>
                    <a:cubicBezTo>
                      <a:pt x="332" y="26"/>
                      <a:pt x="324" y="34"/>
                      <a:pt x="315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25000" lnSpcReduction="20000"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endParaRPr sz="33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4202907" y="3823097"/>
                <a:ext cx="731044" cy="32980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74" extrusionOk="0">
                    <a:moveTo>
                      <a:pt x="3" y="30"/>
                    </a:moveTo>
                    <a:cubicBezTo>
                      <a:pt x="3" y="30"/>
                      <a:pt x="3" y="30"/>
                      <a:pt x="3" y="30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2" y="62"/>
                      <a:pt x="2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53"/>
                      <a:pt x="12" y="168"/>
                      <a:pt x="27" y="174"/>
                    </a:cubicBezTo>
                    <a:cubicBezTo>
                      <a:pt x="34" y="173"/>
                      <a:pt x="359" y="174"/>
                      <a:pt x="359" y="174"/>
                    </a:cubicBezTo>
                    <a:cubicBezTo>
                      <a:pt x="374" y="168"/>
                      <a:pt x="384" y="153"/>
                      <a:pt x="384" y="136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6"/>
                      <a:pt x="385" y="3"/>
                      <a:pt x="38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1"/>
                      <a:pt x="2" y="21"/>
                      <a:pt x="3" y="3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837385" y="2209800"/>
                <a:ext cx="1464469" cy="1539479"/>
              </a:xfrm>
              <a:custGeom>
                <a:avLst/>
                <a:gdLst/>
                <a:ahLst/>
                <a:cxnLst/>
                <a:rect l="l" t="t" r="r" b="b"/>
                <a:pathLst>
                  <a:path w="773" h="813" extrusionOk="0">
                    <a:moveTo>
                      <a:pt x="597" y="797"/>
                    </a:moveTo>
                    <a:cubicBezTo>
                      <a:pt x="613" y="771"/>
                      <a:pt x="632" y="748"/>
                      <a:pt x="652" y="723"/>
                    </a:cubicBezTo>
                    <a:cubicBezTo>
                      <a:pt x="709" y="655"/>
                      <a:pt x="773" y="577"/>
                      <a:pt x="773" y="385"/>
                    </a:cubicBezTo>
                    <a:cubicBezTo>
                      <a:pt x="773" y="173"/>
                      <a:pt x="600" y="0"/>
                      <a:pt x="388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172" y="0"/>
                      <a:pt x="0" y="173"/>
                      <a:pt x="0" y="385"/>
                    </a:cubicBezTo>
                    <a:cubicBezTo>
                      <a:pt x="0" y="577"/>
                      <a:pt x="64" y="655"/>
                      <a:pt x="120" y="723"/>
                    </a:cubicBezTo>
                    <a:cubicBezTo>
                      <a:pt x="140" y="748"/>
                      <a:pt x="159" y="771"/>
                      <a:pt x="175" y="797"/>
                    </a:cubicBezTo>
                    <a:cubicBezTo>
                      <a:pt x="178" y="803"/>
                      <a:pt x="180" y="808"/>
                      <a:pt x="183" y="813"/>
                    </a:cubicBezTo>
                    <a:cubicBezTo>
                      <a:pt x="589" y="813"/>
                      <a:pt x="589" y="813"/>
                      <a:pt x="589" y="813"/>
                    </a:cubicBezTo>
                    <a:cubicBezTo>
                      <a:pt x="592" y="808"/>
                      <a:pt x="594" y="802"/>
                      <a:pt x="597" y="7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4"/>
            <p:cNvGrpSpPr/>
            <p:nvPr/>
          </p:nvGrpSpPr>
          <p:grpSpPr>
            <a:xfrm>
              <a:off x="3709408" y="2116302"/>
              <a:ext cx="4771595" cy="2569997"/>
              <a:chOff x="3258303" y="1873336"/>
              <a:chExt cx="5673806" cy="3055931"/>
            </a:xfrm>
          </p:grpSpPr>
          <p:sp>
            <p:nvSpPr>
              <p:cNvPr id="181" name="Google Shape;181;p4"/>
              <p:cNvSpPr/>
              <p:nvPr/>
            </p:nvSpPr>
            <p:spPr>
              <a:xfrm>
                <a:off x="3258303" y="4164267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3412370" y="4318680"/>
                <a:ext cx="456866" cy="456174"/>
              </a:xfrm>
              <a:custGeom>
                <a:avLst/>
                <a:gdLst/>
                <a:ahLst/>
                <a:cxnLst/>
                <a:rect l="l" t="t" r="r" b="b"/>
                <a:pathLst>
                  <a:path w="605522" h="604605" extrusionOk="0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4092177" y="2544334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246244" y="2698747"/>
                <a:ext cx="456866" cy="456174"/>
              </a:xfrm>
              <a:custGeom>
                <a:avLst/>
                <a:gdLst/>
                <a:ahLst/>
                <a:cxnLst/>
                <a:rect l="l" t="t" r="r" b="b"/>
                <a:pathLst>
                  <a:path w="605522" h="604605" extrusionOk="0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712110" y="1873336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5866177" y="2027749"/>
                <a:ext cx="456866" cy="456174"/>
              </a:xfrm>
              <a:custGeom>
                <a:avLst/>
                <a:gdLst/>
                <a:ahLst/>
                <a:cxnLst/>
                <a:rect l="l" t="t" r="r" b="b"/>
                <a:pathLst>
                  <a:path w="605522" h="604605" extrusionOk="0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332042" y="2544334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7486109" y="2698747"/>
                <a:ext cx="456866" cy="456174"/>
              </a:xfrm>
              <a:custGeom>
                <a:avLst/>
                <a:gdLst/>
                <a:ahLst/>
                <a:cxnLst/>
                <a:rect l="l" t="t" r="r" b="b"/>
                <a:pathLst>
                  <a:path w="605522" h="604605" extrusionOk="0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8167109" y="4164267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321176" y="4318680"/>
                <a:ext cx="456866" cy="456174"/>
              </a:xfrm>
              <a:custGeom>
                <a:avLst/>
                <a:gdLst/>
                <a:ahLst/>
                <a:cxnLst/>
                <a:rect l="l" t="t" r="r" b="b"/>
                <a:pathLst>
                  <a:path w="605522" h="604605" extrusionOk="0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673100" y="2361968"/>
              <a:ext cx="2745502" cy="2171019"/>
              <a:chOff x="8507726" y="2174082"/>
              <a:chExt cx="3761529" cy="2171019"/>
            </a:xfrm>
          </p:grpSpPr>
          <p:sp>
            <p:nvSpPr>
              <p:cNvPr id="192" name="Google Shape;192;p4"/>
              <p:cNvSpPr txBox="1"/>
              <p:nvPr/>
            </p:nvSpPr>
            <p:spPr>
              <a:xfrm>
                <a:off x="8507726" y="2174082"/>
                <a:ext cx="30111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9411155" y="3413302"/>
                <a:ext cx="2858100" cy="9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All consumptions</a:t>
                </a:r>
                <a:r>
                  <a:rPr lang="en-US"/>
                  <a:t> by customers can be tracked through Check-In ID.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p4"/>
            <p:cNvSpPr txBox="1"/>
            <p:nvPr/>
          </p:nvSpPr>
          <p:spPr>
            <a:xfrm>
              <a:off x="5482295" y="1719330"/>
              <a:ext cx="1224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lang="en-US" sz="1240"/>
                <a:t>Reservation Tracking &amp; Management </a:t>
              </a:r>
              <a:endParaRPr sz="12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4078257" y="2247643"/>
              <a:ext cx="1224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lang="en-US" sz="1240"/>
                <a:t>Bill Automatically calculated</a:t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6771687" y="2223225"/>
              <a:ext cx="136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lang="en-US" sz="1240"/>
                <a:t>Intelligent Room Rate Managing</a:t>
              </a:r>
              <a:endParaRPr sz="1240"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7546971" y="3625280"/>
              <a:ext cx="1224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lang="en-US" sz="1240"/>
                <a:t>Clear Working Tasks Management</a:t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418730" y="3712893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lang="en-US" sz="1240"/>
                <a:t>Easily Tracked</a:t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489496" y="1790518"/>
              <a:ext cx="3029403" cy="3981688"/>
              <a:chOff x="7855775" y="1790518"/>
              <a:chExt cx="3663125" cy="3981688"/>
            </a:xfrm>
          </p:grpSpPr>
          <p:sp>
            <p:nvSpPr>
              <p:cNvPr id="200" name="Google Shape;200;p4"/>
              <p:cNvSpPr txBox="1"/>
              <p:nvPr/>
            </p:nvSpPr>
            <p:spPr>
              <a:xfrm>
                <a:off x="7855775" y="1790518"/>
                <a:ext cx="2717700" cy="6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Arial"/>
                  <a:buNone/>
                </a:pPr>
                <a:r>
                  <a:rPr lang="en-US"/>
                  <a:t>Room rate will be changed seasonally in case to help hotel to reach highest profit.</a:t>
                </a:r>
                <a:endParaRPr/>
              </a:p>
            </p:txBody>
          </p:sp>
          <p:sp>
            <p:nvSpPr>
              <p:cNvPr id="201" name="Google Shape;201;p4"/>
              <p:cNvSpPr txBox="1"/>
              <p:nvPr/>
            </p:nvSpPr>
            <p:spPr>
              <a:xfrm>
                <a:off x="8330294" y="3468913"/>
                <a:ext cx="2595900" cy="6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40000" lnSpcReduction="20000"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n-US"/>
                  <a:t>Employees will be easily assigned work tasks through database. Avoid miscommunication that may exist.</a:t>
                </a:r>
                <a:endParaRPr/>
              </a:p>
            </p:txBody>
          </p:sp>
          <p:sp>
            <p:nvSpPr>
              <p:cNvPr id="202" name="Google Shape;202;p4"/>
              <p:cNvSpPr txBox="1"/>
              <p:nvPr/>
            </p:nvSpPr>
            <p:spPr>
              <a:xfrm>
                <a:off x="8801091" y="514728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endParaRPr/>
              </a:p>
            </p:txBody>
          </p:sp>
        </p:grpSp>
      </p:grpSp>
      <p:sp>
        <p:nvSpPr>
          <p:cNvPr id="203" name="Google Shape;203;p4"/>
          <p:cNvSpPr txBox="1"/>
          <p:nvPr/>
        </p:nvSpPr>
        <p:spPr>
          <a:xfrm>
            <a:off x="2052650" y="2289975"/>
            <a:ext cx="2040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Bill of customers will be automatically calculated when they check out.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4256400" y="1028700"/>
            <a:ext cx="3701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Hotel managers will be able to track reservation history and analysis trend of reservations.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75" y="0"/>
            <a:ext cx="1084168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02 ERD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1041925" y="1260300"/>
            <a:ext cx="1227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06666"/>
                </a:solidFill>
              </a:rPr>
              <a:t>Reservation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2988225" y="3376725"/>
            <a:ext cx="9711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155CC"/>
                </a:solidFill>
              </a:rPr>
              <a:t>CheckIn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5356350" y="4572000"/>
            <a:ext cx="1479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5818E"/>
                </a:solidFill>
              </a:rPr>
              <a:t>CheckInOrder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1075775" y="4781175"/>
            <a:ext cx="12276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8E7CC3"/>
                </a:solidFill>
              </a:rPr>
              <a:t>Customer</a:t>
            </a:r>
            <a:endParaRPr b="1">
              <a:solidFill>
                <a:srgbClr val="8E7CC3"/>
              </a:solidFill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3795050" y="861750"/>
            <a:ext cx="1075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9999"/>
                </a:solidFill>
              </a:rPr>
              <a:t>Employee</a:t>
            </a:r>
            <a:endParaRPr b="1">
              <a:solidFill>
                <a:srgbClr val="EA9999"/>
              </a:solidFill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9831300" y="2315875"/>
            <a:ext cx="1227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66666"/>
                </a:solidFill>
              </a:rPr>
              <a:t>Restaurant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6088650" y="2196325"/>
            <a:ext cx="7470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1C232"/>
                </a:solidFill>
              </a:rPr>
              <a:t>Room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8401425" y="5259300"/>
            <a:ext cx="6426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Store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7485525" y="134475"/>
            <a:ext cx="642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AA84F"/>
                </a:solidFill>
              </a:rPr>
              <a:t>Task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26e440e2_2_2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</a:t>
            </a:r>
            <a:endParaRPr/>
          </a:p>
        </p:txBody>
      </p:sp>
      <p:sp>
        <p:nvSpPr>
          <p:cNvPr id="227" name="Google Shape;227;g6c26e440e2_2_2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28" name="Google Shape;228;g6c26e440e2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0" y="1130301"/>
            <a:ext cx="5405051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6c26e440e2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75" y="0"/>
            <a:ext cx="1084168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6c26e440e2_2_30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1" name="Google Shape;191;g6c26e440e2_2_30"/>
          <p:cNvSpPr txBox="1"/>
          <p:nvPr/>
        </p:nvSpPr>
        <p:spPr>
          <a:xfrm>
            <a:off x="1041925" y="1260300"/>
            <a:ext cx="1227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06666"/>
                </a:solidFill>
              </a:rPr>
              <a:t>Reservation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92" name="Google Shape;192;g6c26e440e2_2_30"/>
          <p:cNvSpPr txBox="1"/>
          <p:nvPr/>
        </p:nvSpPr>
        <p:spPr>
          <a:xfrm>
            <a:off x="2988225" y="3376725"/>
            <a:ext cx="9711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155CC"/>
                </a:solidFill>
              </a:rPr>
              <a:t>CheckIn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93" name="Google Shape;193;g6c26e440e2_2_30"/>
          <p:cNvSpPr txBox="1"/>
          <p:nvPr/>
        </p:nvSpPr>
        <p:spPr>
          <a:xfrm>
            <a:off x="5356350" y="4572000"/>
            <a:ext cx="1479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5818E"/>
                </a:solidFill>
              </a:rPr>
              <a:t>CheckInOrder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94" name="Google Shape;194;g6c26e440e2_2_30"/>
          <p:cNvSpPr txBox="1"/>
          <p:nvPr/>
        </p:nvSpPr>
        <p:spPr>
          <a:xfrm>
            <a:off x="1075775" y="4781175"/>
            <a:ext cx="12276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8E7CC3"/>
                </a:solidFill>
              </a:rPr>
              <a:t>Customer</a:t>
            </a:r>
            <a:endParaRPr b="1">
              <a:solidFill>
                <a:srgbClr val="8E7CC3"/>
              </a:solidFill>
            </a:endParaRPr>
          </a:p>
        </p:txBody>
      </p:sp>
      <p:sp>
        <p:nvSpPr>
          <p:cNvPr id="195" name="Google Shape;195;g6c26e440e2_2_30"/>
          <p:cNvSpPr txBox="1"/>
          <p:nvPr/>
        </p:nvSpPr>
        <p:spPr>
          <a:xfrm>
            <a:off x="3795050" y="861750"/>
            <a:ext cx="1075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9999"/>
                </a:solidFill>
              </a:rPr>
              <a:t>Employee</a:t>
            </a:r>
            <a:endParaRPr b="1">
              <a:solidFill>
                <a:srgbClr val="EA9999"/>
              </a:solidFill>
            </a:endParaRPr>
          </a:p>
        </p:txBody>
      </p:sp>
      <p:sp>
        <p:nvSpPr>
          <p:cNvPr id="196" name="Google Shape;196;g6c26e440e2_2_30"/>
          <p:cNvSpPr txBox="1"/>
          <p:nvPr/>
        </p:nvSpPr>
        <p:spPr>
          <a:xfrm>
            <a:off x="9831300" y="2315875"/>
            <a:ext cx="1227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66666"/>
                </a:solidFill>
              </a:rPr>
              <a:t>Restaurant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97" name="Google Shape;197;g6c26e440e2_2_30"/>
          <p:cNvSpPr txBox="1"/>
          <p:nvPr/>
        </p:nvSpPr>
        <p:spPr>
          <a:xfrm>
            <a:off x="6088650" y="2196325"/>
            <a:ext cx="7470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1C232"/>
                </a:solidFill>
              </a:rPr>
              <a:t>Room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98" name="Google Shape;198;g6c26e440e2_2_30"/>
          <p:cNvSpPr txBox="1"/>
          <p:nvPr/>
        </p:nvSpPr>
        <p:spPr>
          <a:xfrm>
            <a:off x="8401425" y="5259300"/>
            <a:ext cx="6426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Store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199" name="Google Shape;199;g6c26e440e2_2_30"/>
          <p:cNvSpPr txBox="1"/>
          <p:nvPr/>
        </p:nvSpPr>
        <p:spPr>
          <a:xfrm>
            <a:off x="7485525" y="134475"/>
            <a:ext cx="642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AA84F"/>
                </a:solidFill>
              </a:rPr>
              <a:t>Task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3128-2847-443B-BB14-76AFA94F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Database Implementation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984FC-E3BC-453F-853C-E91032F3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C9B7E0F-67FE-40E0-AD58-1C12438C4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53" y="4108338"/>
            <a:ext cx="3695890" cy="22353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6BADDE-4DBC-4B6F-B1BC-71FFC096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53" y="1469912"/>
            <a:ext cx="5518434" cy="219721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93FED0A-3DE9-4254-B34D-70AC62996380}"/>
              </a:ext>
            </a:extLst>
          </p:cNvPr>
          <p:cNvSpPr txBox="1"/>
          <p:nvPr/>
        </p:nvSpPr>
        <p:spPr>
          <a:xfrm>
            <a:off x="669924" y="1100580"/>
            <a:ext cx="471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  Create Table Add Constraint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72B21-D873-41DF-9F2B-098BA6C45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69912"/>
            <a:ext cx="2279767" cy="51564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8A90C5-0B9A-4BAE-9D35-67EC69B93E8F}"/>
              </a:ext>
            </a:extLst>
          </p:cNvPr>
          <p:cNvSpPr txBox="1"/>
          <p:nvPr/>
        </p:nvSpPr>
        <p:spPr>
          <a:xfrm>
            <a:off x="6254748" y="1048652"/>
            <a:ext cx="471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II.  Add Constraint</a:t>
            </a:r>
          </a:p>
        </p:txBody>
      </p:sp>
    </p:spTree>
    <p:extLst>
      <p:ext uri="{BB962C8B-B14F-4D97-AF65-F5344CB8AC3E}">
        <p14:creationId xmlns:p14="http://schemas.microsoft.com/office/powerpoint/2010/main" val="419958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3128-2847-443B-BB14-76AFA94F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Database Implementation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984FC-E3BC-453F-853C-E91032F3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B8DF87-4714-474F-9F75-7816A2BE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06583"/>
            <a:ext cx="2298818" cy="222896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01DFC77-3274-4D7C-A94E-98CCBECAD06D}"/>
              </a:ext>
            </a:extLst>
          </p:cNvPr>
          <p:cNvSpPr txBox="1"/>
          <p:nvPr/>
        </p:nvSpPr>
        <p:spPr>
          <a:xfrm>
            <a:off x="669924" y="1104900"/>
            <a:ext cx="48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III. Import Data 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5B8D3DB-5339-4C62-9532-1AEF4B9A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167899"/>
            <a:ext cx="3759393" cy="16002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0D85A97-1556-4B92-9959-9243A6B9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7" y="1552478"/>
            <a:ext cx="3613336" cy="375304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75414F6-E2B3-48AB-A0F4-93EEBE02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537" y="5537872"/>
            <a:ext cx="2286117" cy="95254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DFEB3CA-8A50-421A-83C6-86D9C85ECE0F}"/>
              </a:ext>
            </a:extLst>
          </p:cNvPr>
          <p:cNvSpPr txBox="1"/>
          <p:nvPr/>
        </p:nvSpPr>
        <p:spPr>
          <a:xfrm>
            <a:off x="8210550" y="1474232"/>
            <a:ext cx="346710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 </a:t>
            </a:r>
            <a:r>
              <a:rPr lang="en-US" sz="1400" b="1" dirty="0" err="1">
                <a:solidFill>
                  <a:srgbClr val="235787"/>
                </a:solidFill>
              </a:rPr>
              <a:t>NetProfit</a:t>
            </a:r>
            <a:r>
              <a:rPr lang="en-US" sz="1400" dirty="0"/>
              <a:t> in </a:t>
            </a:r>
            <a:r>
              <a:rPr lang="en-US" sz="1400" b="1" dirty="0" err="1">
                <a:solidFill>
                  <a:srgbClr val="235787"/>
                </a:solidFill>
              </a:rPr>
              <a:t>Store.Product</a:t>
            </a:r>
            <a:endParaRPr lang="en-US" sz="1400" b="1" dirty="0">
              <a:solidFill>
                <a:srgbClr val="23578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</a:t>
            </a:r>
            <a:r>
              <a:rPr lang="en-US" sz="1400" b="1" dirty="0">
                <a:solidFill>
                  <a:srgbClr val="235787"/>
                </a:solidFill>
              </a:rPr>
              <a:t> </a:t>
            </a:r>
            <a:r>
              <a:rPr lang="en-US" sz="1400" b="1" dirty="0" err="1">
                <a:solidFill>
                  <a:srgbClr val="235787"/>
                </a:solidFill>
              </a:rPr>
              <a:t>CheckInRate</a:t>
            </a:r>
            <a:r>
              <a:rPr lang="en-US" sz="1400" b="1" dirty="0">
                <a:solidFill>
                  <a:srgbClr val="235787"/>
                </a:solidFill>
              </a:rPr>
              <a:t> </a:t>
            </a:r>
            <a:r>
              <a:rPr lang="en-US" sz="1400" dirty="0"/>
              <a:t>in </a:t>
            </a:r>
            <a:r>
              <a:rPr lang="en-US" sz="1400" b="1" dirty="0" err="1">
                <a:solidFill>
                  <a:srgbClr val="235787"/>
                </a:solidFill>
              </a:rPr>
              <a:t>CheckIn.CheckInOut</a:t>
            </a:r>
            <a:endParaRPr lang="en-US" sz="1400" b="1" dirty="0">
              <a:solidFill>
                <a:srgbClr val="23578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 </a:t>
            </a:r>
            <a:r>
              <a:rPr lang="en-US" sz="1400" b="1" dirty="0">
                <a:solidFill>
                  <a:srgbClr val="235787"/>
                </a:solidFill>
              </a:rPr>
              <a:t>Duration </a:t>
            </a:r>
            <a:r>
              <a:rPr lang="en-US" sz="1400" dirty="0"/>
              <a:t>in </a:t>
            </a:r>
            <a:r>
              <a:rPr lang="en-US" sz="1400" b="1" dirty="0" err="1">
                <a:solidFill>
                  <a:srgbClr val="235787"/>
                </a:solidFill>
              </a:rPr>
              <a:t>CheckIn.CheckInOut</a:t>
            </a:r>
            <a:endParaRPr lang="en-US" sz="1400" b="1" dirty="0">
              <a:solidFill>
                <a:srgbClr val="23578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 </a:t>
            </a:r>
            <a:r>
              <a:rPr lang="en-US" sz="1400" b="1" dirty="0">
                <a:solidFill>
                  <a:srgbClr val="235787"/>
                </a:solidFill>
              </a:rPr>
              <a:t>order amount </a:t>
            </a:r>
            <a:r>
              <a:rPr lang="en-US" sz="1400" dirty="0"/>
              <a:t>in each </a:t>
            </a:r>
            <a:r>
              <a:rPr lang="en-US" sz="1400" b="1" dirty="0">
                <a:solidFill>
                  <a:srgbClr val="235787"/>
                </a:solidFill>
              </a:rPr>
              <a:t>order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 </a:t>
            </a:r>
            <a:r>
              <a:rPr lang="en-US" sz="1400" b="1" dirty="0" err="1">
                <a:solidFill>
                  <a:srgbClr val="235787"/>
                </a:solidFill>
              </a:rPr>
              <a:t>TotalBill</a:t>
            </a:r>
            <a:r>
              <a:rPr lang="en-US" sz="1400" b="1" dirty="0">
                <a:solidFill>
                  <a:srgbClr val="235787"/>
                </a:solidFill>
              </a:rPr>
              <a:t> </a:t>
            </a:r>
            <a:r>
              <a:rPr lang="en-US" sz="1400" dirty="0"/>
              <a:t>in </a:t>
            </a:r>
            <a:r>
              <a:rPr lang="en-US" sz="1400" b="1" dirty="0" err="1">
                <a:solidFill>
                  <a:srgbClr val="235787"/>
                </a:solidFill>
              </a:rPr>
              <a:t>CheckIn.Bill</a:t>
            </a:r>
            <a:endParaRPr lang="en-US" sz="1400" b="1" dirty="0">
              <a:solidFill>
                <a:srgbClr val="235787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A522CD-FE8E-4CE2-AF91-9EF0C6E1C0E9}"/>
              </a:ext>
            </a:extLst>
          </p:cNvPr>
          <p:cNvSpPr txBox="1"/>
          <p:nvPr/>
        </p:nvSpPr>
        <p:spPr>
          <a:xfrm>
            <a:off x="8210550" y="1104900"/>
            <a:ext cx="48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IV.  Calculated Columns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A9E96D-D2BE-410D-8364-5B2B9B36F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072" y="4369412"/>
            <a:ext cx="371494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01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e26dd2-5c36-48fa-ab1b-f0df2a8d48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heme/theme1.xml><?xml version="1.0" encoding="utf-8"?>
<a:theme xmlns:a="http://schemas.openxmlformats.org/drawingml/2006/main" name="主题5">
  <a:themeElements>
    <a:clrScheme name="埃克森美孚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35787"/>
      </a:accent1>
      <a:accent2>
        <a:srgbClr val="EDB159"/>
      </a:accent2>
      <a:accent3>
        <a:srgbClr val="085093"/>
      </a:accent3>
      <a:accent4>
        <a:srgbClr val="2767A4"/>
      </a:accent4>
      <a:accent5>
        <a:srgbClr val="CE9C52"/>
      </a:accent5>
      <a:accent6>
        <a:srgbClr val="497CAD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埃克森美孚">
    <a:dk1>
      <a:srgbClr val="000000"/>
    </a:dk1>
    <a:lt1>
      <a:srgbClr val="FFFFFF"/>
    </a:lt1>
    <a:dk2>
      <a:srgbClr val="778495"/>
    </a:dk2>
    <a:lt2>
      <a:srgbClr val="F0F0F0"/>
    </a:lt2>
    <a:accent1>
      <a:srgbClr val="235787"/>
    </a:accent1>
    <a:accent2>
      <a:srgbClr val="EDB159"/>
    </a:accent2>
    <a:accent3>
      <a:srgbClr val="085093"/>
    </a:accent3>
    <a:accent4>
      <a:srgbClr val="2767A4"/>
    </a:accent4>
    <a:accent5>
      <a:srgbClr val="CE9C52"/>
    </a:accent5>
    <a:accent6>
      <a:srgbClr val="497CAD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372</TotalTime>
  <Words>296</Words>
  <Application>Microsoft Office PowerPoint</Application>
  <PresentationFormat>宽屏</PresentationFormat>
  <Paragraphs>89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HOTEL DATABASE </vt:lpstr>
      <vt:lpstr>PowerPoint 演示文稿</vt:lpstr>
      <vt:lpstr>01 Database Description</vt:lpstr>
      <vt:lpstr>Highlights </vt:lpstr>
      <vt:lpstr>02 ERD</vt:lpstr>
      <vt:lpstr>CheckIn</vt:lpstr>
      <vt:lpstr>PowerPoint 演示文稿</vt:lpstr>
      <vt:lpstr>03 Database Implementation </vt:lpstr>
      <vt:lpstr>03 Database Implementation </vt:lpstr>
      <vt:lpstr>04 View &amp; Visualization</vt:lpstr>
      <vt:lpstr>04 View &amp; Visualization</vt:lpstr>
      <vt:lpstr>04 View &amp; Visualization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Qiucheng Wang</cp:lastModifiedBy>
  <cp:revision>37</cp:revision>
  <cp:lastPrinted>2017-11-07T16:00:00Z</cp:lastPrinted>
  <dcterms:created xsi:type="dcterms:W3CDTF">2017-11-07T16:00:00Z</dcterms:created>
  <dcterms:modified xsi:type="dcterms:W3CDTF">2019-12-08T15:50:40Z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2018-10-31T09:09:32.2372908Z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