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1" r:id="rId4"/>
    <p:sldId id="262" r:id="rId5"/>
    <p:sldId id="260" r:id="rId6"/>
    <p:sldId id="263" r:id="rId7"/>
    <p:sldId id="264" r:id="rId8"/>
    <p:sldId id="268" r:id="rId9"/>
    <p:sldId id="269" r:id="rId10"/>
    <p:sldId id="265" r:id="rId11"/>
    <p:sldId id="266" r:id="rId12"/>
    <p:sldId id="267" r:id="rId13"/>
    <p:sldId id="270" r:id="rId14"/>
    <p:sldId id="271" r:id="rId15"/>
    <p:sldId id="272" r:id="rId16"/>
    <p:sldId id="273" r:id="rId17"/>
    <p:sldId id="274" r:id="rId18"/>
    <p:sldId id="275" r:id="rId19"/>
    <p:sldId id="276" r:id="rId20"/>
    <p:sldId id="277" r:id="rId21"/>
    <p:sldId id="278"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2019/9/3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2019/9/3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2019/9/3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2019/9/3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LeNet5</a:t>
            </a:r>
            <a:br>
              <a:rPr lang="en-US" altLang="zh-CN" b="1" dirty="0"/>
            </a:br>
            <a:endParaRPr lang="zh-CN" altLang="en-US" dirty="0"/>
          </a:p>
        </p:txBody>
      </p:sp>
      <p:pic>
        <p:nvPicPr>
          <p:cNvPr id="90114" name="Picture 2" descr="https://img-blog.csdn.net/20180821172305263?watermark/2/text/aHR0cHM6Ly9ibG9nLmNzZG4ubmV0L3lhdG8wNTE0/font/5a6L5L2T/fontsize/400/fill/I0JBQkFCMA==/dissolve/70"/>
          <p:cNvPicPr>
            <a:picLocks noChangeAspect="1" noChangeArrowheads="1"/>
          </p:cNvPicPr>
          <p:nvPr/>
        </p:nvPicPr>
        <p:blipFill>
          <a:blip r:embed="rId2" cstate="print"/>
          <a:srcRect/>
          <a:stretch>
            <a:fillRect/>
          </a:stretch>
        </p:blipFill>
        <p:spPr bwMode="auto">
          <a:xfrm>
            <a:off x="323528" y="908720"/>
            <a:ext cx="7272808" cy="2113661"/>
          </a:xfrm>
          <a:prstGeom prst="rect">
            <a:avLst/>
          </a:prstGeom>
          <a:noFill/>
        </p:spPr>
      </p:pic>
      <p:sp>
        <p:nvSpPr>
          <p:cNvPr id="5" name="矩形 4"/>
          <p:cNvSpPr/>
          <p:nvPr/>
        </p:nvSpPr>
        <p:spPr>
          <a:xfrm>
            <a:off x="611560" y="3501008"/>
            <a:ext cx="7776864" cy="2308324"/>
          </a:xfrm>
          <a:prstGeom prst="rect">
            <a:avLst/>
          </a:prstGeom>
        </p:spPr>
        <p:txBody>
          <a:bodyPr wrap="square">
            <a:spAutoFit/>
          </a:bodyPr>
          <a:lstStyle/>
          <a:p>
            <a:r>
              <a:rPr lang="en-US" altLang="zh-CN" dirty="0" smtClean="0"/>
              <a:t>Lenet5</a:t>
            </a:r>
            <a:r>
              <a:rPr lang="zh-CN" altLang="en-US" dirty="0" smtClean="0"/>
              <a:t>由</a:t>
            </a:r>
            <a:r>
              <a:rPr lang="zh-CN" altLang="en-US" b="1" dirty="0" smtClean="0"/>
              <a:t>两个卷积层，两个池化层，以及两个全连接层</a:t>
            </a:r>
            <a:r>
              <a:rPr lang="zh-CN" altLang="en-US" dirty="0" smtClean="0"/>
              <a:t>组成。卷积都是</a:t>
            </a:r>
            <a:r>
              <a:rPr lang="en-US" altLang="zh-CN" b="1" dirty="0" smtClean="0"/>
              <a:t>5*5</a:t>
            </a:r>
            <a:r>
              <a:rPr lang="zh-CN" altLang="en-US" b="1" dirty="0" smtClean="0"/>
              <a:t>的</a:t>
            </a:r>
            <a:r>
              <a:rPr lang="en-US" altLang="zh-CN" b="1" dirty="0" smtClean="0"/>
              <a:t>filter</a:t>
            </a:r>
            <a:r>
              <a:rPr lang="zh-CN" altLang="en-US" b="1" dirty="0" smtClean="0"/>
              <a:t>，步长为</a:t>
            </a:r>
            <a:r>
              <a:rPr lang="en-US" altLang="zh-CN" b="1" dirty="0" smtClean="0"/>
              <a:t>1,</a:t>
            </a:r>
            <a:r>
              <a:rPr lang="zh-CN" altLang="en-US" dirty="0" smtClean="0"/>
              <a:t>。池化都是</a:t>
            </a:r>
            <a:r>
              <a:rPr lang="en-US" altLang="zh-CN" dirty="0" smtClean="0"/>
              <a:t>max-pooling Lenet5</a:t>
            </a:r>
            <a:r>
              <a:rPr lang="zh-CN" altLang="en-US" dirty="0" smtClean="0"/>
              <a:t>特征能够总结为如下几点： </a:t>
            </a:r>
            <a:endParaRPr lang="en-US" altLang="zh-CN" dirty="0" smtClean="0"/>
          </a:p>
          <a:p>
            <a:r>
              <a:rPr lang="zh-CN" altLang="en-US" dirty="0" smtClean="0"/>
              <a:t>（</a:t>
            </a:r>
            <a:r>
              <a:rPr lang="en-US" altLang="zh-CN" dirty="0" smtClean="0"/>
              <a:t>1</a:t>
            </a:r>
            <a:r>
              <a:rPr lang="zh-CN" altLang="en-US" dirty="0" smtClean="0"/>
              <a:t>）卷积神经网络使用</a:t>
            </a:r>
            <a:r>
              <a:rPr lang="zh-CN" altLang="en-US" b="1" dirty="0" smtClean="0"/>
              <a:t>三个层作为一个系列</a:t>
            </a:r>
            <a:r>
              <a:rPr lang="zh-CN" altLang="en-US" dirty="0" smtClean="0"/>
              <a:t>：</a:t>
            </a:r>
            <a:r>
              <a:rPr lang="zh-CN" altLang="en-US" b="1" dirty="0" smtClean="0"/>
              <a:t>卷积、池化、非线性 </a:t>
            </a:r>
            <a:endParaRPr lang="en-US" altLang="zh-CN" b="1" dirty="0" smtClean="0"/>
          </a:p>
          <a:p>
            <a:r>
              <a:rPr lang="zh-CN" altLang="en-US" dirty="0" smtClean="0"/>
              <a:t>（</a:t>
            </a:r>
            <a:r>
              <a:rPr lang="en-US" altLang="zh-CN" dirty="0" smtClean="0"/>
              <a:t>2</a:t>
            </a:r>
            <a:r>
              <a:rPr lang="zh-CN" altLang="en-US" dirty="0" smtClean="0"/>
              <a:t>）使用卷积提取空间特征 </a:t>
            </a:r>
            <a:endParaRPr lang="en-US" altLang="zh-CN" dirty="0" smtClean="0"/>
          </a:p>
          <a:p>
            <a:r>
              <a:rPr lang="zh-CN" altLang="en-US" dirty="0" smtClean="0"/>
              <a:t>（</a:t>
            </a:r>
            <a:r>
              <a:rPr lang="en-US" altLang="zh-CN" dirty="0" smtClean="0"/>
              <a:t>3</a:t>
            </a:r>
            <a:r>
              <a:rPr lang="zh-CN" altLang="en-US" dirty="0" smtClean="0"/>
              <a:t>）使用映射到空间均值下采样 </a:t>
            </a:r>
            <a:endParaRPr lang="en-US" altLang="zh-CN" dirty="0" smtClean="0"/>
          </a:p>
          <a:p>
            <a:r>
              <a:rPr lang="zh-CN" altLang="en-US" dirty="0" smtClean="0"/>
              <a:t>（</a:t>
            </a:r>
            <a:r>
              <a:rPr lang="en-US" altLang="zh-CN" dirty="0" smtClean="0"/>
              <a:t>4</a:t>
            </a:r>
            <a:r>
              <a:rPr lang="zh-CN" altLang="en-US" dirty="0" smtClean="0"/>
              <a:t>）双曲线（</a:t>
            </a:r>
            <a:r>
              <a:rPr lang="en-US" altLang="zh-CN" dirty="0" err="1" smtClean="0"/>
              <a:t>tanh</a:t>
            </a:r>
            <a:r>
              <a:rPr lang="zh-CN" altLang="en-US" dirty="0" smtClean="0"/>
              <a:t>）或</a:t>
            </a:r>
            <a:r>
              <a:rPr lang="en-US" altLang="zh-CN" dirty="0" smtClean="0"/>
              <a:t>s</a:t>
            </a:r>
            <a:r>
              <a:rPr lang="zh-CN" altLang="en-US" dirty="0" smtClean="0"/>
              <a:t>型（</a:t>
            </a:r>
            <a:r>
              <a:rPr lang="en-US" altLang="zh-CN" dirty="0" smtClean="0"/>
              <a:t>sigmoid</a:t>
            </a:r>
            <a:r>
              <a:rPr lang="zh-CN" altLang="en-US" dirty="0" smtClean="0"/>
              <a:t>）形式的非线性 </a:t>
            </a:r>
            <a:endParaRPr lang="en-US" altLang="zh-CN" dirty="0" smtClean="0"/>
          </a:p>
          <a:p>
            <a:r>
              <a:rPr lang="zh-CN" altLang="en-US" dirty="0" smtClean="0"/>
              <a:t>（</a:t>
            </a:r>
            <a:r>
              <a:rPr lang="en-US" altLang="zh-CN" dirty="0" smtClean="0"/>
              <a:t>5</a:t>
            </a:r>
            <a:r>
              <a:rPr lang="zh-CN" altLang="en-US" dirty="0" smtClean="0"/>
              <a:t>）多层神经网络（</a:t>
            </a:r>
            <a:r>
              <a:rPr lang="en-US" altLang="zh-CN" dirty="0" smtClean="0"/>
              <a:t>MLP</a:t>
            </a:r>
            <a:r>
              <a:rPr lang="zh-CN" altLang="en-US" dirty="0" smtClean="0"/>
              <a:t>）作为最后的分类器 </a:t>
            </a:r>
            <a:endParaRPr lang="en-US" altLang="zh-CN" dirty="0" smtClean="0"/>
          </a:p>
          <a:p>
            <a:r>
              <a:rPr lang="zh-CN" altLang="en-US" dirty="0" smtClean="0"/>
              <a:t>（</a:t>
            </a:r>
            <a:r>
              <a:rPr lang="en-US" altLang="zh-CN" dirty="0" smtClean="0"/>
              <a:t>6</a:t>
            </a:r>
            <a:r>
              <a:rPr lang="zh-CN" altLang="en-US" dirty="0" smtClean="0"/>
              <a:t>）层与层之间的稀疏链接矩阵避免大的计算成本</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8964488" cy="4525963"/>
          </a:xfrm>
        </p:spPr>
        <p:txBody>
          <a:bodyPr>
            <a:normAutofit/>
          </a:bodyPr>
          <a:lstStyle/>
          <a:p>
            <a:r>
              <a:rPr lang="zh-CN" altLang="en-US" sz="2000" b="1" dirty="0" smtClean="0"/>
              <a:t>残差网络（</a:t>
            </a:r>
            <a:r>
              <a:rPr lang="en-US" altLang="zh-CN" sz="2000" b="1" dirty="0" smtClean="0"/>
              <a:t>Residual Networks</a:t>
            </a:r>
            <a:r>
              <a:rPr lang="zh-CN" altLang="en-US" sz="2000" b="1" dirty="0" smtClean="0"/>
              <a:t>，</a:t>
            </a:r>
            <a:r>
              <a:rPr lang="en-US" altLang="zh-CN" sz="2000" b="1" dirty="0" err="1" smtClean="0"/>
              <a:t>ResNet</a:t>
            </a:r>
            <a:r>
              <a:rPr lang="zh-CN" altLang="en-US" sz="2000" b="1" dirty="0" smtClean="0"/>
              <a:t>）</a:t>
            </a:r>
          </a:p>
          <a:p>
            <a:r>
              <a:rPr lang="zh-CN" altLang="en-US" sz="2000" dirty="0" smtClean="0"/>
              <a:t>　　因为存在梯度消失和梯度爆炸（</a:t>
            </a:r>
            <a:r>
              <a:rPr lang="en-US" altLang="zh-CN" sz="2000" dirty="0" smtClean="0"/>
              <a:t>vanishing and exploding gradients</a:t>
            </a:r>
            <a:r>
              <a:rPr lang="zh-CN" altLang="en-US" sz="2000" dirty="0" smtClean="0"/>
              <a:t>），非常深的网络是很难训练的。</a:t>
            </a:r>
          </a:p>
          <a:p>
            <a:r>
              <a:rPr lang="zh-CN" altLang="en-US" sz="2000" dirty="0" smtClean="0"/>
              <a:t>       </a:t>
            </a:r>
            <a:r>
              <a:rPr lang="en-US" altLang="zh-CN" sz="2000" dirty="0" err="1" smtClean="0"/>
              <a:t>ResNet</a:t>
            </a:r>
            <a:r>
              <a:rPr lang="zh-CN" altLang="en-US" sz="2000" dirty="0" smtClean="0"/>
              <a:t>由</a:t>
            </a:r>
            <a:r>
              <a:rPr lang="zh-CN" altLang="en-US" sz="2000" b="1" dirty="0" smtClean="0"/>
              <a:t>残差块</a:t>
            </a:r>
            <a:r>
              <a:rPr lang="zh-CN" altLang="en-US" sz="2000" dirty="0" smtClean="0"/>
              <a:t>（</a:t>
            </a:r>
            <a:r>
              <a:rPr lang="en-US" altLang="zh-CN" sz="2000" dirty="0" smtClean="0"/>
              <a:t>Residual block</a:t>
            </a:r>
            <a:r>
              <a:rPr lang="zh-CN" altLang="en-US" sz="2000" dirty="0" smtClean="0"/>
              <a:t>）组成，</a:t>
            </a:r>
          </a:p>
          <a:p>
            <a:r>
              <a:rPr lang="zh-CN" altLang="en-US" sz="2000" dirty="0" smtClean="0"/>
              <a:t>       信息流从</a:t>
            </a:r>
            <a:r>
              <a:rPr lang="en-US" altLang="zh-CN" sz="2000" dirty="0" smtClean="0"/>
              <a:t>a[l]</a:t>
            </a:r>
            <a:r>
              <a:rPr lang="zh-CN" altLang="en-US" sz="2000" dirty="0" smtClean="0"/>
              <a:t>到</a:t>
            </a:r>
            <a:r>
              <a:rPr lang="en-US" altLang="zh-CN" sz="2000" dirty="0" smtClean="0"/>
              <a:t>a[l+2]</a:t>
            </a:r>
            <a:r>
              <a:rPr lang="zh-CN" altLang="en-US" sz="2000" dirty="0" smtClean="0"/>
              <a:t>，普通的网络需要经过以下几个步骤，称为主路径。</a:t>
            </a:r>
          </a:p>
          <a:p>
            <a:endParaRPr lang="zh-CN" altLang="en-US" sz="2000" dirty="0"/>
          </a:p>
        </p:txBody>
      </p:sp>
      <p:pic>
        <p:nvPicPr>
          <p:cNvPr id="17410" name="Picture 2" descr="https://images2017.cnblogs.com/blog/804824/201802/804824-20180215133725890-511138994.png"/>
          <p:cNvPicPr>
            <a:picLocks noChangeAspect="1" noChangeArrowheads="1"/>
          </p:cNvPicPr>
          <p:nvPr/>
        </p:nvPicPr>
        <p:blipFill>
          <a:blip r:embed="rId2" cstate="print"/>
          <a:srcRect/>
          <a:stretch>
            <a:fillRect/>
          </a:stretch>
        </p:blipFill>
        <p:spPr bwMode="auto">
          <a:xfrm>
            <a:off x="539552" y="1844824"/>
            <a:ext cx="7776864" cy="346730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4525963"/>
          </a:xfrm>
        </p:spPr>
        <p:txBody>
          <a:bodyPr>
            <a:normAutofit/>
          </a:bodyPr>
          <a:lstStyle/>
          <a:p>
            <a:r>
              <a:rPr lang="en-US" altLang="zh-CN" sz="2000" dirty="0" smtClean="0"/>
              <a:t>Shortcut/skip connection</a:t>
            </a:r>
            <a:r>
              <a:rPr lang="zh-CN" altLang="en-US" sz="2000" dirty="0" smtClean="0"/>
              <a:t>指</a:t>
            </a:r>
            <a:r>
              <a:rPr lang="en-US" altLang="zh-CN" sz="2000" dirty="0" smtClean="0"/>
              <a:t>a[l]</a:t>
            </a:r>
            <a:r>
              <a:rPr lang="zh-CN" altLang="en-US" sz="2000" dirty="0" smtClean="0"/>
              <a:t>跳过一层或者好几层，从而将信息传递到神经网络的更深层。</a:t>
            </a:r>
          </a:p>
          <a:p>
            <a:r>
              <a:rPr lang="en-US" altLang="zh-CN" sz="2000" dirty="0" smtClean="0"/>
              <a:t>Shortcut/skip connection</a:t>
            </a:r>
            <a:r>
              <a:rPr lang="zh-CN" altLang="en-US" sz="2000" dirty="0" smtClean="0"/>
              <a:t>在进行</a:t>
            </a:r>
            <a:r>
              <a:rPr lang="en-US" altLang="zh-CN" sz="2000" dirty="0" err="1" smtClean="0"/>
              <a:t>ReLU</a:t>
            </a:r>
            <a:r>
              <a:rPr lang="zh-CN" altLang="en-US" sz="2000" dirty="0" smtClean="0"/>
              <a:t>非线性激活之前加上，如下图所示：</a:t>
            </a:r>
          </a:p>
          <a:p>
            <a:endParaRPr lang="zh-CN" altLang="en-US" sz="2000" dirty="0"/>
          </a:p>
        </p:txBody>
      </p:sp>
      <p:pic>
        <p:nvPicPr>
          <p:cNvPr id="22530" name="Picture 2" descr="https://images2017.cnblogs.com/blog/804824/201802/804824-20180215133737687-565868448.png"/>
          <p:cNvPicPr>
            <a:picLocks noChangeAspect="1" noChangeArrowheads="1"/>
          </p:cNvPicPr>
          <p:nvPr/>
        </p:nvPicPr>
        <p:blipFill>
          <a:blip r:embed="rId2" cstate="print"/>
          <a:srcRect/>
          <a:stretch>
            <a:fillRect/>
          </a:stretch>
        </p:blipFill>
        <p:spPr bwMode="auto">
          <a:xfrm>
            <a:off x="323528" y="1268760"/>
            <a:ext cx="5276850" cy="2781300"/>
          </a:xfrm>
          <a:prstGeom prst="rect">
            <a:avLst/>
          </a:prstGeom>
          <a:noFill/>
        </p:spPr>
      </p:pic>
      <p:sp>
        <p:nvSpPr>
          <p:cNvPr id="5" name="矩形 4"/>
          <p:cNvSpPr/>
          <p:nvPr/>
        </p:nvSpPr>
        <p:spPr>
          <a:xfrm>
            <a:off x="251520" y="4005064"/>
            <a:ext cx="8640960" cy="1754326"/>
          </a:xfrm>
          <a:prstGeom prst="rect">
            <a:avLst/>
          </a:prstGeom>
        </p:spPr>
        <p:txBody>
          <a:bodyPr wrap="square">
            <a:spAutoFit/>
          </a:bodyPr>
          <a:lstStyle/>
          <a:p>
            <a:r>
              <a:rPr lang="en-US" altLang="zh-CN" dirty="0" err="1" smtClean="0"/>
              <a:t>ResNet</a:t>
            </a:r>
            <a:r>
              <a:rPr lang="zh-CN" altLang="en-US" dirty="0" smtClean="0"/>
              <a:t>即使网络再深，训练的表现却不错</a:t>
            </a:r>
            <a:endParaRPr lang="en-US" altLang="zh-CN" dirty="0" smtClean="0"/>
          </a:p>
          <a:p>
            <a:r>
              <a:rPr lang="en-US" altLang="zh-CN" dirty="0" smtClean="0"/>
              <a:t>Shortcut</a:t>
            </a:r>
            <a:r>
              <a:rPr lang="zh-CN" altLang="en-US" dirty="0" smtClean="0"/>
              <a:t>使得我们很容易得出</a:t>
            </a:r>
            <a:r>
              <a:rPr lang="en-US" altLang="zh-CN" dirty="0" smtClean="0"/>
              <a:t>a[l+2]=a[l]</a:t>
            </a:r>
            <a:r>
              <a:rPr lang="zh-CN" altLang="en-US" dirty="0" smtClean="0"/>
              <a:t>，这意味着即使给神经网络增加了这两层，它的效率也并不逊色于更简单的神经网络。因为只要使得新添加的两层的权重和偏置为</a:t>
            </a:r>
            <a:r>
              <a:rPr lang="en-US" altLang="zh-CN" dirty="0" smtClean="0"/>
              <a:t>0</a:t>
            </a:r>
            <a:r>
              <a:rPr lang="zh-CN" altLang="en-US" dirty="0" smtClean="0"/>
              <a:t>，那么新网络就跟原始网络效果是一样的。但是如果新添加的这些隐层单元学到一些有用信息，那么它可能比学习恒等函数表现更好。</a:t>
            </a:r>
            <a:endParaRPr lang="en-US" altLang="zh-CN" dirty="0" smtClean="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stretch>
            <a:fillRect/>
          </a:stretch>
        </p:blipFill>
        <p:spPr bwMode="auto">
          <a:xfrm>
            <a:off x="395536" y="260647"/>
            <a:ext cx="3744416" cy="1860283"/>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tretch>
            <a:fillRect/>
          </a:stretch>
        </p:blipFill>
        <p:spPr bwMode="auto">
          <a:xfrm>
            <a:off x="395536" y="2348880"/>
            <a:ext cx="5976664" cy="4002350"/>
          </a:xfrm>
          <a:prstGeom prst="rect">
            <a:avLst/>
          </a:prstGeom>
          <a:noFill/>
          <a:ln w="9525">
            <a:noFill/>
            <a:miter lim="800000"/>
            <a:headEnd/>
            <a:tailEnd/>
          </a:ln>
        </p:spPr>
      </p:pic>
      <p:sp>
        <p:nvSpPr>
          <p:cNvPr id="5" name="矩形 4"/>
          <p:cNvSpPr/>
          <p:nvPr/>
        </p:nvSpPr>
        <p:spPr>
          <a:xfrm>
            <a:off x="5868144" y="3356992"/>
            <a:ext cx="2808312" cy="646331"/>
          </a:xfrm>
          <a:prstGeom prst="rect">
            <a:avLst/>
          </a:prstGeom>
        </p:spPr>
        <p:txBody>
          <a:bodyPr wrap="square">
            <a:spAutoFit/>
          </a:bodyPr>
          <a:lstStyle/>
          <a:p>
            <a:r>
              <a:rPr lang="zh-CN" altLang="en-US" dirty="0" smtClean="0"/>
              <a:t>即使网络再深，训练的表现却不错，准确率不会降。</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Yolo v1</a:t>
            </a:r>
            <a:endParaRPr lang="zh-CN" altLang="en-US" dirty="0"/>
          </a:p>
        </p:txBody>
      </p:sp>
      <p:pic>
        <p:nvPicPr>
          <p:cNvPr id="15362" name="Picture 2"/>
          <p:cNvPicPr>
            <a:picLocks noChangeAspect="1" noChangeArrowheads="1"/>
          </p:cNvPicPr>
          <p:nvPr/>
        </p:nvPicPr>
        <p:blipFill>
          <a:blip r:embed="rId2" cstate="print"/>
          <a:srcRect/>
          <a:stretch>
            <a:fillRect/>
          </a:stretch>
        </p:blipFill>
        <p:spPr bwMode="auto">
          <a:xfrm>
            <a:off x="467544" y="2204864"/>
            <a:ext cx="4680520" cy="8742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4338" name="Picture 2"/>
          <p:cNvPicPr>
            <a:picLocks noGrp="1" noChangeAspect="1" noChangeArrowheads="1"/>
          </p:cNvPicPr>
          <p:nvPr>
            <p:ph idx="1"/>
          </p:nvPr>
        </p:nvPicPr>
        <p:blipFill>
          <a:blip r:embed="rId2" cstate="print"/>
          <a:srcRect/>
          <a:stretch>
            <a:fillRect/>
          </a:stretch>
        </p:blipFill>
        <p:spPr bwMode="auto">
          <a:xfrm>
            <a:off x="251520" y="332656"/>
            <a:ext cx="8313651" cy="2880320"/>
          </a:xfrm>
          <a:prstGeom prst="rect">
            <a:avLst/>
          </a:prstGeom>
          <a:noFill/>
          <a:ln w="9525">
            <a:noFill/>
            <a:miter lim="800000"/>
            <a:headEnd/>
            <a:tailEnd/>
          </a:ln>
        </p:spPr>
      </p:pic>
      <p:sp>
        <p:nvSpPr>
          <p:cNvPr id="4" name="TextBox 3"/>
          <p:cNvSpPr txBox="1"/>
          <p:nvPr/>
        </p:nvSpPr>
        <p:spPr>
          <a:xfrm>
            <a:off x="971600" y="3717032"/>
            <a:ext cx="6192688" cy="369332"/>
          </a:xfrm>
          <a:prstGeom prst="rect">
            <a:avLst/>
          </a:prstGeom>
          <a:noFill/>
        </p:spPr>
        <p:txBody>
          <a:bodyPr wrap="square" rtlCol="0">
            <a:spAutoFit/>
          </a:bodyPr>
          <a:lstStyle/>
          <a:p>
            <a:r>
              <a:rPr lang="zh-CN" altLang="en-US" dirty="0" smtClean="0">
                <a:latin typeface="华文楷体" pitchFamily="2" charset="-122"/>
                <a:ea typeface="华文楷体" pitchFamily="2" charset="-122"/>
              </a:rPr>
              <a:t>发现训练集</a:t>
            </a:r>
            <a:r>
              <a:rPr lang="en-US" altLang="zh-CN" dirty="0" smtClean="0">
                <a:latin typeface="华文楷体" pitchFamily="2" charset="-122"/>
                <a:ea typeface="华文楷体" pitchFamily="2" charset="-122"/>
              </a:rPr>
              <a:t>import</a:t>
            </a:r>
            <a:r>
              <a:rPr lang="zh-CN" altLang="en-US" dirty="0" smtClean="0">
                <a:latin typeface="华文楷体" pitchFamily="2" charset="-122"/>
                <a:ea typeface="华文楷体" pitchFamily="2" charset="-122"/>
              </a:rPr>
              <a:t>不进去</a:t>
            </a:r>
            <a:endParaRPr lang="zh-CN" altLang="en-US"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17410" name="Picture 2"/>
          <p:cNvPicPr>
            <a:picLocks noGrp="1" noChangeAspect="1" noChangeArrowheads="1"/>
          </p:cNvPicPr>
          <p:nvPr>
            <p:ph idx="1"/>
          </p:nvPr>
        </p:nvPicPr>
        <p:blipFill>
          <a:blip r:embed="rId2" cstate="print"/>
          <a:srcRect/>
          <a:stretch>
            <a:fillRect/>
          </a:stretch>
        </p:blipFill>
        <p:spPr bwMode="auto">
          <a:xfrm>
            <a:off x="0" y="1268760"/>
            <a:ext cx="9745949" cy="2232248"/>
          </a:xfrm>
          <a:prstGeom prst="rect">
            <a:avLst/>
          </a:prstGeom>
          <a:noFill/>
          <a:ln w="9525">
            <a:noFill/>
            <a:miter lim="800000"/>
            <a:headEnd/>
            <a:tailEnd/>
          </a:ln>
        </p:spPr>
      </p:pic>
      <p:sp>
        <p:nvSpPr>
          <p:cNvPr id="4" name="TextBox 3"/>
          <p:cNvSpPr txBox="1"/>
          <p:nvPr/>
        </p:nvSpPr>
        <p:spPr>
          <a:xfrm>
            <a:off x="251520" y="3645024"/>
            <a:ext cx="5184576" cy="923330"/>
          </a:xfrm>
          <a:prstGeom prst="rect">
            <a:avLst/>
          </a:prstGeom>
          <a:noFill/>
        </p:spPr>
        <p:txBody>
          <a:bodyPr wrap="square" rtlCol="0">
            <a:spAutoFit/>
          </a:bodyPr>
          <a:lstStyle/>
          <a:p>
            <a:r>
              <a:rPr lang="zh-CN" altLang="en-US" dirty="0" smtClean="0">
                <a:latin typeface="华文楷体" pitchFamily="2" charset="-122"/>
                <a:ea typeface="华文楷体" pitchFamily="2" charset="-122"/>
              </a:rPr>
              <a:t>找到网址发现</a:t>
            </a:r>
            <a:r>
              <a:rPr lang="en-US" altLang="zh-CN" dirty="0" err="1" smtClean="0">
                <a:latin typeface="华文楷体" pitchFamily="2" charset="-122"/>
                <a:ea typeface="华文楷体" pitchFamily="2" charset="-122"/>
              </a:rPr>
              <a:t>wget</a:t>
            </a:r>
            <a:r>
              <a:rPr lang="zh-CN" altLang="en-US" dirty="0" smtClean="0">
                <a:latin typeface="华文楷体" pitchFamily="2" charset="-122"/>
                <a:ea typeface="华文楷体" pitchFamily="2" charset="-122"/>
              </a:rPr>
              <a:t>不成功</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一种是网管登录</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一种是防火墙外网</a:t>
            </a:r>
            <a:endParaRPr lang="zh-CN" altLang="en-US"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8434" name="Picture 2"/>
          <p:cNvPicPr>
            <a:picLocks noGrp="1" noChangeAspect="1" noChangeArrowheads="1"/>
          </p:cNvPicPr>
          <p:nvPr>
            <p:ph idx="1"/>
          </p:nvPr>
        </p:nvPicPr>
        <p:blipFill>
          <a:blip r:embed="rId2" cstate="print"/>
          <a:srcRect/>
          <a:stretch>
            <a:fillRect/>
          </a:stretch>
        </p:blipFill>
        <p:spPr bwMode="auto">
          <a:xfrm>
            <a:off x="251520" y="188640"/>
            <a:ext cx="4752528" cy="5834954"/>
          </a:xfrm>
          <a:prstGeom prst="rect">
            <a:avLst/>
          </a:prstGeom>
          <a:noFill/>
          <a:ln w="9525">
            <a:noFill/>
            <a:miter lim="800000"/>
            <a:headEnd/>
            <a:tailEnd/>
          </a:ln>
        </p:spPr>
      </p:pic>
      <p:sp>
        <p:nvSpPr>
          <p:cNvPr id="4" name="TextBox 3"/>
          <p:cNvSpPr txBox="1"/>
          <p:nvPr/>
        </p:nvSpPr>
        <p:spPr>
          <a:xfrm>
            <a:off x="5076056" y="1916832"/>
            <a:ext cx="3707904" cy="2585323"/>
          </a:xfrm>
          <a:prstGeom prst="rect">
            <a:avLst/>
          </a:prstGeom>
          <a:noFill/>
        </p:spPr>
        <p:txBody>
          <a:bodyPr wrap="square" rtlCol="0">
            <a:spAutoFit/>
          </a:bodyPr>
          <a:lstStyle/>
          <a:p>
            <a:r>
              <a:rPr lang="zh-CN" altLang="en-US" dirty="0" smtClean="0">
                <a:latin typeface="华文楷体" pitchFamily="2" charset="-122"/>
                <a:ea typeface="华文楷体" pitchFamily="2" charset="-122"/>
              </a:rPr>
              <a:t>尝试在本地通过配置</a:t>
            </a:r>
            <a:r>
              <a:rPr lang="en-US" altLang="zh-CN" dirty="0" err="1" smtClean="0">
                <a:latin typeface="华文楷体" pitchFamily="2" charset="-122"/>
                <a:ea typeface="华文楷体" pitchFamily="2" charset="-122"/>
              </a:rPr>
              <a:t>xshell</a:t>
            </a:r>
            <a:r>
              <a:rPr lang="zh-CN" altLang="en-US" dirty="0" smtClean="0">
                <a:latin typeface="华文楷体" pitchFamily="2" charset="-122"/>
                <a:ea typeface="华文楷体" pitchFamily="2" charset="-122"/>
              </a:rPr>
              <a:t>的转移规则在本地打开</a:t>
            </a:r>
            <a:r>
              <a:rPr lang="en-US" altLang="zh-CN" dirty="0" err="1" smtClean="0">
                <a:latin typeface="华文楷体" pitchFamily="2" charset="-122"/>
                <a:ea typeface="华文楷体" pitchFamily="2" charset="-122"/>
              </a:rPr>
              <a:t>tensorboard</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从而更加形象化的查看训练情况，例如分类训练率与识别准确率曲线等</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后面通过一直开着对应服务，即可在本机端看见最近运行的模型的有关数据；代码也需要加；</a:t>
            </a:r>
            <a:endParaRPr lang="en-US" altLang="zh-CN" dirty="0" smtClean="0">
              <a:latin typeface="华文楷体" pitchFamily="2" charset="-122"/>
              <a:ea typeface="华文楷体" pitchFamily="2" charset="-122"/>
            </a:endParaRPr>
          </a:p>
          <a:p>
            <a:endParaRPr lang="zh-CN" altLang="en-US"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9458" name="Picture 2"/>
          <p:cNvPicPr>
            <a:picLocks noGrp="1" noChangeAspect="1" noChangeArrowheads="1"/>
          </p:cNvPicPr>
          <p:nvPr>
            <p:ph idx="1"/>
          </p:nvPr>
        </p:nvPicPr>
        <p:blipFill>
          <a:blip r:embed="rId2" cstate="print"/>
          <a:srcRect/>
          <a:stretch>
            <a:fillRect/>
          </a:stretch>
        </p:blipFill>
        <p:spPr bwMode="auto">
          <a:xfrm>
            <a:off x="7357" y="1628800"/>
            <a:ext cx="9136643" cy="1728192"/>
          </a:xfrm>
          <a:prstGeom prst="rect">
            <a:avLst/>
          </a:prstGeom>
          <a:noFill/>
          <a:ln w="9525">
            <a:noFill/>
            <a:miter lim="800000"/>
            <a:headEnd/>
            <a:tailEnd/>
          </a:ln>
        </p:spPr>
      </p:pic>
      <p:sp>
        <p:nvSpPr>
          <p:cNvPr id="4" name="TextBox 3"/>
          <p:cNvSpPr txBox="1"/>
          <p:nvPr/>
        </p:nvSpPr>
        <p:spPr>
          <a:xfrm>
            <a:off x="899592" y="4077072"/>
            <a:ext cx="5400600" cy="369332"/>
          </a:xfrm>
          <a:prstGeom prst="rect">
            <a:avLst/>
          </a:prstGeom>
          <a:noFill/>
        </p:spPr>
        <p:txBody>
          <a:bodyPr wrap="square" rtlCol="0">
            <a:spAutoFit/>
          </a:bodyPr>
          <a:lstStyle/>
          <a:p>
            <a:r>
              <a:rPr lang="zh-CN" altLang="en-US" dirty="0" smtClean="0">
                <a:latin typeface="华文楷体" pitchFamily="2" charset="-122"/>
                <a:ea typeface="华文楷体" pitchFamily="2" charset="-122"/>
              </a:rPr>
              <a:t>远程转移规则成功，</a:t>
            </a:r>
            <a:r>
              <a:rPr lang="en-US" altLang="zh-CN" dirty="0" smtClean="0">
                <a:latin typeface="华文楷体" pitchFamily="2" charset="-122"/>
                <a:ea typeface="华文楷体" pitchFamily="2" charset="-122"/>
              </a:rPr>
              <a:t>200</a:t>
            </a:r>
            <a:r>
              <a:rPr lang="zh-CN" altLang="en-US" dirty="0" smtClean="0">
                <a:latin typeface="华文楷体" pitchFamily="2" charset="-122"/>
                <a:ea typeface="华文楷体" pitchFamily="2" charset="-122"/>
              </a:rPr>
              <a:t>即</a:t>
            </a:r>
            <a:r>
              <a:rPr lang="en-US" altLang="zh-CN" dirty="0" smtClean="0">
                <a:latin typeface="华文楷体" pitchFamily="2" charset="-122"/>
                <a:ea typeface="华文楷体" pitchFamily="2" charset="-122"/>
              </a:rPr>
              <a:t>OK</a:t>
            </a:r>
            <a:endParaRPr lang="zh-CN" altLang="en-US"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482" name="Picture 2"/>
          <p:cNvPicPr>
            <a:picLocks noGrp="1" noChangeAspect="1" noChangeArrowheads="1"/>
          </p:cNvPicPr>
          <p:nvPr>
            <p:ph idx="1"/>
          </p:nvPr>
        </p:nvPicPr>
        <p:blipFill>
          <a:blip r:embed="rId2" cstate="print"/>
          <a:srcRect/>
          <a:stretch>
            <a:fillRect/>
          </a:stretch>
        </p:blipFill>
        <p:spPr bwMode="auto">
          <a:xfrm>
            <a:off x="0" y="692696"/>
            <a:ext cx="11077228" cy="1728192"/>
          </a:xfrm>
          <a:prstGeom prst="rect">
            <a:avLst/>
          </a:prstGeom>
          <a:noFill/>
          <a:ln w="9525">
            <a:noFill/>
            <a:miter lim="800000"/>
            <a:headEnd/>
            <a:tailEnd/>
          </a:ln>
        </p:spPr>
      </p:pic>
      <p:sp>
        <p:nvSpPr>
          <p:cNvPr id="4" name="TextBox 3"/>
          <p:cNvSpPr txBox="1"/>
          <p:nvPr/>
        </p:nvSpPr>
        <p:spPr>
          <a:xfrm>
            <a:off x="755576" y="3212976"/>
            <a:ext cx="5040560" cy="830997"/>
          </a:xfrm>
          <a:prstGeom prst="rect">
            <a:avLst/>
          </a:prstGeom>
          <a:noFill/>
        </p:spPr>
        <p:txBody>
          <a:bodyPr wrap="square" rtlCol="0">
            <a:spAutoFit/>
          </a:bodyPr>
          <a:lstStyle/>
          <a:p>
            <a:r>
              <a:rPr lang="zh-CN" altLang="en-US" sz="2400" dirty="0" smtClean="0">
                <a:latin typeface="华文楷体" pitchFamily="2" charset="-122"/>
                <a:ea typeface="华文楷体" pitchFamily="2" charset="-122"/>
              </a:rPr>
              <a:t>从</a:t>
            </a:r>
            <a:r>
              <a:rPr lang="en-US" altLang="zh-CN" sz="2400" dirty="0" err="1" smtClean="0">
                <a:latin typeface="华文楷体" pitchFamily="2" charset="-122"/>
                <a:ea typeface="华文楷体" pitchFamily="2" charset="-122"/>
              </a:rPr>
              <a:t>github</a:t>
            </a:r>
            <a:r>
              <a:rPr lang="zh-CN" altLang="en-US" sz="2400" dirty="0" smtClean="0">
                <a:latin typeface="华文楷体" pitchFamily="2" charset="-122"/>
                <a:ea typeface="华文楷体" pitchFamily="2" charset="-122"/>
              </a:rPr>
              <a:t>上下载代码，关于</a:t>
            </a:r>
            <a:r>
              <a:rPr lang="en-US" altLang="zh-CN" sz="2400" dirty="0" err="1" smtClean="0">
                <a:latin typeface="华文楷体" pitchFamily="2" charset="-122"/>
                <a:ea typeface="华文楷体" pitchFamily="2" charset="-122"/>
              </a:rPr>
              <a:t>git</a:t>
            </a:r>
            <a:r>
              <a:rPr lang="zh-CN" altLang="en-US" sz="2400" dirty="0" smtClean="0">
                <a:latin typeface="华文楷体" pitchFamily="2" charset="-122"/>
                <a:ea typeface="华文楷体" pitchFamily="2" charset="-122"/>
              </a:rPr>
              <a:t>安装与配置，之前实验报告已说明</a:t>
            </a:r>
            <a:endParaRPr lang="zh-CN" altLang="en-US" sz="2400"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1506" name="Picture 2"/>
          <p:cNvPicPr>
            <a:picLocks noGrp="1" noChangeAspect="1" noChangeArrowheads="1"/>
          </p:cNvPicPr>
          <p:nvPr>
            <p:ph idx="1"/>
          </p:nvPr>
        </p:nvPicPr>
        <p:blipFill>
          <a:blip r:embed="rId2" cstate="print"/>
          <a:srcRect/>
          <a:stretch>
            <a:fillRect/>
          </a:stretch>
        </p:blipFill>
        <p:spPr bwMode="auto">
          <a:xfrm>
            <a:off x="-1" y="1268760"/>
            <a:ext cx="9928201" cy="1656184"/>
          </a:xfrm>
          <a:prstGeom prst="rect">
            <a:avLst/>
          </a:prstGeom>
          <a:noFill/>
          <a:ln w="9525">
            <a:noFill/>
            <a:miter lim="800000"/>
            <a:headEnd/>
            <a:tailEnd/>
          </a:ln>
        </p:spPr>
      </p:pic>
      <p:sp>
        <p:nvSpPr>
          <p:cNvPr id="4" name="TextBox 3"/>
          <p:cNvSpPr txBox="1"/>
          <p:nvPr/>
        </p:nvSpPr>
        <p:spPr>
          <a:xfrm>
            <a:off x="467544" y="3212976"/>
            <a:ext cx="5976664" cy="1754326"/>
          </a:xfrm>
          <a:prstGeom prst="rect">
            <a:avLst/>
          </a:prstGeom>
          <a:noFill/>
        </p:spPr>
        <p:txBody>
          <a:bodyPr wrap="square" rtlCol="0">
            <a:spAutoFit/>
          </a:bodyPr>
          <a:lstStyle/>
          <a:p>
            <a:r>
              <a:rPr lang="zh-CN" altLang="en-US" dirty="0" smtClean="0">
                <a:latin typeface="华文楷体" pitchFamily="2" charset="-122"/>
                <a:ea typeface="华文楷体" pitchFamily="2" charset="-122"/>
              </a:rPr>
              <a:t>用</a:t>
            </a:r>
            <a:r>
              <a:rPr lang="en-US" altLang="zh-CN" dirty="0" err="1" smtClean="0">
                <a:latin typeface="华文楷体" pitchFamily="2" charset="-122"/>
                <a:ea typeface="华文楷体" pitchFamily="2" charset="-122"/>
              </a:rPr>
              <a:t>linux</a:t>
            </a:r>
            <a:r>
              <a:rPr lang="zh-CN" altLang="en-US" dirty="0" smtClean="0">
                <a:latin typeface="华文楷体" pitchFamily="2" charset="-122"/>
                <a:ea typeface="华文楷体" pitchFamily="2" charset="-122"/>
              </a:rPr>
              <a:t>系统通过</a:t>
            </a:r>
            <a:r>
              <a:rPr lang="en-US" altLang="zh-CN" dirty="0" err="1" smtClean="0">
                <a:latin typeface="华文楷体" pitchFamily="2" charset="-122"/>
                <a:ea typeface="华文楷体" pitchFamily="2" charset="-122"/>
              </a:rPr>
              <a:t>sh</a:t>
            </a:r>
            <a:r>
              <a:rPr lang="zh-CN" altLang="en-US" dirty="0" smtClean="0">
                <a:latin typeface="华文楷体" pitchFamily="2" charset="-122"/>
                <a:ea typeface="华文楷体" pitchFamily="2" charset="-122"/>
              </a:rPr>
              <a:t>文件进行文件下载，其实打开</a:t>
            </a:r>
            <a:r>
              <a:rPr lang="en-US" altLang="zh-CN" dirty="0" err="1" smtClean="0">
                <a:latin typeface="华文楷体" pitchFamily="2" charset="-122"/>
                <a:ea typeface="华文楷体" pitchFamily="2" charset="-122"/>
              </a:rPr>
              <a:t>sh</a:t>
            </a:r>
            <a:r>
              <a:rPr lang="zh-CN" altLang="en-US" dirty="0" smtClean="0">
                <a:latin typeface="华文楷体" pitchFamily="2" charset="-122"/>
                <a:ea typeface="华文楷体" pitchFamily="2" charset="-122"/>
              </a:rPr>
              <a:t>文件以后，发现其中其实就是关于新建文件夹，用</a:t>
            </a:r>
            <a:r>
              <a:rPr lang="en-US" altLang="zh-CN" dirty="0" err="1" smtClean="0">
                <a:latin typeface="华文楷体" pitchFamily="2" charset="-122"/>
                <a:ea typeface="华文楷体" pitchFamily="2" charset="-122"/>
              </a:rPr>
              <a:t>wget</a:t>
            </a:r>
            <a:r>
              <a:rPr lang="zh-CN" altLang="en-US" dirty="0" smtClean="0">
                <a:latin typeface="华文楷体" pitchFamily="2" charset="-122"/>
                <a:ea typeface="华文楷体" pitchFamily="2" charset="-122"/>
              </a:rPr>
              <a:t>获取数据，以及解压</a:t>
            </a:r>
            <a:r>
              <a:rPr lang="en-US" altLang="zh-CN" dirty="0" smtClean="0">
                <a:latin typeface="华文楷体" pitchFamily="2" charset="-122"/>
                <a:ea typeface="华文楷体" pitchFamily="2" charset="-122"/>
              </a:rPr>
              <a:t>tar</a:t>
            </a:r>
            <a:r>
              <a:rPr lang="zh-CN" altLang="en-US" dirty="0" smtClean="0">
                <a:latin typeface="华文楷体" pitchFamily="2" charset="-122"/>
                <a:ea typeface="华文楷体" pitchFamily="2" charset="-122"/>
              </a:rPr>
              <a:t>文件（即训练集），此处是预训练模型，可以直接运行</a:t>
            </a:r>
            <a:r>
              <a:rPr lang="en-US" altLang="zh-CN" dirty="0" smtClean="0">
                <a:latin typeface="华文楷体" pitchFamily="2" charset="-122"/>
                <a:ea typeface="华文楷体" pitchFamily="2" charset="-122"/>
              </a:rPr>
              <a:t>test.py</a:t>
            </a:r>
            <a:r>
              <a:rPr lang="zh-CN" altLang="en-US" dirty="0" smtClean="0">
                <a:latin typeface="华文楷体" pitchFamily="2" charset="-122"/>
                <a:ea typeface="华文楷体" pitchFamily="2" charset="-122"/>
              </a:rPr>
              <a:t>文件；</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所以下一步可以去尝试下自己去使用前面的模型去分类；因为</a:t>
            </a:r>
            <a:r>
              <a:rPr lang="en-US" altLang="zh-CN" dirty="0" smtClean="0">
                <a:latin typeface="华文楷体" pitchFamily="2" charset="-122"/>
                <a:ea typeface="华文楷体" pitchFamily="2" charset="-122"/>
              </a:rPr>
              <a:t>c10</a:t>
            </a:r>
            <a:r>
              <a:rPr lang="zh-CN" altLang="en-US" dirty="0" smtClean="0">
                <a:latin typeface="华文楷体" pitchFamily="2" charset="-122"/>
                <a:ea typeface="华文楷体" pitchFamily="2" charset="-122"/>
              </a:rPr>
              <a:t>那个层次只有四层，识别</a:t>
            </a:r>
            <a:r>
              <a:rPr lang="en-US" altLang="zh-CN" dirty="0" smtClean="0">
                <a:latin typeface="华文楷体" pitchFamily="2" charset="-122"/>
                <a:ea typeface="华文楷体" pitchFamily="2" charset="-122"/>
              </a:rPr>
              <a:t>10</a:t>
            </a:r>
            <a:r>
              <a:rPr lang="zh-CN" altLang="en-US" dirty="0" smtClean="0">
                <a:latin typeface="华文楷体" pitchFamily="2" charset="-122"/>
                <a:ea typeface="华文楷体" pitchFamily="2" charset="-122"/>
              </a:rPr>
              <a:t>类，所以考虑大改下。</a:t>
            </a:r>
            <a:endParaRPr lang="zh-CN" altLang="en-US"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8229600" cy="4525963"/>
          </a:xfrm>
        </p:spPr>
        <p:txBody>
          <a:bodyPr>
            <a:normAutofit/>
          </a:bodyPr>
          <a:lstStyle/>
          <a:p>
            <a:r>
              <a:rPr lang="en-US" altLang="zh-CN" sz="2800" dirty="0" smtClean="0"/>
              <a:t>ALEXNET</a:t>
            </a:r>
          </a:p>
          <a:p>
            <a:r>
              <a:rPr lang="en-US" altLang="zh-CN" sz="2000" dirty="0" err="1" smtClean="0"/>
              <a:t>AlexNet</a:t>
            </a:r>
            <a:r>
              <a:rPr lang="zh-CN" altLang="en-US" sz="2000" dirty="0" smtClean="0"/>
              <a:t>中提出让步长比池化核的尺寸小</a:t>
            </a:r>
            <a:endParaRPr lang="en-US" altLang="zh-CN" sz="2000" dirty="0" smtClean="0"/>
          </a:p>
          <a:p>
            <a:r>
              <a:rPr lang="zh-CN" altLang="zh-CN" sz="2000" dirty="0" smtClean="0"/>
              <a:t>五个卷积层与三个全连接层</a:t>
            </a:r>
          </a:p>
          <a:p>
            <a:r>
              <a:rPr lang="en-US" altLang="zh-CN" sz="2000" dirty="0" smtClean="0"/>
              <a:t>2-GPU</a:t>
            </a:r>
            <a:r>
              <a:rPr lang="zh-CN" altLang="zh-CN" sz="2000" dirty="0" smtClean="0"/>
              <a:t>并行，</a:t>
            </a:r>
            <a:r>
              <a:rPr lang="en-US" altLang="zh-CN" sz="2000" dirty="0" smtClean="0"/>
              <a:t>1</a:t>
            </a:r>
            <a:r>
              <a:rPr lang="zh-CN" altLang="zh-CN" sz="2000" dirty="0" smtClean="0"/>
              <a:t>，</a:t>
            </a:r>
            <a:r>
              <a:rPr lang="en-US" altLang="zh-CN" sz="2000" dirty="0" smtClean="0"/>
              <a:t>2</a:t>
            </a:r>
            <a:r>
              <a:rPr lang="zh-CN" altLang="zh-CN" sz="2000" dirty="0" smtClean="0"/>
              <a:t>，</a:t>
            </a:r>
            <a:r>
              <a:rPr lang="en-US" altLang="zh-CN" sz="2000" dirty="0" smtClean="0"/>
              <a:t>5</a:t>
            </a:r>
            <a:r>
              <a:rPr lang="zh-CN" altLang="zh-CN" sz="2000" dirty="0" smtClean="0"/>
              <a:t>跟随</a:t>
            </a:r>
            <a:r>
              <a:rPr lang="en-US" altLang="zh-CN" sz="2000" dirty="0" smtClean="0"/>
              <a:t>max-pooling</a:t>
            </a:r>
            <a:r>
              <a:rPr lang="zh-CN" altLang="zh-CN" sz="2000" dirty="0" smtClean="0"/>
              <a:t>层，两个全连接上使用</a:t>
            </a:r>
            <a:r>
              <a:rPr lang="en-US" altLang="zh-CN" sz="2000" dirty="0" smtClean="0"/>
              <a:t>dropout</a:t>
            </a:r>
            <a:endParaRPr lang="zh-CN" altLang="zh-CN" sz="2000" dirty="0" smtClean="0"/>
          </a:p>
          <a:p>
            <a:r>
              <a:rPr lang="zh-CN" altLang="zh-CN" sz="2000" dirty="0" smtClean="0"/>
              <a:t>前面卷积核大后面卷积核小</a:t>
            </a:r>
            <a:endParaRPr lang="en-US" altLang="zh-CN" sz="2000" dirty="0" smtClean="0"/>
          </a:p>
          <a:p>
            <a:r>
              <a:rPr lang="en-US" altLang="zh-CN" sz="2000" dirty="0" err="1" smtClean="0"/>
              <a:t>LeNet</a:t>
            </a:r>
            <a:r>
              <a:rPr lang="zh-CN" altLang="en-US" sz="2000" dirty="0" smtClean="0"/>
              <a:t>的一种</a:t>
            </a:r>
            <a:r>
              <a:rPr lang="zh-CN" altLang="en-US" sz="2000" b="1" dirty="0" smtClean="0"/>
              <a:t>更深更宽</a:t>
            </a:r>
            <a:r>
              <a:rPr lang="zh-CN" altLang="en-US" sz="2000" dirty="0" smtClean="0"/>
              <a:t>的版本</a:t>
            </a:r>
            <a:endParaRPr lang="en-US" altLang="zh-CN" sz="2000" dirty="0" smtClean="0"/>
          </a:p>
          <a:p>
            <a:r>
              <a:rPr lang="zh-CN" altLang="en-US" sz="2000" dirty="0" smtClean="0"/>
              <a:t>最后使用</a:t>
            </a:r>
            <a:r>
              <a:rPr lang="en-US" altLang="zh-CN" sz="2000" dirty="0" err="1" smtClean="0"/>
              <a:t>softmax</a:t>
            </a:r>
            <a:r>
              <a:rPr lang="zh-CN" altLang="en-US" sz="2000" dirty="0" smtClean="0"/>
              <a:t>函数输出识别的结果</a:t>
            </a:r>
          </a:p>
          <a:p>
            <a:r>
              <a:rPr lang="zh-CN" altLang="en-US" sz="2000" dirty="0" smtClean="0"/>
              <a:t> </a:t>
            </a:r>
            <a:r>
              <a:rPr lang="en-US" altLang="zh-CN" sz="2000" dirty="0" err="1" smtClean="0"/>
              <a:t>AlexNet</a:t>
            </a:r>
            <a:r>
              <a:rPr lang="zh-CN" altLang="en-US" sz="2000" dirty="0" smtClean="0"/>
              <a:t>包含大约</a:t>
            </a:r>
            <a:r>
              <a:rPr lang="en-US" altLang="zh-CN" sz="2000" dirty="0" smtClean="0"/>
              <a:t>6000</a:t>
            </a:r>
            <a:r>
              <a:rPr lang="zh-CN" altLang="en-US" sz="2000" dirty="0" smtClean="0"/>
              <a:t>万个参数。</a:t>
            </a:r>
          </a:p>
          <a:p>
            <a:r>
              <a:rPr lang="en-US" altLang="zh-CN" sz="2000" dirty="0" smtClean="0"/>
              <a:t> </a:t>
            </a:r>
            <a:r>
              <a:rPr lang="en-US" altLang="zh-CN" sz="2000" dirty="0" err="1" smtClean="0"/>
              <a:t>AlexNet</a:t>
            </a:r>
            <a:r>
              <a:rPr lang="zh-CN" altLang="en-US" sz="2000" dirty="0" smtClean="0"/>
              <a:t>使用了</a:t>
            </a:r>
            <a:r>
              <a:rPr lang="en-US" altLang="zh-CN" sz="2000" dirty="0" err="1" smtClean="0"/>
              <a:t>ReLU</a:t>
            </a:r>
            <a:r>
              <a:rPr lang="zh-CN" altLang="en-US" sz="2000" dirty="0" smtClean="0"/>
              <a:t>激活函数；</a:t>
            </a:r>
          </a:p>
          <a:p>
            <a:r>
              <a:rPr lang="en-US" altLang="zh-CN" sz="2000" dirty="0" err="1" smtClean="0"/>
              <a:t>AlexNet</a:t>
            </a:r>
            <a:r>
              <a:rPr lang="zh-CN" altLang="en-US" sz="2000" dirty="0" smtClean="0"/>
              <a:t>也使用了</a:t>
            </a:r>
            <a:r>
              <a:rPr lang="en-US" altLang="zh-CN" sz="2000" dirty="0" smtClean="0"/>
              <a:t>LRN</a:t>
            </a:r>
            <a:r>
              <a:rPr lang="zh-CN" altLang="en-US" sz="2000" dirty="0" smtClean="0"/>
              <a:t>层（</a:t>
            </a:r>
            <a:r>
              <a:rPr lang="en-US" altLang="zh-CN" sz="2000" dirty="0" smtClean="0"/>
              <a:t>Local Response Normalization</a:t>
            </a:r>
            <a:r>
              <a:rPr lang="zh-CN" altLang="en-US" sz="2000" dirty="0" smtClean="0"/>
              <a:t>，局部响应归一化层），但是由于</a:t>
            </a:r>
            <a:r>
              <a:rPr lang="en-US" altLang="zh-CN" sz="2000" dirty="0" smtClean="0"/>
              <a:t>LRN</a:t>
            </a:r>
            <a:r>
              <a:rPr lang="zh-CN" altLang="en-US" sz="2000" dirty="0" smtClean="0"/>
              <a:t>可能作用并不大，应用的比较少。 </a:t>
            </a:r>
          </a:p>
          <a:p>
            <a:endParaRPr lang="en-US" altLang="zh-CN" sz="2000" dirty="0" smtClean="0"/>
          </a:p>
          <a:p>
            <a:endParaRPr lang="zh-CN" altLang="zh-CN" sz="2000" dirty="0" smtClean="0"/>
          </a:p>
        </p:txBody>
      </p:sp>
      <p:pic>
        <p:nvPicPr>
          <p:cNvPr id="2050" name="Picture 2" descr="https://images2017.cnblogs.com/blog/804824/201802/804824-20180215133616077-187884095.png"/>
          <p:cNvPicPr>
            <a:picLocks noChangeAspect="1" noChangeArrowheads="1"/>
          </p:cNvPicPr>
          <p:nvPr/>
        </p:nvPicPr>
        <p:blipFill>
          <a:blip r:embed="rId2" cstate="print"/>
          <a:srcRect/>
          <a:stretch>
            <a:fillRect/>
          </a:stretch>
        </p:blipFill>
        <p:spPr bwMode="auto">
          <a:xfrm>
            <a:off x="179512" y="4648199"/>
            <a:ext cx="5276850" cy="220980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成功界面</a:t>
            </a:r>
            <a:endParaRPr lang="zh-CN" altLang="en-US" dirty="0">
              <a:solidFill>
                <a:schemeClr val="tx1"/>
              </a:solidFill>
            </a:endParaRPr>
          </a:p>
        </p:txBody>
      </p:sp>
      <p:pic>
        <p:nvPicPr>
          <p:cNvPr id="1026" name="Picture 2"/>
          <p:cNvPicPr>
            <a:picLocks noGrp="1" noChangeAspect="1" noChangeArrowheads="1"/>
          </p:cNvPicPr>
          <p:nvPr>
            <p:ph idx="1"/>
          </p:nvPr>
        </p:nvPicPr>
        <p:blipFill>
          <a:blip r:embed="rId2" cstate="print"/>
          <a:stretch>
            <a:fillRect/>
          </a:stretch>
        </p:blipFill>
        <p:spPr bwMode="auto">
          <a:xfrm>
            <a:off x="1133088" y="1600200"/>
            <a:ext cx="6877823"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548680"/>
            <a:ext cx="8229600" cy="4525963"/>
          </a:xfrm>
        </p:spPr>
        <p:txBody>
          <a:bodyPr>
            <a:normAutofit fontScale="92500" lnSpcReduction="20000"/>
          </a:bodyPr>
          <a:lstStyle/>
          <a:p>
            <a:r>
              <a:rPr lang="zh-CN" altLang="en-US" sz="2000" dirty="0" smtClean="0">
                <a:latin typeface="华文楷体" pitchFamily="2" charset="-122"/>
                <a:ea typeface="华文楷体" pitchFamily="2" charset="-122"/>
              </a:rPr>
              <a:t>还是有很多中途的问题（此处</a:t>
            </a:r>
            <a:r>
              <a:rPr lang="en-US" altLang="zh-CN" sz="2000" dirty="0" smtClean="0">
                <a:latin typeface="华文楷体" pitchFamily="2" charset="-122"/>
                <a:ea typeface="华文楷体" pitchFamily="2" charset="-122"/>
              </a:rPr>
              <a:t>GPU</a:t>
            </a:r>
            <a:r>
              <a:rPr lang="zh-CN" altLang="en-US" sz="2000" dirty="0" smtClean="0">
                <a:latin typeface="华文楷体" pitchFamily="2" charset="-122"/>
                <a:ea typeface="华文楷体" pitchFamily="2" charset="-122"/>
              </a:rPr>
              <a:t>配置问题就不多说了；</a:t>
            </a:r>
            <a:r>
              <a:rPr lang="en-US" altLang="zh-CN" sz="2000" dirty="0" smtClean="0">
                <a:latin typeface="华文楷体" pitchFamily="2" charset="-122"/>
                <a:ea typeface="华文楷体" pitchFamily="2" charset="-122"/>
              </a:rPr>
              <a:t>ANA+TEN+CV2</a:t>
            </a:r>
            <a:r>
              <a:rPr lang="zh-CN" altLang="en-US" sz="2000" dirty="0" smtClean="0">
                <a:latin typeface="华文楷体" pitchFamily="2" charset="-122"/>
                <a:ea typeface="华文楷体" pitchFamily="2" charset="-122"/>
              </a:rPr>
              <a:t>）</a:t>
            </a:r>
            <a:endParaRPr lang="en-US" altLang="zh-CN" sz="2000" dirty="0" smtClean="0">
              <a:latin typeface="华文楷体" pitchFamily="2" charset="-122"/>
              <a:ea typeface="华文楷体" pitchFamily="2" charset="-122"/>
            </a:endParaRPr>
          </a:p>
          <a:p>
            <a:r>
              <a:rPr lang="zh-CN" altLang="en-US" sz="2000" dirty="0" smtClean="0">
                <a:latin typeface="华文楷体" pitchFamily="2" charset="-122"/>
                <a:ea typeface="华文楷体" pitchFamily="2" charset="-122"/>
              </a:rPr>
              <a:t>首先，在</a:t>
            </a:r>
            <a:r>
              <a:rPr lang="en-US" altLang="zh-CN" sz="2000" dirty="0" smtClean="0">
                <a:latin typeface="华文楷体" pitchFamily="2" charset="-122"/>
                <a:ea typeface="华文楷体" pitchFamily="2" charset="-122"/>
              </a:rPr>
              <a:t>windows</a:t>
            </a:r>
            <a:r>
              <a:rPr lang="zh-CN" altLang="en-US" sz="2000" dirty="0" smtClean="0">
                <a:latin typeface="华文楷体" pitchFamily="2" charset="-122"/>
                <a:ea typeface="华文楷体" pitchFamily="2" charset="-122"/>
              </a:rPr>
              <a:t>系统中直接下载训练好的模型面临着有关</a:t>
            </a:r>
            <a:r>
              <a:rPr lang="en-US" altLang="zh-CN" sz="2000" dirty="0" err="1" smtClean="0">
                <a:latin typeface="华文楷体" pitchFamily="2" charset="-122"/>
                <a:ea typeface="华文楷体" pitchFamily="2" charset="-122"/>
              </a:rPr>
              <a:t>sh</a:t>
            </a:r>
            <a:r>
              <a:rPr lang="zh-CN" altLang="en-US" sz="2000" dirty="0" smtClean="0">
                <a:latin typeface="华文楷体" pitchFamily="2" charset="-122"/>
                <a:ea typeface="华文楷体" pitchFamily="2" charset="-122"/>
              </a:rPr>
              <a:t>文件的调用问题，与</a:t>
            </a:r>
            <a:r>
              <a:rPr lang="en-US" altLang="zh-CN" sz="2000" dirty="0" smtClean="0">
                <a:latin typeface="华文楷体" pitchFamily="2" charset="-122"/>
                <a:ea typeface="华文楷体" pitchFamily="2" charset="-122"/>
              </a:rPr>
              <a:t>LINUX</a:t>
            </a:r>
            <a:r>
              <a:rPr lang="zh-CN" altLang="en-US" sz="2000" dirty="0" smtClean="0">
                <a:latin typeface="华文楷体" pitchFamily="2" charset="-122"/>
                <a:ea typeface="华文楷体" pitchFamily="2" charset="-122"/>
              </a:rPr>
              <a:t>直接输入不同，本机端需要运行</a:t>
            </a:r>
            <a:r>
              <a:rPr lang="en-US" altLang="zh-CN" sz="2000" dirty="0" err="1" smtClean="0">
                <a:latin typeface="华文楷体" pitchFamily="2" charset="-122"/>
                <a:ea typeface="华文楷体" pitchFamily="2" charset="-122"/>
              </a:rPr>
              <a:t>git</a:t>
            </a:r>
            <a:r>
              <a:rPr lang="zh-CN" altLang="en-US" sz="2000" dirty="0" smtClean="0">
                <a:latin typeface="华文楷体" pitchFamily="2" charset="-122"/>
                <a:ea typeface="华文楷体" pitchFamily="2" charset="-122"/>
              </a:rPr>
              <a:t>下的</a:t>
            </a:r>
            <a:r>
              <a:rPr lang="en-US" altLang="zh-CN" sz="2000" dirty="0" smtClean="0">
                <a:latin typeface="华文楷体" pitchFamily="2" charset="-122"/>
                <a:ea typeface="华文楷体" pitchFamily="2" charset="-122"/>
              </a:rPr>
              <a:t>sh.exe</a:t>
            </a:r>
            <a:r>
              <a:rPr lang="zh-CN" altLang="en-US" sz="2000" dirty="0" smtClean="0">
                <a:latin typeface="华文楷体" pitchFamily="2" charset="-122"/>
                <a:ea typeface="华文楷体" pitchFamily="2" charset="-122"/>
              </a:rPr>
              <a:t>，或者运行</a:t>
            </a:r>
            <a:r>
              <a:rPr lang="en-US" altLang="zh-CN" sz="2000" dirty="0" err="1" smtClean="0">
                <a:latin typeface="华文楷体" pitchFamily="2" charset="-122"/>
                <a:ea typeface="华文楷体" pitchFamily="2" charset="-122"/>
              </a:rPr>
              <a:t>git</a:t>
            </a:r>
            <a:r>
              <a:rPr lang="en-US" altLang="zh-CN" sz="2000" dirty="0" smtClean="0">
                <a:latin typeface="华文楷体" pitchFamily="2" charset="-122"/>
                <a:ea typeface="华文楷体" pitchFamily="2" charset="-122"/>
              </a:rPr>
              <a:t> bash </a:t>
            </a:r>
            <a:r>
              <a:rPr lang="zh-CN" altLang="en-US" sz="2000" dirty="0" smtClean="0">
                <a:latin typeface="华文楷体" pitchFamily="2" charset="-122"/>
                <a:ea typeface="华文楷体" pitchFamily="2" charset="-122"/>
              </a:rPr>
              <a:t>（相当于</a:t>
            </a:r>
            <a:r>
              <a:rPr lang="en-US" altLang="zh-CN" sz="2000" dirty="0" smtClean="0">
                <a:latin typeface="华文楷体" pitchFamily="2" charset="-122"/>
                <a:ea typeface="华文楷体" pitchFamily="2" charset="-122"/>
              </a:rPr>
              <a:t>window10</a:t>
            </a:r>
            <a:r>
              <a:rPr lang="zh-CN" altLang="en-US" sz="2000" dirty="0" smtClean="0">
                <a:latin typeface="华文楷体" pitchFamily="2" charset="-122"/>
                <a:ea typeface="华文楷体" pitchFamily="2" charset="-122"/>
              </a:rPr>
              <a:t>中附属小型虚拟机），不过缺点是本身环境过小，连</a:t>
            </a:r>
            <a:r>
              <a:rPr lang="en-US" altLang="zh-CN" sz="2000" dirty="0" err="1" smtClean="0">
                <a:latin typeface="华文楷体" pitchFamily="2" charset="-122"/>
                <a:ea typeface="华文楷体" pitchFamily="2" charset="-122"/>
              </a:rPr>
              <a:t>weget</a:t>
            </a:r>
            <a:r>
              <a:rPr lang="zh-CN" altLang="en-US" sz="2000" dirty="0" smtClean="0">
                <a:latin typeface="华文楷体" pitchFamily="2" charset="-122"/>
                <a:ea typeface="华文楷体" pitchFamily="2" charset="-122"/>
              </a:rPr>
              <a:t>都要自己安。</a:t>
            </a:r>
            <a:endParaRPr lang="en-US" altLang="zh-CN" sz="2000" dirty="0" smtClean="0">
              <a:latin typeface="华文楷体" pitchFamily="2" charset="-122"/>
              <a:ea typeface="华文楷体" pitchFamily="2" charset="-122"/>
            </a:endParaRPr>
          </a:p>
          <a:p>
            <a:r>
              <a:rPr lang="zh-CN" altLang="en-US" sz="2000" dirty="0" smtClean="0">
                <a:latin typeface="华文楷体" pitchFamily="2" charset="-122"/>
                <a:ea typeface="华文楷体" pitchFamily="2" charset="-122"/>
              </a:rPr>
              <a:t>还有一个方法就是用虚拟机下下来以后用</a:t>
            </a:r>
            <a:r>
              <a:rPr lang="en-US" altLang="zh-CN" sz="2000" dirty="0" err="1" smtClean="0">
                <a:latin typeface="华文楷体" pitchFamily="2" charset="-122"/>
                <a:ea typeface="华文楷体" pitchFamily="2" charset="-122"/>
              </a:rPr>
              <a:t>winscp</a:t>
            </a:r>
            <a:r>
              <a:rPr lang="zh-CN" altLang="en-US" sz="2000" dirty="0" smtClean="0">
                <a:latin typeface="华文楷体" pitchFamily="2" charset="-122"/>
                <a:ea typeface="华文楷体" pitchFamily="2" charset="-122"/>
              </a:rPr>
              <a:t>传到本机（比我之前用</a:t>
            </a:r>
            <a:r>
              <a:rPr lang="en-US" altLang="zh-CN" sz="2000" dirty="0" err="1" smtClean="0">
                <a:latin typeface="华文楷体" pitchFamily="2" charset="-122"/>
                <a:ea typeface="华文楷体" pitchFamily="2" charset="-122"/>
              </a:rPr>
              <a:t>lrzsz</a:t>
            </a:r>
            <a:r>
              <a:rPr lang="zh-CN" altLang="en-US" sz="2000" dirty="0" smtClean="0">
                <a:latin typeface="华文楷体" pitchFamily="2" charset="-122"/>
                <a:ea typeface="华文楷体" pitchFamily="2" charset="-122"/>
              </a:rPr>
              <a:t>方便）</a:t>
            </a:r>
            <a:endParaRPr lang="en-US" altLang="zh-CN" sz="2000" dirty="0" smtClean="0">
              <a:latin typeface="华文楷体" pitchFamily="2" charset="-122"/>
              <a:ea typeface="华文楷体" pitchFamily="2" charset="-122"/>
            </a:endParaRPr>
          </a:p>
          <a:p>
            <a:r>
              <a:rPr lang="zh-CN" altLang="en-US" sz="2000" dirty="0" smtClean="0">
                <a:latin typeface="华文楷体" pitchFamily="2" charset="-122"/>
                <a:ea typeface="华文楷体" pitchFamily="2" charset="-122"/>
              </a:rPr>
              <a:t>在</a:t>
            </a:r>
            <a:r>
              <a:rPr lang="en-US" altLang="zh-CN" sz="2000" dirty="0" err="1" smtClean="0">
                <a:latin typeface="华文楷体" pitchFamily="2" charset="-122"/>
                <a:ea typeface="华文楷体" pitchFamily="2" charset="-122"/>
              </a:rPr>
              <a:t>Gpu</a:t>
            </a:r>
            <a:r>
              <a:rPr lang="zh-CN" altLang="en-US" sz="2000" dirty="0" smtClean="0">
                <a:latin typeface="华文楷体" pitchFamily="2" charset="-122"/>
                <a:ea typeface="华文楷体" pitchFamily="2" charset="-122"/>
              </a:rPr>
              <a:t>下载文件当中也出现了问题，首先访问</a:t>
            </a:r>
            <a:r>
              <a:rPr lang="en-US" altLang="zh-CN" sz="2000" dirty="0" err="1" smtClean="0">
                <a:latin typeface="华文楷体" pitchFamily="2" charset="-122"/>
                <a:ea typeface="华文楷体" pitchFamily="2" charset="-122"/>
              </a:rPr>
              <a:t>cloude</a:t>
            </a:r>
            <a:r>
              <a:rPr lang="en-US" altLang="zh-CN" sz="2000" dirty="0" smtClean="0">
                <a:latin typeface="华文楷体" pitchFamily="2" charset="-122"/>
                <a:ea typeface="华文楷体" pitchFamily="2" charset="-122"/>
              </a:rPr>
              <a:t> </a:t>
            </a:r>
            <a:r>
              <a:rPr lang="en-US" altLang="zh-CN" sz="2000" dirty="0" err="1" smtClean="0">
                <a:latin typeface="华文楷体" pitchFamily="2" charset="-122"/>
                <a:ea typeface="华文楷体" pitchFamily="2" charset="-122"/>
              </a:rPr>
              <a:t>google</a:t>
            </a:r>
            <a:r>
              <a:rPr lang="zh-CN" altLang="en-US" sz="2000" dirty="0" smtClean="0">
                <a:latin typeface="华文楷体" pitchFamily="2" charset="-122"/>
                <a:ea typeface="华文楷体" pitchFamily="2" charset="-122"/>
              </a:rPr>
              <a:t>网需要外网，而我没有权限关防火墙；于是我想到了用代理服务器，网上有每几分钟就能更新到的访问外网对应代理服务器及端口，但还是很慢，有的连着连着就丢包；解决方法转向百度云，但百度云一下载大文件会自动转到百度网盘下载，很难捕捉到可以直接用</a:t>
            </a:r>
            <a:r>
              <a:rPr lang="en-US" altLang="zh-CN" sz="2000" dirty="0" err="1" smtClean="0">
                <a:latin typeface="华文楷体" pitchFamily="2" charset="-122"/>
                <a:ea typeface="华文楷体" pitchFamily="2" charset="-122"/>
              </a:rPr>
              <a:t>wget</a:t>
            </a:r>
            <a:r>
              <a:rPr lang="en-US" altLang="zh-CN" sz="2000" dirty="0" smtClean="0">
                <a:latin typeface="华文楷体" pitchFamily="2" charset="-122"/>
                <a:ea typeface="华文楷体" pitchFamily="2" charset="-122"/>
              </a:rPr>
              <a:t> –-</a:t>
            </a:r>
            <a:r>
              <a:rPr lang="en-US" altLang="zh-CN" sz="2000" dirty="0" err="1" smtClean="0">
                <a:latin typeface="华文楷体" pitchFamily="2" charset="-122"/>
                <a:ea typeface="华文楷体" pitchFamily="2" charset="-122"/>
              </a:rPr>
              <a:t>refere</a:t>
            </a:r>
            <a:r>
              <a:rPr lang="zh-CN" altLang="en-US" sz="2000" dirty="0" smtClean="0">
                <a:latin typeface="华文楷体" pitchFamily="2" charset="-122"/>
                <a:ea typeface="华文楷体" pitchFamily="2" charset="-122"/>
              </a:rPr>
              <a:t>的网址；</a:t>
            </a:r>
            <a:endParaRPr lang="en-US" altLang="zh-CN" sz="2000" dirty="0" smtClean="0">
              <a:latin typeface="华文楷体" pitchFamily="2" charset="-122"/>
              <a:ea typeface="华文楷体" pitchFamily="2" charset="-122"/>
            </a:endParaRPr>
          </a:p>
          <a:p>
            <a:r>
              <a:rPr lang="zh-CN" altLang="en-US" sz="2000" dirty="0" smtClean="0">
                <a:latin typeface="华文楷体" pitchFamily="2" charset="-122"/>
                <a:ea typeface="华文楷体" pitchFamily="2" charset="-122"/>
              </a:rPr>
              <a:t>有以下方法，理论上可直接用户浏览器下载记录获取地址；用页面审查，输入代码改变下载方式，通过对</a:t>
            </a:r>
            <a:r>
              <a:rPr lang="en-US" altLang="zh-CN" sz="2000" dirty="0" smtClean="0">
                <a:latin typeface="华文楷体" pitchFamily="2" charset="-122"/>
                <a:ea typeface="华文楷体" pitchFamily="2" charset="-122"/>
              </a:rPr>
              <a:t>NETWORK</a:t>
            </a:r>
            <a:r>
              <a:rPr lang="zh-CN" altLang="en-US" sz="2000" dirty="0" smtClean="0">
                <a:latin typeface="华文楷体" pitchFamily="2" charset="-122"/>
                <a:ea typeface="华文楷体" pitchFamily="2" charset="-122"/>
              </a:rPr>
              <a:t>中报文</a:t>
            </a:r>
            <a:r>
              <a:rPr lang="en-US" altLang="zh-CN" sz="2000" dirty="0" smtClean="0">
                <a:latin typeface="华文楷体" pitchFamily="2" charset="-122"/>
                <a:ea typeface="华文楷体" pitchFamily="2" charset="-122"/>
              </a:rPr>
              <a:t>302</a:t>
            </a:r>
            <a:r>
              <a:rPr lang="zh-CN" altLang="en-US" sz="2000" dirty="0" smtClean="0">
                <a:latin typeface="华文楷体" pitchFamily="2" charset="-122"/>
                <a:ea typeface="华文楷体" pitchFamily="2" charset="-122"/>
              </a:rPr>
              <a:t>类型捕捉，找到对应类型的</a:t>
            </a:r>
            <a:r>
              <a:rPr lang="en-US" altLang="zh-CN" sz="2000" dirty="0" smtClean="0">
                <a:latin typeface="华文楷体" pitchFamily="2" charset="-122"/>
                <a:ea typeface="华文楷体" pitchFamily="2" charset="-122"/>
              </a:rPr>
              <a:t>200</a:t>
            </a:r>
            <a:r>
              <a:rPr lang="zh-CN" altLang="en-US" sz="2000" dirty="0" smtClean="0">
                <a:latin typeface="华文楷体" pitchFamily="2" charset="-122"/>
                <a:ea typeface="华文楷体" pitchFamily="2" charset="-122"/>
              </a:rPr>
              <a:t>的网址，即可用</a:t>
            </a:r>
            <a:r>
              <a:rPr lang="en-US" altLang="zh-CN" sz="2000" dirty="0" smtClean="0">
                <a:latin typeface="华文楷体" pitchFamily="2" charset="-122"/>
                <a:ea typeface="华文楷体" pitchFamily="2" charset="-122"/>
              </a:rPr>
              <a:t>-o</a:t>
            </a:r>
            <a:r>
              <a:rPr lang="zh-CN" altLang="en-US" sz="2000" dirty="0" smtClean="0">
                <a:latin typeface="华文楷体" pitchFamily="2" charset="-122"/>
                <a:ea typeface="华文楷体" pitchFamily="2" charset="-122"/>
              </a:rPr>
              <a:t>进行下载，不过百度云做的防护措施是所有云里最严的，很容易下不完整；于是我最终投降，转向本机上传。。。不过百度云好慢，后期考虑与虚拟机结合改变下载方式？</a:t>
            </a:r>
            <a:endParaRPr lang="zh-CN" altLang="en-US" sz="2000"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1266" name="Picture 2"/>
          <p:cNvPicPr>
            <a:picLocks noGrp="1" noChangeAspect="1" noChangeArrowheads="1"/>
          </p:cNvPicPr>
          <p:nvPr>
            <p:ph idx="1"/>
          </p:nvPr>
        </p:nvPicPr>
        <p:blipFill>
          <a:blip r:embed="rId2" cstate="print"/>
          <a:stretch>
            <a:fillRect/>
          </a:stretch>
        </p:blipFill>
        <p:spPr bwMode="auto">
          <a:xfrm>
            <a:off x="457200" y="1695844"/>
            <a:ext cx="8229600" cy="4334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cstate="print"/>
          <a:stretch>
            <a:fillRect/>
          </a:stretch>
        </p:blipFill>
        <p:spPr bwMode="auto">
          <a:xfrm>
            <a:off x="251520" y="332656"/>
            <a:ext cx="6172200" cy="2028825"/>
          </a:xfrm>
          <a:prstGeom prst="rect">
            <a:avLst/>
          </a:prstGeom>
          <a:noFill/>
          <a:ln w="9525">
            <a:noFill/>
            <a:miter lim="800000"/>
            <a:headEnd/>
            <a:tailEnd/>
          </a:ln>
        </p:spPr>
      </p:pic>
      <p:sp>
        <p:nvSpPr>
          <p:cNvPr id="4" name="矩形 3"/>
          <p:cNvSpPr/>
          <p:nvPr/>
        </p:nvSpPr>
        <p:spPr>
          <a:xfrm>
            <a:off x="467545" y="2708920"/>
            <a:ext cx="6408712" cy="646331"/>
          </a:xfrm>
          <a:prstGeom prst="rect">
            <a:avLst/>
          </a:prstGeom>
        </p:spPr>
        <p:txBody>
          <a:bodyPr wrap="square">
            <a:spAutoFit/>
          </a:bodyPr>
          <a:lstStyle/>
          <a:p>
            <a:r>
              <a:rPr lang="zh-CN" altLang="en-US" dirty="0" smtClean="0">
                <a:latin typeface="华文楷体" pitchFamily="2" charset="-122"/>
                <a:ea typeface="华文楷体" pitchFamily="2" charset="-122"/>
              </a:rPr>
              <a:t>运行时间长，迭代过程中准确率有波动。随着网络深度的加深，训练错误会先减少，然后增多</a:t>
            </a:r>
            <a:endParaRPr lang="zh-CN" altLang="en-US"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229600" cy="4525963"/>
          </a:xfrm>
        </p:spPr>
        <p:txBody>
          <a:bodyPr>
            <a:normAutofit/>
          </a:bodyPr>
          <a:lstStyle/>
          <a:p>
            <a:r>
              <a:rPr lang="en-US" altLang="zh-CN" sz="2000" b="1" dirty="0" smtClean="0"/>
              <a:t>VGG-16</a:t>
            </a:r>
          </a:p>
          <a:p>
            <a:r>
              <a:rPr lang="en-US" altLang="zh-CN" sz="2000" dirty="0" smtClean="0"/>
              <a:t>VGG16</a:t>
            </a:r>
            <a:r>
              <a:rPr lang="zh-CN" altLang="en-US" sz="2000" dirty="0" smtClean="0"/>
              <a:t>网络包含了</a:t>
            </a:r>
            <a:r>
              <a:rPr lang="en-US" altLang="zh-CN" sz="2000" dirty="0" smtClean="0"/>
              <a:t>16</a:t>
            </a:r>
            <a:r>
              <a:rPr lang="zh-CN" altLang="en-US" sz="2000" dirty="0" smtClean="0"/>
              <a:t>个卷积层和全连接层。</a:t>
            </a:r>
          </a:p>
          <a:p>
            <a:r>
              <a:rPr lang="en-US" altLang="zh-CN" sz="2000" dirty="0" smtClean="0"/>
              <a:t>VGG</a:t>
            </a:r>
            <a:r>
              <a:rPr lang="zh-CN" altLang="en-US" sz="2000" dirty="0" smtClean="0"/>
              <a:t>网络的一大优点是：简化了神经网络结构。</a:t>
            </a:r>
          </a:p>
          <a:p>
            <a:r>
              <a:rPr lang="en-US" altLang="zh-CN" sz="2000" dirty="0" smtClean="0"/>
              <a:t>VGG</a:t>
            </a:r>
            <a:r>
              <a:rPr lang="zh-CN" altLang="en-US" sz="2000" dirty="0" smtClean="0"/>
              <a:t>网络使用的统一的卷积核大小：</a:t>
            </a:r>
            <a:r>
              <a:rPr lang="en-US" altLang="zh-CN" sz="2000" dirty="0" smtClean="0"/>
              <a:t>3x3</a:t>
            </a:r>
            <a:r>
              <a:rPr lang="zh-CN" altLang="en-US" sz="2000" dirty="0" smtClean="0"/>
              <a:t>，</a:t>
            </a:r>
            <a:r>
              <a:rPr lang="en-US" altLang="zh-CN" sz="2000" dirty="0" smtClean="0"/>
              <a:t>stride=1</a:t>
            </a:r>
            <a:r>
              <a:rPr lang="zh-CN" altLang="en-US" sz="2000" dirty="0" smtClean="0"/>
              <a:t>，</a:t>
            </a:r>
            <a:r>
              <a:rPr lang="en-US" altLang="zh-CN" sz="2000" dirty="0" smtClean="0"/>
              <a:t>padding=same</a:t>
            </a:r>
            <a:r>
              <a:rPr lang="zh-CN" altLang="en-US" sz="2000" dirty="0" smtClean="0"/>
              <a:t>，统一的</a:t>
            </a:r>
            <a:r>
              <a:rPr lang="en-US" altLang="zh-CN" sz="2000" dirty="0" smtClean="0"/>
              <a:t>Max-Pool</a:t>
            </a:r>
            <a:r>
              <a:rPr lang="zh-CN" altLang="en-US" sz="2000" dirty="0" smtClean="0"/>
              <a:t>： </a:t>
            </a:r>
            <a:r>
              <a:rPr lang="en-US" altLang="zh-CN" sz="2000" dirty="0" smtClean="0"/>
              <a:t>2x2</a:t>
            </a:r>
            <a:r>
              <a:rPr lang="zh-CN" altLang="en-US" sz="2000" dirty="0" smtClean="0"/>
              <a:t>，</a:t>
            </a:r>
            <a:r>
              <a:rPr lang="en-US" altLang="zh-CN" sz="2000" dirty="0" smtClean="0"/>
              <a:t>stride=2</a:t>
            </a:r>
            <a:r>
              <a:rPr lang="zh-CN" altLang="en-US" sz="2000" dirty="0" smtClean="0"/>
              <a:t>。</a:t>
            </a:r>
            <a:endParaRPr lang="en-US" altLang="zh-CN" sz="2000" dirty="0" smtClean="0"/>
          </a:p>
          <a:p>
            <a:r>
              <a:rPr lang="en-US" altLang="zh-CN" sz="2000" dirty="0" smtClean="0"/>
              <a:t>VGG16</a:t>
            </a:r>
            <a:r>
              <a:rPr lang="zh-CN" altLang="en-US" sz="2000" dirty="0" smtClean="0"/>
              <a:t>是一个很大的网络，总共包含</a:t>
            </a:r>
            <a:r>
              <a:rPr lang="en-US" altLang="zh-CN" sz="2000" dirty="0" smtClean="0"/>
              <a:t>1.38</a:t>
            </a:r>
            <a:r>
              <a:rPr lang="zh-CN" altLang="en-US" sz="2000" dirty="0" smtClean="0"/>
              <a:t>亿个参数。因此其主要缺点就是需要训练的特征数量非常巨大。</a:t>
            </a:r>
          </a:p>
          <a:p>
            <a:r>
              <a:rPr lang="zh-CN" altLang="en-US" sz="2000" dirty="0" smtClean="0"/>
              <a:t>另外也有</a:t>
            </a:r>
            <a:r>
              <a:rPr lang="en-US" altLang="zh-CN" sz="2000" dirty="0" smtClean="0"/>
              <a:t>VGG19</a:t>
            </a:r>
            <a:r>
              <a:rPr lang="zh-CN" altLang="en-US" sz="2000" dirty="0" smtClean="0"/>
              <a:t>网络，由于</a:t>
            </a:r>
            <a:r>
              <a:rPr lang="en-US" altLang="zh-CN" sz="2000" dirty="0" smtClean="0"/>
              <a:t>VGG16</a:t>
            </a:r>
            <a:r>
              <a:rPr lang="zh-CN" altLang="en-US" sz="2000" dirty="0" smtClean="0"/>
              <a:t>表现几乎和</a:t>
            </a:r>
            <a:r>
              <a:rPr lang="en-US" altLang="zh-CN" sz="2000" dirty="0" smtClean="0"/>
              <a:t>VGG16</a:t>
            </a:r>
            <a:r>
              <a:rPr lang="zh-CN" altLang="en-US" sz="2000" dirty="0" smtClean="0"/>
              <a:t>不分高下，所以很多人还是会使用</a:t>
            </a:r>
            <a:r>
              <a:rPr lang="en-US" altLang="zh-CN" sz="2000" dirty="0" smtClean="0"/>
              <a:t>VGG16</a:t>
            </a:r>
            <a:r>
              <a:rPr lang="zh-CN" altLang="en-US" sz="2000" dirty="0" smtClean="0"/>
              <a:t>。</a:t>
            </a:r>
          </a:p>
          <a:p>
            <a:endParaRPr lang="zh-CN" altLang="en-US" sz="2000" dirty="0" smtClean="0"/>
          </a:p>
          <a:p>
            <a:endParaRPr lang="zh-CN" altLang="en-US" sz="2000" dirty="0"/>
          </a:p>
        </p:txBody>
      </p:sp>
      <p:pic>
        <p:nvPicPr>
          <p:cNvPr id="16386" name="Picture 2" descr="https://images2017.cnblogs.com/blog/804824/201802/804824-20180215133643343-1829922548.png"/>
          <p:cNvPicPr>
            <a:picLocks noChangeAspect="1" noChangeArrowheads="1"/>
          </p:cNvPicPr>
          <p:nvPr/>
        </p:nvPicPr>
        <p:blipFill>
          <a:blip r:embed="rId2" cstate="print"/>
          <a:srcRect/>
          <a:stretch>
            <a:fillRect/>
          </a:stretch>
        </p:blipFill>
        <p:spPr bwMode="auto">
          <a:xfrm>
            <a:off x="323527" y="3573016"/>
            <a:ext cx="6522869" cy="328498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179512" y="260648"/>
            <a:ext cx="8504238" cy="1469228"/>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tretch>
            <a:fillRect/>
          </a:stretch>
        </p:blipFill>
        <p:spPr bwMode="auto">
          <a:xfrm>
            <a:off x="0" y="1844824"/>
            <a:ext cx="9002565" cy="3240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p:cNvPicPr>
            <a:picLocks noGrp="1" noChangeAspect="1" noChangeArrowheads="1"/>
          </p:cNvPicPr>
          <p:nvPr>
            <p:ph idx="1"/>
          </p:nvPr>
        </p:nvPicPr>
        <p:blipFill>
          <a:blip r:embed="rId2" cstate="print"/>
          <a:stretch>
            <a:fillRect/>
          </a:stretch>
        </p:blipFill>
        <p:spPr bwMode="auto">
          <a:xfrm>
            <a:off x="323527" y="0"/>
            <a:ext cx="8480411" cy="53732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332656"/>
            <a:ext cx="8604448" cy="2185214"/>
          </a:xfrm>
          <a:prstGeom prst="rect">
            <a:avLst/>
          </a:prstGeom>
        </p:spPr>
        <p:txBody>
          <a:bodyPr wrap="square">
            <a:spAutoFit/>
          </a:bodyPr>
          <a:lstStyle/>
          <a:p>
            <a:r>
              <a:rPr lang="en-US" altLang="zh-CN" sz="2400" b="1" dirty="0" err="1" smtClean="0"/>
              <a:t>GoogLeNet</a:t>
            </a:r>
            <a:r>
              <a:rPr lang="en-US" altLang="zh-CN" sz="2400" b="1" dirty="0" smtClean="0"/>
              <a:t>/Inception</a:t>
            </a:r>
          </a:p>
          <a:p>
            <a:r>
              <a:rPr lang="zh-CN" altLang="en-US" sz="2000" dirty="0" smtClean="0"/>
              <a:t>由于卷积层的通道数过大，</a:t>
            </a:r>
            <a:r>
              <a:rPr lang="en-US" altLang="zh-CN" sz="2000" dirty="0" smtClean="0"/>
              <a:t>VGG</a:t>
            </a:r>
            <a:r>
              <a:rPr lang="zh-CN" altLang="en-US" sz="2000" dirty="0" smtClean="0"/>
              <a:t>并不高效</a:t>
            </a:r>
            <a:r>
              <a:rPr lang="zh-CN" altLang="en-US" sz="2400" dirty="0" smtClean="0"/>
              <a:t>。</a:t>
            </a:r>
            <a:endParaRPr lang="en-US" altLang="zh-CN" sz="2400" dirty="0" smtClean="0"/>
          </a:p>
          <a:p>
            <a:r>
              <a:rPr lang="en-US" altLang="zh-CN" sz="2000" dirty="0" err="1" smtClean="0"/>
              <a:t>GoogLeNet</a:t>
            </a:r>
            <a:r>
              <a:rPr lang="zh-CN" altLang="en-US" sz="2000" dirty="0" smtClean="0"/>
              <a:t>设计了一种称为</a:t>
            </a:r>
            <a:r>
              <a:rPr lang="en-US" altLang="zh-CN" sz="2000" dirty="0" smtClean="0"/>
              <a:t>inception</a:t>
            </a:r>
            <a:r>
              <a:rPr lang="zh-CN" altLang="en-US" sz="2000" dirty="0" smtClean="0"/>
              <a:t>的模块，这个模块使用密集结构来近似一个稀疏的</a:t>
            </a:r>
            <a:r>
              <a:rPr lang="en-US" altLang="zh-CN" sz="2000" dirty="0" smtClean="0"/>
              <a:t>CNN</a:t>
            </a:r>
            <a:r>
              <a:rPr lang="zh-CN" altLang="en-US" sz="2000" dirty="0" smtClean="0"/>
              <a:t>。</a:t>
            </a:r>
            <a:endParaRPr lang="en-US" altLang="zh-CN" sz="2000" dirty="0" smtClean="0"/>
          </a:p>
          <a:p>
            <a:endParaRPr lang="en-US" altLang="zh-CN" sz="2400" b="1" dirty="0" smtClean="0"/>
          </a:p>
          <a:p>
            <a:endParaRPr lang="en-US" altLang="zh-CN" sz="2400" b="1" dirty="0"/>
          </a:p>
        </p:txBody>
      </p:sp>
      <p:pic>
        <p:nvPicPr>
          <p:cNvPr id="23554" name="Picture 2" descr="https://pic2.zhimg.com/80/v2-bd51612135eb46290ae99885041b8015_hd.jpg"/>
          <p:cNvPicPr>
            <a:picLocks noChangeAspect="1" noChangeArrowheads="1"/>
          </p:cNvPicPr>
          <p:nvPr/>
        </p:nvPicPr>
        <p:blipFill>
          <a:blip r:embed="rId2" cstate="print"/>
          <a:srcRect/>
          <a:stretch>
            <a:fillRect/>
          </a:stretch>
        </p:blipFill>
        <p:spPr bwMode="auto">
          <a:xfrm>
            <a:off x="467544" y="1700808"/>
            <a:ext cx="5112568" cy="2725677"/>
          </a:xfrm>
          <a:prstGeom prst="rect">
            <a:avLst/>
          </a:prstGeom>
          <a:noFill/>
        </p:spPr>
      </p:pic>
      <p:sp>
        <p:nvSpPr>
          <p:cNvPr id="4" name="矩形 3"/>
          <p:cNvSpPr/>
          <p:nvPr/>
        </p:nvSpPr>
        <p:spPr>
          <a:xfrm>
            <a:off x="323528" y="4437112"/>
            <a:ext cx="8568952" cy="2031325"/>
          </a:xfrm>
          <a:prstGeom prst="rect">
            <a:avLst/>
          </a:prstGeom>
        </p:spPr>
        <p:txBody>
          <a:bodyPr wrap="square">
            <a:spAutoFit/>
          </a:bodyPr>
          <a:lstStyle/>
          <a:p>
            <a:r>
              <a:rPr lang="en-US" altLang="zh-CN" dirty="0" err="1" smtClean="0"/>
              <a:t>GoogLeNet</a:t>
            </a:r>
            <a:r>
              <a:rPr lang="zh-CN" altLang="en-US" dirty="0" smtClean="0"/>
              <a:t>使用了不同大小的卷积核来抓取不同大小的感受野。</a:t>
            </a:r>
            <a:endParaRPr lang="en-US" altLang="zh-CN" dirty="0" smtClean="0"/>
          </a:p>
          <a:p>
            <a:r>
              <a:rPr lang="en-US" altLang="zh-CN" dirty="0" smtClean="0"/>
              <a:t>Inception</a:t>
            </a:r>
            <a:r>
              <a:rPr lang="zh-CN" altLang="en-US" dirty="0" smtClean="0"/>
              <a:t>模块的另外一个特点是使用了一中瓶颈层（实际上就是</a:t>
            </a:r>
            <a:r>
              <a:rPr lang="en-US" altLang="zh-CN" dirty="0" smtClean="0"/>
              <a:t>1x1</a:t>
            </a:r>
            <a:r>
              <a:rPr lang="zh-CN" altLang="en-US" dirty="0" smtClean="0"/>
              <a:t>卷积）来降低计算量。</a:t>
            </a:r>
            <a:endParaRPr lang="en-US" altLang="zh-CN" dirty="0" smtClean="0"/>
          </a:p>
          <a:p>
            <a:r>
              <a:rPr lang="en-US" altLang="zh-CN" dirty="0" err="1" smtClean="0"/>
              <a:t>GoogLeNet</a:t>
            </a:r>
            <a:r>
              <a:rPr lang="zh-CN" altLang="en-US" dirty="0" smtClean="0"/>
              <a:t>的另外一个特殊设计是最后的卷积层后使用全局均值池化层替换了全连接层，所谓全局池化就是在整个</a:t>
            </a:r>
            <a:r>
              <a:rPr lang="en-US" altLang="zh-CN" dirty="0" smtClean="0"/>
              <a:t>2D</a:t>
            </a:r>
            <a:r>
              <a:rPr lang="zh-CN" altLang="en-US" dirty="0" smtClean="0"/>
              <a:t>特征图上取均值。这大大减少了模型的总参数量。要知道在</a:t>
            </a:r>
            <a:r>
              <a:rPr lang="en-US" altLang="zh-CN" dirty="0" err="1" smtClean="0"/>
              <a:t>AlexNet</a:t>
            </a:r>
            <a:r>
              <a:rPr lang="zh-CN" altLang="en-US" dirty="0" smtClean="0"/>
              <a:t>中，全连接层参数占整个网络总参数的</a:t>
            </a:r>
            <a:r>
              <a:rPr lang="en-US" altLang="zh-CN" dirty="0" smtClean="0"/>
              <a:t>90%</a:t>
            </a:r>
            <a:r>
              <a:rPr lang="zh-CN" altLang="en-US" dirty="0" smtClean="0"/>
              <a:t>。使用一个更深更大的网络使得</a:t>
            </a:r>
            <a:r>
              <a:rPr lang="en-US" altLang="zh-CN" dirty="0" err="1" smtClean="0"/>
              <a:t>GoogLeNet</a:t>
            </a:r>
            <a:r>
              <a:rPr lang="zh-CN" altLang="en-US" dirty="0" smtClean="0"/>
              <a:t>移除全连接层之后还不影响准确度。</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tretch>
            <a:fillRect/>
          </a:stretch>
        </p:blipFill>
        <p:spPr bwMode="auto">
          <a:xfrm>
            <a:off x="251520" y="260648"/>
            <a:ext cx="2915816" cy="1989437"/>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tretch>
            <a:fillRect/>
          </a:stretch>
        </p:blipFill>
        <p:spPr bwMode="auto">
          <a:xfrm>
            <a:off x="323528" y="2348880"/>
            <a:ext cx="5205532" cy="36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1137</Words>
  <Application>Microsoft Office PowerPoint</Application>
  <PresentationFormat>全屏显示(4:3)</PresentationFormat>
  <Paragraphs>58</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LeNet5 </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成功界面</vt:lpstr>
      <vt:lpstr>幻灯片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五月第一次汇报</dc:title>
  <dc:creator>lenovo</dc:creator>
  <cp:lastModifiedBy>lenovo</cp:lastModifiedBy>
  <cp:revision>6</cp:revision>
  <dcterms:created xsi:type="dcterms:W3CDTF">2019-05-13T13:41:41Z</dcterms:created>
  <dcterms:modified xsi:type="dcterms:W3CDTF">2019-09-03T02:14:55Z</dcterms:modified>
</cp:coreProperties>
</file>