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57" r:id="rId3"/>
    <p:sldId id="266" r:id="rId4"/>
    <p:sldId id="267" r:id="rId5"/>
    <p:sldId id="268" r:id="rId6"/>
    <p:sldId id="269" r:id="rId7"/>
    <p:sldId id="270" r:id="rId8"/>
    <p:sldId id="271" r:id="rId9"/>
    <p:sldId id="272" r:id="rId10"/>
    <p:sldId id="273" r:id="rId11"/>
    <p:sldId id="274" r:id="rId12"/>
    <p:sldId id="275" r:id="rId13"/>
    <p:sldId id="276" r:id="rId14"/>
    <p:sldId id="258" r:id="rId15"/>
    <p:sldId id="259" r:id="rId16"/>
    <p:sldId id="260" r:id="rId17"/>
    <p:sldId id="261" r:id="rId18"/>
    <p:sldId id="262" r:id="rId19"/>
    <p:sldId id="263" r:id="rId20"/>
    <p:sldId id="264" r:id="rId21"/>
    <p:sldId id="265"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568" autoAdjust="0"/>
  </p:normalViewPr>
  <p:slideViewPr>
    <p:cSldViewPr snapToGrid="0">
      <p:cViewPr varScale="1">
        <p:scale>
          <a:sx n="124" d="100"/>
          <a:sy n="124" d="100"/>
        </p:scale>
        <p:origin x="122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c447d36f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c447d36f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And for graphene with vacancy, we only consider one vacancy concentration because the formation energy of vacancy is much larger than that of doping and functionalization and in reality, we cannot make structures with very high vacancy concentrations.</a:t>
            </a:r>
            <a:endParaRPr dirty="0"/>
          </a:p>
        </p:txBody>
      </p:sp>
    </p:spTree>
    <p:extLst>
      <p:ext uri="{BB962C8B-B14F-4D97-AF65-F5344CB8AC3E}">
        <p14:creationId xmlns:p14="http://schemas.microsoft.com/office/powerpoint/2010/main" val="131103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c447d36f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c447d36f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summary, in this project we test the idea of enhancing Li adsorption on graphene by B-doping, </a:t>
            </a:r>
            <a:r>
              <a:rPr lang="en-GB" altLang="zh-CN" sz="1100" dirty="0">
                <a:solidFill>
                  <a:schemeClr val="dk1"/>
                </a:solidFill>
                <a:latin typeface="Times New Roman"/>
                <a:ea typeface="Times New Roman"/>
                <a:cs typeface="Times New Roman"/>
                <a:sym typeface="Times New Roman"/>
              </a:rPr>
              <a:t>F-functionalization and vacancy, and we find that these modifications can all serve to lower the fermi level of graphene by calculating the position of fermi level and vacuum level from DFT.  Then, by DFT energy calculation and geometry optimization, we calculate the Li adsorption energy and find that, the lower the fermi level, the stronger Li adsorption. And we further check that Li adsorption is a charge transfer process by </a:t>
            </a:r>
            <a:r>
              <a:rPr lang="en-GB" altLang="zh-CN" sz="1100" dirty="0" err="1">
                <a:solidFill>
                  <a:schemeClr val="dk1"/>
                </a:solidFill>
                <a:latin typeface="Times New Roman"/>
                <a:ea typeface="Times New Roman"/>
                <a:cs typeface="Times New Roman"/>
                <a:sym typeface="Times New Roman"/>
              </a:rPr>
              <a:t>bader</a:t>
            </a:r>
            <a:r>
              <a:rPr lang="en-GB" altLang="zh-CN" sz="1100" dirty="0">
                <a:solidFill>
                  <a:schemeClr val="dk1"/>
                </a:solidFill>
                <a:latin typeface="Times New Roman"/>
                <a:ea typeface="Times New Roman"/>
                <a:cs typeface="Times New Roman"/>
                <a:sym typeface="Times New Roman"/>
              </a:rPr>
              <a:t> charge analysis. We also use </a:t>
            </a:r>
            <a:r>
              <a:rPr lang="en-GB" altLang="zh-CN" sz="1100" dirty="0" err="1">
                <a:solidFill>
                  <a:schemeClr val="dk1"/>
                </a:solidFill>
                <a:latin typeface="Times New Roman"/>
                <a:ea typeface="Times New Roman"/>
                <a:cs typeface="Times New Roman"/>
                <a:sym typeface="Times New Roman"/>
              </a:rPr>
              <a:t>bader</a:t>
            </a:r>
            <a:r>
              <a:rPr lang="en-GB" altLang="zh-CN" sz="1100" dirty="0">
                <a:solidFill>
                  <a:schemeClr val="dk1"/>
                </a:solidFill>
                <a:latin typeface="Times New Roman"/>
                <a:ea typeface="Times New Roman"/>
                <a:cs typeface="Times New Roman"/>
                <a:sym typeface="Times New Roman"/>
              </a:rPr>
              <a:t> charge analysis to find that the difference between B-doping and F-functionalization results from the different electron distribution and different electrostatic interaction between the Li ion and the substrate. Finally, we understand the lowering of fermi level and charge transfer by band structure calculation.</a:t>
            </a:r>
            <a:endParaRPr dirty="0"/>
          </a:p>
        </p:txBody>
      </p:sp>
    </p:spTree>
    <p:extLst>
      <p:ext uri="{BB962C8B-B14F-4D97-AF65-F5344CB8AC3E}">
        <p14:creationId xmlns:p14="http://schemas.microsoft.com/office/powerpoint/2010/main" val="7397553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c447d36f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c447d36f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summary, in this project we test the idea of enhancing Li adsorption on graphene by B-doping, </a:t>
            </a:r>
            <a:r>
              <a:rPr lang="en-GB" altLang="zh-CN" sz="1100" dirty="0">
                <a:solidFill>
                  <a:schemeClr val="dk1"/>
                </a:solidFill>
                <a:latin typeface="Times New Roman"/>
                <a:ea typeface="Times New Roman"/>
                <a:cs typeface="Times New Roman"/>
                <a:sym typeface="Times New Roman"/>
              </a:rPr>
              <a:t>F-functionalization and vacancy, and we find that these modifications can all serve to lower the fermi level of graphene by calculating the position of fermi level and vacuum level from DFT.  Then, by DFT energy calculation and geometry optimization, we calculate the Li adsorption energy and find that, the lower the fermi level, the stronger Li adsorption. And we further check that Li adsorption is a charge transfer process by </a:t>
            </a:r>
            <a:r>
              <a:rPr lang="en-GB" altLang="zh-CN" sz="1100" dirty="0" err="1">
                <a:solidFill>
                  <a:schemeClr val="dk1"/>
                </a:solidFill>
                <a:latin typeface="Times New Roman"/>
                <a:ea typeface="Times New Roman"/>
                <a:cs typeface="Times New Roman"/>
                <a:sym typeface="Times New Roman"/>
              </a:rPr>
              <a:t>bader</a:t>
            </a:r>
            <a:r>
              <a:rPr lang="en-GB" altLang="zh-CN" sz="1100" dirty="0">
                <a:solidFill>
                  <a:schemeClr val="dk1"/>
                </a:solidFill>
                <a:latin typeface="Times New Roman"/>
                <a:ea typeface="Times New Roman"/>
                <a:cs typeface="Times New Roman"/>
                <a:sym typeface="Times New Roman"/>
              </a:rPr>
              <a:t> charge analysis. We also use </a:t>
            </a:r>
            <a:r>
              <a:rPr lang="en-GB" altLang="zh-CN" sz="1100" dirty="0" err="1">
                <a:solidFill>
                  <a:schemeClr val="dk1"/>
                </a:solidFill>
                <a:latin typeface="Times New Roman"/>
                <a:ea typeface="Times New Roman"/>
                <a:cs typeface="Times New Roman"/>
                <a:sym typeface="Times New Roman"/>
              </a:rPr>
              <a:t>bader</a:t>
            </a:r>
            <a:r>
              <a:rPr lang="en-GB" altLang="zh-CN" sz="1100" dirty="0">
                <a:solidFill>
                  <a:schemeClr val="dk1"/>
                </a:solidFill>
                <a:latin typeface="Times New Roman"/>
                <a:ea typeface="Times New Roman"/>
                <a:cs typeface="Times New Roman"/>
                <a:sym typeface="Times New Roman"/>
              </a:rPr>
              <a:t> charge analysis to find that the difference between B-doping and F-functionalization results from the different electron distribution and different electrostatic interaction between the Li ion and the substrate. Finally, we understand the lowering of fermi level and charge transfer by band structure calculation.</a:t>
            </a:r>
            <a:endParaRPr dirty="0"/>
          </a:p>
        </p:txBody>
      </p:sp>
    </p:spTree>
    <p:extLst>
      <p:ext uri="{BB962C8B-B14F-4D97-AF65-F5344CB8AC3E}">
        <p14:creationId xmlns:p14="http://schemas.microsoft.com/office/powerpoint/2010/main" val="1945735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c447d36f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c447d36f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98259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ac447d36f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ac447d36f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ac447d36f1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ac447d36f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ac447d36f1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ac447d36f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ac447d36f1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ac447d36f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ac447d36f1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ac447d36f1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ac447d36f1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ac447d36f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c447d36f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c447d36f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dirty="0">
                <a:solidFill>
                  <a:schemeClr val="dk1"/>
                </a:solidFill>
              </a:rPr>
              <a:t>Lithium-ion batteries, the leading energy storage technology, have been studied for decades. Typically, a battery have three main components: cathode, anode and electrolyte.  When powering loads, electron flow from anode to cathode via circuit, and ions flow from anode to cathode via electrolyte, and when charging, the directions of flows are reversed. For most batteries people use graphite as anode and LiCoO2 as cathode.  However, there are still several challenges for people to overcome, such as increasing the energy density, accelerating the kinetics and improving the stability and safety.</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ac447d36f1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ac447d36f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ac447d36f1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ac447d36f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c447d36f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c447d36f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dirty="0">
                <a:solidFill>
                  <a:schemeClr val="dk1"/>
                </a:solidFill>
              </a:rPr>
              <a:t>In order to make better Li ion batteries, people have tried to enhance Li adsorption on both cathode and anode, because for cathode, stronger adsorption will result in higher voltage, as you can see the energy of Li adsorbed species in the voltage formula, and for anode, weak adsorption will result in the aggregation of Li and dendrite formation, which will cause short circuit of battery.</a:t>
            </a:r>
            <a:endParaRPr dirty="0"/>
          </a:p>
        </p:txBody>
      </p:sp>
    </p:spTree>
    <p:extLst>
      <p:ext uri="{BB962C8B-B14F-4D97-AF65-F5344CB8AC3E}">
        <p14:creationId xmlns:p14="http://schemas.microsoft.com/office/powerpoint/2010/main" val="4291200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c447d36f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c447d36f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dirty="0">
                <a:solidFill>
                  <a:schemeClr val="dk1"/>
                </a:solidFill>
              </a:rPr>
              <a:t>A famous example of weak Li adsorption is graphene. As we all know, graphene has superior electronic conductivity and mechanical strength, which are ideal for electrode materials. However, as we can see, Li adsorption on graphene is very weak, with the adsorption energy even smaller than the formation energy of Li metal in magnitude. Therefore, even under dilute concentration, Li atoms tend to aggregate as island or stripe on graphene, which will eventually evolve to Li dendrite.</a:t>
            </a:r>
            <a:endParaRPr dirty="0"/>
          </a:p>
        </p:txBody>
      </p:sp>
    </p:spTree>
    <p:extLst>
      <p:ext uri="{BB962C8B-B14F-4D97-AF65-F5344CB8AC3E}">
        <p14:creationId xmlns:p14="http://schemas.microsoft.com/office/powerpoint/2010/main" val="2473770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c447d36f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c447d36f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dirty="0">
                <a:solidFill>
                  <a:schemeClr val="dk1"/>
                </a:solidFill>
              </a:rPr>
              <a:t>Before trying to enhance Li adsorption, let’s first look at what controls Li adsorption energy. Typically, when talking about energetics in Li ion batteries, people would refer to the electronic energy levels of the components as shown here, because the charge and discharge process are actually charge transfer processes. For Li adsorption, in a recent work, we think propose a three-step mechanism to understand the Li adsorption energy. </a:t>
            </a:r>
            <a:r>
              <a:rPr lang="en-US" sz="1200" dirty="0">
                <a:solidFill>
                  <a:schemeClr val="dk1"/>
                </a:solidFill>
              </a:rPr>
              <a:t>When a Li atom approach a 2D material, first it ionize to become a Li ion and an electron, which cost the energy equal to ionization potential, then the electron transfer to the 2d material and release the energy equal to the </a:t>
            </a:r>
            <a:r>
              <a:rPr lang="en-US" sz="1200" dirty="0" err="1">
                <a:solidFill>
                  <a:schemeClr val="dk1"/>
                </a:solidFill>
              </a:rPr>
              <a:t>workfunction</a:t>
            </a:r>
            <a:r>
              <a:rPr lang="en-US" sz="1200" dirty="0">
                <a:solidFill>
                  <a:schemeClr val="dk1"/>
                </a:solidFill>
              </a:rPr>
              <a:t>, and finally the Li ion couple with the charged 2d material and have an energy change of coupling energy. Therefore, it is straightforward to enhance the Li adsorption by lowering the electronic energy levels of materials, and for metals it is equal to lower the fermi level. </a:t>
            </a:r>
            <a:endParaRPr dirty="0"/>
          </a:p>
        </p:txBody>
      </p:sp>
    </p:spTree>
    <p:extLst>
      <p:ext uri="{BB962C8B-B14F-4D97-AF65-F5344CB8AC3E}">
        <p14:creationId xmlns:p14="http://schemas.microsoft.com/office/powerpoint/2010/main" val="2530067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c447d36f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c447d36f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how to lower the position of fermi level? Typically, there are two ways to do that. The first one is doping, as we can see in the right figure, if we add p-type dopant into the system, we actually remove electrons from the system, thus the fermi level would be lower; on the contrary, if we add n-type dopant, the fermi level would be higher as a result of adding electrons into the system. Another way is surface functionalization, or add functional groups onto the substrate. If we add electronegative adsorbates, like halogen atoms, they will adsorb electrons from the substrate, forming dipoles pointing from the substrate to the adsorbate, therefore making the electron harder to escape from the substrate to the vacuum, which results in lower fermi level.</a:t>
            </a:r>
            <a:endParaRPr dirty="0"/>
          </a:p>
        </p:txBody>
      </p:sp>
    </p:spTree>
    <p:extLst>
      <p:ext uri="{BB962C8B-B14F-4D97-AF65-F5344CB8AC3E}">
        <p14:creationId xmlns:p14="http://schemas.microsoft.com/office/powerpoint/2010/main" val="1322760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c447d36f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c447d36f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in this project, we try to enhance Li adsorption by lowering the fermi level of the system. We use graphene as the example system, and in order to lower the fermi level, we dope the graphene with Boron, the element with one electron less than carbon, and we use fluorine, the most electronegative element, as the electronegative adsorbate to functionalize graphene. We also include graphene with vacancy in our study, because vacancy is commonly seen in all materials systems, and formation of vacancy is also a process of removing an electron from the system. Here we use a five-by-five supercell with 50 carbon atoms as our study system, because we want to keep a low defect concentration and avoid interaction between periodic images. To simplify the problem here we only consider adsorption of a single Li atom.</a:t>
            </a:r>
            <a:endParaRPr dirty="0"/>
          </a:p>
        </p:txBody>
      </p:sp>
    </p:spTree>
    <p:extLst>
      <p:ext uri="{BB962C8B-B14F-4D97-AF65-F5344CB8AC3E}">
        <p14:creationId xmlns:p14="http://schemas.microsoft.com/office/powerpoint/2010/main" val="1502135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c447d36f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c447d36f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boron-doped graphene, we choose three doping concentrations as study examples, and when building the doping structures we manage to separate the dopants from each other because here boron atoms will all carry positive charge and they will repel each other. And we also keep the dopant sites away from the Li adsorption site, because there is previous work that already studied the case of Li close to the defect sites.</a:t>
            </a:r>
            <a:endParaRPr dirty="0"/>
          </a:p>
        </p:txBody>
      </p:sp>
    </p:spTree>
    <p:extLst>
      <p:ext uri="{BB962C8B-B14F-4D97-AF65-F5344CB8AC3E}">
        <p14:creationId xmlns:p14="http://schemas.microsoft.com/office/powerpoint/2010/main" val="1341329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c447d36f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c447d36f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fluorine functionalized graphene, the choice of F adsorption sites follows similar guidelines with the case of boron doping.</a:t>
            </a:r>
            <a:endParaRPr dirty="0"/>
          </a:p>
        </p:txBody>
      </p:sp>
    </p:spTree>
    <p:extLst>
      <p:ext uri="{BB962C8B-B14F-4D97-AF65-F5344CB8AC3E}">
        <p14:creationId xmlns:p14="http://schemas.microsoft.com/office/powerpoint/2010/main" val="925572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jpe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Clr>
                <a:schemeClr val="dk1"/>
              </a:buClr>
              <a:buSzPts val="1100"/>
              <a:buFont typeface="Arial"/>
              <a:buNone/>
            </a:pPr>
            <a:r>
              <a:rPr lang="en-GB" sz="1900">
                <a:latin typeface="Times New Roman"/>
                <a:ea typeface="Times New Roman"/>
                <a:cs typeface="Times New Roman"/>
                <a:sym typeface="Times New Roman"/>
              </a:rPr>
              <a:t>Enhancing Li adsorption by lowering the fermi level</a:t>
            </a:r>
            <a:endParaRPr sz="6000">
              <a:latin typeface="Times New Roman"/>
              <a:ea typeface="Times New Roman"/>
              <a:cs typeface="Times New Roman"/>
              <a:sym typeface="Times New Roman"/>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GB" sz="2400" dirty="0"/>
              <a:t>Methods</a:t>
            </a:r>
            <a:endParaRPr sz="4100" dirty="0"/>
          </a:p>
        </p:txBody>
      </p:sp>
      <p:sp>
        <p:nvSpPr>
          <p:cNvPr id="61" name="Google Shape;61;p14"/>
          <p:cNvSpPr txBox="1">
            <a:spLocks noGrp="1"/>
          </p:cNvSpPr>
          <p:nvPr>
            <p:ph type="body" idx="1"/>
          </p:nvPr>
        </p:nvSpPr>
        <p:spPr>
          <a:xfrm>
            <a:off x="311700" y="1152475"/>
            <a:ext cx="8520600" cy="101202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altLang="zh-CN" dirty="0"/>
              <a:t>Structure construction: B-doped graphene &amp; F-functionalized graphene &amp; vacancy</a:t>
            </a:r>
            <a:endParaRPr dirty="0"/>
          </a:p>
        </p:txBody>
      </p:sp>
      <p:sp>
        <p:nvSpPr>
          <p:cNvPr id="10" name="Google Shape;63;p14">
            <a:extLst>
              <a:ext uri="{FF2B5EF4-FFF2-40B4-BE49-F238E27FC236}">
                <a16:creationId xmlns:a16="http://schemas.microsoft.com/office/drawing/2014/main" id="{A2A24C1C-829D-4D35-8C9F-7F5E6426B6B5}"/>
              </a:ext>
            </a:extLst>
          </p:cNvPr>
          <p:cNvSpPr txBox="1"/>
          <p:nvPr/>
        </p:nvSpPr>
        <p:spPr>
          <a:xfrm>
            <a:off x="311699" y="1627547"/>
            <a:ext cx="8520600" cy="38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altLang="zh-CN" sz="1600" dirty="0">
                <a:solidFill>
                  <a:schemeClr val="dk1"/>
                </a:solidFill>
                <a:latin typeface="Times New Roman"/>
                <a:ea typeface="Times New Roman"/>
                <a:cs typeface="Times New Roman"/>
                <a:sym typeface="Times New Roman"/>
              </a:rPr>
              <a:t>C</a:t>
            </a:r>
            <a:r>
              <a:rPr lang="en-GB" altLang="zh-CN" sz="1600" baseline="-25000" dirty="0">
                <a:solidFill>
                  <a:schemeClr val="dk1"/>
                </a:solidFill>
                <a:latin typeface="Times New Roman"/>
                <a:ea typeface="Times New Roman"/>
                <a:cs typeface="Times New Roman"/>
                <a:sym typeface="Times New Roman"/>
              </a:rPr>
              <a:t>49</a:t>
            </a:r>
          </a:p>
          <a:p>
            <a:pPr marL="0" lvl="0" indent="0" algn="l" rtl="0">
              <a:lnSpc>
                <a:spcPct val="115000"/>
              </a:lnSpc>
              <a:spcBef>
                <a:spcPts val="0"/>
              </a:spcBef>
              <a:spcAft>
                <a:spcPts val="0"/>
              </a:spcAft>
              <a:buNone/>
            </a:pPr>
            <a:endParaRPr lang="en-GB" altLang="zh-CN" sz="16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lang="en-GB" altLang="zh-CN" sz="1600" dirty="0">
              <a:solidFill>
                <a:schemeClr val="dk1"/>
              </a:solidFill>
              <a:latin typeface="Times New Roman"/>
              <a:ea typeface="Times New Roman"/>
              <a:cs typeface="Times New Roman"/>
              <a:sym typeface="Times New Roman"/>
            </a:endParaRPr>
          </a:p>
        </p:txBody>
      </p:sp>
      <p:pic>
        <p:nvPicPr>
          <p:cNvPr id="6" name="图片 5" descr="图片包含 围栏, 男人, 球拍, 站&#10;&#10;描述已自动生成">
            <a:extLst>
              <a:ext uri="{FF2B5EF4-FFF2-40B4-BE49-F238E27FC236}">
                <a16:creationId xmlns:a16="http://schemas.microsoft.com/office/drawing/2014/main" id="{2FCCCE55-9792-48E1-80DC-83606FC0A43F}"/>
              </a:ext>
            </a:extLst>
          </p:cNvPr>
          <p:cNvPicPr>
            <a:picLocks noChangeAspect="1"/>
          </p:cNvPicPr>
          <p:nvPr/>
        </p:nvPicPr>
        <p:blipFill>
          <a:blip r:embed="rId3"/>
          <a:stretch>
            <a:fillRect/>
          </a:stretch>
        </p:blipFill>
        <p:spPr>
          <a:xfrm>
            <a:off x="2863187" y="2164497"/>
            <a:ext cx="3417626" cy="2376767"/>
          </a:xfrm>
          <a:prstGeom prst="rect">
            <a:avLst/>
          </a:prstGeom>
        </p:spPr>
      </p:pic>
    </p:spTree>
    <p:extLst>
      <p:ext uri="{BB962C8B-B14F-4D97-AF65-F5344CB8AC3E}">
        <p14:creationId xmlns:p14="http://schemas.microsoft.com/office/powerpoint/2010/main" val="1635346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GB" sz="2400" dirty="0"/>
              <a:t>Summary</a:t>
            </a:r>
            <a:endParaRPr sz="4100" dirty="0"/>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altLang="zh-CN" dirty="0"/>
              <a:t> </a:t>
            </a:r>
            <a:endParaRPr dirty="0"/>
          </a:p>
        </p:txBody>
      </p:sp>
      <p:sp>
        <p:nvSpPr>
          <p:cNvPr id="8" name="Google Shape;63;p14">
            <a:extLst>
              <a:ext uri="{FF2B5EF4-FFF2-40B4-BE49-F238E27FC236}">
                <a16:creationId xmlns:a16="http://schemas.microsoft.com/office/drawing/2014/main" id="{75BB095F-635E-4DFB-86D3-78B8235B5ACA}"/>
              </a:ext>
            </a:extLst>
          </p:cNvPr>
          <p:cNvSpPr txBox="1"/>
          <p:nvPr/>
        </p:nvSpPr>
        <p:spPr>
          <a:xfrm>
            <a:off x="311699" y="1158823"/>
            <a:ext cx="8520600" cy="3144236"/>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ltLang="zh-CN" sz="1600" dirty="0">
                <a:solidFill>
                  <a:schemeClr val="dk1"/>
                </a:solidFill>
                <a:latin typeface="Times New Roman"/>
                <a:ea typeface="Times New Roman"/>
                <a:cs typeface="Times New Roman"/>
                <a:sym typeface="Times New Roman"/>
              </a:rPr>
              <a:t>B-doping, F-functionalization, vacancy all lead to lower fermi level of graphene. </a:t>
            </a:r>
          </a:p>
          <a:p>
            <a:pPr marL="0" lvl="0" indent="0" algn="l" rtl="0">
              <a:lnSpc>
                <a:spcPct val="115000"/>
              </a:lnSpc>
              <a:spcBef>
                <a:spcPts val="0"/>
              </a:spcBef>
              <a:spcAft>
                <a:spcPts val="0"/>
              </a:spcAft>
              <a:buNone/>
            </a:pPr>
            <a:endParaRPr lang="en-GB" altLang="zh-CN" sz="16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altLang="zh-CN" sz="1600" dirty="0">
                <a:solidFill>
                  <a:schemeClr val="dk1"/>
                </a:solidFill>
                <a:latin typeface="Times New Roman"/>
                <a:ea typeface="Times New Roman"/>
                <a:cs typeface="Times New Roman"/>
                <a:sym typeface="Times New Roman"/>
              </a:rPr>
              <a:t>Lower fermi level, stronger Li adsorption.</a:t>
            </a:r>
          </a:p>
          <a:p>
            <a:pPr marL="0" lvl="0" indent="0" algn="l" rtl="0">
              <a:lnSpc>
                <a:spcPct val="115000"/>
              </a:lnSpc>
              <a:spcBef>
                <a:spcPts val="0"/>
              </a:spcBef>
              <a:spcAft>
                <a:spcPts val="0"/>
              </a:spcAft>
              <a:buNone/>
            </a:pPr>
            <a:endParaRPr lang="en-GB" altLang="zh-CN" sz="16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altLang="zh-CN" sz="1600" dirty="0">
                <a:solidFill>
                  <a:schemeClr val="dk1"/>
                </a:solidFill>
                <a:latin typeface="Times New Roman"/>
                <a:ea typeface="Times New Roman"/>
                <a:cs typeface="Times New Roman"/>
                <a:sym typeface="Times New Roman"/>
              </a:rPr>
              <a:t>Li adsorption is a charge transfer process.</a:t>
            </a:r>
          </a:p>
          <a:p>
            <a:pPr marL="0" lvl="0" indent="0" algn="l" rtl="0">
              <a:lnSpc>
                <a:spcPct val="115000"/>
              </a:lnSpc>
              <a:spcBef>
                <a:spcPts val="0"/>
              </a:spcBef>
              <a:spcAft>
                <a:spcPts val="0"/>
              </a:spcAft>
              <a:buNone/>
            </a:pPr>
            <a:endParaRPr lang="en-GB" altLang="zh-CN" sz="16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altLang="zh-CN" sz="1600" dirty="0">
                <a:solidFill>
                  <a:schemeClr val="dk1"/>
                </a:solidFill>
                <a:latin typeface="Times New Roman"/>
                <a:ea typeface="Times New Roman"/>
                <a:cs typeface="Times New Roman"/>
                <a:sym typeface="Times New Roman"/>
              </a:rPr>
              <a:t>Difference between B-doping and F-functionalization: different electrostatic interaction</a:t>
            </a:r>
          </a:p>
          <a:p>
            <a:pPr marL="0" lvl="0" indent="0" algn="l" rtl="0">
              <a:lnSpc>
                <a:spcPct val="115000"/>
              </a:lnSpc>
              <a:spcBef>
                <a:spcPts val="0"/>
              </a:spcBef>
              <a:spcAft>
                <a:spcPts val="0"/>
              </a:spcAft>
              <a:buNone/>
            </a:pPr>
            <a:endParaRPr lang="en-GB" altLang="zh-CN" sz="16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altLang="zh-CN" sz="1600" dirty="0">
                <a:solidFill>
                  <a:schemeClr val="dk1"/>
                </a:solidFill>
                <a:latin typeface="Times New Roman"/>
                <a:ea typeface="Times New Roman"/>
                <a:cs typeface="Times New Roman"/>
                <a:sym typeface="Times New Roman"/>
              </a:rPr>
              <a:t>Down shift of fermi level and charge transfer from Li to graphene: from band structure.</a:t>
            </a:r>
          </a:p>
          <a:p>
            <a:pPr marL="0" lvl="0" indent="0" algn="l" rtl="0">
              <a:lnSpc>
                <a:spcPct val="115000"/>
              </a:lnSpc>
              <a:spcBef>
                <a:spcPts val="0"/>
              </a:spcBef>
              <a:spcAft>
                <a:spcPts val="0"/>
              </a:spcAft>
              <a:buNone/>
            </a:pPr>
            <a:endParaRPr lang="en-GB" altLang="zh-CN" sz="16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897696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GB" sz="2400" dirty="0"/>
              <a:t>Acknowledgement</a:t>
            </a:r>
            <a:endParaRPr sz="4100" dirty="0"/>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altLang="zh-CN" dirty="0"/>
              <a:t> </a:t>
            </a:r>
            <a:endParaRPr dirty="0"/>
          </a:p>
        </p:txBody>
      </p:sp>
      <p:sp>
        <p:nvSpPr>
          <p:cNvPr id="8" name="Google Shape;63;p14">
            <a:extLst>
              <a:ext uri="{FF2B5EF4-FFF2-40B4-BE49-F238E27FC236}">
                <a16:creationId xmlns:a16="http://schemas.microsoft.com/office/drawing/2014/main" id="{75BB095F-635E-4DFB-86D3-78B8235B5ACA}"/>
              </a:ext>
            </a:extLst>
          </p:cNvPr>
          <p:cNvSpPr txBox="1"/>
          <p:nvPr/>
        </p:nvSpPr>
        <p:spPr>
          <a:xfrm>
            <a:off x="311699" y="1158823"/>
            <a:ext cx="8520600" cy="3144236"/>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ltLang="zh-CN" sz="1600" dirty="0">
                <a:solidFill>
                  <a:schemeClr val="dk1"/>
                </a:solidFill>
                <a:latin typeface="Times New Roman"/>
                <a:ea typeface="Times New Roman"/>
                <a:cs typeface="Times New Roman"/>
                <a:sym typeface="Times New Roman"/>
              </a:rPr>
              <a:t>We sincerely thank Prof. Rafael Gomez-</a:t>
            </a:r>
            <a:r>
              <a:rPr lang="en-GB" altLang="zh-CN" sz="1600" dirty="0" err="1">
                <a:solidFill>
                  <a:schemeClr val="dk1"/>
                </a:solidFill>
                <a:latin typeface="Times New Roman"/>
                <a:ea typeface="Times New Roman"/>
                <a:cs typeface="Times New Roman"/>
                <a:sym typeface="Times New Roman"/>
              </a:rPr>
              <a:t>Bombarelli</a:t>
            </a:r>
            <a:r>
              <a:rPr lang="en-GB" altLang="zh-CN" sz="1600" dirty="0">
                <a:solidFill>
                  <a:schemeClr val="dk1"/>
                </a:solidFill>
                <a:latin typeface="Times New Roman"/>
                <a:ea typeface="Times New Roman"/>
                <a:cs typeface="Times New Roman"/>
                <a:sym typeface="Times New Roman"/>
              </a:rPr>
              <a:t> for great teaching!</a:t>
            </a:r>
          </a:p>
        </p:txBody>
      </p:sp>
      <p:pic>
        <p:nvPicPr>
          <p:cNvPr id="5122" name="Picture 2" descr="Rafael Gomez-Bombarelli">
            <a:extLst>
              <a:ext uri="{FF2B5EF4-FFF2-40B4-BE49-F238E27FC236}">
                <a16:creationId xmlns:a16="http://schemas.microsoft.com/office/drawing/2014/main" id="{E99CEAA1-8901-4D22-A621-C3257781F5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849" y="1765650"/>
            <a:ext cx="5448300" cy="24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309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GB" sz="2400" dirty="0"/>
              <a:t>Open question &amp; discussion</a:t>
            </a:r>
            <a:endParaRPr sz="4100" dirty="0"/>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altLang="zh-CN" dirty="0"/>
              <a:t> </a:t>
            </a:r>
            <a:endParaRPr dirty="0"/>
          </a:p>
        </p:txBody>
      </p:sp>
      <p:sp>
        <p:nvSpPr>
          <p:cNvPr id="8" name="Google Shape;63;p14">
            <a:extLst>
              <a:ext uri="{FF2B5EF4-FFF2-40B4-BE49-F238E27FC236}">
                <a16:creationId xmlns:a16="http://schemas.microsoft.com/office/drawing/2014/main" id="{75BB095F-635E-4DFB-86D3-78B8235B5ACA}"/>
              </a:ext>
            </a:extLst>
          </p:cNvPr>
          <p:cNvSpPr txBox="1"/>
          <p:nvPr/>
        </p:nvSpPr>
        <p:spPr>
          <a:xfrm>
            <a:off x="311699" y="1158823"/>
            <a:ext cx="8520600" cy="3144236"/>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lang="en-GB" altLang="zh-CN" sz="16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altLang="zh-CN" sz="2000" dirty="0">
                <a:solidFill>
                  <a:schemeClr val="dk1"/>
                </a:solidFill>
                <a:latin typeface="Times New Roman"/>
                <a:ea typeface="Times New Roman"/>
                <a:cs typeface="Times New Roman"/>
                <a:sym typeface="Times New Roman"/>
              </a:rPr>
              <a:t>How to compare fermi level of bulk systems without reference of vacuum level?</a:t>
            </a:r>
          </a:p>
        </p:txBody>
      </p:sp>
      <p:pic>
        <p:nvPicPr>
          <p:cNvPr id="11266" name="Picture 2" descr="Difference Between Graphite and Graphene - YouTube">
            <a:extLst>
              <a:ext uri="{FF2B5EF4-FFF2-40B4-BE49-F238E27FC236}">
                <a16:creationId xmlns:a16="http://schemas.microsoft.com/office/drawing/2014/main" id="{E8234789-BC7F-4B0E-9DA9-E0B573189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3628" y="2308259"/>
            <a:ext cx="4249273" cy="2390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778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GB" sz="1100"/>
              <a:t>How to enhance Li adsorption</a:t>
            </a:r>
            <a:endParaRPr/>
          </a:p>
        </p:txBody>
      </p:sp>
      <p:sp>
        <p:nvSpPr>
          <p:cNvPr id="71" name="Google Shape;71;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GB" sz="1100"/>
              <a:t>Graphene as an example</a:t>
            </a:r>
            <a:endParaRPr/>
          </a:p>
        </p:txBody>
      </p:sp>
      <p:sp>
        <p:nvSpPr>
          <p:cNvPr id="77" name="Google Shape;7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GB" sz="1100"/>
              <a:t>Two ways: doping &amp; functionalization</a:t>
            </a:r>
            <a:endParaRPr/>
          </a:p>
        </p:txBody>
      </p:sp>
      <p:sp>
        <p:nvSpPr>
          <p:cNvPr id="83" name="Google Shape;8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GB" sz="1100"/>
              <a:t>Structure constructions</a:t>
            </a:r>
            <a:endParaRPr/>
          </a:p>
        </p:txBody>
      </p:sp>
      <p:sp>
        <p:nvSpPr>
          <p:cNvPr id="89" name="Google Shape;89;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Results:  adsorption energy change vs. work function change</a:t>
            </a:r>
            <a:endParaRPr/>
          </a:p>
        </p:txBody>
      </p:sp>
      <p:sp>
        <p:nvSpPr>
          <p:cNvPr id="95" name="Google Shape;95;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96" name="Google Shape;96;p19"/>
          <p:cNvPicPr preferRelativeResize="0"/>
          <p:nvPr/>
        </p:nvPicPr>
        <p:blipFill>
          <a:blip r:embed="rId3">
            <a:alphaModFix/>
          </a:blip>
          <a:stretch>
            <a:fillRect/>
          </a:stretch>
        </p:blipFill>
        <p:spPr>
          <a:xfrm>
            <a:off x="3305885" y="1385900"/>
            <a:ext cx="4235812" cy="34163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Bader charge analysis for the difference between doping and functionalization. </a:t>
            </a:r>
            <a:endParaRPr/>
          </a:p>
        </p:txBody>
      </p:sp>
      <p:sp>
        <p:nvSpPr>
          <p:cNvPr id="102" name="Google Shape;10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03" name="Google Shape;103;p20"/>
          <p:cNvPicPr preferRelativeResize="0"/>
          <p:nvPr/>
        </p:nvPicPr>
        <p:blipFill>
          <a:blip r:embed="rId3">
            <a:alphaModFix/>
          </a:blip>
          <a:stretch>
            <a:fillRect/>
          </a:stretch>
        </p:blipFill>
        <p:spPr>
          <a:xfrm>
            <a:off x="0" y="1841203"/>
            <a:ext cx="9143999" cy="287729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GB" sz="2400"/>
              <a:t>Introduction</a:t>
            </a:r>
            <a:endParaRPr sz="4100"/>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dirty="0"/>
              <a:t>Li-ion batteries: current status &amp; challenge (energy density &amp; stability)</a:t>
            </a:r>
            <a:endParaRPr dirty="0"/>
          </a:p>
        </p:txBody>
      </p:sp>
      <p:pic>
        <p:nvPicPr>
          <p:cNvPr id="62" name="Google Shape;62;p14"/>
          <p:cNvPicPr preferRelativeResize="0"/>
          <p:nvPr/>
        </p:nvPicPr>
        <p:blipFill rotWithShape="1">
          <a:blip r:embed="rId3">
            <a:alphaModFix/>
          </a:blip>
          <a:srcRect r="-1430"/>
          <a:stretch/>
        </p:blipFill>
        <p:spPr>
          <a:xfrm>
            <a:off x="-72350" y="1949625"/>
            <a:ext cx="2808450" cy="2311050"/>
          </a:xfrm>
          <a:prstGeom prst="rect">
            <a:avLst/>
          </a:prstGeom>
          <a:noFill/>
          <a:ln>
            <a:noFill/>
          </a:ln>
        </p:spPr>
      </p:pic>
      <p:sp>
        <p:nvSpPr>
          <p:cNvPr id="63" name="Google Shape;63;p14"/>
          <p:cNvSpPr txBox="1"/>
          <p:nvPr/>
        </p:nvSpPr>
        <p:spPr>
          <a:xfrm>
            <a:off x="130550" y="4369563"/>
            <a:ext cx="2413500" cy="38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000" dirty="0" err="1">
                <a:solidFill>
                  <a:schemeClr val="dk1"/>
                </a:solidFill>
                <a:latin typeface="Times New Roman"/>
                <a:ea typeface="Times New Roman"/>
                <a:cs typeface="Times New Roman"/>
                <a:sym typeface="Times New Roman"/>
              </a:rPr>
              <a:t>Goriparti</a:t>
            </a:r>
            <a:r>
              <a:rPr lang="en-GB" sz="1000" dirty="0">
                <a:solidFill>
                  <a:schemeClr val="dk1"/>
                </a:solidFill>
                <a:latin typeface="Times New Roman"/>
                <a:ea typeface="Times New Roman"/>
                <a:cs typeface="Times New Roman"/>
                <a:sym typeface="Times New Roman"/>
              </a:rPr>
              <a:t> </a:t>
            </a:r>
            <a:r>
              <a:rPr lang="en-GB" sz="1000" i="1" dirty="0">
                <a:solidFill>
                  <a:schemeClr val="dk1"/>
                </a:solidFill>
                <a:latin typeface="Times New Roman"/>
                <a:ea typeface="Times New Roman"/>
                <a:cs typeface="Times New Roman"/>
                <a:sym typeface="Times New Roman"/>
              </a:rPr>
              <a:t>et al. </a:t>
            </a:r>
            <a:r>
              <a:rPr lang="en-GB" sz="1000" dirty="0">
                <a:solidFill>
                  <a:schemeClr val="dk1"/>
                </a:solidFill>
                <a:latin typeface="Times New Roman"/>
                <a:ea typeface="Times New Roman"/>
                <a:cs typeface="Times New Roman"/>
                <a:sym typeface="Times New Roman"/>
              </a:rPr>
              <a:t>J. Power Sources, 2014, 257</a:t>
            </a:r>
            <a:endParaRPr sz="1000" dirty="0">
              <a:solidFill>
                <a:schemeClr val="dk1"/>
              </a:solidFill>
              <a:latin typeface="Times New Roman"/>
              <a:ea typeface="Times New Roman"/>
              <a:cs typeface="Times New Roman"/>
              <a:sym typeface="Times New Roman"/>
            </a:endParaRPr>
          </a:p>
        </p:txBody>
      </p:sp>
      <p:pic>
        <p:nvPicPr>
          <p:cNvPr id="65" name="Google Shape;65;p14"/>
          <p:cNvPicPr preferRelativeResize="0"/>
          <p:nvPr/>
        </p:nvPicPr>
        <p:blipFill>
          <a:blip r:embed="rId4">
            <a:alphaModFix/>
          </a:blip>
          <a:stretch>
            <a:fillRect/>
          </a:stretch>
        </p:blipFill>
        <p:spPr>
          <a:xfrm>
            <a:off x="3025524" y="1949626"/>
            <a:ext cx="3280380" cy="2522825"/>
          </a:xfrm>
          <a:prstGeom prst="rect">
            <a:avLst/>
          </a:prstGeom>
          <a:noFill/>
          <a:ln>
            <a:noFill/>
          </a:ln>
        </p:spPr>
      </p:pic>
      <p:sp>
        <p:nvSpPr>
          <p:cNvPr id="8" name="Google Shape;63;p14">
            <a:extLst>
              <a:ext uri="{FF2B5EF4-FFF2-40B4-BE49-F238E27FC236}">
                <a16:creationId xmlns:a16="http://schemas.microsoft.com/office/drawing/2014/main" id="{6EEDE3AE-D60C-45F4-9A63-A060CF2B0A12}"/>
              </a:ext>
            </a:extLst>
          </p:cNvPr>
          <p:cNvSpPr txBox="1"/>
          <p:nvPr/>
        </p:nvSpPr>
        <p:spPr>
          <a:xfrm>
            <a:off x="5091852" y="4369563"/>
            <a:ext cx="1362736" cy="381000"/>
          </a:xfrm>
          <a:prstGeom prst="rect">
            <a:avLst/>
          </a:prstGeom>
          <a:noFill/>
          <a:ln>
            <a:noFill/>
          </a:ln>
        </p:spPr>
        <p:txBody>
          <a:bodyPr spcFirstLastPara="1" wrap="square" lIns="91425" tIns="91425" rIns="91425" bIns="91425" anchor="t" anchorCtr="0">
            <a:noAutofit/>
          </a:bodyPr>
          <a:lstStyle/>
          <a:p>
            <a:pPr>
              <a:lnSpc>
                <a:spcPct val="115000"/>
              </a:lnSpc>
            </a:pPr>
            <a:r>
              <a:rPr lang="en-US" altLang="zh-CN" sz="1000" dirty="0">
                <a:latin typeface="Times New Roman" panose="02020603050405020304" pitchFamily="18" charset="0"/>
                <a:cs typeface="Times New Roman" panose="02020603050405020304" pitchFamily="18" charset="0"/>
              </a:rPr>
              <a:t>www.plugincars.com</a:t>
            </a:r>
          </a:p>
          <a:p>
            <a:pPr marL="0" lvl="0" indent="0" algn="l" rtl="0">
              <a:lnSpc>
                <a:spcPct val="115000"/>
              </a:lnSpc>
              <a:spcBef>
                <a:spcPts val="0"/>
              </a:spcBef>
              <a:spcAft>
                <a:spcPts val="0"/>
              </a:spcAft>
              <a:buNone/>
            </a:pPr>
            <a:endParaRPr sz="1000" dirty="0">
              <a:solidFill>
                <a:schemeClr val="dk1"/>
              </a:solidFill>
              <a:latin typeface="Times New Roman"/>
              <a:ea typeface="Times New Roman"/>
              <a:cs typeface="Times New Roman"/>
              <a:sym typeface="Times New Roman"/>
            </a:endParaRPr>
          </a:p>
        </p:txBody>
      </p:sp>
      <p:pic>
        <p:nvPicPr>
          <p:cNvPr id="1026" name="Picture 2" descr="What are dendrites, and why do they cause fires in lithium batteries? -  Electronic Products">
            <a:extLst>
              <a:ext uri="{FF2B5EF4-FFF2-40B4-BE49-F238E27FC236}">
                <a16:creationId xmlns:a16="http://schemas.microsoft.com/office/drawing/2014/main" id="{732B0900-71CC-47CB-BF00-DC859A2A56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6475" y="2143175"/>
            <a:ext cx="2466975" cy="184785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a:extLst>
              <a:ext uri="{FF2B5EF4-FFF2-40B4-BE49-F238E27FC236}">
                <a16:creationId xmlns:a16="http://schemas.microsoft.com/office/drawing/2014/main" id="{CAD5466E-FC88-4CD4-9EE0-590FF061326B}"/>
              </a:ext>
            </a:extLst>
          </p:cNvPr>
          <p:cNvSpPr/>
          <p:nvPr/>
        </p:nvSpPr>
        <p:spPr>
          <a:xfrm>
            <a:off x="3143202" y="2711296"/>
            <a:ext cx="2874431" cy="5313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Summary</a:t>
            </a:r>
            <a:endParaRPr/>
          </a:p>
        </p:txBody>
      </p:sp>
      <p:sp>
        <p:nvSpPr>
          <p:cNvPr id="109" name="Google Shape;109;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Open discussion</a:t>
            </a:r>
            <a:endParaRPr/>
          </a:p>
        </p:txBody>
      </p:sp>
      <p:sp>
        <p:nvSpPr>
          <p:cNvPr id="115" name="Google Shape;115;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GB" sz="2400"/>
              <a:t>Introduction</a:t>
            </a:r>
            <a:endParaRPr sz="4100"/>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altLang="zh-CN" dirty="0"/>
              <a:t>Enhance Li adsorption: higher voltage &amp; suppress dendrite formation.</a:t>
            </a:r>
            <a:endParaRPr dirty="0"/>
          </a:p>
        </p:txBody>
      </p:sp>
      <p:sp>
        <p:nvSpPr>
          <p:cNvPr id="63" name="Google Shape;63;p14"/>
          <p:cNvSpPr txBox="1"/>
          <p:nvPr/>
        </p:nvSpPr>
        <p:spPr>
          <a:xfrm>
            <a:off x="922006" y="3210457"/>
            <a:ext cx="2413500" cy="38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000" dirty="0">
                <a:solidFill>
                  <a:schemeClr val="dk1"/>
                </a:solidFill>
                <a:latin typeface="Times New Roman"/>
                <a:ea typeface="Times New Roman"/>
                <a:cs typeface="Times New Roman"/>
                <a:sym typeface="Times New Roman"/>
              </a:rPr>
              <a:t>Islam </a:t>
            </a:r>
            <a:r>
              <a:rPr lang="en-GB" sz="1000" i="1" dirty="0">
                <a:solidFill>
                  <a:schemeClr val="dk1"/>
                </a:solidFill>
                <a:latin typeface="Times New Roman"/>
                <a:ea typeface="Times New Roman"/>
                <a:cs typeface="Times New Roman"/>
                <a:sym typeface="Times New Roman"/>
              </a:rPr>
              <a:t>et al. </a:t>
            </a:r>
            <a:r>
              <a:rPr lang="en-GB" sz="1000" dirty="0">
                <a:solidFill>
                  <a:schemeClr val="dk1"/>
                </a:solidFill>
                <a:latin typeface="Times New Roman"/>
                <a:ea typeface="Times New Roman"/>
                <a:cs typeface="Times New Roman"/>
                <a:sym typeface="Times New Roman"/>
              </a:rPr>
              <a:t>Chem. Soc. Rev., 2014, 43</a:t>
            </a:r>
            <a:endParaRPr sz="1000" dirty="0">
              <a:solidFill>
                <a:schemeClr val="dk1"/>
              </a:solidFill>
              <a:latin typeface="Times New Roman"/>
              <a:ea typeface="Times New Roman"/>
              <a:cs typeface="Times New Roman"/>
              <a:sym typeface="Times New Roman"/>
            </a:endParaRPr>
          </a:p>
        </p:txBody>
      </p:sp>
      <p:pic>
        <p:nvPicPr>
          <p:cNvPr id="2" name="Picture 2" descr="Lithium and sodium battery cathode materials: computational insights into  voltage, diffusion and nanostructural properties - Chemical Society Reviews  (RSC Publishing) DOI:10.1039/C3CS60199D">
            <a:extLst>
              <a:ext uri="{FF2B5EF4-FFF2-40B4-BE49-F238E27FC236}">
                <a16:creationId xmlns:a16="http://schemas.microsoft.com/office/drawing/2014/main" id="{6D25DAF8-B788-420C-ABEF-6871217F1A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550" y="2500514"/>
            <a:ext cx="2900193" cy="7099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visiting the Electroplating Process for Lithium‐Metal Anodes for Lithium‐Metal  Batteries - Sun - 2020 - Angewandte Chemie International Edition - Wiley  Online Library">
            <a:extLst>
              <a:ext uri="{FF2B5EF4-FFF2-40B4-BE49-F238E27FC236}">
                <a16:creationId xmlns:a16="http://schemas.microsoft.com/office/drawing/2014/main" id="{0DCE8820-4FFC-4A14-A1A7-45334232FD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1167" y="1772436"/>
            <a:ext cx="4664184" cy="2796439"/>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63;p14">
            <a:extLst>
              <a:ext uri="{FF2B5EF4-FFF2-40B4-BE49-F238E27FC236}">
                <a16:creationId xmlns:a16="http://schemas.microsoft.com/office/drawing/2014/main" id="{87518D2F-E112-451A-B22D-3BE9B5488753}"/>
              </a:ext>
            </a:extLst>
          </p:cNvPr>
          <p:cNvSpPr txBox="1"/>
          <p:nvPr/>
        </p:nvSpPr>
        <p:spPr>
          <a:xfrm>
            <a:off x="6545439" y="4568875"/>
            <a:ext cx="2413500" cy="38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000" dirty="0">
                <a:solidFill>
                  <a:schemeClr val="dk1"/>
                </a:solidFill>
                <a:latin typeface="Times New Roman"/>
                <a:ea typeface="Times New Roman"/>
                <a:cs typeface="Times New Roman"/>
                <a:sym typeface="Times New Roman"/>
              </a:rPr>
              <a:t>Sun </a:t>
            </a:r>
            <a:r>
              <a:rPr lang="en-GB" sz="1000" i="1" dirty="0">
                <a:solidFill>
                  <a:schemeClr val="dk1"/>
                </a:solidFill>
                <a:latin typeface="Times New Roman"/>
                <a:ea typeface="Times New Roman"/>
                <a:cs typeface="Times New Roman"/>
                <a:sym typeface="Times New Roman"/>
              </a:rPr>
              <a:t>et al. </a:t>
            </a:r>
            <a:r>
              <a:rPr lang="en-GB" sz="1000" dirty="0" err="1">
                <a:solidFill>
                  <a:schemeClr val="dk1"/>
                </a:solidFill>
                <a:latin typeface="Times New Roman"/>
                <a:ea typeface="Times New Roman"/>
                <a:cs typeface="Times New Roman"/>
                <a:sym typeface="Times New Roman"/>
              </a:rPr>
              <a:t>Angew</a:t>
            </a:r>
            <a:r>
              <a:rPr lang="en-GB" sz="1000" dirty="0">
                <a:solidFill>
                  <a:schemeClr val="dk1"/>
                </a:solidFill>
                <a:latin typeface="Times New Roman"/>
                <a:ea typeface="Times New Roman"/>
                <a:cs typeface="Times New Roman"/>
                <a:sym typeface="Times New Roman"/>
              </a:rPr>
              <a:t>. Chem., 2019, 59</a:t>
            </a:r>
            <a:endParaRPr sz="10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490223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GB" sz="2400"/>
              <a:t>Introduction</a:t>
            </a:r>
            <a:endParaRPr sz="4100"/>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altLang="zh-CN" dirty="0"/>
              <a:t>Graphene: from weak adsorption to Li aggregation.</a:t>
            </a:r>
            <a:endParaRPr dirty="0"/>
          </a:p>
        </p:txBody>
      </p:sp>
      <p:sp>
        <p:nvSpPr>
          <p:cNvPr id="63" name="Google Shape;63;p14"/>
          <p:cNvSpPr txBox="1"/>
          <p:nvPr/>
        </p:nvSpPr>
        <p:spPr>
          <a:xfrm>
            <a:off x="311699" y="1765859"/>
            <a:ext cx="8520600" cy="38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600" dirty="0">
                <a:solidFill>
                  <a:schemeClr val="dk1"/>
                </a:solidFill>
                <a:latin typeface="Times New Roman"/>
                <a:ea typeface="Times New Roman"/>
                <a:cs typeface="Times New Roman"/>
                <a:sym typeface="Times New Roman"/>
              </a:rPr>
              <a:t>Adsorption energy of Li on graphene: -1 eV ~ -1.6 eV (E</a:t>
            </a:r>
            <a:r>
              <a:rPr lang="en-GB" sz="1600" baseline="-25000" dirty="0">
                <a:solidFill>
                  <a:schemeClr val="dk1"/>
                </a:solidFill>
                <a:latin typeface="Times New Roman"/>
                <a:ea typeface="Times New Roman"/>
                <a:cs typeface="Times New Roman"/>
                <a:sym typeface="Times New Roman"/>
              </a:rPr>
              <a:t>ads</a:t>
            </a:r>
            <a:r>
              <a:rPr lang="en-GB" sz="1600" dirty="0">
                <a:solidFill>
                  <a:schemeClr val="dk1"/>
                </a:solidFill>
                <a:latin typeface="Times New Roman"/>
                <a:ea typeface="Times New Roman"/>
                <a:cs typeface="Times New Roman"/>
                <a:sym typeface="Times New Roman"/>
              </a:rPr>
              <a:t> = E</a:t>
            </a:r>
            <a:r>
              <a:rPr lang="en-GB" sz="1600" baseline="-25000" dirty="0">
                <a:solidFill>
                  <a:schemeClr val="dk1"/>
                </a:solidFill>
                <a:latin typeface="Times New Roman"/>
                <a:ea typeface="Times New Roman"/>
                <a:cs typeface="Times New Roman"/>
                <a:sym typeface="Times New Roman"/>
              </a:rPr>
              <a:t>graphene+Li </a:t>
            </a:r>
            <a:r>
              <a:rPr lang="en-GB" sz="1600" dirty="0">
                <a:solidFill>
                  <a:schemeClr val="dk1"/>
                </a:solidFill>
                <a:latin typeface="Times New Roman"/>
                <a:ea typeface="Times New Roman"/>
                <a:cs typeface="Times New Roman"/>
                <a:sym typeface="Times New Roman"/>
              </a:rPr>
              <a:t>- E</a:t>
            </a:r>
            <a:r>
              <a:rPr lang="en-GB" sz="1600" baseline="-25000" dirty="0">
                <a:solidFill>
                  <a:schemeClr val="dk1"/>
                </a:solidFill>
                <a:latin typeface="Times New Roman"/>
                <a:ea typeface="Times New Roman"/>
                <a:cs typeface="Times New Roman"/>
                <a:sym typeface="Times New Roman"/>
              </a:rPr>
              <a:t>graphene</a:t>
            </a:r>
            <a:r>
              <a:rPr lang="en-GB" sz="1600" dirty="0">
                <a:solidFill>
                  <a:schemeClr val="dk1"/>
                </a:solidFill>
                <a:latin typeface="Times New Roman"/>
                <a:ea typeface="Times New Roman"/>
                <a:cs typeface="Times New Roman"/>
                <a:sym typeface="Times New Roman"/>
              </a:rPr>
              <a:t> – E</a:t>
            </a:r>
            <a:r>
              <a:rPr lang="en-GB" sz="1600" baseline="-25000" dirty="0">
                <a:solidFill>
                  <a:schemeClr val="dk1"/>
                </a:solidFill>
                <a:latin typeface="Times New Roman"/>
                <a:ea typeface="Times New Roman"/>
                <a:cs typeface="Times New Roman"/>
                <a:sym typeface="Times New Roman"/>
              </a:rPr>
              <a:t>Li</a:t>
            </a:r>
            <a:r>
              <a:rPr lang="en-GB" sz="1600" dirty="0">
                <a:solidFill>
                  <a:schemeClr val="dk1"/>
                </a:solidFill>
                <a:latin typeface="Times New Roman"/>
                <a:ea typeface="Times New Roman"/>
                <a:cs typeface="Times New Roman"/>
                <a:sym typeface="Times New Roman"/>
              </a:rPr>
              <a:t>)</a:t>
            </a:r>
          </a:p>
          <a:p>
            <a:pPr marL="0" lvl="0" indent="0" algn="l" rtl="0">
              <a:lnSpc>
                <a:spcPct val="115000"/>
              </a:lnSpc>
              <a:spcBef>
                <a:spcPts val="0"/>
              </a:spcBef>
              <a:spcAft>
                <a:spcPts val="0"/>
              </a:spcAft>
              <a:buNone/>
            </a:pPr>
            <a:endParaRPr lang="en-GB" altLang="zh-CN" sz="16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1600" dirty="0">
                <a:solidFill>
                  <a:schemeClr val="dk1"/>
                </a:solidFill>
                <a:latin typeface="Times New Roman"/>
                <a:ea typeface="Times New Roman"/>
                <a:cs typeface="Times New Roman"/>
                <a:sym typeface="Times New Roman"/>
              </a:rPr>
              <a:t>Formation energy of Li metal: -1.9 eV</a:t>
            </a:r>
            <a:endParaRPr sz="1600" dirty="0">
              <a:solidFill>
                <a:schemeClr val="dk1"/>
              </a:solidFill>
              <a:latin typeface="Times New Roman"/>
              <a:ea typeface="Times New Roman"/>
              <a:cs typeface="Times New Roman"/>
              <a:sym typeface="Times New Roman"/>
            </a:endParaRPr>
          </a:p>
        </p:txBody>
      </p:sp>
      <p:sp>
        <p:nvSpPr>
          <p:cNvPr id="11" name="Google Shape;63;p14">
            <a:extLst>
              <a:ext uri="{FF2B5EF4-FFF2-40B4-BE49-F238E27FC236}">
                <a16:creationId xmlns:a16="http://schemas.microsoft.com/office/drawing/2014/main" id="{87518D2F-E112-451A-B22D-3BE9B5488753}"/>
              </a:ext>
            </a:extLst>
          </p:cNvPr>
          <p:cNvSpPr txBox="1"/>
          <p:nvPr/>
        </p:nvSpPr>
        <p:spPr>
          <a:xfrm>
            <a:off x="5830822" y="4568875"/>
            <a:ext cx="2413500" cy="38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000" dirty="0">
                <a:solidFill>
                  <a:schemeClr val="dk1"/>
                </a:solidFill>
                <a:latin typeface="Times New Roman"/>
                <a:ea typeface="Times New Roman"/>
                <a:cs typeface="Times New Roman"/>
                <a:sym typeface="Times New Roman"/>
              </a:rPr>
              <a:t>Shaidu </a:t>
            </a:r>
            <a:r>
              <a:rPr lang="en-GB" sz="1000" i="1" dirty="0">
                <a:solidFill>
                  <a:schemeClr val="dk1"/>
                </a:solidFill>
                <a:latin typeface="Times New Roman"/>
                <a:ea typeface="Times New Roman"/>
                <a:cs typeface="Times New Roman"/>
                <a:sym typeface="Times New Roman"/>
              </a:rPr>
              <a:t>et al. </a:t>
            </a:r>
            <a:r>
              <a:rPr lang="en-GB" sz="1000" dirty="0">
                <a:solidFill>
                  <a:schemeClr val="dk1"/>
                </a:solidFill>
                <a:latin typeface="Times New Roman"/>
                <a:ea typeface="Times New Roman"/>
                <a:cs typeface="Times New Roman"/>
                <a:sym typeface="Times New Roman"/>
              </a:rPr>
              <a:t>J. Phys. Chem. C, 2018, 122</a:t>
            </a:r>
            <a:endParaRPr sz="1000" dirty="0">
              <a:solidFill>
                <a:schemeClr val="dk1"/>
              </a:solidFill>
              <a:latin typeface="Times New Roman"/>
              <a:ea typeface="Times New Roman"/>
              <a:cs typeface="Times New Roman"/>
              <a:sym typeface="Times New Roman"/>
            </a:endParaRPr>
          </a:p>
        </p:txBody>
      </p:sp>
      <p:pic>
        <p:nvPicPr>
          <p:cNvPr id="4" name="图片 3" descr="图片包含 图示&#10;&#10;描述已自动生成">
            <a:extLst>
              <a:ext uri="{FF2B5EF4-FFF2-40B4-BE49-F238E27FC236}">
                <a16:creationId xmlns:a16="http://schemas.microsoft.com/office/drawing/2014/main" id="{DEBE9C03-C8A1-4B73-9B0C-9545D4B52392}"/>
              </a:ext>
            </a:extLst>
          </p:cNvPr>
          <p:cNvPicPr>
            <a:picLocks noChangeAspect="1"/>
          </p:cNvPicPr>
          <p:nvPr/>
        </p:nvPicPr>
        <p:blipFill>
          <a:blip r:embed="rId3"/>
          <a:stretch>
            <a:fillRect/>
          </a:stretch>
        </p:blipFill>
        <p:spPr>
          <a:xfrm>
            <a:off x="845244" y="2793009"/>
            <a:ext cx="7230676" cy="1775866"/>
          </a:xfrm>
          <a:prstGeom prst="rect">
            <a:avLst/>
          </a:prstGeom>
        </p:spPr>
      </p:pic>
    </p:spTree>
    <p:extLst>
      <p:ext uri="{BB962C8B-B14F-4D97-AF65-F5344CB8AC3E}">
        <p14:creationId xmlns:p14="http://schemas.microsoft.com/office/powerpoint/2010/main" val="591255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GB" sz="2400"/>
              <a:t>Introduction</a:t>
            </a:r>
            <a:endParaRPr sz="4100"/>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altLang="zh-CN" dirty="0"/>
              <a:t>Adsorption energy and electronic energy level.</a:t>
            </a:r>
            <a:endParaRPr dirty="0"/>
          </a:p>
        </p:txBody>
      </p:sp>
      <p:sp>
        <p:nvSpPr>
          <p:cNvPr id="11" name="Google Shape;63;p14">
            <a:extLst>
              <a:ext uri="{FF2B5EF4-FFF2-40B4-BE49-F238E27FC236}">
                <a16:creationId xmlns:a16="http://schemas.microsoft.com/office/drawing/2014/main" id="{87518D2F-E112-451A-B22D-3BE9B5488753}"/>
              </a:ext>
            </a:extLst>
          </p:cNvPr>
          <p:cNvSpPr txBox="1"/>
          <p:nvPr/>
        </p:nvSpPr>
        <p:spPr>
          <a:xfrm>
            <a:off x="375476" y="4824901"/>
            <a:ext cx="2805716" cy="381000"/>
          </a:xfrm>
          <a:prstGeom prst="rect">
            <a:avLst/>
          </a:prstGeom>
          <a:noFill/>
          <a:ln>
            <a:noFill/>
          </a:ln>
        </p:spPr>
        <p:txBody>
          <a:bodyPr spcFirstLastPara="1" wrap="square" lIns="91425" tIns="91425" rIns="91425" bIns="91425" anchor="t" anchorCtr="0">
            <a:noAutofit/>
          </a:bodyPr>
          <a:lstStyle/>
          <a:p>
            <a:pPr lvl="0">
              <a:lnSpc>
                <a:spcPct val="115000"/>
              </a:lnSpc>
            </a:pPr>
            <a:r>
              <a:rPr lang="fr-FR" sz="1000" dirty="0">
                <a:solidFill>
                  <a:schemeClr val="dk1"/>
                </a:solidFill>
                <a:latin typeface="Times New Roman"/>
                <a:ea typeface="Times New Roman"/>
                <a:cs typeface="Times New Roman"/>
                <a:sym typeface="Times New Roman"/>
              </a:rPr>
              <a:t>Cherkashinin </a:t>
            </a:r>
            <a:r>
              <a:rPr lang="fr-FR" sz="1000" i="1" dirty="0">
                <a:solidFill>
                  <a:schemeClr val="dk1"/>
                </a:solidFill>
                <a:latin typeface="Times New Roman"/>
                <a:ea typeface="Times New Roman"/>
                <a:cs typeface="Times New Roman"/>
                <a:sym typeface="Times New Roman"/>
              </a:rPr>
              <a:t>et al. </a:t>
            </a:r>
            <a:r>
              <a:rPr lang="fr-FR" sz="1000" dirty="0">
                <a:solidFill>
                  <a:schemeClr val="dk1"/>
                </a:solidFill>
                <a:latin typeface="Times New Roman"/>
                <a:ea typeface="Times New Roman"/>
                <a:cs typeface="Times New Roman"/>
                <a:sym typeface="Times New Roman"/>
              </a:rPr>
              <a:t>J. Electrochem. Soc 2019, 166</a:t>
            </a:r>
          </a:p>
        </p:txBody>
      </p:sp>
      <p:pic>
        <p:nvPicPr>
          <p:cNvPr id="7" name="图片 6" descr="手机屏幕截图&#10;&#10;描述已自动生成">
            <a:extLst>
              <a:ext uri="{FF2B5EF4-FFF2-40B4-BE49-F238E27FC236}">
                <a16:creationId xmlns:a16="http://schemas.microsoft.com/office/drawing/2014/main" id="{EB637F5B-2009-4847-BFB7-EF2145362D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367" y="1816206"/>
            <a:ext cx="2623930" cy="3059502"/>
          </a:xfrm>
          <a:prstGeom prst="rect">
            <a:avLst/>
          </a:prstGeom>
        </p:spPr>
      </p:pic>
      <p:pic>
        <p:nvPicPr>
          <p:cNvPr id="2" name="图片 1">
            <a:extLst>
              <a:ext uri="{FF2B5EF4-FFF2-40B4-BE49-F238E27FC236}">
                <a16:creationId xmlns:a16="http://schemas.microsoft.com/office/drawing/2014/main" id="{8D6CF28B-BCB3-410C-8AA3-28851E98F2D7}"/>
              </a:ext>
            </a:extLst>
          </p:cNvPr>
          <p:cNvPicPr>
            <a:picLocks noChangeAspect="1"/>
          </p:cNvPicPr>
          <p:nvPr/>
        </p:nvPicPr>
        <p:blipFill>
          <a:blip r:embed="rId4"/>
          <a:stretch>
            <a:fillRect/>
          </a:stretch>
        </p:blipFill>
        <p:spPr>
          <a:xfrm>
            <a:off x="3168103" y="1528141"/>
            <a:ext cx="3827392" cy="3146760"/>
          </a:xfrm>
          <a:prstGeom prst="rect">
            <a:avLst/>
          </a:prstGeom>
        </p:spPr>
      </p:pic>
      <p:sp>
        <p:nvSpPr>
          <p:cNvPr id="9" name="Google Shape;63;p14">
            <a:extLst>
              <a:ext uri="{FF2B5EF4-FFF2-40B4-BE49-F238E27FC236}">
                <a16:creationId xmlns:a16="http://schemas.microsoft.com/office/drawing/2014/main" id="{8A37132F-46F0-481B-A8B9-8081338D3C08}"/>
              </a:ext>
            </a:extLst>
          </p:cNvPr>
          <p:cNvSpPr txBox="1"/>
          <p:nvPr/>
        </p:nvSpPr>
        <p:spPr>
          <a:xfrm>
            <a:off x="5927222" y="4760640"/>
            <a:ext cx="2805716" cy="381000"/>
          </a:xfrm>
          <a:prstGeom prst="rect">
            <a:avLst/>
          </a:prstGeom>
          <a:noFill/>
          <a:ln>
            <a:noFill/>
          </a:ln>
        </p:spPr>
        <p:txBody>
          <a:bodyPr spcFirstLastPara="1" wrap="square" lIns="91425" tIns="91425" rIns="91425" bIns="91425" anchor="t" anchorCtr="0">
            <a:noAutofit/>
          </a:bodyPr>
          <a:lstStyle/>
          <a:p>
            <a:pPr lvl="0">
              <a:lnSpc>
                <a:spcPct val="115000"/>
              </a:lnSpc>
            </a:pPr>
            <a:r>
              <a:rPr lang="fr-FR" sz="1000" dirty="0">
                <a:solidFill>
                  <a:schemeClr val="dk1"/>
                </a:solidFill>
                <a:latin typeface="Times New Roman"/>
                <a:ea typeface="Times New Roman"/>
                <a:cs typeface="Times New Roman"/>
                <a:sym typeface="Times New Roman"/>
              </a:rPr>
              <a:t>Gong </a:t>
            </a:r>
            <a:r>
              <a:rPr lang="fr-FR" sz="1000" i="1" dirty="0">
                <a:solidFill>
                  <a:schemeClr val="dk1"/>
                </a:solidFill>
                <a:latin typeface="Times New Roman"/>
                <a:ea typeface="Times New Roman"/>
                <a:cs typeface="Times New Roman"/>
                <a:sym typeface="Times New Roman"/>
              </a:rPr>
              <a:t>et al. </a:t>
            </a:r>
            <a:r>
              <a:rPr lang="fr-FR" sz="1000" dirty="0">
                <a:solidFill>
                  <a:schemeClr val="dk1"/>
                </a:solidFill>
                <a:latin typeface="Times New Roman"/>
                <a:ea typeface="Times New Roman"/>
                <a:cs typeface="Times New Roman"/>
                <a:sym typeface="Times New Roman"/>
              </a:rPr>
              <a:t>in preparation</a:t>
            </a:r>
          </a:p>
        </p:txBody>
      </p:sp>
      <p:pic>
        <p:nvPicPr>
          <p:cNvPr id="3" name="图片 2">
            <a:extLst>
              <a:ext uri="{FF2B5EF4-FFF2-40B4-BE49-F238E27FC236}">
                <a16:creationId xmlns:a16="http://schemas.microsoft.com/office/drawing/2014/main" id="{F0B4816C-07E9-412B-ABF9-3946B6673F7D}"/>
              </a:ext>
            </a:extLst>
          </p:cNvPr>
          <p:cNvPicPr>
            <a:picLocks noChangeAspect="1"/>
          </p:cNvPicPr>
          <p:nvPr/>
        </p:nvPicPr>
        <p:blipFill rotWithShape="1">
          <a:blip r:embed="rId5"/>
          <a:srcRect r="295" b="14401"/>
          <a:stretch/>
        </p:blipFill>
        <p:spPr>
          <a:xfrm>
            <a:off x="6446587" y="3335873"/>
            <a:ext cx="2589837" cy="383200"/>
          </a:xfrm>
          <a:prstGeom prst="rect">
            <a:avLst/>
          </a:prstGeom>
        </p:spPr>
      </p:pic>
    </p:spTree>
    <p:extLst>
      <p:ext uri="{BB962C8B-B14F-4D97-AF65-F5344CB8AC3E}">
        <p14:creationId xmlns:p14="http://schemas.microsoft.com/office/powerpoint/2010/main" val="3696755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GB" sz="2400"/>
              <a:t>Introduction</a:t>
            </a:r>
            <a:endParaRPr sz="4100"/>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altLang="zh-CN" dirty="0"/>
              <a:t>Lowering fermi level: doping &amp; functionalization</a:t>
            </a:r>
            <a:endParaRPr dirty="0"/>
          </a:p>
        </p:txBody>
      </p:sp>
      <p:sp>
        <p:nvSpPr>
          <p:cNvPr id="8" name="Google Shape;63;p14">
            <a:extLst>
              <a:ext uri="{FF2B5EF4-FFF2-40B4-BE49-F238E27FC236}">
                <a16:creationId xmlns:a16="http://schemas.microsoft.com/office/drawing/2014/main" id="{75BB095F-635E-4DFB-86D3-78B8235B5ACA}"/>
              </a:ext>
            </a:extLst>
          </p:cNvPr>
          <p:cNvSpPr txBox="1"/>
          <p:nvPr/>
        </p:nvSpPr>
        <p:spPr>
          <a:xfrm>
            <a:off x="311699" y="1765859"/>
            <a:ext cx="8520600" cy="38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ltLang="zh-CN" sz="1600" dirty="0">
                <a:solidFill>
                  <a:schemeClr val="dk1"/>
                </a:solidFill>
                <a:latin typeface="Times New Roman"/>
                <a:ea typeface="Times New Roman"/>
                <a:cs typeface="Times New Roman"/>
                <a:sym typeface="Times New Roman"/>
              </a:rPr>
              <a:t>Doping: remove electrons out from the materials.</a:t>
            </a:r>
          </a:p>
          <a:p>
            <a:pPr marL="0" lvl="0" indent="0" algn="l" rtl="0">
              <a:lnSpc>
                <a:spcPct val="115000"/>
              </a:lnSpc>
              <a:spcBef>
                <a:spcPts val="0"/>
              </a:spcBef>
              <a:spcAft>
                <a:spcPts val="0"/>
              </a:spcAft>
              <a:buNone/>
            </a:pPr>
            <a:endParaRPr lang="en-GB" altLang="zh-CN" sz="16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1600" dirty="0">
                <a:solidFill>
                  <a:schemeClr val="dk1"/>
                </a:solidFill>
                <a:latin typeface="Times New Roman"/>
                <a:ea typeface="Times New Roman"/>
                <a:cs typeface="Times New Roman"/>
                <a:sym typeface="Times New Roman"/>
              </a:rPr>
              <a:t>Functionalization: form dipoles</a:t>
            </a:r>
            <a:endParaRPr sz="1600" dirty="0">
              <a:solidFill>
                <a:schemeClr val="dk1"/>
              </a:solidFill>
              <a:latin typeface="Times New Roman"/>
              <a:ea typeface="Times New Roman"/>
              <a:cs typeface="Times New Roman"/>
              <a:sym typeface="Times New Roman"/>
            </a:endParaRPr>
          </a:p>
        </p:txBody>
      </p:sp>
      <p:pic>
        <p:nvPicPr>
          <p:cNvPr id="4" name="图片 3">
            <a:extLst>
              <a:ext uri="{FF2B5EF4-FFF2-40B4-BE49-F238E27FC236}">
                <a16:creationId xmlns:a16="http://schemas.microsoft.com/office/drawing/2014/main" id="{8BDEAE83-1590-4375-86EB-204302C9B666}"/>
              </a:ext>
            </a:extLst>
          </p:cNvPr>
          <p:cNvPicPr>
            <a:picLocks noChangeAspect="1"/>
          </p:cNvPicPr>
          <p:nvPr/>
        </p:nvPicPr>
        <p:blipFill>
          <a:blip r:embed="rId3"/>
          <a:stretch>
            <a:fillRect/>
          </a:stretch>
        </p:blipFill>
        <p:spPr>
          <a:xfrm>
            <a:off x="732824" y="2996642"/>
            <a:ext cx="3190875" cy="1771650"/>
          </a:xfrm>
          <a:prstGeom prst="rect">
            <a:avLst/>
          </a:prstGeom>
        </p:spPr>
      </p:pic>
      <p:pic>
        <p:nvPicPr>
          <p:cNvPr id="5" name="图片 4">
            <a:extLst>
              <a:ext uri="{FF2B5EF4-FFF2-40B4-BE49-F238E27FC236}">
                <a16:creationId xmlns:a16="http://schemas.microsoft.com/office/drawing/2014/main" id="{25FAC957-BB09-4A4D-B3C7-1D8B8579E89D}"/>
              </a:ext>
            </a:extLst>
          </p:cNvPr>
          <p:cNvPicPr>
            <a:picLocks noChangeAspect="1"/>
          </p:cNvPicPr>
          <p:nvPr/>
        </p:nvPicPr>
        <p:blipFill>
          <a:blip r:embed="rId4"/>
          <a:stretch>
            <a:fillRect/>
          </a:stretch>
        </p:blipFill>
        <p:spPr>
          <a:xfrm>
            <a:off x="4495160" y="1663356"/>
            <a:ext cx="4572000" cy="2394637"/>
          </a:xfrm>
          <a:prstGeom prst="rect">
            <a:avLst/>
          </a:prstGeom>
        </p:spPr>
      </p:pic>
      <p:sp>
        <p:nvSpPr>
          <p:cNvPr id="13" name="Google Shape;63;p14">
            <a:extLst>
              <a:ext uri="{FF2B5EF4-FFF2-40B4-BE49-F238E27FC236}">
                <a16:creationId xmlns:a16="http://schemas.microsoft.com/office/drawing/2014/main" id="{6F6E0770-8E65-4FA8-8F5A-B76B0D836015}"/>
              </a:ext>
            </a:extLst>
          </p:cNvPr>
          <p:cNvSpPr txBox="1"/>
          <p:nvPr/>
        </p:nvSpPr>
        <p:spPr>
          <a:xfrm>
            <a:off x="6199973" y="4076913"/>
            <a:ext cx="2805716" cy="381000"/>
          </a:xfrm>
          <a:prstGeom prst="rect">
            <a:avLst/>
          </a:prstGeom>
          <a:noFill/>
          <a:ln>
            <a:noFill/>
          </a:ln>
        </p:spPr>
        <p:txBody>
          <a:bodyPr spcFirstLastPara="1" wrap="square" lIns="91425" tIns="91425" rIns="91425" bIns="91425" anchor="t" anchorCtr="0">
            <a:noAutofit/>
          </a:bodyPr>
          <a:lstStyle/>
          <a:p>
            <a:pPr lvl="0">
              <a:lnSpc>
                <a:spcPct val="115000"/>
              </a:lnSpc>
            </a:pPr>
            <a:r>
              <a:rPr lang="fr-FR" sz="1000" dirty="0">
                <a:solidFill>
                  <a:schemeClr val="dk1"/>
                </a:solidFill>
                <a:latin typeface="Times New Roman"/>
                <a:ea typeface="Times New Roman"/>
                <a:cs typeface="Times New Roman"/>
                <a:sym typeface="Times New Roman"/>
              </a:rPr>
              <a:t>Naghdi </a:t>
            </a:r>
            <a:r>
              <a:rPr lang="fr-FR" sz="1000" i="1" dirty="0">
                <a:solidFill>
                  <a:schemeClr val="dk1"/>
                </a:solidFill>
                <a:latin typeface="Times New Roman"/>
                <a:ea typeface="Times New Roman"/>
                <a:cs typeface="Times New Roman"/>
                <a:sym typeface="Times New Roman"/>
              </a:rPr>
              <a:t>et al. </a:t>
            </a:r>
            <a:r>
              <a:rPr lang="fr-FR" sz="1000" dirty="0">
                <a:solidFill>
                  <a:schemeClr val="dk1"/>
                </a:solidFill>
                <a:latin typeface="Times New Roman"/>
                <a:ea typeface="Times New Roman"/>
                <a:cs typeface="Times New Roman"/>
                <a:sym typeface="Times New Roman"/>
              </a:rPr>
              <a:t>https://arxiv.org/pdf/1905.06594</a:t>
            </a:r>
          </a:p>
        </p:txBody>
      </p:sp>
      <p:sp>
        <p:nvSpPr>
          <p:cNvPr id="14" name="Google Shape;63;p14">
            <a:extLst>
              <a:ext uri="{FF2B5EF4-FFF2-40B4-BE49-F238E27FC236}">
                <a16:creationId xmlns:a16="http://schemas.microsoft.com/office/drawing/2014/main" id="{DB906496-6BA5-402A-B8CF-B9FFDF5AB71E}"/>
              </a:ext>
            </a:extLst>
          </p:cNvPr>
          <p:cNvSpPr txBox="1"/>
          <p:nvPr/>
        </p:nvSpPr>
        <p:spPr>
          <a:xfrm>
            <a:off x="942672" y="4768292"/>
            <a:ext cx="3168286" cy="381000"/>
          </a:xfrm>
          <a:prstGeom prst="rect">
            <a:avLst/>
          </a:prstGeom>
          <a:noFill/>
          <a:ln>
            <a:noFill/>
          </a:ln>
        </p:spPr>
        <p:txBody>
          <a:bodyPr spcFirstLastPara="1" wrap="square" lIns="91425" tIns="91425" rIns="91425" bIns="91425" anchor="t" anchorCtr="0">
            <a:noAutofit/>
          </a:bodyPr>
          <a:lstStyle/>
          <a:p>
            <a:pPr lvl="0">
              <a:lnSpc>
                <a:spcPct val="115000"/>
              </a:lnSpc>
            </a:pPr>
            <a:r>
              <a:rPr lang="fr-FR" sz="1000" dirty="0">
                <a:solidFill>
                  <a:schemeClr val="dk1"/>
                </a:solidFill>
                <a:latin typeface="Times New Roman"/>
                <a:ea typeface="Times New Roman"/>
                <a:cs typeface="Times New Roman"/>
                <a:sym typeface="Times New Roman"/>
              </a:rPr>
              <a:t>Kaja </a:t>
            </a:r>
            <a:r>
              <a:rPr lang="fr-FR" sz="1000" i="1" dirty="0">
                <a:solidFill>
                  <a:schemeClr val="dk1"/>
                </a:solidFill>
                <a:latin typeface="Times New Roman"/>
                <a:ea typeface="Times New Roman"/>
                <a:cs typeface="Times New Roman"/>
                <a:sym typeface="Times New Roman"/>
              </a:rPr>
              <a:t>et al. </a:t>
            </a:r>
            <a:r>
              <a:rPr lang="fr-FR" sz="1000" dirty="0">
                <a:solidFill>
                  <a:schemeClr val="dk1"/>
                </a:solidFill>
                <a:latin typeface="Times New Roman"/>
                <a:ea typeface="Times New Roman"/>
                <a:cs typeface="Times New Roman"/>
                <a:sym typeface="Times New Roman"/>
              </a:rPr>
              <a:t>https://tel.archives-ouvertes.fr/tel-00515370</a:t>
            </a:r>
          </a:p>
        </p:txBody>
      </p:sp>
    </p:spTree>
    <p:extLst>
      <p:ext uri="{BB962C8B-B14F-4D97-AF65-F5344CB8AC3E}">
        <p14:creationId xmlns:p14="http://schemas.microsoft.com/office/powerpoint/2010/main" val="3954554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GB" sz="2400" dirty="0"/>
              <a:t>Methods</a:t>
            </a:r>
            <a:endParaRPr sz="4100" dirty="0"/>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altLang="zh-CN" dirty="0"/>
              <a:t>Structure construction: B-doped graphene &amp; F-functionalized graphene &amp; vacancy</a:t>
            </a:r>
            <a:endParaRPr dirty="0"/>
          </a:p>
        </p:txBody>
      </p:sp>
      <p:sp>
        <p:nvSpPr>
          <p:cNvPr id="8" name="Google Shape;63;p14">
            <a:extLst>
              <a:ext uri="{FF2B5EF4-FFF2-40B4-BE49-F238E27FC236}">
                <a16:creationId xmlns:a16="http://schemas.microsoft.com/office/drawing/2014/main" id="{75BB095F-635E-4DFB-86D3-78B8235B5ACA}"/>
              </a:ext>
            </a:extLst>
          </p:cNvPr>
          <p:cNvSpPr txBox="1"/>
          <p:nvPr/>
        </p:nvSpPr>
        <p:spPr>
          <a:xfrm>
            <a:off x="311699" y="1765859"/>
            <a:ext cx="8520600" cy="38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ltLang="zh-CN" sz="1600" dirty="0">
                <a:solidFill>
                  <a:schemeClr val="dk1"/>
                </a:solidFill>
                <a:latin typeface="Times New Roman"/>
                <a:ea typeface="Times New Roman"/>
                <a:cs typeface="Times New Roman"/>
                <a:sym typeface="Times New Roman"/>
              </a:rPr>
              <a:t>5*5 supercell (50 Carbon atoms): low defect concentration &amp; interaction between periodic images</a:t>
            </a:r>
          </a:p>
        </p:txBody>
      </p:sp>
      <p:pic>
        <p:nvPicPr>
          <p:cNvPr id="6" name="图片 5">
            <a:extLst>
              <a:ext uri="{FF2B5EF4-FFF2-40B4-BE49-F238E27FC236}">
                <a16:creationId xmlns:a16="http://schemas.microsoft.com/office/drawing/2014/main" id="{3A658CE4-7909-48AA-89D5-58E42A647EE1}"/>
              </a:ext>
            </a:extLst>
          </p:cNvPr>
          <p:cNvPicPr>
            <a:picLocks noChangeAspect="1"/>
          </p:cNvPicPr>
          <p:nvPr/>
        </p:nvPicPr>
        <p:blipFill>
          <a:blip r:embed="rId3"/>
          <a:stretch>
            <a:fillRect/>
          </a:stretch>
        </p:blipFill>
        <p:spPr>
          <a:xfrm>
            <a:off x="2650991" y="2387874"/>
            <a:ext cx="3529973" cy="2181001"/>
          </a:xfrm>
          <a:prstGeom prst="rect">
            <a:avLst/>
          </a:prstGeom>
        </p:spPr>
      </p:pic>
    </p:spTree>
    <p:extLst>
      <p:ext uri="{BB962C8B-B14F-4D97-AF65-F5344CB8AC3E}">
        <p14:creationId xmlns:p14="http://schemas.microsoft.com/office/powerpoint/2010/main" val="3470478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GB" sz="2400" dirty="0"/>
              <a:t>Methods</a:t>
            </a:r>
            <a:endParaRPr sz="4100" dirty="0"/>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altLang="zh-CN" dirty="0"/>
              <a:t>Structure construction: B-doped graphene &amp; F-functionalized graphene &amp; vacancy</a:t>
            </a:r>
            <a:endParaRPr dirty="0"/>
          </a:p>
        </p:txBody>
      </p:sp>
      <p:pic>
        <p:nvPicPr>
          <p:cNvPr id="4" name="图片 3">
            <a:extLst>
              <a:ext uri="{FF2B5EF4-FFF2-40B4-BE49-F238E27FC236}">
                <a16:creationId xmlns:a16="http://schemas.microsoft.com/office/drawing/2014/main" id="{95E38E78-B04B-4CBA-8391-4F1E8C59971D}"/>
              </a:ext>
            </a:extLst>
          </p:cNvPr>
          <p:cNvPicPr>
            <a:picLocks noChangeAspect="1"/>
          </p:cNvPicPr>
          <p:nvPr/>
        </p:nvPicPr>
        <p:blipFill>
          <a:blip r:embed="rId3"/>
          <a:stretch>
            <a:fillRect/>
          </a:stretch>
        </p:blipFill>
        <p:spPr>
          <a:xfrm>
            <a:off x="3050241" y="2164497"/>
            <a:ext cx="2699969" cy="1650534"/>
          </a:xfrm>
          <a:prstGeom prst="rect">
            <a:avLst/>
          </a:prstGeom>
        </p:spPr>
      </p:pic>
      <p:pic>
        <p:nvPicPr>
          <p:cNvPr id="5" name="图片 4">
            <a:extLst>
              <a:ext uri="{FF2B5EF4-FFF2-40B4-BE49-F238E27FC236}">
                <a16:creationId xmlns:a16="http://schemas.microsoft.com/office/drawing/2014/main" id="{38F8CE58-8A68-45A6-8334-D69BA3D9F66F}"/>
              </a:ext>
            </a:extLst>
          </p:cNvPr>
          <p:cNvPicPr>
            <a:picLocks noChangeAspect="1"/>
          </p:cNvPicPr>
          <p:nvPr/>
        </p:nvPicPr>
        <p:blipFill>
          <a:blip r:embed="rId4"/>
          <a:stretch>
            <a:fillRect/>
          </a:stretch>
        </p:blipFill>
        <p:spPr>
          <a:xfrm>
            <a:off x="105791" y="2164497"/>
            <a:ext cx="2652777" cy="1650534"/>
          </a:xfrm>
          <a:prstGeom prst="rect">
            <a:avLst/>
          </a:prstGeom>
        </p:spPr>
      </p:pic>
      <p:pic>
        <p:nvPicPr>
          <p:cNvPr id="6" name="图片 5">
            <a:extLst>
              <a:ext uri="{FF2B5EF4-FFF2-40B4-BE49-F238E27FC236}">
                <a16:creationId xmlns:a16="http://schemas.microsoft.com/office/drawing/2014/main" id="{7350CEBF-DFD8-4546-B95F-1F5AFA755DAB}"/>
              </a:ext>
            </a:extLst>
          </p:cNvPr>
          <p:cNvPicPr>
            <a:picLocks noChangeAspect="1"/>
          </p:cNvPicPr>
          <p:nvPr/>
        </p:nvPicPr>
        <p:blipFill>
          <a:blip r:embed="rId5"/>
          <a:stretch>
            <a:fillRect/>
          </a:stretch>
        </p:blipFill>
        <p:spPr>
          <a:xfrm>
            <a:off x="6114748" y="2164498"/>
            <a:ext cx="2652777" cy="1678556"/>
          </a:xfrm>
          <a:prstGeom prst="rect">
            <a:avLst/>
          </a:prstGeom>
        </p:spPr>
      </p:pic>
      <p:sp>
        <p:nvSpPr>
          <p:cNvPr id="10" name="Google Shape;63;p14">
            <a:extLst>
              <a:ext uri="{FF2B5EF4-FFF2-40B4-BE49-F238E27FC236}">
                <a16:creationId xmlns:a16="http://schemas.microsoft.com/office/drawing/2014/main" id="{A2A24C1C-829D-4D35-8C9F-7F5E6426B6B5}"/>
              </a:ext>
            </a:extLst>
          </p:cNvPr>
          <p:cNvSpPr txBox="1"/>
          <p:nvPr/>
        </p:nvSpPr>
        <p:spPr>
          <a:xfrm>
            <a:off x="311699" y="1627547"/>
            <a:ext cx="8520600" cy="38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ltLang="zh-CN" sz="1600" dirty="0">
                <a:solidFill>
                  <a:schemeClr val="dk1"/>
                </a:solidFill>
                <a:latin typeface="Times New Roman"/>
                <a:ea typeface="Times New Roman"/>
                <a:cs typeface="Times New Roman"/>
                <a:sym typeface="Times New Roman"/>
              </a:rPr>
              <a:t>               C</a:t>
            </a:r>
            <a:r>
              <a:rPr lang="en-GB" altLang="zh-CN" sz="1600" baseline="-25000" dirty="0">
                <a:solidFill>
                  <a:schemeClr val="dk1"/>
                </a:solidFill>
                <a:latin typeface="Times New Roman"/>
                <a:ea typeface="Times New Roman"/>
                <a:cs typeface="Times New Roman"/>
                <a:sym typeface="Times New Roman"/>
              </a:rPr>
              <a:t>49</a:t>
            </a:r>
            <a:r>
              <a:rPr lang="en-GB" altLang="zh-CN" sz="1600" dirty="0">
                <a:solidFill>
                  <a:schemeClr val="dk1"/>
                </a:solidFill>
                <a:latin typeface="Times New Roman"/>
                <a:ea typeface="Times New Roman"/>
                <a:cs typeface="Times New Roman"/>
                <a:sym typeface="Times New Roman"/>
              </a:rPr>
              <a:t>BLi                                              C</a:t>
            </a:r>
            <a:r>
              <a:rPr lang="en-GB" altLang="zh-CN" sz="1600" baseline="-25000" dirty="0">
                <a:solidFill>
                  <a:schemeClr val="dk1"/>
                </a:solidFill>
                <a:latin typeface="Times New Roman"/>
                <a:ea typeface="Times New Roman"/>
                <a:cs typeface="Times New Roman"/>
                <a:sym typeface="Times New Roman"/>
              </a:rPr>
              <a:t>48</a:t>
            </a:r>
            <a:r>
              <a:rPr lang="en-GB" altLang="zh-CN" sz="1600" dirty="0">
                <a:solidFill>
                  <a:schemeClr val="dk1"/>
                </a:solidFill>
                <a:latin typeface="Times New Roman"/>
                <a:ea typeface="Times New Roman"/>
                <a:cs typeface="Times New Roman"/>
                <a:sym typeface="Times New Roman"/>
              </a:rPr>
              <a:t>B</a:t>
            </a:r>
            <a:r>
              <a:rPr lang="en-GB" altLang="zh-CN" sz="1600" baseline="-25000" dirty="0">
                <a:solidFill>
                  <a:schemeClr val="dk1"/>
                </a:solidFill>
                <a:latin typeface="Times New Roman"/>
                <a:ea typeface="Times New Roman"/>
                <a:cs typeface="Times New Roman"/>
                <a:sym typeface="Times New Roman"/>
              </a:rPr>
              <a:t>2</a:t>
            </a:r>
            <a:r>
              <a:rPr lang="en-GB" altLang="zh-CN" sz="1600" dirty="0">
                <a:solidFill>
                  <a:schemeClr val="dk1"/>
                </a:solidFill>
                <a:latin typeface="Times New Roman"/>
                <a:ea typeface="Times New Roman"/>
                <a:cs typeface="Times New Roman"/>
                <a:sym typeface="Times New Roman"/>
              </a:rPr>
              <a:t>Li                                                C</a:t>
            </a:r>
            <a:r>
              <a:rPr lang="en-GB" altLang="zh-CN" sz="1600" baseline="-25000" dirty="0">
                <a:solidFill>
                  <a:schemeClr val="dk1"/>
                </a:solidFill>
                <a:latin typeface="Times New Roman"/>
                <a:ea typeface="Times New Roman"/>
                <a:cs typeface="Times New Roman"/>
                <a:sym typeface="Times New Roman"/>
              </a:rPr>
              <a:t>47</a:t>
            </a:r>
            <a:r>
              <a:rPr lang="en-GB" altLang="zh-CN" sz="1600" dirty="0">
                <a:solidFill>
                  <a:schemeClr val="dk1"/>
                </a:solidFill>
                <a:latin typeface="Times New Roman"/>
                <a:ea typeface="Times New Roman"/>
                <a:cs typeface="Times New Roman"/>
                <a:sym typeface="Times New Roman"/>
              </a:rPr>
              <a:t>B</a:t>
            </a:r>
            <a:r>
              <a:rPr lang="en-GB" altLang="zh-CN" sz="1600" baseline="-25000" dirty="0">
                <a:solidFill>
                  <a:schemeClr val="dk1"/>
                </a:solidFill>
                <a:latin typeface="Times New Roman"/>
                <a:ea typeface="Times New Roman"/>
                <a:cs typeface="Times New Roman"/>
                <a:sym typeface="Times New Roman"/>
              </a:rPr>
              <a:t>3</a:t>
            </a:r>
            <a:r>
              <a:rPr lang="en-GB" altLang="zh-CN" sz="1600" dirty="0">
                <a:solidFill>
                  <a:schemeClr val="dk1"/>
                </a:solidFill>
                <a:latin typeface="Times New Roman"/>
                <a:ea typeface="Times New Roman"/>
                <a:cs typeface="Times New Roman"/>
                <a:sym typeface="Times New Roman"/>
              </a:rPr>
              <a:t>Li</a:t>
            </a:r>
          </a:p>
          <a:p>
            <a:pPr marL="0" lvl="0" indent="0" algn="l" rtl="0">
              <a:lnSpc>
                <a:spcPct val="115000"/>
              </a:lnSpc>
              <a:spcBef>
                <a:spcPts val="0"/>
              </a:spcBef>
              <a:spcAft>
                <a:spcPts val="0"/>
              </a:spcAft>
              <a:buNone/>
            </a:pPr>
            <a:endParaRPr lang="en-GB" altLang="zh-CN" sz="16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lang="en-GB" altLang="zh-CN" sz="16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lang="en-GB" altLang="zh-CN" sz="16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lang="en-GB" altLang="zh-CN" sz="16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lang="en-GB" altLang="zh-CN" sz="16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lang="en-GB" altLang="zh-CN" sz="16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lang="en-GB" altLang="zh-CN" sz="16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lang="en-GB" altLang="zh-CN" sz="1600" dirty="0">
              <a:solidFill>
                <a:schemeClr val="dk1"/>
              </a:solidFill>
              <a:latin typeface="Times New Roman"/>
              <a:ea typeface="Times New Roman"/>
              <a:cs typeface="Times New Roman"/>
              <a:sym typeface="Times New Roman"/>
            </a:endParaRPr>
          </a:p>
          <a:p>
            <a:pPr lvl="0">
              <a:lnSpc>
                <a:spcPct val="115000"/>
              </a:lnSpc>
            </a:pPr>
            <a:r>
              <a:rPr lang="en-GB" altLang="zh-CN" sz="1600" dirty="0">
                <a:solidFill>
                  <a:schemeClr val="dk1"/>
                </a:solidFill>
                <a:latin typeface="Times New Roman"/>
                <a:ea typeface="Times New Roman"/>
                <a:cs typeface="Times New Roman"/>
                <a:sym typeface="Times New Roman"/>
              </a:rPr>
              <a:t>Boron dopants repel each other: </a:t>
            </a:r>
            <a:r>
              <a:rPr lang="fr-FR" altLang="zh-CN" sz="1000" dirty="0">
                <a:latin typeface="Times New Roman"/>
                <a:ea typeface="Times New Roman"/>
                <a:cs typeface="Times New Roman"/>
                <a:sym typeface="Times New Roman"/>
              </a:rPr>
              <a:t>Endo </a:t>
            </a:r>
            <a:r>
              <a:rPr lang="fr-FR" altLang="zh-CN" sz="1000" i="1" dirty="0">
                <a:latin typeface="Times New Roman"/>
                <a:ea typeface="Times New Roman"/>
                <a:cs typeface="Times New Roman"/>
                <a:sym typeface="Times New Roman"/>
              </a:rPr>
              <a:t>et al. </a:t>
            </a:r>
            <a:r>
              <a:rPr lang="fr-FR" altLang="zh-CN" sz="1000" dirty="0">
                <a:latin typeface="Times New Roman"/>
                <a:ea typeface="Times New Roman"/>
                <a:cs typeface="Times New Roman"/>
                <a:sym typeface="Times New Roman"/>
              </a:rPr>
              <a:t>Carbon 2000, 38</a:t>
            </a:r>
          </a:p>
          <a:p>
            <a:pPr lvl="0">
              <a:lnSpc>
                <a:spcPct val="115000"/>
              </a:lnSpc>
            </a:pPr>
            <a:r>
              <a:rPr lang="fr-FR" altLang="zh-CN" sz="1600" dirty="0">
                <a:latin typeface="Times New Roman"/>
                <a:ea typeface="Times New Roman"/>
                <a:cs typeface="Times New Roman"/>
                <a:sym typeface="Times New Roman"/>
              </a:rPr>
              <a:t>Previous work about Li close to doping sites: </a:t>
            </a:r>
            <a:r>
              <a:rPr lang="fr-FR" altLang="zh-CN" sz="1000" dirty="0">
                <a:latin typeface="Times New Roman"/>
                <a:ea typeface="Times New Roman"/>
                <a:cs typeface="Times New Roman"/>
                <a:sym typeface="Times New Roman"/>
              </a:rPr>
              <a:t>Gong </a:t>
            </a:r>
            <a:r>
              <a:rPr lang="fr-FR" altLang="zh-CN" sz="1000" i="1" dirty="0">
                <a:latin typeface="Times New Roman"/>
                <a:ea typeface="Times New Roman"/>
                <a:cs typeface="Times New Roman"/>
                <a:sym typeface="Times New Roman"/>
              </a:rPr>
              <a:t>et al. </a:t>
            </a:r>
            <a:r>
              <a:rPr lang="fr-FR" altLang="zh-CN" sz="1000" dirty="0">
                <a:latin typeface="Times New Roman"/>
                <a:ea typeface="Times New Roman"/>
                <a:cs typeface="Times New Roman"/>
                <a:sym typeface="Times New Roman"/>
              </a:rPr>
              <a:t>J. Phys. Chem. C 2017, 121;</a:t>
            </a:r>
            <a:endParaRPr lang="fr-FR" altLang="zh-CN" sz="1600" dirty="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lang="en-GB" altLang="zh-CN" sz="16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660429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GB" sz="2400" dirty="0"/>
              <a:t>Methods</a:t>
            </a:r>
            <a:endParaRPr sz="4100" dirty="0"/>
          </a:p>
        </p:txBody>
      </p:sp>
      <p:sp>
        <p:nvSpPr>
          <p:cNvPr id="61" name="Google Shape;61;p14"/>
          <p:cNvSpPr txBox="1">
            <a:spLocks noGrp="1"/>
          </p:cNvSpPr>
          <p:nvPr>
            <p:ph type="body" idx="1"/>
          </p:nvPr>
        </p:nvSpPr>
        <p:spPr>
          <a:xfrm>
            <a:off x="311700" y="1152475"/>
            <a:ext cx="8520600" cy="101202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altLang="zh-CN" dirty="0"/>
              <a:t>Structure construction: B-doped graphene &amp; F-functionalized graphene &amp; vacancy</a:t>
            </a:r>
            <a:endParaRPr dirty="0"/>
          </a:p>
        </p:txBody>
      </p:sp>
      <p:sp>
        <p:nvSpPr>
          <p:cNvPr id="10" name="Google Shape;63;p14">
            <a:extLst>
              <a:ext uri="{FF2B5EF4-FFF2-40B4-BE49-F238E27FC236}">
                <a16:creationId xmlns:a16="http://schemas.microsoft.com/office/drawing/2014/main" id="{A2A24C1C-829D-4D35-8C9F-7F5E6426B6B5}"/>
              </a:ext>
            </a:extLst>
          </p:cNvPr>
          <p:cNvSpPr txBox="1"/>
          <p:nvPr/>
        </p:nvSpPr>
        <p:spPr>
          <a:xfrm>
            <a:off x="311699" y="1627547"/>
            <a:ext cx="8520600" cy="38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ltLang="zh-CN" sz="1600" dirty="0">
                <a:solidFill>
                  <a:schemeClr val="dk1"/>
                </a:solidFill>
                <a:latin typeface="Times New Roman"/>
                <a:ea typeface="Times New Roman"/>
                <a:cs typeface="Times New Roman"/>
                <a:sym typeface="Times New Roman"/>
              </a:rPr>
              <a:t>               C</a:t>
            </a:r>
            <a:r>
              <a:rPr lang="en-GB" altLang="zh-CN" sz="1600" baseline="-25000" dirty="0">
                <a:solidFill>
                  <a:schemeClr val="dk1"/>
                </a:solidFill>
                <a:latin typeface="Times New Roman"/>
                <a:ea typeface="Times New Roman"/>
                <a:cs typeface="Times New Roman"/>
                <a:sym typeface="Times New Roman"/>
              </a:rPr>
              <a:t>50</a:t>
            </a:r>
            <a:r>
              <a:rPr lang="en-GB" altLang="zh-CN" sz="1600" dirty="0">
                <a:solidFill>
                  <a:schemeClr val="dk1"/>
                </a:solidFill>
                <a:latin typeface="Times New Roman"/>
                <a:ea typeface="Times New Roman"/>
                <a:cs typeface="Times New Roman"/>
                <a:sym typeface="Times New Roman"/>
              </a:rPr>
              <a:t>FLi                                              C</a:t>
            </a:r>
            <a:r>
              <a:rPr lang="en-GB" altLang="zh-CN" sz="1600" baseline="-25000" dirty="0">
                <a:solidFill>
                  <a:schemeClr val="dk1"/>
                </a:solidFill>
                <a:latin typeface="Times New Roman"/>
                <a:ea typeface="Times New Roman"/>
                <a:cs typeface="Times New Roman"/>
                <a:sym typeface="Times New Roman"/>
              </a:rPr>
              <a:t>50</a:t>
            </a:r>
            <a:r>
              <a:rPr lang="en-GB" altLang="zh-CN" sz="1600" dirty="0">
                <a:solidFill>
                  <a:schemeClr val="dk1"/>
                </a:solidFill>
                <a:latin typeface="Times New Roman"/>
                <a:ea typeface="Times New Roman"/>
                <a:cs typeface="Times New Roman"/>
                <a:sym typeface="Times New Roman"/>
              </a:rPr>
              <a:t>F</a:t>
            </a:r>
            <a:r>
              <a:rPr lang="en-GB" altLang="zh-CN" sz="1600" baseline="-25000" dirty="0">
                <a:solidFill>
                  <a:schemeClr val="dk1"/>
                </a:solidFill>
                <a:latin typeface="Times New Roman"/>
                <a:ea typeface="Times New Roman"/>
                <a:cs typeface="Times New Roman"/>
                <a:sym typeface="Times New Roman"/>
              </a:rPr>
              <a:t>2</a:t>
            </a:r>
            <a:r>
              <a:rPr lang="en-GB" altLang="zh-CN" sz="1600" dirty="0">
                <a:solidFill>
                  <a:schemeClr val="dk1"/>
                </a:solidFill>
                <a:latin typeface="Times New Roman"/>
                <a:ea typeface="Times New Roman"/>
                <a:cs typeface="Times New Roman"/>
                <a:sym typeface="Times New Roman"/>
              </a:rPr>
              <a:t>Li                                                C</a:t>
            </a:r>
            <a:r>
              <a:rPr lang="en-GB" altLang="zh-CN" sz="1600" baseline="-25000" dirty="0">
                <a:solidFill>
                  <a:schemeClr val="dk1"/>
                </a:solidFill>
                <a:latin typeface="Times New Roman"/>
                <a:ea typeface="Times New Roman"/>
                <a:cs typeface="Times New Roman"/>
                <a:sym typeface="Times New Roman"/>
              </a:rPr>
              <a:t>50</a:t>
            </a:r>
            <a:r>
              <a:rPr lang="en-GB" altLang="zh-CN" sz="1600" dirty="0">
                <a:solidFill>
                  <a:schemeClr val="dk1"/>
                </a:solidFill>
                <a:latin typeface="Times New Roman"/>
                <a:ea typeface="Times New Roman"/>
                <a:cs typeface="Times New Roman"/>
                <a:sym typeface="Times New Roman"/>
              </a:rPr>
              <a:t>F</a:t>
            </a:r>
            <a:r>
              <a:rPr lang="en-GB" altLang="zh-CN" sz="1600" baseline="-25000" dirty="0">
                <a:solidFill>
                  <a:schemeClr val="dk1"/>
                </a:solidFill>
                <a:latin typeface="Times New Roman"/>
                <a:ea typeface="Times New Roman"/>
                <a:cs typeface="Times New Roman"/>
                <a:sym typeface="Times New Roman"/>
              </a:rPr>
              <a:t>3</a:t>
            </a:r>
            <a:r>
              <a:rPr lang="en-GB" altLang="zh-CN" sz="1600" dirty="0">
                <a:solidFill>
                  <a:schemeClr val="dk1"/>
                </a:solidFill>
                <a:latin typeface="Times New Roman"/>
                <a:ea typeface="Times New Roman"/>
                <a:cs typeface="Times New Roman"/>
                <a:sym typeface="Times New Roman"/>
              </a:rPr>
              <a:t>Li</a:t>
            </a:r>
          </a:p>
          <a:p>
            <a:pPr marL="0" lvl="0" indent="0" algn="l" rtl="0">
              <a:lnSpc>
                <a:spcPct val="115000"/>
              </a:lnSpc>
              <a:spcBef>
                <a:spcPts val="0"/>
              </a:spcBef>
              <a:spcAft>
                <a:spcPts val="0"/>
              </a:spcAft>
              <a:buNone/>
            </a:pPr>
            <a:endParaRPr lang="en-GB" altLang="zh-CN" sz="16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lang="en-GB" altLang="zh-CN" sz="16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lang="en-GB" altLang="zh-CN" sz="1600" dirty="0">
              <a:solidFill>
                <a:schemeClr val="dk1"/>
              </a:solidFill>
              <a:latin typeface="Times New Roman"/>
              <a:ea typeface="Times New Roman"/>
              <a:cs typeface="Times New Roman"/>
              <a:sym typeface="Times New Roman"/>
            </a:endParaRPr>
          </a:p>
        </p:txBody>
      </p:sp>
      <p:pic>
        <p:nvPicPr>
          <p:cNvPr id="2" name="图片 1">
            <a:extLst>
              <a:ext uri="{FF2B5EF4-FFF2-40B4-BE49-F238E27FC236}">
                <a16:creationId xmlns:a16="http://schemas.microsoft.com/office/drawing/2014/main" id="{DEDDE361-3C19-45D2-8644-9CA21734782B}"/>
              </a:ext>
            </a:extLst>
          </p:cNvPr>
          <p:cNvPicPr>
            <a:picLocks noChangeAspect="1"/>
          </p:cNvPicPr>
          <p:nvPr/>
        </p:nvPicPr>
        <p:blipFill>
          <a:blip r:embed="rId3"/>
          <a:stretch>
            <a:fillRect/>
          </a:stretch>
        </p:blipFill>
        <p:spPr>
          <a:xfrm>
            <a:off x="311699" y="3964961"/>
            <a:ext cx="2110902" cy="653446"/>
          </a:xfrm>
          <a:prstGeom prst="rect">
            <a:avLst/>
          </a:prstGeom>
        </p:spPr>
      </p:pic>
      <p:pic>
        <p:nvPicPr>
          <p:cNvPr id="3" name="图片 2">
            <a:extLst>
              <a:ext uri="{FF2B5EF4-FFF2-40B4-BE49-F238E27FC236}">
                <a16:creationId xmlns:a16="http://schemas.microsoft.com/office/drawing/2014/main" id="{0E7DEFCD-D295-4B4E-928F-718E90BA7001}"/>
              </a:ext>
            </a:extLst>
          </p:cNvPr>
          <p:cNvPicPr>
            <a:picLocks noChangeAspect="1"/>
          </p:cNvPicPr>
          <p:nvPr/>
        </p:nvPicPr>
        <p:blipFill>
          <a:blip r:embed="rId4"/>
          <a:stretch>
            <a:fillRect/>
          </a:stretch>
        </p:blipFill>
        <p:spPr>
          <a:xfrm>
            <a:off x="100644" y="2077540"/>
            <a:ext cx="2533012" cy="1604241"/>
          </a:xfrm>
          <a:prstGeom prst="rect">
            <a:avLst/>
          </a:prstGeom>
        </p:spPr>
      </p:pic>
      <p:pic>
        <p:nvPicPr>
          <p:cNvPr id="7" name="图片 6">
            <a:extLst>
              <a:ext uri="{FF2B5EF4-FFF2-40B4-BE49-F238E27FC236}">
                <a16:creationId xmlns:a16="http://schemas.microsoft.com/office/drawing/2014/main" id="{B9A6BA58-CC9E-46B0-BA9A-9FC16CCA522E}"/>
              </a:ext>
            </a:extLst>
          </p:cNvPr>
          <p:cNvPicPr>
            <a:picLocks noChangeAspect="1"/>
          </p:cNvPicPr>
          <p:nvPr/>
        </p:nvPicPr>
        <p:blipFill>
          <a:blip r:embed="rId5"/>
          <a:stretch>
            <a:fillRect/>
          </a:stretch>
        </p:blipFill>
        <p:spPr>
          <a:xfrm>
            <a:off x="3270801" y="3991025"/>
            <a:ext cx="2405102" cy="627838"/>
          </a:xfrm>
          <a:prstGeom prst="rect">
            <a:avLst/>
          </a:prstGeom>
        </p:spPr>
      </p:pic>
      <p:pic>
        <p:nvPicPr>
          <p:cNvPr id="8" name="图片 7">
            <a:extLst>
              <a:ext uri="{FF2B5EF4-FFF2-40B4-BE49-F238E27FC236}">
                <a16:creationId xmlns:a16="http://schemas.microsoft.com/office/drawing/2014/main" id="{C1BF90D6-D3A4-4EF9-A623-B903CC2DCE0F}"/>
              </a:ext>
            </a:extLst>
          </p:cNvPr>
          <p:cNvPicPr>
            <a:picLocks noChangeAspect="1"/>
          </p:cNvPicPr>
          <p:nvPr/>
        </p:nvPicPr>
        <p:blipFill>
          <a:blip r:embed="rId6"/>
          <a:stretch>
            <a:fillRect/>
          </a:stretch>
        </p:blipFill>
        <p:spPr>
          <a:xfrm>
            <a:off x="3114242" y="2050086"/>
            <a:ext cx="2561662" cy="1604241"/>
          </a:xfrm>
          <a:prstGeom prst="rect">
            <a:avLst/>
          </a:prstGeom>
        </p:spPr>
      </p:pic>
      <p:pic>
        <p:nvPicPr>
          <p:cNvPr id="9" name="图片 8">
            <a:extLst>
              <a:ext uri="{FF2B5EF4-FFF2-40B4-BE49-F238E27FC236}">
                <a16:creationId xmlns:a16="http://schemas.microsoft.com/office/drawing/2014/main" id="{AD86A8C8-692C-4E55-BE4E-E3CE2EC2235C}"/>
              </a:ext>
            </a:extLst>
          </p:cNvPr>
          <p:cNvPicPr>
            <a:picLocks noChangeAspect="1"/>
          </p:cNvPicPr>
          <p:nvPr/>
        </p:nvPicPr>
        <p:blipFill>
          <a:blip r:embed="rId7"/>
          <a:stretch>
            <a:fillRect/>
          </a:stretch>
        </p:blipFill>
        <p:spPr>
          <a:xfrm>
            <a:off x="6329964" y="3964961"/>
            <a:ext cx="2588572" cy="627838"/>
          </a:xfrm>
          <a:prstGeom prst="rect">
            <a:avLst/>
          </a:prstGeom>
        </p:spPr>
      </p:pic>
      <p:pic>
        <p:nvPicPr>
          <p:cNvPr id="11" name="图片 10">
            <a:extLst>
              <a:ext uri="{FF2B5EF4-FFF2-40B4-BE49-F238E27FC236}">
                <a16:creationId xmlns:a16="http://schemas.microsoft.com/office/drawing/2014/main" id="{677B4EF1-2D51-41F9-8EB0-D54E4DFE9ACF}"/>
              </a:ext>
            </a:extLst>
          </p:cNvPr>
          <p:cNvPicPr>
            <a:picLocks noChangeAspect="1"/>
          </p:cNvPicPr>
          <p:nvPr/>
        </p:nvPicPr>
        <p:blipFill>
          <a:blip r:embed="rId8"/>
          <a:stretch>
            <a:fillRect/>
          </a:stretch>
        </p:blipFill>
        <p:spPr>
          <a:xfrm>
            <a:off x="6273683" y="2077540"/>
            <a:ext cx="2470746" cy="1572880"/>
          </a:xfrm>
          <a:prstGeom prst="rect">
            <a:avLst/>
          </a:prstGeom>
        </p:spPr>
      </p:pic>
    </p:spTree>
    <p:extLst>
      <p:ext uri="{BB962C8B-B14F-4D97-AF65-F5344CB8AC3E}">
        <p14:creationId xmlns:p14="http://schemas.microsoft.com/office/powerpoint/2010/main" val="130754086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4584</TotalTime>
  <Words>1628</Words>
  <Application>Microsoft Office PowerPoint</Application>
  <PresentationFormat>全屏显示(16:9)</PresentationFormat>
  <Paragraphs>86</Paragraphs>
  <Slides>21</Slides>
  <Notes>21</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21</vt:i4>
      </vt:variant>
    </vt:vector>
  </HeadingPairs>
  <TitlesOfParts>
    <vt:vector size="24" baseType="lpstr">
      <vt:lpstr>Arial</vt:lpstr>
      <vt:lpstr>Times New Roman</vt:lpstr>
      <vt:lpstr>Simple Light</vt:lpstr>
      <vt:lpstr>Enhancing Li adsorption by lowering the fermi level</vt:lpstr>
      <vt:lpstr>Introduction</vt:lpstr>
      <vt:lpstr>Introduction</vt:lpstr>
      <vt:lpstr>Introduction</vt:lpstr>
      <vt:lpstr>Introduction</vt:lpstr>
      <vt:lpstr>Introduction</vt:lpstr>
      <vt:lpstr>Methods</vt:lpstr>
      <vt:lpstr>Methods</vt:lpstr>
      <vt:lpstr>Methods</vt:lpstr>
      <vt:lpstr>Methods</vt:lpstr>
      <vt:lpstr>Summary</vt:lpstr>
      <vt:lpstr>Acknowledgement</vt:lpstr>
      <vt:lpstr>Open question &amp; discussion</vt:lpstr>
      <vt:lpstr>How to enhance Li adsorption</vt:lpstr>
      <vt:lpstr>Graphene as an example</vt:lpstr>
      <vt:lpstr>Two ways: doping &amp; functionalization</vt:lpstr>
      <vt:lpstr>Structure constructions</vt:lpstr>
      <vt:lpstr>Results:  adsorption energy change vs. work function change</vt:lpstr>
      <vt:lpstr>Bader charge analysis for the difference between doping and functionalization. </vt:lpstr>
      <vt:lpstr>Summary</vt:lpstr>
      <vt:lpstr>Open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Li adsorption by lowering the fermi level</dc:title>
  <dc:creator>沈先生的电脑</dc:creator>
  <cp:lastModifiedBy>Sheng Gong</cp:lastModifiedBy>
  <cp:revision>47</cp:revision>
  <dcterms:modified xsi:type="dcterms:W3CDTF">2020-11-27T23:00:29Z</dcterms:modified>
</cp:coreProperties>
</file>