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74189" autoAdjust="0"/>
  </p:normalViewPr>
  <p:slideViewPr>
    <p:cSldViewPr snapToGrid="0" snapToObjects="1" showGuides="1">
      <p:cViewPr>
        <p:scale>
          <a:sx n="75" d="100"/>
          <a:sy n="75" d="100"/>
        </p:scale>
        <p:origin x="396" y="-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shenghuisusansu/sharing-github/blob/IBM-Data-Analyst-Capstone-Project/IBM%20Cognos%20Dashboar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shenghuisusansu/sharing-github/blob/IBM-Data-Analyst-Capstone-Project/Dashboard2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430" y="2345719"/>
            <a:ext cx="5527370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TECHNOLOGY TREND &amp; STACK OVERFLOW 2019  SURVEY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430" y="4001294"/>
            <a:ext cx="5527370" cy="1511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Shenghui Susan Su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16,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most popular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atabase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gaining popularity over other SQL database programs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popular and gaining interest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interest in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programs are becoming popular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programs are gaining popularity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and aspiring data analysts should develop competence in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in addition to SQL database programs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6200" y="4203698"/>
            <a:ext cx="7366000" cy="147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https://github.com/shenghuisusansu/sharing-github/blob/IBM-Data-Analyst-Capstone-Project/IBM%20Cognos%20Dashboard.pdf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5937"/>
            <a:ext cx="3054361" cy="305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79AC1-947F-4C50-A676-52600FF59B5C}"/>
              </a:ext>
            </a:extLst>
          </p:cNvPr>
          <p:cNvSpPr txBox="1"/>
          <p:nvPr/>
        </p:nvSpPr>
        <p:spPr>
          <a:xfrm>
            <a:off x="3886200" y="1853399"/>
            <a:ext cx="69826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following URL shows the image of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IBM Cognos Dashboard developed to visualize this analysis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(the permanent link is not sharable due to technical issues)</a:t>
            </a: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– </a:t>
            </a:r>
            <a:r>
              <a:rPr lang="en-US" sz="3600" dirty="0"/>
              <a:t>Current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265D0-31D7-43E2-8DD4-1980CA3D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367782"/>
            <a:ext cx="8559800" cy="485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– </a:t>
            </a:r>
            <a:r>
              <a:rPr lang="en-US" sz="3600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E24B8475-0DC4-4AF0-8A31-44597E11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81" y="1281823"/>
            <a:ext cx="8498819" cy="49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– 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84E21-1DBA-4CB8-8D20-E28E008E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346447"/>
            <a:ext cx="8767396" cy="48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6263" y="1070074"/>
            <a:ext cx="2886075" cy="2886075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1736" y="1649413"/>
            <a:ext cx="7467600" cy="7508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languages and database programs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in top demand? </a:t>
            </a:r>
          </a:p>
        </p:txBody>
      </p:sp>
      <p:pic>
        <p:nvPicPr>
          <p:cNvPr id="6" name="Graphic 5" descr="Questions outline">
            <a:extLst>
              <a:ext uri="{FF2B5EF4-FFF2-40B4-BE49-F238E27FC236}">
                <a16:creationId xmlns:a16="http://schemas.microsoft.com/office/drawing/2014/main" id="{32754F7C-6FEA-47D9-99A9-3F9F2E810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2333" y="1567656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9BC2D-F292-475F-B6BD-442DA932D4D9}"/>
              </a:ext>
            </a:extLst>
          </p:cNvPr>
          <p:cNvSpPr txBox="1"/>
          <p:nvPr/>
        </p:nvSpPr>
        <p:spPr>
          <a:xfrm>
            <a:off x="4326733" y="2601635"/>
            <a:ext cx="7319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technology should prospective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 and data professionals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learning? </a:t>
            </a:r>
          </a:p>
        </p:txBody>
      </p:sp>
      <p:pic>
        <p:nvPicPr>
          <p:cNvPr id="8" name="Graphic 7" descr="Questions outline">
            <a:extLst>
              <a:ext uri="{FF2B5EF4-FFF2-40B4-BE49-F238E27FC236}">
                <a16:creationId xmlns:a16="http://schemas.microsoft.com/office/drawing/2014/main" id="{800E5D04-4BC9-48B6-AAF9-10FCB64FE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0032" y="252205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25D1F-460F-429F-9E67-93C1A66B92DE}"/>
              </a:ext>
            </a:extLst>
          </p:cNvPr>
          <p:cNvSpPr txBox="1"/>
          <p:nvPr/>
        </p:nvSpPr>
        <p:spPr>
          <a:xfrm>
            <a:off x="4279900" y="3620163"/>
            <a:ext cx="676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technology should our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system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more to prepare students in upcoming years?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DC82D-5042-4680-93EC-34E7FFF1CFE0}"/>
              </a:ext>
            </a:extLst>
          </p:cNvPr>
          <p:cNvSpPr txBox="1"/>
          <p:nvPr/>
        </p:nvSpPr>
        <p:spPr>
          <a:xfrm>
            <a:off x="4351736" y="4741254"/>
            <a:ext cx="676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higher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degrees matter?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80125-464D-437B-B450-3FB555E304BE}"/>
              </a:ext>
            </a:extLst>
          </p:cNvPr>
          <p:cNvSpPr txBox="1"/>
          <p:nvPr/>
        </p:nvSpPr>
        <p:spPr>
          <a:xfrm>
            <a:off x="4351736" y="5596428"/>
            <a:ext cx="554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 demographics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like? Is there a gender representation gap? </a:t>
            </a:r>
          </a:p>
          <a:p>
            <a:endParaRPr lang="en-US" sz="2000" dirty="0"/>
          </a:p>
        </p:txBody>
      </p:sp>
      <p:pic>
        <p:nvPicPr>
          <p:cNvPr id="12" name="Graphic 11" descr="Questions outline">
            <a:extLst>
              <a:ext uri="{FF2B5EF4-FFF2-40B4-BE49-F238E27FC236}">
                <a16:creationId xmlns:a16="http://schemas.microsoft.com/office/drawing/2014/main" id="{54EEC5E2-3B9F-40FD-96BD-E0A25BD98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2333" y="3498949"/>
            <a:ext cx="914400" cy="914400"/>
          </a:xfrm>
          <a:prstGeom prst="rect">
            <a:avLst/>
          </a:prstGeom>
        </p:spPr>
      </p:pic>
      <p:pic>
        <p:nvPicPr>
          <p:cNvPr id="13" name="Graphic 12" descr="Questions outline">
            <a:extLst>
              <a:ext uri="{FF2B5EF4-FFF2-40B4-BE49-F238E27FC236}">
                <a16:creationId xmlns:a16="http://schemas.microsoft.com/office/drawing/2014/main" id="{B3051BC7-98D1-4F76-B52F-2EF0D405D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0032" y="4598864"/>
            <a:ext cx="914400" cy="914400"/>
          </a:xfrm>
          <a:prstGeom prst="rect">
            <a:avLst/>
          </a:prstGeom>
        </p:spPr>
      </p:pic>
      <p:pic>
        <p:nvPicPr>
          <p:cNvPr id="14" name="Graphic 13" descr="Questions outline">
            <a:extLst>
              <a:ext uri="{FF2B5EF4-FFF2-40B4-BE49-F238E27FC236}">
                <a16:creationId xmlns:a16="http://schemas.microsoft.com/office/drawing/2014/main" id="{8C78A746-338C-4BB9-ADE2-6A167160F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0032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690688"/>
            <a:ext cx="51816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Demand Technology: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HTML/CSS, Typescript, Python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SQL, MySQL, PostgreSQL,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MongosDB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programs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API such as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Vue.js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severe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representation gap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 favor of men)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divide between countries.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5416" y="1690688"/>
            <a:ext cx="5358384" cy="44862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still in high demand.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and prospective developers may consider picking up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Typescript,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HTML/CSS.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professional should continue to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competence in both SQL and NoSQL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programs.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Businesses need to adapt to changing technology preferences, especially in terms of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talent acquisition and development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makers, educators, and organizations should work to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the gender representation gap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 to the technology divide between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6232" y="1409700"/>
            <a:ext cx="7289801" cy="46529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job-ready skills for an in-demand career is critical. Based on the analysis of the subset data extracted from the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Overflow developer 2019 survey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current and aspiring developers, students, educators, employers, and policy makers are suggested to consider building or gaining exposure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following skills to keep pace with the changing technologies and remain competitive.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HTML/CSS, Typescript, Python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MySQL, PostgreSQL, MongoDB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programs; 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Web API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REST.js and Vue.js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makers, educators, and organizations should work to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the gender representation gap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 to the technology divide between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1871" y="20630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0438" y="1495425"/>
            <a:ext cx="6809509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A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Posting by Programming Language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B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Languages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179851"/>
            <a:ext cx="9240752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 APPENDIX A</a:t>
            </a:r>
            <a:br>
              <a:rPr lang="en-US" dirty="0"/>
            </a:br>
            <a:r>
              <a:rPr lang="en-US" dirty="0"/>
              <a:t> JOB POSTINGS </a:t>
            </a:r>
            <a:r>
              <a:rPr lang="en-US" sz="3200" dirty="0"/>
              <a:t>by Programming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6B643-90AB-44E2-8211-3363F3E6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37" y="1631318"/>
            <a:ext cx="7819563" cy="45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1701800"/>
            <a:ext cx="5791200" cy="4475163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– Charts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&amp; Implications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948" y="2433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APPENDIX B</a:t>
            </a:r>
            <a:br>
              <a:rPr lang="en-US" dirty="0"/>
            </a:br>
            <a:r>
              <a:rPr lang="en-US" dirty="0"/>
              <a:t>POPULAR LANGUAGES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DFA963-02DD-4D7E-896B-360D03D1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471846"/>
            <a:ext cx="6946901" cy="48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99616"/>
            <a:ext cx="7172999" cy="47914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Relevant skills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required for developers in the IT and Consulting business are ever changing and evolving. Identify the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future skill requirements and trends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can be beneficial to help current and aspiring developers, job seekers, students, educators, recruiters, employers, and policy makers to make informed data-driven decisions.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GPGothicE" panose="020B0400000000000000" pitchFamily="34" charset="-128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This presentation summarizes key findings from an analysis of data collected as part of the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2019 Stack Overflow Developer Survey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. The analysis yielded the following insights 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• Most popular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languages, databases, Platforms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, and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WebFrames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 technology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•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Gender gap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among developers and technology divide in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countries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entury Gothic" panose="020B0502020202020204" pitchFamily="34" charset="0"/>
              <a:ea typeface="HGPGothicE" panose="020B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9A7F6-D76B-4C6C-81B1-4DAD48555822}"/>
              </a:ext>
            </a:extLst>
          </p:cNvPr>
          <p:cNvSpPr txBox="1"/>
          <p:nvPr/>
        </p:nvSpPr>
        <p:spPr>
          <a:xfrm>
            <a:off x="4006860" y="1369804"/>
            <a:ext cx="71907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primary objective of the annual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Stack Overflow Developer 2019 survey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is to gather data regarding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technology usage and trends among developer. </a:t>
            </a: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 this analysis, a subset of the 2019 dataset was examined (present dataset: N = 11, 398; original dataset N ≈ 90,000). 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Audience: Developers (current and aspiring), IT professionals, educators, students, employers, and policy makers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Autofit/>
          </a:bodyPr>
          <a:lstStyle/>
          <a:p>
            <a:r>
              <a:rPr lang="en-US" altLang="zh-CN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US" altLang="zh-C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(Sources)</a:t>
            </a:r>
          </a:p>
          <a:p>
            <a:pPr lvl="1"/>
            <a:r>
              <a:rPr lang="en-US" altLang="zh-C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overflow developer 2019 survey</a:t>
            </a:r>
          </a:p>
          <a:p>
            <a:pPr lvl="1"/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job postings</a:t>
            </a:r>
          </a:p>
          <a:p>
            <a:pPr lvl="1"/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languages annual salary</a:t>
            </a:r>
          </a:p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  <a:p>
            <a:pPr lvl="1"/>
            <a:r>
              <a:rPr lang="en-US" altLang="zh-C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matplotlib &amp; turtle</a:t>
            </a:r>
          </a:p>
          <a:p>
            <a:pPr lvl="1"/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Cognos</a:t>
            </a:r>
          </a:p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2696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939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CURRENT TEHNOLOGY TREND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FUTURE TECHNOLOGY TREND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DEMOGRAPHICS FACTORS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426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4297680"/>
            <a:ext cx="3642361" cy="187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4B9540-1957-4767-995B-4B80CD86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414" y="2247900"/>
            <a:ext cx="3562297" cy="38110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58A663-F2F8-4BF2-8B74-6E6A5576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95" y="2371122"/>
            <a:ext cx="5014305" cy="34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– </a:t>
            </a:r>
            <a:br>
              <a:rPr lang="en-US" sz="2800" dirty="0"/>
            </a:br>
            <a:r>
              <a:rPr lang="en-US" sz="2800" dirty="0"/>
              <a:t>		 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HTML/CSS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all time favorites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language such as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becoming popular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Decreasing usages in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/Bash and PHP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 huge demand and thus any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API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 such as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 as  the new trending technology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remains as the leading technology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C5EE00-B157-4A42-8B81-E9AA0B8F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8" y="2809875"/>
            <a:ext cx="6177138" cy="29717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8D3566-54E2-43DD-A1B8-129AF14C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09875"/>
            <a:ext cx="6025631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816</Words>
  <Application>Microsoft Office PowerPoint</Application>
  <PresentationFormat>Widescreen</PresentationFormat>
  <Paragraphs>115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Helv</vt:lpstr>
      <vt:lpstr>IBM Plex Mono Text</vt:lpstr>
      <vt:lpstr>IBM Plex Sans Text</vt:lpstr>
      <vt:lpstr>Arial</vt:lpstr>
      <vt:lpstr>Calibri</vt:lpstr>
      <vt:lpstr>Century Gothic</vt:lpstr>
      <vt:lpstr>IBM Plex Mono SemiBold</vt:lpstr>
      <vt:lpstr>Wingdings</vt:lpstr>
      <vt:lpstr>SLIDE_TEMPLATE_skill_network</vt:lpstr>
      <vt:lpstr>TECHNOLOGY TREND &amp; STACK OVERFLOW 2019  SURVEY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–      FINDINGS &amp; IMPLICATIONS</vt:lpstr>
      <vt:lpstr>DATABASE TRENDS</vt:lpstr>
      <vt:lpstr>DATABASE TRENDS - FINDINGS &amp; IMPLICATIONS</vt:lpstr>
      <vt:lpstr>DASHBOARD</vt:lpstr>
      <vt:lpstr>DASHBOARD – Current Technology Trend</vt:lpstr>
      <vt:lpstr>DASHBOARD – Future Technology Trend</vt:lpstr>
      <vt:lpstr>DASHBOARD – Demographics</vt:lpstr>
      <vt:lpstr>DISCUSSION</vt:lpstr>
      <vt:lpstr>OVERALL FINDINGS &amp; IMPLICATIONS</vt:lpstr>
      <vt:lpstr>CONCLUSION</vt:lpstr>
      <vt:lpstr>APPENDIX</vt:lpstr>
      <vt:lpstr> APPENDIX A  JOB POSTINGS by Programming Language</vt:lpstr>
      <vt:lpstr>APPENDIX B 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Su, Shenghui S</cp:lastModifiedBy>
  <cp:revision>18</cp:revision>
  <dcterms:created xsi:type="dcterms:W3CDTF">2020-10-28T18:29:43Z</dcterms:created>
  <dcterms:modified xsi:type="dcterms:W3CDTF">2023-02-17T09:20:56Z</dcterms:modified>
</cp:coreProperties>
</file>